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98" r:id="rId2"/>
  </p:sldMasterIdLst>
  <p:notesMasterIdLst>
    <p:notesMasterId r:id="rId17"/>
  </p:notesMasterIdLst>
  <p:sldIdLst>
    <p:sldId id="285" r:id="rId3"/>
    <p:sldId id="286" r:id="rId4"/>
    <p:sldId id="287" r:id="rId5"/>
    <p:sldId id="280" r:id="rId6"/>
    <p:sldId id="277" r:id="rId7"/>
    <p:sldId id="281" r:id="rId8"/>
    <p:sldId id="270" r:id="rId9"/>
    <p:sldId id="272" r:id="rId10"/>
    <p:sldId id="278" r:id="rId11"/>
    <p:sldId id="279" r:id="rId12"/>
    <p:sldId id="265" r:id="rId13"/>
    <p:sldId id="266" r:id="rId14"/>
    <p:sldId id="290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53" autoAdjust="0"/>
    <p:restoredTop sz="89134" autoAdjust="0"/>
  </p:normalViewPr>
  <p:slideViewPr>
    <p:cSldViewPr snapToGrid="0" snapToObjects="1">
      <p:cViewPr varScale="1">
        <p:scale>
          <a:sx n="65" d="100"/>
          <a:sy n="65" d="100"/>
        </p:scale>
        <p:origin x="12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2_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2_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2_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2_x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2_x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[project2_x.xlsx]KPI 1!PivotTable1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 of Food Instruments Redeemed by Vendor Location</a:t>
            </a:r>
            <a:endParaRPr lang="en-US"/>
          </a:p>
        </c:rich>
      </c:tx>
      <c:overlay val="0"/>
      <c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'KPI 1'!$C$3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'KPI 1'!$B$4:$B$62</c:f>
              <c:strCache>
                <c:ptCount val="58"/>
                <c:pt idx="0">
                  <c:v>Statewide</c:v>
                </c:pt>
                <c:pt idx="1">
                  <c:v>Los Angeles</c:v>
                </c:pt>
                <c:pt idx="2">
                  <c:v>Riverside</c:v>
                </c:pt>
                <c:pt idx="3">
                  <c:v>San Bernardino</c:v>
                </c:pt>
                <c:pt idx="4">
                  <c:v>Fresno</c:v>
                </c:pt>
                <c:pt idx="5">
                  <c:v>Orange</c:v>
                </c:pt>
                <c:pt idx="6">
                  <c:v>San Diego</c:v>
                </c:pt>
                <c:pt idx="7">
                  <c:v>Kern</c:v>
                </c:pt>
                <c:pt idx="8">
                  <c:v>San Joaquin</c:v>
                </c:pt>
                <c:pt idx="9">
                  <c:v>Sacramento</c:v>
                </c:pt>
                <c:pt idx="10">
                  <c:v>Tulare</c:v>
                </c:pt>
                <c:pt idx="11">
                  <c:v>Stanislaus</c:v>
                </c:pt>
                <c:pt idx="12">
                  <c:v>Monterey</c:v>
                </c:pt>
                <c:pt idx="13">
                  <c:v>Alameda</c:v>
                </c:pt>
                <c:pt idx="14">
                  <c:v>Santa Barbara</c:v>
                </c:pt>
                <c:pt idx="15">
                  <c:v>Merced</c:v>
                </c:pt>
                <c:pt idx="16">
                  <c:v>Ventura</c:v>
                </c:pt>
                <c:pt idx="17">
                  <c:v>Santa Clara</c:v>
                </c:pt>
                <c:pt idx="18">
                  <c:v>Contra Costa</c:v>
                </c:pt>
                <c:pt idx="19">
                  <c:v>Madera</c:v>
                </c:pt>
                <c:pt idx="20">
                  <c:v>Kings</c:v>
                </c:pt>
                <c:pt idx="21">
                  <c:v>Santa Cruz</c:v>
                </c:pt>
                <c:pt idx="22">
                  <c:v>Imperial</c:v>
                </c:pt>
                <c:pt idx="23">
                  <c:v>San Francisco</c:v>
                </c:pt>
                <c:pt idx="24">
                  <c:v>Sonoma</c:v>
                </c:pt>
                <c:pt idx="25">
                  <c:v>San Mateo</c:v>
                </c:pt>
                <c:pt idx="26">
                  <c:v>Butte</c:v>
                </c:pt>
                <c:pt idx="27">
                  <c:v>Solano</c:v>
                </c:pt>
                <c:pt idx="28">
                  <c:v>San Luis Obispo</c:v>
                </c:pt>
                <c:pt idx="29">
                  <c:v>Shasta</c:v>
                </c:pt>
                <c:pt idx="30">
                  <c:v>Yolo</c:v>
                </c:pt>
                <c:pt idx="31">
                  <c:v>Sutter</c:v>
                </c:pt>
                <c:pt idx="32">
                  <c:v>Yuba</c:v>
                </c:pt>
                <c:pt idx="33">
                  <c:v>Placer</c:v>
                </c:pt>
                <c:pt idx="34">
                  <c:v>Humboldt</c:v>
                </c:pt>
                <c:pt idx="35">
                  <c:v>San Benito</c:v>
                </c:pt>
                <c:pt idx="36">
                  <c:v>Marin</c:v>
                </c:pt>
                <c:pt idx="37">
                  <c:v>Lake</c:v>
                </c:pt>
                <c:pt idx="38">
                  <c:v>Mendocino</c:v>
                </c:pt>
                <c:pt idx="39">
                  <c:v>Tehama</c:v>
                </c:pt>
                <c:pt idx="40">
                  <c:v>El Dorado</c:v>
                </c:pt>
                <c:pt idx="41">
                  <c:v>Napa</c:v>
                </c:pt>
                <c:pt idx="42">
                  <c:v>Glenn</c:v>
                </c:pt>
                <c:pt idx="43">
                  <c:v>Del Norte</c:v>
                </c:pt>
                <c:pt idx="44">
                  <c:v>Colusa</c:v>
                </c:pt>
                <c:pt idx="45">
                  <c:v>Siskiyou</c:v>
                </c:pt>
                <c:pt idx="46">
                  <c:v>Nevada</c:v>
                </c:pt>
                <c:pt idx="47">
                  <c:v>Tuolumne</c:v>
                </c:pt>
                <c:pt idx="48">
                  <c:v>Lassen</c:v>
                </c:pt>
                <c:pt idx="49">
                  <c:v>Amador</c:v>
                </c:pt>
                <c:pt idx="50">
                  <c:v>Calaveras</c:v>
                </c:pt>
                <c:pt idx="51">
                  <c:v>Inyo</c:v>
                </c:pt>
                <c:pt idx="52">
                  <c:v>Plumas</c:v>
                </c:pt>
                <c:pt idx="53">
                  <c:v>Trinity</c:v>
                </c:pt>
                <c:pt idx="54">
                  <c:v>Modoc</c:v>
                </c:pt>
                <c:pt idx="55">
                  <c:v>Mariposa</c:v>
                </c:pt>
                <c:pt idx="56">
                  <c:v>Mono</c:v>
                </c:pt>
                <c:pt idx="57">
                  <c:v>Sierra</c:v>
                </c:pt>
              </c:strCache>
            </c:strRef>
          </c:cat>
          <c:val>
            <c:numRef>
              <c:f>'KPI 1'!$C$4:$C$62</c:f>
              <c:numCache>
                <c:formatCode>General</c:formatCode>
                <c:ptCount val="58"/>
                <c:pt idx="0">
                  <c:v>35229183</c:v>
                </c:pt>
                <c:pt idx="1">
                  <c:v>10172151</c:v>
                </c:pt>
                <c:pt idx="2">
                  <c:v>2996819</c:v>
                </c:pt>
                <c:pt idx="3">
                  <c:v>2893719</c:v>
                </c:pt>
                <c:pt idx="4">
                  <c:v>2236050</c:v>
                </c:pt>
                <c:pt idx="5">
                  <c:v>1955786</c:v>
                </c:pt>
                <c:pt idx="6">
                  <c:v>1943685</c:v>
                </c:pt>
                <c:pt idx="7">
                  <c:v>1904554</c:v>
                </c:pt>
                <c:pt idx="8">
                  <c:v>1117348</c:v>
                </c:pt>
                <c:pt idx="9">
                  <c:v>1115391</c:v>
                </c:pt>
                <c:pt idx="10">
                  <c:v>877782</c:v>
                </c:pt>
                <c:pt idx="11">
                  <c:v>731155</c:v>
                </c:pt>
                <c:pt idx="12">
                  <c:v>717874</c:v>
                </c:pt>
                <c:pt idx="13">
                  <c:v>656867</c:v>
                </c:pt>
                <c:pt idx="14">
                  <c:v>637857</c:v>
                </c:pt>
                <c:pt idx="15">
                  <c:v>636481</c:v>
                </c:pt>
                <c:pt idx="16">
                  <c:v>551666</c:v>
                </c:pt>
                <c:pt idx="17">
                  <c:v>521616</c:v>
                </c:pt>
                <c:pt idx="18">
                  <c:v>423186</c:v>
                </c:pt>
                <c:pt idx="19">
                  <c:v>362695</c:v>
                </c:pt>
                <c:pt idx="20">
                  <c:v>306746</c:v>
                </c:pt>
                <c:pt idx="21">
                  <c:v>259618</c:v>
                </c:pt>
                <c:pt idx="22">
                  <c:v>209757</c:v>
                </c:pt>
                <c:pt idx="23">
                  <c:v>182581</c:v>
                </c:pt>
                <c:pt idx="24">
                  <c:v>177303</c:v>
                </c:pt>
                <c:pt idx="25">
                  <c:v>164598</c:v>
                </c:pt>
                <c:pt idx="26">
                  <c:v>132037</c:v>
                </c:pt>
                <c:pt idx="27">
                  <c:v>130234</c:v>
                </c:pt>
                <c:pt idx="28">
                  <c:v>129866</c:v>
                </c:pt>
                <c:pt idx="29">
                  <c:v>121146</c:v>
                </c:pt>
                <c:pt idx="30">
                  <c:v>89698</c:v>
                </c:pt>
                <c:pt idx="31">
                  <c:v>87281</c:v>
                </c:pt>
                <c:pt idx="32">
                  <c:v>76241</c:v>
                </c:pt>
                <c:pt idx="33">
                  <c:v>72448</c:v>
                </c:pt>
                <c:pt idx="34">
                  <c:v>67599</c:v>
                </c:pt>
                <c:pt idx="35">
                  <c:v>61367</c:v>
                </c:pt>
                <c:pt idx="36">
                  <c:v>59586</c:v>
                </c:pt>
                <c:pt idx="37">
                  <c:v>53646</c:v>
                </c:pt>
                <c:pt idx="38">
                  <c:v>51784</c:v>
                </c:pt>
                <c:pt idx="39">
                  <c:v>46452</c:v>
                </c:pt>
                <c:pt idx="40">
                  <c:v>38011</c:v>
                </c:pt>
                <c:pt idx="41">
                  <c:v>33947</c:v>
                </c:pt>
                <c:pt idx="42">
                  <c:v>26678</c:v>
                </c:pt>
                <c:pt idx="43">
                  <c:v>22413</c:v>
                </c:pt>
                <c:pt idx="44">
                  <c:v>22190</c:v>
                </c:pt>
                <c:pt idx="45">
                  <c:v>21836</c:v>
                </c:pt>
                <c:pt idx="46">
                  <c:v>20626</c:v>
                </c:pt>
                <c:pt idx="47">
                  <c:v>19133</c:v>
                </c:pt>
                <c:pt idx="48">
                  <c:v>19041</c:v>
                </c:pt>
                <c:pt idx="49">
                  <c:v>14894</c:v>
                </c:pt>
                <c:pt idx="50">
                  <c:v>9643</c:v>
                </c:pt>
                <c:pt idx="51">
                  <c:v>9242</c:v>
                </c:pt>
                <c:pt idx="52">
                  <c:v>8861</c:v>
                </c:pt>
                <c:pt idx="53">
                  <c:v>6338</c:v>
                </c:pt>
                <c:pt idx="54">
                  <c:v>5980</c:v>
                </c:pt>
                <c:pt idx="55">
                  <c:v>5650</c:v>
                </c:pt>
                <c:pt idx="56">
                  <c:v>2946</c:v>
                </c:pt>
                <c:pt idx="57">
                  <c:v>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5-41F4-98FB-DC7BDA945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653408"/>
        <c:axId val="384657016"/>
      </c:lineChart>
      <c:catAx>
        <c:axId val="3846534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Vendor Location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6039648864306743"/>
              <c:y val="0.90591506450386283"/>
            </c:manualLayout>
          </c:layout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657016"/>
        <c:crosses val="autoZero"/>
        <c:auto val="1"/>
        <c:lblAlgn val="ctr"/>
        <c:lblOffset val="100"/>
        <c:noMultiLvlLbl val="0"/>
      </c:catAx>
      <c:valAx>
        <c:axId val="3846570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No.</a:t>
                </a:r>
                <a:r>
                  <a:rPr lang="en-US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of Food Instruments </a:t>
                </a:r>
              </a:p>
              <a:p>
                <a:pPr>
                  <a:defRPr>
                    <a:solidFill>
                      <a:schemeClr val="dk1"/>
                    </a:solidFill>
                  </a:defRPr>
                </a:pPr>
                <a:r>
                  <a:rPr lang="en-US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Redeemed</a:t>
                </a:r>
                <a:endParaRPr lang="en-US" baseline="0"/>
              </a:p>
            </c:rich>
          </c:tx>
          <c:layout>
            <c:manualLayout>
              <c:xMode val="edge"/>
              <c:yMode val="edge"/>
              <c:x val="1.1222518189648726E-2"/>
              <c:y val="0.1551253443142929"/>
            </c:manualLayout>
          </c:layout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65340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[project2_x.xlsx]KPI 3!PivotTable3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No. of WIC Card Transactions Processed by Vendor Country</a:t>
            </a:r>
            <a:endParaRPr lang="en-US"/>
          </a:p>
        </c:rich>
      </c:tx>
      <c:overlay val="0"/>
      <c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3'!$C$3</c:f>
              <c:strCache>
                <c:ptCount val="1"/>
                <c:pt idx="0">
                  <c:v>No. of WIC Card Transactions Processed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'KPI 3'!$B$4:$B$62</c:f>
              <c:strCache>
                <c:ptCount val="58"/>
                <c:pt idx="0">
                  <c:v>Statewide</c:v>
                </c:pt>
                <c:pt idx="1">
                  <c:v>Los Angeles</c:v>
                </c:pt>
                <c:pt idx="2">
                  <c:v>San Diego</c:v>
                </c:pt>
                <c:pt idx="3">
                  <c:v>Orange</c:v>
                </c:pt>
                <c:pt idx="4">
                  <c:v>San Bernardino</c:v>
                </c:pt>
                <c:pt idx="5">
                  <c:v>Sacramento</c:v>
                </c:pt>
                <c:pt idx="6">
                  <c:v>Riverside</c:v>
                </c:pt>
                <c:pt idx="7">
                  <c:v>Kern</c:v>
                </c:pt>
                <c:pt idx="8">
                  <c:v>Fresno</c:v>
                </c:pt>
                <c:pt idx="9">
                  <c:v>Alameda</c:v>
                </c:pt>
                <c:pt idx="10">
                  <c:v>Santa Clara</c:v>
                </c:pt>
                <c:pt idx="11">
                  <c:v>Contra Costa</c:v>
                </c:pt>
                <c:pt idx="12">
                  <c:v>San Joaquin</c:v>
                </c:pt>
                <c:pt idx="13">
                  <c:v>Tulare</c:v>
                </c:pt>
                <c:pt idx="14">
                  <c:v>Ventura</c:v>
                </c:pt>
                <c:pt idx="15">
                  <c:v>Santa Barbara</c:v>
                </c:pt>
                <c:pt idx="16">
                  <c:v>Stanislaus</c:v>
                </c:pt>
                <c:pt idx="17">
                  <c:v>Solano</c:v>
                </c:pt>
                <c:pt idx="18">
                  <c:v>Merced</c:v>
                </c:pt>
                <c:pt idx="19">
                  <c:v>San Mateo</c:v>
                </c:pt>
                <c:pt idx="20">
                  <c:v>Monterey</c:v>
                </c:pt>
                <c:pt idx="21">
                  <c:v>San Francisco</c:v>
                </c:pt>
                <c:pt idx="22">
                  <c:v>Sonoma</c:v>
                </c:pt>
                <c:pt idx="23">
                  <c:v>Imperial</c:v>
                </c:pt>
                <c:pt idx="24">
                  <c:v>Kings</c:v>
                </c:pt>
                <c:pt idx="25">
                  <c:v>Butte</c:v>
                </c:pt>
                <c:pt idx="26">
                  <c:v>Shasta</c:v>
                </c:pt>
                <c:pt idx="27">
                  <c:v>Madera</c:v>
                </c:pt>
                <c:pt idx="28">
                  <c:v>Yolo</c:v>
                </c:pt>
                <c:pt idx="29">
                  <c:v>Humboldt</c:v>
                </c:pt>
                <c:pt idx="30">
                  <c:v>Sutter</c:v>
                </c:pt>
                <c:pt idx="31">
                  <c:v>Santa Cruz</c:v>
                </c:pt>
                <c:pt idx="32">
                  <c:v>Placer</c:v>
                </c:pt>
                <c:pt idx="33">
                  <c:v>Napa</c:v>
                </c:pt>
                <c:pt idx="34">
                  <c:v>Yuba</c:v>
                </c:pt>
                <c:pt idx="35">
                  <c:v>Lake</c:v>
                </c:pt>
                <c:pt idx="36">
                  <c:v>Mendocino</c:v>
                </c:pt>
                <c:pt idx="37">
                  <c:v>Marin</c:v>
                </c:pt>
                <c:pt idx="38">
                  <c:v>San Luis Obispo</c:v>
                </c:pt>
                <c:pt idx="39">
                  <c:v>Tehama</c:v>
                </c:pt>
                <c:pt idx="40">
                  <c:v>El Dorado</c:v>
                </c:pt>
                <c:pt idx="41">
                  <c:v>Glenn</c:v>
                </c:pt>
                <c:pt idx="42">
                  <c:v>San Benito</c:v>
                </c:pt>
                <c:pt idx="43">
                  <c:v>Del Norte</c:v>
                </c:pt>
                <c:pt idx="44">
                  <c:v>Siskiyou</c:v>
                </c:pt>
                <c:pt idx="45">
                  <c:v>Colusa</c:v>
                </c:pt>
                <c:pt idx="46">
                  <c:v>Nevada</c:v>
                </c:pt>
                <c:pt idx="47">
                  <c:v>Tuolumne</c:v>
                </c:pt>
                <c:pt idx="48">
                  <c:v>Amador</c:v>
                </c:pt>
                <c:pt idx="49">
                  <c:v>Calaveras</c:v>
                </c:pt>
                <c:pt idx="50">
                  <c:v>Inyo</c:v>
                </c:pt>
                <c:pt idx="51">
                  <c:v>Plumas</c:v>
                </c:pt>
                <c:pt idx="52">
                  <c:v>Trinity</c:v>
                </c:pt>
                <c:pt idx="53">
                  <c:v>Lassen</c:v>
                </c:pt>
                <c:pt idx="54">
                  <c:v>Mono</c:v>
                </c:pt>
                <c:pt idx="55">
                  <c:v>Mariposa</c:v>
                </c:pt>
                <c:pt idx="56">
                  <c:v>Modoc</c:v>
                </c:pt>
                <c:pt idx="57">
                  <c:v>Sierra</c:v>
                </c:pt>
              </c:strCache>
            </c:strRef>
          </c:cat>
          <c:val>
            <c:numRef>
              <c:f>'KPI 3'!$C$4:$C$62</c:f>
              <c:numCache>
                <c:formatCode>General</c:formatCode>
                <c:ptCount val="58"/>
                <c:pt idx="0">
                  <c:v>16172634</c:v>
                </c:pt>
                <c:pt idx="1">
                  <c:v>4919788</c:v>
                </c:pt>
                <c:pt idx="2">
                  <c:v>1399052</c:v>
                </c:pt>
                <c:pt idx="3">
                  <c:v>1185046</c:v>
                </c:pt>
                <c:pt idx="4">
                  <c:v>856560</c:v>
                </c:pt>
                <c:pt idx="5">
                  <c:v>766627</c:v>
                </c:pt>
                <c:pt idx="6">
                  <c:v>755379</c:v>
                </c:pt>
                <c:pt idx="7">
                  <c:v>614724</c:v>
                </c:pt>
                <c:pt idx="8">
                  <c:v>603753</c:v>
                </c:pt>
                <c:pt idx="9">
                  <c:v>507325</c:v>
                </c:pt>
                <c:pt idx="10">
                  <c:v>432812</c:v>
                </c:pt>
                <c:pt idx="11">
                  <c:v>355371</c:v>
                </c:pt>
                <c:pt idx="12">
                  <c:v>294554</c:v>
                </c:pt>
                <c:pt idx="13">
                  <c:v>271127</c:v>
                </c:pt>
                <c:pt idx="14">
                  <c:v>246083</c:v>
                </c:pt>
                <c:pt idx="15">
                  <c:v>224680</c:v>
                </c:pt>
                <c:pt idx="16">
                  <c:v>216997</c:v>
                </c:pt>
                <c:pt idx="17">
                  <c:v>193431</c:v>
                </c:pt>
                <c:pt idx="18">
                  <c:v>177112</c:v>
                </c:pt>
                <c:pt idx="19">
                  <c:v>173745</c:v>
                </c:pt>
                <c:pt idx="20">
                  <c:v>173494</c:v>
                </c:pt>
                <c:pt idx="21">
                  <c:v>162336</c:v>
                </c:pt>
                <c:pt idx="22">
                  <c:v>143532</c:v>
                </c:pt>
                <c:pt idx="23">
                  <c:v>137581</c:v>
                </c:pt>
                <c:pt idx="24">
                  <c:v>107700</c:v>
                </c:pt>
                <c:pt idx="25">
                  <c:v>100533</c:v>
                </c:pt>
                <c:pt idx="26">
                  <c:v>96514</c:v>
                </c:pt>
                <c:pt idx="27">
                  <c:v>85741</c:v>
                </c:pt>
                <c:pt idx="28">
                  <c:v>82627</c:v>
                </c:pt>
                <c:pt idx="29">
                  <c:v>73306</c:v>
                </c:pt>
                <c:pt idx="30">
                  <c:v>73174</c:v>
                </c:pt>
                <c:pt idx="31">
                  <c:v>71790</c:v>
                </c:pt>
                <c:pt idx="32">
                  <c:v>68410</c:v>
                </c:pt>
                <c:pt idx="33">
                  <c:v>68262</c:v>
                </c:pt>
                <c:pt idx="34">
                  <c:v>54261</c:v>
                </c:pt>
                <c:pt idx="35">
                  <c:v>53771</c:v>
                </c:pt>
                <c:pt idx="36">
                  <c:v>52368</c:v>
                </c:pt>
                <c:pt idx="37">
                  <c:v>47770</c:v>
                </c:pt>
                <c:pt idx="38">
                  <c:v>43987</c:v>
                </c:pt>
                <c:pt idx="39">
                  <c:v>38513</c:v>
                </c:pt>
                <c:pt idx="40">
                  <c:v>34228</c:v>
                </c:pt>
                <c:pt idx="41">
                  <c:v>24981</c:v>
                </c:pt>
                <c:pt idx="42">
                  <c:v>24087</c:v>
                </c:pt>
                <c:pt idx="43">
                  <c:v>21920</c:v>
                </c:pt>
                <c:pt idx="44">
                  <c:v>19979</c:v>
                </c:pt>
                <c:pt idx="45">
                  <c:v>19978</c:v>
                </c:pt>
                <c:pt idx="46">
                  <c:v>19055</c:v>
                </c:pt>
                <c:pt idx="47">
                  <c:v>15826</c:v>
                </c:pt>
                <c:pt idx="48">
                  <c:v>14143</c:v>
                </c:pt>
                <c:pt idx="49">
                  <c:v>9255</c:v>
                </c:pt>
                <c:pt idx="50">
                  <c:v>8451</c:v>
                </c:pt>
                <c:pt idx="51">
                  <c:v>7393</c:v>
                </c:pt>
                <c:pt idx="52">
                  <c:v>6467</c:v>
                </c:pt>
                <c:pt idx="53">
                  <c:v>4976</c:v>
                </c:pt>
                <c:pt idx="54">
                  <c:v>2702</c:v>
                </c:pt>
                <c:pt idx="55">
                  <c:v>1572</c:v>
                </c:pt>
                <c:pt idx="56">
                  <c:v>1570</c:v>
                </c:pt>
                <c:pt idx="57">
                  <c:v>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4-4CC9-9BC0-57B1C1F79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1483960"/>
        <c:axId val="591486256"/>
      </c:barChart>
      <c:lineChart>
        <c:grouping val="standard"/>
        <c:varyColors val="0"/>
        <c:ser>
          <c:idx val="1"/>
          <c:order val="1"/>
          <c:tx>
            <c:strRef>
              <c:f>'KPI 3'!$D$3</c:f>
              <c:strCache>
                <c:ptCount val="1"/>
                <c:pt idx="0">
                  <c:v>Sum of Number of WIC Card Transactions Processed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27000"/>
                    <a:satMod val="120000"/>
                  </a:scrgbClr>
                </a:contourClr>
              </a:sp3d>
            </c:spPr>
          </c:marker>
          <c:cat>
            <c:strRef>
              <c:f>'KPI 3'!$B$4:$B$62</c:f>
              <c:strCache>
                <c:ptCount val="58"/>
                <c:pt idx="0">
                  <c:v>Statewide</c:v>
                </c:pt>
                <c:pt idx="1">
                  <c:v>Los Angeles</c:v>
                </c:pt>
                <c:pt idx="2">
                  <c:v>San Diego</c:v>
                </c:pt>
                <c:pt idx="3">
                  <c:v>Orange</c:v>
                </c:pt>
                <c:pt idx="4">
                  <c:v>San Bernardino</c:v>
                </c:pt>
                <c:pt idx="5">
                  <c:v>Sacramento</c:v>
                </c:pt>
                <c:pt idx="6">
                  <c:v>Riverside</c:v>
                </c:pt>
                <c:pt idx="7">
                  <c:v>Kern</c:v>
                </c:pt>
                <c:pt idx="8">
                  <c:v>Fresno</c:v>
                </c:pt>
                <c:pt idx="9">
                  <c:v>Alameda</c:v>
                </c:pt>
                <c:pt idx="10">
                  <c:v>Santa Clara</c:v>
                </c:pt>
                <c:pt idx="11">
                  <c:v>Contra Costa</c:v>
                </c:pt>
                <c:pt idx="12">
                  <c:v>San Joaquin</c:v>
                </c:pt>
                <c:pt idx="13">
                  <c:v>Tulare</c:v>
                </c:pt>
                <c:pt idx="14">
                  <c:v>Ventura</c:v>
                </c:pt>
                <c:pt idx="15">
                  <c:v>Santa Barbara</c:v>
                </c:pt>
                <c:pt idx="16">
                  <c:v>Stanislaus</c:v>
                </c:pt>
                <c:pt idx="17">
                  <c:v>Solano</c:v>
                </c:pt>
                <c:pt idx="18">
                  <c:v>Merced</c:v>
                </c:pt>
                <c:pt idx="19">
                  <c:v>San Mateo</c:v>
                </c:pt>
                <c:pt idx="20">
                  <c:v>Monterey</c:v>
                </c:pt>
                <c:pt idx="21">
                  <c:v>San Francisco</c:v>
                </c:pt>
                <c:pt idx="22">
                  <c:v>Sonoma</c:v>
                </c:pt>
                <c:pt idx="23">
                  <c:v>Imperial</c:v>
                </c:pt>
                <c:pt idx="24">
                  <c:v>Kings</c:v>
                </c:pt>
                <c:pt idx="25">
                  <c:v>Butte</c:v>
                </c:pt>
                <c:pt idx="26">
                  <c:v>Shasta</c:v>
                </c:pt>
                <c:pt idx="27">
                  <c:v>Madera</c:v>
                </c:pt>
                <c:pt idx="28">
                  <c:v>Yolo</c:v>
                </c:pt>
                <c:pt idx="29">
                  <c:v>Humboldt</c:v>
                </c:pt>
                <c:pt idx="30">
                  <c:v>Sutter</c:v>
                </c:pt>
                <c:pt idx="31">
                  <c:v>Santa Cruz</c:v>
                </c:pt>
                <c:pt idx="32">
                  <c:v>Placer</c:v>
                </c:pt>
                <c:pt idx="33">
                  <c:v>Napa</c:v>
                </c:pt>
                <c:pt idx="34">
                  <c:v>Yuba</c:v>
                </c:pt>
                <c:pt idx="35">
                  <c:v>Lake</c:v>
                </c:pt>
                <c:pt idx="36">
                  <c:v>Mendocino</c:v>
                </c:pt>
                <c:pt idx="37">
                  <c:v>Marin</c:v>
                </c:pt>
                <c:pt idx="38">
                  <c:v>San Luis Obispo</c:v>
                </c:pt>
                <c:pt idx="39">
                  <c:v>Tehama</c:v>
                </c:pt>
                <c:pt idx="40">
                  <c:v>El Dorado</c:v>
                </c:pt>
                <c:pt idx="41">
                  <c:v>Glenn</c:v>
                </c:pt>
                <c:pt idx="42">
                  <c:v>San Benito</c:v>
                </c:pt>
                <c:pt idx="43">
                  <c:v>Del Norte</c:v>
                </c:pt>
                <c:pt idx="44">
                  <c:v>Siskiyou</c:v>
                </c:pt>
                <c:pt idx="45">
                  <c:v>Colusa</c:v>
                </c:pt>
                <c:pt idx="46">
                  <c:v>Nevada</c:v>
                </c:pt>
                <c:pt idx="47">
                  <c:v>Tuolumne</c:v>
                </c:pt>
                <c:pt idx="48">
                  <c:v>Amador</c:v>
                </c:pt>
                <c:pt idx="49">
                  <c:v>Calaveras</c:v>
                </c:pt>
                <c:pt idx="50">
                  <c:v>Inyo</c:v>
                </c:pt>
                <c:pt idx="51">
                  <c:v>Plumas</c:v>
                </c:pt>
                <c:pt idx="52">
                  <c:v>Trinity</c:v>
                </c:pt>
                <c:pt idx="53">
                  <c:v>Lassen</c:v>
                </c:pt>
                <c:pt idx="54">
                  <c:v>Mono</c:v>
                </c:pt>
                <c:pt idx="55">
                  <c:v>Mariposa</c:v>
                </c:pt>
                <c:pt idx="56">
                  <c:v>Modoc</c:v>
                </c:pt>
                <c:pt idx="57">
                  <c:v>Sierra</c:v>
                </c:pt>
              </c:strCache>
            </c:strRef>
          </c:cat>
          <c:val>
            <c:numRef>
              <c:f>'KPI 3'!$D$4:$D$62</c:f>
              <c:numCache>
                <c:formatCode>General</c:formatCode>
                <c:ptCount val="58"/>
                <c:pt idx="0">
                  <c:v>16172634</c:v>
                </c:pt>
                <c:pt idx="1">
                  <c:v>4919788</c:v>
                </c:pt>
                <c:pt idx="2">
                  <c:v>1399052</c:v>
                </c:pt>
                <c:pt idx="3">
                  <c:v>1185046</c:v>
                </c:pt>
                <c:pt idx="4">
                  <c:v>856560</c:v>
                </c:pt>
                <c:pt idx="5">
                  <c:v>766627</c:v>
                </c:pt>
                <c:pt idx="6">
                  <c:v>755379</c:v>
                </c:pt>
                <c:pt idx="7">
                  <c:v>614724</c:v>
                </c:pt>
                <c:pt idx="8">
                  <c:v>603753</c:v>
                </c:pt>
                <c:pt idx="9">
                  <c:v>507325</c:v>
                </c:pt>
                <c:pt idx="10">
                  <c:v>432812</c:v>
                </c:pt>
                <c:pt idx="11">
                  <c:v>355371</c:v>
                </c:pt>
                <c:pt idx="12">
                  <c:v>294554</c:v>
                </c:pt>
                <c:pt idx="13">
                  <c:v>271127</c:v>
                </c:pt>
                <c:pt idx="14">
                  <c:v>246083</c:v>
                </c:pt>
                <c:pt idx="15">
                  <c:v>224680</c:v>
                </c:pt>
                <c:pt idx="16">
                  <c:v>216997</c:v>
                </c:pt>
                <c:pt idx="17">
                  <c:v>193431</c:v>
                </c:pt>
                <c:pt idx="18">
                  <c:v>177112</c:v>
                </c:pt>
                <c:pt idx="19">
                  <c:v>173745</c:v>
                </c:pt>
                <c:pt idx="20">
                  <c:v>173494</c:v>
                </c:pt>
                <c:pt idx="21">
                  <c:v>162336</c:v>
                </c:pt>
                <c:pt idx="22">
                  <c:v>143532</c:v>
                </c:pt>
                <c:pt idx="23">
                  <c:v>137581</c:v>
                </c:pt>
                <c:pt idx="24">
                  <c:v>107700</c:v>
                </c:pt>
                <c:pt idx="25">
                  <c:v>100533</c:v>
                </c:pt>
                <c:pt idx="26">
                  <c:v>96514</c:v>
                </c:pt>
                <c:pt idx="27">
                  <c:v>85741</c:v>
                </c:pt>
                <c:pt idx="28">
                  <c:v>82627</c:v>
                </c:pt>
                <c:pt idx="29">
                  <c:v>73306</c:v>
                </c:pt>
                <c:pt idx="30">
                  <c:v>73174</c:v>
                </c:pt>
                <c:pt idx="31">
                  <c:v>71790</c:v>
                </c:pt>
                <c:pt idx="32">
                  <c:v>68410</c:v>
                </c:pt>
                <c:pt idx="33">
                  <c:v>68262</c:v>
                </c:pt>
                <c:pt idx="34">
                  <c:v>54261</c:v>
                </c:pt>
                <c:pt idx="35">
                  <c:v>53771</c:v>
                </c:pt>
                <c:pt idx="36">
                  <c:v>52368</c:v>
                </c:pt>
                <c:pt idx="37">
                  <c:v>47770</c:v>
                </c:pt>
                <c:pt idx="38">
                  <c:v>43987</c:v>
                </c:pt>
                <c:pt idx="39">
                  <c:v>38513</c:v>
                </c:pt>
                <c:pt idx="40">
                  <c:v>34228</c:v>
                </c:pt>
                <c:pt idx="41">
                  <c:v>24981</c:v>
                </c:pt>
                <c:pt idx="42">
                  <c:v>24087</c:v>
                </c:pt>
                <c:pt idx="43">
                  <c:v>21920</c:v>
                </c:pt>
                <c:pt idx="44">
                  <c:v>19979</c:v>
                </c:pt>
                <c:pt idx="45">
                  <c:v>19978</c:v>
                </c:pt>
                <c:pt idx="46">
                  <c:v>19055</c:v>
                </c:pt>
                <c:pt idx="47">
                  <c:v>15826</c:v>
                </c:pt>
                <c:pt idx="48">
                  <c:v>14143</c:v>
                </c:pt>
                <c:pt idx="49">
                  <c:v>9255</c:v>
                </c:pt>
                <c:pt idx="50">
                  <c:v>8451</c:v>
                </c:pt>
                <c:pt idx="51">
                  <c:v>7393</c:v>
                </c:pt>
                <c:pt idx="52">
                  <c:v>6467</c:v>
                </c:pt>
                <c:pt idx="53">
                  <c:v>4976</c:v>
                </c:pt>
                <c:pt idx="54">
                  <c:v>2702</c:v>
                </c:pt>
                <c:pt idx="55">
                  <c:v>1572</c:v>
                </c:pt>
                <c:pt idx="56">
                  <c:v>1570</c:v>
                </c:pt>
                <c:pt idx="57">
                  <c:v>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44-4CC9-9BC0-57B1C1F79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951080"/>
        <c:axId val="486955016"/>
      </c:lineChart>
      <c:catAx>
        <c:axId val="591483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Vendor Country</a:t>
                </a:r>
                <a:endParaRPr lang="en-US"/>
              </a:p>
            </c:rich>
          </c:tx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486256"/>
        <c:crosses val="autoZero"/>
        <c:auto val="1"/>
        <c:lblAlgn val="ctr"/>
        <c:lblOffset val="100"/>
        <c:noMultiLvlLbl val="0"/>
      </c:catAx>
      <c:valAx>
        <c:axId val="59148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No. of WIC Card Transactions</a:t>
                </a:r>
              </a:p>
              <a:p>
                <a:pPr>
                  <a:defRPr>
                    <a:solidFill>
                      <a:schemeClr val="dk1"/>
                    </a:solidFill>
                  </a:defRPr>
                </a:pPr>
                <a:r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Processed</a:t>
                </a:r>
                <a:endParaRPr lang="en-US"/>
              </a:p>
            </c:rich>
          </c:tx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48396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48695501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86951080"/>
        <c:crosses val="max"/>
        <c:crossBetween val="between"/>
      </c:valAx>
      <c:catAx>
        <c:axId val="486951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69550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[project2_x.xlsx]KPI 2!PivotTable1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Avg Cost per Family by Year</a:t>
            </a:r>
            <a:endParaRPr lang="en-US"/>
          </a:p>
        </c:rich>
      </c:tx>
      <c:overlay val="0"/>
      <c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2'!$B$3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'KPI 2'!$A$4:$A$6</c:f>
              <c:strCache>
                <c:ptCount val="2"/>
                <c:pt idx="0">
                  <c:v>2019</c:v>
                </c:pt>
                <c:pt idx="1">
                  <c:v>2020</c:v>
                </c:pt>
              </c:strCache>
            </c:strRef>
          </c:cat>
          <c:val>
            <c:numRef>
              <c:f>'KPI 2'!$B$4:$B$6</c:f>
              <c:numCache>
                <c:formatCode>General</c:formatCode>
                <c:ptCount val="2"/>
                <c:pt idx="0">
                  <c:v>66124.37</c:v>
                </c:pt>
                <c:pt idx="1">
                  <c:v>63802.64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F3-419D-9552-3FAF8C4987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87877344"/>
        <c:axId val="587874720"/>
      </c:barChart>
      <c:catAx>
        <c:axId val="58787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Year</a:t>
                </a:r>
                <a:endParaRPr lang="en-US"/>
              </a:p>
            </c:rich>
          </c:tx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874720"/>
        <c:crosses val="autoZero"/>
        <c:auto val="1"/>
        <c:lblAlgn val="ctr"/>
        <c:lblOffset val="100"/>
        <c:noMultiLvlLbl val="0"/>
      </c:catAx>
      <c:valAx>
        <c:axId val="587874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Avg cost per family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7.4601304432628914E-3"/>
              <c:y val="0.31633314111668098"/>
            </c:manualLayout>
          </c:layout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87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[project2_x.xlsx]KPI 4!PivotTable5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900" baseline="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No. of Participants Redeemed </a:t>
            </a:r>
          </a:p>
          <a:p>
            <a:pPr>
              <a:defRPr>
                <a:solidFill>
                  <a:schemeClr val="lt1"/>
                </a:solidFill>
              </a:defRPr>
            </a:pPr>
            <a:r>
              <a:rPr lang="en-US" sz="900" baseline="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by Participant Category</a:t>
            </a:r>
            <a:endParaRPr lang="en-US" sz="900" baseline="0" dirty="0"/>
          </a:p>
        </c:rich>
      </c:tx>
      <c:layout>
        <c:manualLayout>
          <c:xMode val="edge"/>
          <c:yMode val="edge"/>
          <c:x val="3.1242294850657316E-2"/>
          <c:y val="0.88626053591223086"/>
        </c:manualLayout>
      </c:layout>
      <c:overlay val="0"/>
      <c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2.785085245433153E-2"/>
              <c:y val="-6.4120416491000578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3.6838035634314606E-2"/>
              <c:y val="7.2357932002685707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5.2404777696524331E-2"/>
              <c:y val="-3.843300982726007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5.5191059570275779E-2"/>
              <c:y val="1.69187085212456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6.4715225931531783E-2"/>
              <c:y val="4.59202832204114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4.925335736920574E-2"/>
              <c:y val="-4.727705548434352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2.785085245433153E-2"/>
              <c:y val="-6.4120416491000578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3.6838035634314606E-2"/>
              <c:y val="7.2357932002685707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5.2404777696524331E-2"/>
              <c:y val="-3.843300982726007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5.5191059570275779E-2"/>
              <c:y val="1.69187085212456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6.4715225931531783E-2"/>
              <c:y val="4.59202832204114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4.925335736920574E-2"/>
              <c:y val="-4.727705548434352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2.785085245433153E-2"/>
              <c:y val="-6.4120416491000578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3.6838035634314606E-2"/>
              <c:y val="7.2357932002685707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5.2404777696524331E-2"/>
              <c:y val="-3.843300982726007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5.5191059570275779E-2"/>
              <c:y val="1.69187085212456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6.4715225931531783E-2"/>
              <c:y val="4.59202832204114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4.925335736920574E-2"/>
              <c:y val="-4.727705548434352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2.785085245433153E-2"/>
              <c:y val="-6.4120416491000578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3.6838035634314606E-2"/>
              <c:y val="7.2357932002685707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5.2404777696524331E-2"/>
              <c:y val="-3.843300982726007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5.5191059570275779E-2"/>
              <c:y val="1.69187085212456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6.4715225931531783E-2"/>
              <c:y val="4.59202832204114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4.925335736920574E-2"/>
              <c:y val="-4.727705548434352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2.785085245433153E-2"/>
              <c:y val="-6.4120416491000578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3.6838035634314606E-2"/>
              <c:y val="7.2357932002685707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5.2404777696524331E-2"/>
              <c:y val="-3.843300982726007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5.5191059570275779E-2"/>
              <c:y val="1.69187085212456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6.4715225931531783E-2"/>
              <c:y val="4.59202832204114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4.925335736920574E-2"/>
              <c:y val="-4.727705548434352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160472714683336E-2"/>
          <c:y val="0.14327657318697232"/>
          <c:w val="0.88421366703591497"/>
          <c:h val="0.78872192700050425"/>
        </c:manualLayout>
      </c:layout>
      <c:pie3DChart>
        <c:varyColors val="1"/>
        <c:ser>
          <c:idx val="0"/>
          <c:order val="0"/>
          <c:tx>
            <c:strRef>
              <c:f>'KPI 4'!$C$3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14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71F-4215-A3C6-35AB3EAC5ABA}"/>
              </c:ext>
            </c:extLst>
          </c:dPt>
          <c:dPt>
            <c:idx val="1"/>
            <c:bubble3D val="0"/>
            <c:explosion val="14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71F-4215-A3C6-35AB3EAC5ABA}"/>
              </c:ext>
            </c:extLst>
          </c:dPt>
          <c:dPt>
            <c:idx val="2"/>
            <c:bubble3D val="0"/>
            <c:explosion val="28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71F-4215-A3C6-35AB3EAC5ABA}"/>
              </c:ext>
            </c:extLst>
          </c:dPt>
          <c:dPt>
            <c:idx val="3"/>
            <c:bubble3D val="0"/>
            <c:explosion val="12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E71F-4215-A3C6-35AB3EAC5ABA}"/>
              </c:ext>
            </c:extLst>
          </c:dPt>
          <c:dPt>
            <c:idx val="4"/>
            <c:bubble3D val="0"/>
            <c:explosion val="13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E71F-4215-A3C6-35AB3EAC5ABA}"/>
              </c:ext>
            </c:extLst>
          </c:dPt>
          <c:dPt>
            <c:idx val="5"/>
            <c:bubble3D val="0"/>
            <c:explosion val="1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E71F-4215-A3C6-35AB3EAC5ABA}"/>
              </c:ext>
            </c:extLst>
          </c:dPt>
          <c:dLbls>
            <c:dLbl>
              <c:idx val="0"/>
              <c:layout>
                <c:manualLayout>
                  <c:x val="2.785085245433153E-2"/>
                  <c:y val="-6.4120416491000578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1F-4215-A3C6-35AB3EAC5ABA}"/>
                </c:ext>
              </c:extLst>
            </c:dLbl>
            <c:dLbl>
              <c:idx val="1"/>
              <c:layout>
                <c:manualLayout>
                  <c:x val="3.6838035634314606E-2"/>
                  <c:y val="7.235793200268570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1F-4215-A3C6-35AB3EAC5ABA}"/>
                </c:ext>
              </c:extLst>
            </c:dLbl>
            <c:dLbl>
              <c:idx val="2"/>
              <c:layout>
                <c:manualLayout>
                  <c:x val="5.2404777696524331E-2"/>
                  <c:y val="-3.843300982726007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1F-4215-A3C6-35AB3EAC5ABA}"/>
                </c:ext>
              </c:extLst>
            </c:dLbl>
            <c:dLbl>
              <c:idx val="3"/>
              <c:layout>
                <c:manualLayout>
                  <c:x val="-5.5191059570275779E-2"/>
                  <c:y val="1.6918708521245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1F-4215-A3C6-35AB3EAC5ABA}"/>
                </c:ext>
              </c:extLst>
            </c:dLbl>
            <c:dLbl>
              <c:idx val="4"/>
              <c:layout>
                <c:manualLayout>
                  <c:x val="-6.4715225931531783E-2"/>
                  <c:y val="4.592028322041140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71F-4215-A3C6-35AB3EAC5ABA}"/>
                </c:ext>
              </c:extLst>
            </c:dLbl>
            <c:dLbl>
              <c:idx val="5"/>
              <c:layout>
                <c:manualLayout>
                  <c:x val="4.925335736920574E-2"/>
                  <c:y val="-4.72770554843435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71F-4215-A3C6-35AB3EAC5ABA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4'!$B$4:$B$10</c:f>
              <c:strCache>
                <c:ptCount val="6"/>
                <c:pt idx="0">
                  <c:v>ALL</c:v>
                </c:pt>
                <c:pt idx="1">
                  <c:v>Breastfeeding Mother</c:v>
                </c:pt>
                <c:pt idx="2">
                  <c:v>Child</c:v>
                </c:pt>
                <c:pt idx="3">
                  <c:v>Infant</c:v>
                </c:pt>
                <c:pt idx="4">
                  <c:v>Non-Breastfeeding Mother</c:v>
                </c:pt>
                <c:pt idx="5">
                  <c:v>Prenatal</c:v>
                </c:pt>
              </c:strCache>
            </c:strRef>
          </c:cat>
          <c:val>
            <c:numRef>
              <c:f>'KPI 4'!$C$4:$C$10</c:f>
              <c:numCache>
                <c:formatCode>0.00%</c:formatCode>
                <c:ptCount val="6"/>
                <c:pt idx="0">
                  <c:v>5.8672197150288416E-2</c:v>
                </c:pt>
                <c:pt idx="1">
                  <c:v>6.9204231940219921E-2</c:v>
                </c:pt>
                <c:pt idx="2">
                  <c:v>0.54052545221863091</c:v>
                </c:pt>
                <c:pt idx="3">
                  <c:v>0.17880837701585856</c:v>
                </c:pt>
                <c:pt idx="4">
                  <c:v>5.7933225114592056E-2</c:v>
                </c:pt>
                <c:pt idx="5">
                  <c:v>9.4856516560410095E-2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71F-4215-A3C6-35AB3EAC5ABA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Total</a:t>
            </a:r>
            <a:r>
              <a:rPr lang="en-US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Cost Vouchar vs No. of Families Redeemed Food Benifits</a:t>
            </a:r>
            <a:endParaRPr lang="en-US"/>
          </a:p>
        </c:rich>
      </c:tx>
      <c:layout>
        <c:manualLayout>
          <c:xMode val="edge"/>
          <c:yMode val="edge"/>
          <c:x val="0.18925700583157848"/>
          <c:y val="2.1000004409449744E-2"/>
        </c:manualLayout>
      </c:layout>
      <c:overlay val="0"/>
      <c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53959529400354"/>
          <c:y val="0.18949748920364076"/>
          <c:w val="0.83848992056621718"/>
          <c:h val="0.66480419433837223"/>
        </c:manualLayout>
      </c:layout>
      <c:scatterChart>
        <c:scatterStyle val="lineMarker"/>
        <c:varyColors val="0"/>
        <c:ser>
          <c:idx val="0"/>
          <c:order val="0"/>
          <c:tx>
            <c:strRef>
              <c:f>'KPI 5'!$G$3</c:f>
              <c:strCache>
                <c:ptCount val="1"/>
                <c:pt idx="0">
                  <c:v>Sum of Number of Families Redeemed Food Benefits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27000"/>
                    <a:satMod val="120000"/>
                  </a:scrgbClr>
                </a:contourClr>
              </a:sp3d>
            </c:spPr>
          </c:marker>
          <c:dLbls>
            <c:dLbl>
              <c:idx val="17"/>
              <c:layout>
                <c:manualLayout>
                  <c:x val="1.2831176786337236E-2"/>
                  <c:y val="-7.275255408595177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DEF-4218-A64E-A81344616B86}"/>
                </c:ext>
              </c:extLst>
            </c:dLbl>
            <c:dLbl>
              <c:idx val="49"/>
              <c:layout>
                <c:manualLayout>
                  <c:x val="-3.1161429338247573E-2"/>
                  <c:y val="9.920802829902497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EF-4218-A64E-A81344616B86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'KPI 5'!$F$4:$F$62</c:f>
              <c:numCache>
                <c:formatCode>General</c:formatCode>
                <c:ptCount val="59"/>
                <c:pt idx="0">
                  <c:v>451640767.44000006</c:v>
                </c:pt>
                <c:pt idx="1">
                  <c:v>8081978.3600000003</c:v>
                </c:pt>
                <c:pt idx="2">
                  <c:v>78069011.039999977</c:v>
                </c:pt>
                <c:pt idx="3">
                  <c:v>7495073.5400000047</c:v>
                </c:pt>
                <c:pt idx="4">
                  <c:v>15037144.17999999</c:v>
                </c:pt>
                <c:pt idx="5">
                  <c:v>267054315.51999998</c:v>
                </c:pt>
                <c:pt idx="6">
                  <c:v>13052371.42</c:v>
                </c:pt>
                <c:pt idx="7">
                  <c:v>27946519.000000026</c:v>
                </c:pt>
                <c:pt idx="8">
                  <c:v>796051415.73999941</c:v>
                </c:pt>
                <c:pt idx="9">
                  <c:v>16399033.140000002</c:v>
                </c:pt>
                <c:pt idx="10">
                  <c:v>42154552.279999986</c:v>
                </c:pt>
                <c:pt idx="11">
                  <c:v>114657824.44000007</c:v>
                </c:pt>
                <c:pt idx="12">
                  <c:v>6518606.7699999977</c:v>
                </c:pt>
                <c:pt idx="13">
                  <c:v>700514723.31999993</c:v>
                </c:pt>
                <c:pt idx="14">
                  <c:v>106615852.42</c:v>
                </c:pt>
                <c:pt idx="15">
                  <c:v>31572644.520000014</c:v>
                </c:pt>
                <c:pt idx="16">
                  <c:v>8256200.2799999993</c:v>
                </c:pt>
                <c:pt idx="17">
                  <c:v>5400149544.9800014</c:v>
                </c:pt>
                <c:pt idx="18">
                  <c:v>118662144.60000001</c:v>
                </c:pt>
                <c:pt idx="19">
                  <c:v>32180748.160000015</c:v>
                </c:pt>
                <c:pt idx="20">
                  <c:v>2837031.660000002</c:v>
                </c:pt>
                <c:pt idx="21">
                  <c:v>34878678.039999999</c:v>
                </c:pt>
                <c:pt idx="22">
                  <c:v>209125108.89999995</c:v>
                </c:pt>
                <c:pt idx="23">
                  <c:v>2817360.0399999996</c:v>
                </c:pt>
                <c:pt idx="25">
                  <c:v>270046803.32000005</c:v>
                </c:pt>
                <c:pt idx="26">
                  <c:v>42551907.219999991</c:v>
                </c:pt>
                <c:pt idx="27">
                  <c:v>14182854.880000001</c:v>
                </c:pt>
                <c:pt idx="28">
                  <c:v>1160923796.1999998</c:v>
                </c:pt>
                <c:pt idx="29">
                  <c:v>46444570.400000006</c:v>
                </c:pt>
                <c:pt idx="30">
                  <c:v>4926358.7799999993</c:v>
                </c:pt>
                <c:pt idx="31">
                  <c:v>1089379453.1199999</c:v>
                </c:pt>
                <c:pt idx="32">
                  <c:v>608153959.74000001</c:v>
                </c:pt>
                <c:pt idx="33">
                  <c:v>27136870.560000028</c:v>
                </c:pt>
                <c:pt idx="34">
                  <c:v>1142006389.3399992</c:v>
                </c:pt>
                <c:pt idx="35">
                  <c:v>1289904605.28</c:v>
                </c:pt>
                <c:pt idx="36">
                  <c:v>149543535.9200002</c:v>
                </c:pt>
                <c:pt idx="37">
                  <c:v>385118839.09999996</c:v>
                </c:pt>
                <c:pt idx="38">
                  <c:v>48921314.620000005</c:v>
                </c:pt>
                <c:pt idx="39">
                  <c:v>167140085.14000008</c:v>
                </c:pt>
                <c:pt idx="40">
                  <c:v>217529107.58000019</c:v>
                </c:pt>
                <c:pt idx="41">
                  <c:v>417774930.04000038</c:v>
                </c:pt>
                <c:pt idx="42">
                  <c:v>102335635.91999994</c:v>
                </c:pt>
                <c:pt idx="43">
                  <c:v>70415058.560000047</c:v>
                </c:pt>
                <c:pt idx="45">
                  <c:v>14589097.899999997</c:v>
                </c:pt>
                <c:pt idx="46">
                  <c:v>124326042.69999997</c:v>
                </c:pt>
                <c:pt idx="47">
                  <c:v>127374547.3800001</c:v>
                </c:pt>
                <c:pt idx="48">
                  <c:v>273497453.79999989</c:v>
                </c:pt>
                <c:pt idx="49">
                  <c:v>8568760954.6399956</c:v>
                </c:pt>
                <c:pt idx="50">
                  <c:v>8568760954.6399994</c:v>
                </c:pt>
                <c:pt idx="51">
                  <c:v>46804949.700000003</c:v>
                </c:pt>
                <c:pt idx="52">
                  <c:v>28022056.999999993</c:v>
                </c:pt>
                <c:pt idx="53">
                  <c:v>3444504.06</c:v>
                </c:pt>
                <c:pt idx="54">
                  <c:v>359176949.37999988</c:v>
                </c:pt>
                <c:pt idx="55">
                  <c:v>13110357.000000006</c:v>
                </c:pt>
                <c:pt idx="56">
                  <c:v>291784410.96000004</c:v>
                </c:pt>
                <c:pt idx="57">
                  <c:v>63077989.660000026</c:v>
                </c:pt>
                <c:pt idx="58">
                  <c:v>40212933.239999995</c:v>
                </c:pt>
              </c:numCache>
            </c:numRef>
          </c:xVal>
          <c:yVal>
            <c:numRef>
              <c:f>'KPI 5'!$G$4:$G$62</c:f>
              <c:numCache>
                <c:formatCode>General</c:formatCode>
                <c:ptCount val="59"/>
                <c:pt idx="0">
                  <c:v>350046</c:v>
                </c:pt>
                <c:pt idx="1">
                  <c:v>8570</c:v>
                </c:pt>
                <c:pt idx="2">
                  <c:v>66391</c:v>
                </c:pt>
                <c:pt idx="3">
                  <c:v>5535</c:v>
                </c:pt>
                <c:pt idx="4">
                  <c:v>11840</c:v>
                </c:pt>
                <c:pt idx="5">
                  <c:v>230492</c:v>
                </c:pt>
                <c:pt idx="6">
                  <c:v>12277</c:v>
                </c:pt>
                <c:pt idx="7">
                  <c:v>21423</c:v>
                </c:pt>
                <c:pt idx="8">
                  <c:v>692096</c:v>
                </c:pt>
                <c:pt idx="9">
                  <c:v>15906</c:v>
                </c:pt>
                <c:pt idx="10">
                  <c:v>39107</c:v>
                </c:pt>
                <c:pt idx="11">
                  <c:v>91737</c:v>
                </c:pt>
                <c:pt idx="12">
                  <c:v>5022</c:v>
                </c:pt>
                <c:pt idx="13">
                  <c:v>618143</c:v>
                </c:pt>
                <c:pt idx="14">
                  <c:v>103072</c:v>
                </c:pt>
                <c:pt idx="15">
                  <c:v>29530</c:v>
                </c:pt>
                <c:pt idx="16">
                  <c:v>5449</c:v>
                </c:pt>
                <c:pt idx="17">
                  <c:v>3955537</c:v>
                </c:pt>
                <c:pt idx="18">
                  <c:v>110316</c:v>
                </c:pt>
                <c:pt idx="19">
                  <c:v>33254</c:v>
                </c:pt>
                <c:pt idx="20">
                  <c:v>1938</c:v>
                </c:pt>
                <c:pt idx="21">
                  <c:v>29560</c:v>
                </c:pt>
                <c:pt idx="22">
                  <c:v>199182</c:v>
                </c:pt>
                <c:pt idx="23">
                  <c:v>1730</c:v>
                </c:pt>
                <c:pt idx="24">
                  <c:v>1872</c:v>
                </c:pt>
                <c:pt idx="25">
                  <c:v>225429</c:v>
                </c:pt>
                <c:pt idx="26">
                  <c:v>32108</c:v>
                </c:pt>
                <c:pt idx="27">
                  <c:v>11834</c:v>
                </c:pt>
                <c:pt idx="28">
                  <c:v>834744</c:v>
                </c:pt>
                <c:pt idx="29">
                  <c:v>44458</c:v>
                </c:pt>
                <c:pt idx="30">
                  <c:v>4331</c:v>
                </c:pt>
                <c:pt idx="31">
                  <c:v>911432</c:v>
                </c:pt>
                <c:pt idx="32">
                  <c:v>513827</c:v>
                </c:pt>
                <c:pt idx="33">
                  <c:v>21627</c:v>
                </c:pt>
                <c:pt idx="34">
                  <c:v>915625</c:v>
                </c:pt>
                <c:pt idx="35">
                  <c:v>877323</c:v>
                </c:pt>
                <c:pt idx="36">
                  <c:v>107361</c:v>
                </c:pt>
                <c:pt idx="37">
                  <c:v>345475</c:v>
                </c:pt>
                <c:pt idx="38">
                  <c:v>46411</c:v>
                </c:pt>
                <c:pt idx="39">
                  <c:v>115785</c:v>
                </c:pt>
                <c:pt idx="40">
                  <c:v>225102</c:v>
                </c:pt>
                <c:pt idx="41">
                  <c:v>286980</c:v>
                </c:pt>
                <c:pt idx="42">
                  <c:v>88776</c:v>
                </c:pt>
                <c:pt idx="43">
                  <c:v>58636</c:v>
                </c:pt>
                <c:pt idx="44">
                  <c:v>396</c:v>
                </c:pt>
                <c:pt idx="45">
                  <c:v>10956</c:v>
                </c:pt>
                <c:pt idx="46">
                  <c:v>111092</c:v>
                </c:pt>
                <c:pt idx="47">
                  <c:v>94057</c:v>
                </c:pt>
                <c:pt idx="48">
                  <c:v>237801</c:v>
                </c:pt>
                <c:pt idx="49">
                  <c:v>12930284</c:v>
                </c:pt>
                <c:pt idx="51">
                  <c:v>52292</c:v>
                </c:pt>
                <c:pt idx="52">
                  <c:v>23323</c:v>
                </c:pt>
                <c:pt idx="53">
                  <c:v>3616</c:v>
                </c:pt>
                <c:pt idx="54">
                  <c:v>288851</c:v>
                </c:pt>
                <c:pt idx="55">
                  <c:v>10019</c:v>
                </c:pt>
                <c:pt idx="56">
                  <c:v>207181</c:v>
                </c:pt>
                <c:pt idx="57">
                  <c:v>51093</c:v>
                </c:pt>
                <c:pt idx="58">
                  <c:v>39729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EF-4218-A64E-A81344616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1452472"/>
        <c:axId val="591454768"/>
      </c:scatterChart>
      <c:valAx>
        <c:axId val="591452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No.</a:t>
                </a:r>
                <a:r>
                  <a:rPr lang="en-US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of families redeemed food benifits</a:t>
                </a:r>
                <a:endParaRPr lang="en-US"/>
              </a:p>
            </c:rich>
          </c:tx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454768"/>
        <c:crosses val="autoZero"/>
        <c:crossBetween val="midCat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59145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total</a:t>
                </a:r>
                <a:r>
                  <a:rPr lang="en-US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cost vouchar</a:t>
                </a:r>
                <a:endParaRPr lang="en-US"/>
              </a:p>
            </c:rich>
          </c:tx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452472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BECF-7512-45A2-963B-E0522FD4A4FD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EBD5-384C-4B8D-8EA1-2F20891154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57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7EBD5-384C-4B8D-8EA1-2F2089115475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38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7EBD5-384C-4B8D-8EA1-2F2089115475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30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7EBD5-384C-4B8D-8EA1-2F2089115475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86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7EBD5-384C-4B8D-8EA1-2F2089115475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73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7EBD5-384C-4B8D-8EA1-2F2089115475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88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LOCATION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NO OF FOOD INST REDEEMDED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No of food inst redeemed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NO OF WIC CARD TRANSACTIONS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NO OF WIC CARDD TRANSACTIONS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% NO OF PARTICIPANTS REDEEMED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VOUCHERS VS NO OF FAMILIES REDEEMED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NO OF FAMILIES REDEEMED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CATEGORY WRT YR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AMOUNT OF FOOD INST REDEEMED</a:t>
            </a:r>
            <a:endParaRPr dirty="0"/>
          </a:p>
          <a:p>
            <a:r>
              <a:rPr lang="en-IN" b="0" dirty="0"/>
              <a:t>No alt text provided</a:t>
            </a:r>
            <a:endParaRPr lang="en-IN" dirty="0"/>
          </a:p>
          <a:p>
            <a:endParaRPr dirty="0"/>
          </a:p>
          <a:p>
            <a:r>
              <a:rPr b="1" dirty="0"/>
              <a:t>AMOUNT OF FOOD INST REDEEMED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AMOUNT REIMBURSED FOR WIC TRANSACTIONS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AMOUNT OF WIC CARD TRANSACTIONS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PARTICIPANT CATEGORY PERFORMANCE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LOCATION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COST PER FAMILY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0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3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64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7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90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57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35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4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65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99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8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5C1796-E5A3-4CFF-8FA1-A109C8D2F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285" y="2607538"/>
            <a:ext cx="8884348" cy="8022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ealthcare Domain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D8FF-0FA2-4F07-9089-D1FAAEC1A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773" y="4055807"/>
            <a:ext cx="8767860" cy="243348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3200" b="1" u="sng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Members: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Sravya Raghupatruni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Sadhna Kumari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Hanumant Gavali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Sahil Sawant</a:t>
            </a:r>
          </a:p>
        </p:txBody>
      </p:sp>
      <p:pic>
        <p:nvPicPr>
          <p:cNvPr id="5" name="Picture 2" descr="USDA Task Force Offers Tips On Streamlining WIC Redemption">
            <a:extLst>
              <a:ext uri="{FF2B5EF4-FFF2-40B4-BE49-F238E27FC236}">
                <a16:creationId xmlns:a16="http://schemas.microsoft.com/office/drawing/2014/main" id="{72BB4B92-2A1F-4297-BE40-0B5667D4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85" y="507788"/>
            <a:ext cx="3215148" cy="1586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449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36BC1-3068-445E-A586-91838F0B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265472"/>
            <a:ext cx="11669724" cy="63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5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Report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D5E05-7DEF-4783-AA42-5D8D7E501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21" t="21061" r="19315" b="13961"/>
          <a:stretch/>
        </p:blipFill>
        <p:spPr>
          <a:xfrm>
            <a:off x="191729" y="846514"/>
            <a:ext cx="11755431" cy="57867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4B1C95-5E9A-47B3-BB32-A2282E110C4B}"/>
              </a:ext>
            </a:extLst>
          </p:cNvPr>
          <p:cNvSpPr/>
          <p:nvPr/>
        </p:nvSpPr>
        <p:spPr>
          <a:xfrm>
            <a:off x="191730" y="224722"/>
            <a:ext cx="11750040" cy="621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POWERBI  DASHBOARD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Report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49C1-AA5A-4275-9C8C-89D1BF4F8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37" t="20885" r="19073" b="12505"/>
          <a:stretch/>
        </p:blipFill>
        <p:spPr>
          <a:xfrm>
            <a:off x="221226" y="235974"/>
            <a:ext cx="11724968" cy="64597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BDD9-FAAD-49C2-BA13-B8EBA8ED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83B4-BF55-4DAD-AA2F-282025A2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9166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Statewide is top among all the County.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category has declining trend, however it is ranking top.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is declining from 2020 to 2021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Sierra is the standing at the bottom.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75% of the counties are falling below the average line.</a:t>
            </a:r>
            <a:endParaRPr lang="en-US" sz="20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 Voucher vs No. of Families Redeemed Food Benefits are proportional.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5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8DB7-D8AD-45A1-B526-4CC47E86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28968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</a:t>
            </a:r>
          </a:p>
        </p:txBody>
      </p:sp>
    </p:spTree>
    <p:extLst>
      <p:ext uri="{BB962C8B-B14F-4D97-AF65-F5344CB8AC3E}">
        <p14:creationId xmlns:p14="http://schemas.microsoft.com/office/powerpoint/2010/main" val="58194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7DB4-244C-47E4-98D3-0A881444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8B5F-88FF-436B-91B4-0CBF75C6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9166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Performance Indicator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Architecture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Schema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Work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 Dashboard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Tableau Dashboard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 </a:t>
            </a:r>
          </a:p>
        </p:txBody>
      </p:sp>
    </p:spTree>
    <p:extLst>
      <p:ext uri="{BB962C8B-B14F-4D97-AF65-F5344CB8AC3E}">
        <p14:creationId xmlns:p14="http://schemas.microsoft.com/office/powerpoint/2010/main" val="8278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7406-0198-4577-A231-6DC55D70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6B63-0D1E-48FE-BDFC-3806E1DD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2897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wise Food Instruments Stats</a:t>
            </a: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Cost trend with respect to year</a:t>
            </a: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wise WIC Card Transaction Stats</a:t>
            </a: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Participants redeemed as per category</a:t>
            </a: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Total Cost Voucher Vs Number of Families Redeemed Food Benefits</a:t>
            </a:r>
          </a:p>
          <a:p>
            <a:pPr marL="45720" indent="0">
              <a:lnSpc>
                <a:spcPct val="150000"/>
              </a:lnSpc>
              <a:buClrTx/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1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79C3A-3C1E-444E-BB42-0392C455E680}"/>
              </a:ext>
            </a:extLst>
          </p:cNvPr>
          <p:cNvSpPr/>
          <p:nvPr/>
        </p:nvSpPr>
        <p:spPr>
          <a:xfrm>
            <a:off x="7579555" y="915407"/>
            <a:ext cx="1837690" cy="485775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odoni MT" panose="02070603080606020203" pitchFamily="18" charset="0"/>
              </a:rPr>
              <a:t>1.Data 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E8954-28DE-44CA-9CBA-DD79268FC325}"/>
              </a:ext>
            </a:extLst>
          </p:cNvPr>
          <p:cNvSpPr/>
          <p:nvPr/>
        </p:nvSpPr>
        <p:spPr>
          <a:xfrm>
            <a:off x="5001687" y="5496296"/>
            <a:ext cx="1843247" cy="485775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odoni MT" panose="02070603080606020203" pitchFamily="18" charset="0"/>
              </a:rPr>
              <a:t>4.Schema building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76FF56-4283-4637-A19E-003B29FA5016}"/>
              </a:ext>
            </a:extLst>
          </p:cNvPr>
          <p:cNvSpPr/>
          <p:nvPr/>
        </p:nvSpPr>
        <p:spPr>
          <a:xfrm>
            <a:off x="9062515" y="2751127"/>
            <a:ext cx="1847849" cy="46037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odoni MT" panose="02070603080606020203" pitchFamily="18" charset="0"/>
              </a:rPr>
              <a:t>2.Data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0E948-DC70-45B1-9638-2BDF3662E3C0}"/>
              </a:ext>
            </a:extLst>
          </p:cNvPr>
          <p:cNvSpPr/>
          <p:nvPr/>
        </p:nvSpPr>
        <p:spPr>
          <a:xfrm>
            <a:off x="7573998" y="4703403"/>
            <a:ext cx="1843247" cy="485775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odoni MT" panose="02070603080606020203" pitchFamily="18" charset="0"/>
              </a:rPr>
              <a:t>3.ETL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60EF3-79BC-4FE9-9F25-7671C734A701}"/>
              </a:ext>
            </a:extLst>
          </p:cNvPr>
          <p:cNvSpPr/>
          <p:nvPr/>
        </p:nvSpPr>
        <p:spPr>
          <a:xfrm>
            <a:off x="2163455" y="4703404"/>
            <a:ext cx="1843247" cy="485775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odoni MT" panose="02070603080606020203" pitchFamily="18" charset="0"/>
              </a:rPr>
              <a:t>5.Building Reports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84683-A708-4185-B5CA-AF6E1C33CAFE}"/>
              </a:ext>
            </a:extLst>
          </p:cNvPr>
          <p:cNvSpPr/>
          <p:nvPr/>
        </p:nvSpPr>
        <p:spPr>
          <a:xfrm>
            <a:off x="867548" y="2802170"/>
            <a:ext cx="1843247" cy="485775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odoni MT" panose="02070603080606020203" pitchFamily="18" charset="0"/>
              </a:rPr>
              <a:t>6.Insights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18A9C-1824-4F3F-941C-C7131F6C131D}"/>
              </a:ext>
            </a:extLst>
          </p:cNvPr>
          <p:cNvSpPr/>
          <p:nvPr/>
        </p:nvSpPr>
        <p:spPr>
          <a:xfrm>
            <a:off x="2429854" y="916561"/>
            <a:ext cx="1843247" cy="485775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odoni MT" panose="02070603080606020203" pitchFamily="18" charset="0"/>
              </a:rPr>
              <a:t>7.Dashboard Visualization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542B010-45BD-494F-AF47-7643741B12FF}"/>
              </a:ext>
            </a:extLst>
          </p:cNvPr>
          <p:cNvSpPr/>
          <p:nvPr/>
        </p:nvSpPr>
        <p:spPr>
          <a:xfrm>
            <a:off x="5689859" y="4340783"/>
            <a:ext cx="361071" cy="725242"/>
          </a:xfrm>
          <a:prstGeom prst="downArrow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4811F2B-0DB2-412C-8CEA-702EEA16788E}"/>
              </a:ext>
            </a:extLst>
          </p:cNvPr>
          <p:cNvSpPr/>
          <p:nvPr/>
        </p:nvSpPr>
        <p:spPr>
          <a:xfrm rot="16200000">
            <a:off x="8222229" y="2679139"/>
            <a:ext cx="359051" cy="705676"/>
          </a:xfrm>
          <a:prstGeom prst="downArrow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15D6996-3BC9-4CBB-B2E7-0A9D166C7F4B}"/>
              </a:ext>
            </a:extLst>
          </p:cNvPr>
          <p:cNvSpPr/>
          <p:nvPr/>
        </p:nvSpPr>
        <p:spPr>
          <a:xfrm rot="19299800">
            <a:off x="7475118" y="3904632"/>
            <a:ext cx="361071" cy="725242"/>
          </a:xfrm>
          <a:prstGeom prst="downArrow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C63A7C5-0627-46D4-9155-E37D29A1B893}"/>
              </a:ext>
            </a:extLst>
          </p:cNvPr>
          <p:cNvSpPr/>
          <p:nvPr/>
        </p:nvSpPr>
        <p:spPr>
          <a:xfrm rot="5400000">
            <a:off x="3231038" y="2660026"/>
            <a:ext cx="361071" cy="797205"/>
          </a:xfrm>
          <a:prstGeom prst="downArrow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226634B-CA5F-424C-879D-4CB5689A8062}"/>
              </a:ext>
            </a:extLst>
          </p:cNvPr>
          <p:cNvSpPr/>
          <p:nvPr/>
        </p:nvSpPr>
        <p:spPr>
          <a:xfrm rot="13168385">
            <a:off x="7506209" y="1599952"/>
            <a:ext cx="361071" cy="725242"/>
          </a:xfrm>
          <a:prstGeom prst="downArrow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778444-9454-4BBD-AB0E-09F3F7061F16}"/>
              </a:ext>
            </a:extLst>
          </p:cNvPr>
          <p:cNvSpPr/>
          <p:nvPr/>
        </p:nvSpPr>
        <p:spPr>
          <a:xfrm>
            <a:off x="3994050" y="2012104"/>
            <a:ext cx="3752690" cy="214129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PROJECT ARCHITECTURE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450F47C-6BE6-42CC-B72C-D84101C1B206}"/>
              </a:ext>
            </a:extLst>
          </p:cNvPr>
          <p:cNvSpPr/>
          <p:nvPr/>
        </p:nvSpPr>
        <p:spPr>
          <a:xfrm rot="3196558">
            <a:off x="3872532" y="3869755"/>
            <a:ext cx="361071" cy="725242"/>
          </a:xfrm>
          <a:prstGeom prst="downArrow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54C9215-CBBF-4082-9BA5-559BEB31102C}"/>
              </a:ext>
            </a:extLst>
          </p:cNvPr>
          <p:cNvSpPr/>
          <p:nvPr/>
        </p:nvSpPr>
        <p:spPr>
          <a:xfrm rot="8926383">
            <a:off x="4120579" y="1483931"/>
            <a:ext cx="361071" cy="725242"/>
          </a:xfrm>
          <a:prstGeom prst="downArrow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B269-A304-4972-9950-456951CACF18}"/>
              </a:ext>
            </a:extLst>
          </p:cNvPr>
          <p:cNvSpPr txBox="1"/>
          <p:nvPr/>
        </p:nvSpPr>
        <p:spPr>
          <a:xfrm>
            <a:off x="408038" y="302247"/>
            <a:ext cx="4043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Architecture:</a:t>
            </a:r>
          </a:p>
        </p:txBody>
      </p:sp>
    </p:spTree>
    <p:extLst>
      <p:ext uri="{BB962C8B-B14F-4D97-AF65-F5344CB8AC3E}">
        <p14:creationId xmlns:p14="http://schemas.microsoft.com/office/powerpoint/2010/main" val="409393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315480-A490-4E06-B4E8-2705F2174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8" t="21491" r="29877" b="15051"/>
          <a:stretch/>
        </p:blipFill>
        <p:spPr>
          <a:xfrm>
            <a:off x="250720" y="754744"/>
            <a:ext cx="11739719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08EEFE-3DB2-4D14-9D4F-050CF9DA5463}"/>
              </a:ext>
            </a:extLst>
          </p:cNvPr>
          <p:cNvSpPr txBox="1"/>
          <p:nvPr/>
        </p:nvSpPr>
        <p:spPr>
          <a:xfrm>
            <a:off x="206477" y="179882"/>
            <a:ext cx="1178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doni MT" panose="02070603080606020203" pitchFamily="18" charset="0"/>
              </a:rPr>
              <a:t>Project Schema: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Bodoni MT" panose="02070603080606020203" pitchFamily="18" charset="0"/>
              </a:rPr>
              <a:t>Partial Star Schema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DD00B-618B-4CCB-90BF-E7E841E5EEB1}"/>
              </a:ext>
            </a:extLst>
          </p:cNvPr>
          <p:cNvSpPr/>
          <p:nvPr/>
        </p:nvSpPr>
        <p:spPr>
          <a:xfrm>
            <a:off x="344774" y="598005"/>
            <a:ext cx="5921115" cy="1806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KPI 1: No of Food Instruments Redeemed by Vendor Location </a:t>
            </a:r>
            <a:endParaRPr lang="en-IN" sz="1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`Vendor Location`, 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sum(`Number of Food Instruments Redeemed`) Number_of_Food_Instruments_Redeemed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ds1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 `Vendor Location` 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Number_of_Food_Instruments_Redeemed desc;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C0A79-4C17-4D41-84BB-01EA36234874}"/>
              </a:ext>
            </a:extLst>
          </p:cNvPr>
          <p:cNvSpPr/>
          <p:nvPr/>
        </p:nvSpPr>
        <p:spPr>
          <a:xfrm>
            <a:off x="344774" y="2575278"/>
            <a:ext cx="5921114" cy="1806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KPI 3: Avg Cost per Family by Year</a:t>
            </a:r>
            <a:endParaRPr lang="en-IN" sz="1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`Obligation Year and Month`,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format(sum(`Average Cost per Family`),2) `Average Cost per Family`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ds1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 `Obligation Year and Month`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`Obligation Year and Month` asc;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45E43-8405-4EC7-8FBB-0159142B8B92}"/>
              </a:ext>
            </a:extLst>
          </p:cNvPr>
          <p:cNvSpPr/>
          <p:nvPr/>
        </p:nvSpPr>
        <p:spPr>
          <a:xfrm>
            <a:off x="344775" y="4534526"/>
            <a:ext cx="5921114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KPI 4: No. of Participants Redeemed by Participant Category</a:t>
            </a:r>
            <a:endParaRPr lang="en-IN" sz="1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`Participant Category`,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format(((sum(`Number of Participants Redeemed`)*100)/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 sum(`Number of Participants Redeemed`) from ds2)),"2") `% of Total` 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ds2 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`Participant Category`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sum(`Number of Participants Redeemed`) desc;</a:t>
            </a:r>
            <a:endParaRPr lang="en-IN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F64DB-089A-4103-AE37-86FC3EE39D3B}"/>
              </a:ext>
            </a:extLst>
          </p:cNvPr>
          <p:cNvSpPr/>
          <p:nvPr/>
        </p:nvSpPr>
        <p:spPr>
          <a:xfrm>
            <a:off x="6415789" y="598005"/>
            <a:ext cx="5431437" cy="25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KPI 2: No. of WIC Card Transactions Processed by Vandor Country</a:t>
            </a:r>
            <a:endParaRPr lang="en-IN" sz="16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  `Vendor Location`,sum(`Number of WIC Card Transactions Processed`) 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ds1 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  `Vendor Location`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sum(`Number of WIC Card Transactions Processed`) desc;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102A8-AB44-419D-B9BF-D2CB6C684CC6}"/>
              </a:ext>
            </a:extLst>
          </p:cNvPr>
          <p:cNvSpPr/>
          <p:nvPr/>
        </p:nvSpPr>
        <p:spPr>
          <a:xfrm>
            <a:off x="6415789" y="3323771"/>
            <a:ext cx="5431437" cy="3144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KPI 5: Total Cost Voucher vs No. of Families Redeemed Food Benefits</a:t>
            </a:r>
            <a:endParaRPr lang="en-IN" sz="16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`Vendor Location`,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format(sum(`Number of Families Redeemed Food Benefits`),"0"),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format(sum(`Total Cost Vouchers`),"2") from ds1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ds2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(`Vendor Location`)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`Vendor Location`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`Vendor Location` </a:t>
            </a:r>
            <a:r>
              <a:rPr lang="en-GB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GB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D58F8-F4DA-4DDA-8F2A-9C2055EE0253}"/>
              </a:ext>
            </a:extLst>
          </p:cNvPr>
          <p:cNvSpPr txBox="1"/>
          <p:nvPr/>
        </p:nvSpPr>
        <p:spPr>
          <a:xfrm>
            <a:off x="206477" y="179882"/>
            <a:ext cx="1178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doni MT" panose="02070603080606020203" pitchFamily="18" charset="0"/>
              </a:rPr>
              <a:t>SQL Work</a:t>
            </a:r>
            <a:endParaRPr lang="en-IN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8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E979AD-C956-4FC7-B0F0-5C2313B81E21}"/>
              </a:ext>
            </a:extLst>
          </p:cNvPr>
          <p:cNvSpPr/>
          <p:nvPr/>
        </p:nvSpPr>
        <p:spPr>
          <a:xfrm>
            <a:off x="8784235" y="696687"/>
            <a:ext cx="3167678" cy="2167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No. food instruments &amp; the amount of food ins. redeemed by State-wide.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Lowest food instruments redeemed by Sierra.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Average -4.35M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53AAC-712E-436E-AC56-4AFF18564A9C}"/>
              </a:ext>
            </a:extLst>
          </p:cNvPr>
          <p:cNvSpPr/>
          <p:nvPr/>
        </p:nvSpPr>
        <p:spPr>
          <a:xfrm>
            <a:off x="254831" y="2864338"/>
            <a:ext cx="3072984" cy="1867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Trend for WIC card transaction  is inclining.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State-wide processed higher number of WIC card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Average transactions-1.9M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842EF-D7E6-4D33-96BE-EEE06F2FFF85}"/>
              </a:ext>
            </a:extLst>
          </p:cNvPr>
          <p:cNvSpPr/>
          <p:nvPr/>
        </p:nvSpPr>
        <p:spPr>
          <a:xfrm>
            <a:off x="8479090" y="4731928"/>
            <a:ext cx="3458076" cy="186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Average cost trend is declining.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Decline in Food inst and WIC transactions is observed.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46857B-C701-4784-81A8-2D452C1ECA87}"/>
              </a:ext>
            </a:extLst>
          </p:cNvPr>
          <p:cNvSpPr/>
          <p:nvPr/>
        </p:nvSpPr>
        <p:spPr>
          <a:xfrm>
            <a:off x="240082" y="258481"/>
            <a:ext cx="11697083" cy="438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EXCEL DASHBOARD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850826B-CE97-4C7D-881D-6E9AF3524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3164"/>
              </p:ext>
            </p:extLst>
          </p:nvPr>
        </p:nvGraphicFramePr>
        <p:xfrm>
          <a:off x="254831" y="696687"/>
          <a:ext cx="8514656" cy="216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B216DCF-8E41-44A2-9914-75861064B4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733496"/>
              </p:ext>
            </p:extLst>
          </p:nvPr>
        </p:nvGraphicFramePr>
        <p:xfrm>
          <a:off x="3327816" y="2864333"/>
          <a:ext cx="8609350" cy="1867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KPI 2">
            <a:extLst>
              <a:ext uri="{FF2B5EF4-FFF2-40B4-BE49-F238E27FC236}">
                <a16:creationId xmlns:a16="http://schemas.microsoft.com/office/drawing/2014/main" id="{71FFB0F9-EAAE-4307-B552-79B897D39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500743"/>
              </p:ext>
            </p:extLst>
          </p:nvPr>
        </p:nvGraphicFramePr>
        <p:xfrm>
          <a:off x="254831" y="4731923"/>
          <a:ext cx="8224260" cy="186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815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EF585D-10D0-41C2-85D5-DF09CF16B96F}"/>
              </a:ext>
            </a:extLst>
          </p:cNvPr>
          <p:cNvSpPr/>
          <p:nvPr/>
        </p:nvSpPr>
        <p:spPr>
          <a:xfrm>
            <a:off x="238635" y="243840"/>
            <a:ext cx="3401221" cy="282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endParaRPr lang="en-US" sz="1800" dirty="0">
              <a:solidFill>
                <a:schemeClr val="tx2"/>
              </a:solidFill>
            </a:endParaRP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Child category has higher (54%) among No of participant redeemed.</a:t>
            </a: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Child category has declining trend, while the remaining categories are in constant trend.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83E50-F574-4170-84A9-943082402CD6}"/>
              </a:ext>
            </a:extLst>
          </p:cNvPr>
          <p:cNvSpPr/>
          <p:nvPr/>
        </p:nvSpPr>
        <p:spPr>
          <a:xfrm>
            <a:off x="7285220" y="243839"/>
            <a:ext cx="4685550" cy="2828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cost vouchers and No of families redeemed are directly proportional.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Statewide and Los Angels are ranking top, respectively.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cost vouchers -22k app.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825424F-BB57-45F6-AE83-CC55D5D17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418575"/>
              </p:ext>
            </p:extLst>
          </p:nvPr>
        </p:nvGraphicFramePr>
        <p:xfrm>
          <a:off x="3659399" y="243840"/>
          <a:ext cx="3625822" cy="2820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EF74417-C3BD-4A3B-A0EA-B706385B7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895442"/>
              </p:ext>
            </p:extLst>
          </p:nvPr>
        </p:nvGraphicFramePr>
        <p:xfrm>
          <a:off x="238635" y="3072404"/>
          <a:ext cx="11732135" cy="3541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871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B09A4-8CBE-47B1-B324-76CF4A4A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6" y="903151"/>
            <a:ext cx="11754464" cy="57336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7D039F-62A3-4C9F-A293-7B61F3861CB9}"/>
              </a:ext>
            </a:extLst>
          </p:cNvPr>
          <p:cNvSpPr/>
          <p:nvPr/>
        </p:nvSpPr>
        <p:spPr>
          <a:xfrm>
            <a:off x="221226" y="221226"/>
            <a:ext cx="11754464" cy="68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TABLEAU DASHBOARD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717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920</Words>
  <Application>Microsoft Office PowerPoint</Application>
  <PresentationFormat>Widescreen</PresentationFormat>
  <Paragraphs>220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Black</vt:lpstr>
      <vt:lpstr>Bodoni MT</vt:lpstr>
      <vt:lpstr>Calibri</vt:lpstr>
      <vt:lpstr>Calibri Light</vt:lpstr>
      <vt:lpstr>Consolas</vt:lpstr>
      <vt:lpstr>Corbel</vt:lpstr>
      <vt:lpstr>Courier New</vt:lpstr>
      <vt:lpstr>Times New Roman</vt:lpstr>
      <vt:lpstr>Wingdings</vt:lpstr>
      <vt:lpstr>Custom Design</vt:lpstr>
      <vt:lpstr>Basis</vt:lpstr>
      <vt:lpstr>Healthcare Domain Analysis</vt:lpstr>
      <vt:lpstr>Content</vt:lpstr>
      <vt:lpstr>Key Performance Indicator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 1</vt:lpstr>
      <vt:lpstr>Report 2</vt:lpstr>
      <vt:lpstr>Conclusion</vt:lpstr>
      <vt:lpstr>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Admin</cp:lastModifiedBy>
  <cp:revision>178</cp:revision>
  <dcterms:created xsi:type="dcterms:W3CDTF">2016-09-04T11:54:55Z</dcterms:created>
  <dcterms:modified xsi:type="dcterms:W3CDTF">2022-03-13T12:24:44Z</dcterms:modified>
</cp:coreProperties>
</file>