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1"/>
  </p:notesMasterIdLst>
  <p:sldIdLst>
    <p:sldId id="273" r:id="rId5"/>
    <p:sldId id="289" r:id="rId6"/>
    <p:sldId id="291" r:id="rId7"/>
    <p:sldId id="290" r:id="rId8"/>
    <p:sldId id="292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F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9B555-F969-42B4-A822-0E5BC0155D75}" v="78" dt="2021-05-01T02:14:44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19" autoAdjust="0"/>
  </p:normalViewPr>
  <p:slideViewPr>
    <p:cSldViewPr snapToGrid="0">
      <p:cViewPr>
        <p:scale>
          <a:sx n="96" d="100"/>
          <a:sy n="96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09E20-06D4-420D-95AA-9C4ABB068103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D613C-A1F9-4A18-8371-EFBAD82B3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92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F059-ADCA-4139-A393-2A5F14BC4F76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Spring_INFO 5001                                                                                                          Sravya Sree Ogirala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5EED-58B7-48A4-A88C-7EA4BED92316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Spring_INFO 5001                                                                                                          Sravya Sree Ogirala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8527-1717-49E3-B3F0-2DE2082C3959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Spring_INFO 5001                                                                                                          Sravya Sree Ogirala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FAB9-BA38-48CD-8A43-45B2D7D34036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Spring_INFO 5001                                                                                                          Sravya Sree Ogirala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9277-2932-4775-B887-A3161EE5F1A9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Spring_INFO 5001                                                                                                          Sravya Sree Ogirala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7464-A5DF-4081-B150-F01D12B62E49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Spring_INFO 5001                                                                                                          Sravya Sree Ogirala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84DB-9CA6-4F46-B8B3-82EEADD6C4E7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Spring_INFO 5001                                                                                                          Sravya Sree Ogirala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8B332CC3-8D6A-4FBC-BB45-4C2E8ECF947B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Spring_INFO 5001                                                                                                          Sravya Sree Ogirala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17B5-22DA-4A6B-A308-B78593023185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Spring_INFO 5001                                                                                                          Sravya Sree Ogirala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B5280EA-6068-4926-871C-286682728F3C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Spring_INFO 5001                                                                                                          Sravya Sree Ogirala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Vaccine passport Application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9722" y="5442671"/>
            <a:ext cx="3365017" cy="751882"/>
          </a:xfrm>
          <a:noFill/>
        </p:spPr>
        <p:txBody>
          <a:bodyPr anchor="ctr">
            <a:normAutofit fontScale="92500" lnSpcReduction="10000"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By: Sravya sree ogirala</a:t>
            </a:r>
          </a:p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Nuid: 001548791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7715-C70C-4A4E-A8BD-FEA91F45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80" y="95896"/>
            <a:ext cx="2658965" cy="450783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76BC11-6955-414C-8855-693849527F07}"/>
              </a:ext>
            </a:extLst>
          </p:cNvPr>
          <p:cNvSpPr/>
          <p:nvPr/>
        </p:nvSpPr>
        <p:spPr>
          <a:xfrm rot="10800000" flipH="1" flipV="1">
            <a:off x="4534454" y="533526"/>
            <a:ext cx="1835769" cy="590612"/>
          </a:xfrm>
          <a:prstGeom prst="roundRect">
            <a:avLst>
              <a:gd name="adj" fmla="val 0"/>
            </a:avLst>
          </a:prstGeom>
          <a:solidFill>
            <a:srgbClr val="BBF0B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605C60-E876-4BBE-A2FB-F3DA5243C173}"/>
              </a:ext>
            </a:extLst>
          </p:cNvPr>
          <p:cNvSpPr/>
          <p:nvPr/>
        </p:nvSpPr>
        <p:spPr>
          <a:xfrm rot="10800000" flipH="1" flipV="1">
            <a:off x="785194" y="1435834"/>
            <a:ext cx="1761957" cy="4244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Nurse Directory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89222B-4CB6-4B86-9C4B-DCEE85EB609C}"/>
              </a:ext>
            </a:extLst>
          </p:cNvPr>
          <p:cNvSpPr/>
          <p:nvPr/>
        </p:nvSpPr>
        <p:spPr>
          <a:xfrm rot="10800000" flipH="1" flipV="1">
            <a:off x="4409614" y="1445400"/>
            <a:ext cx="1835768" cy="3930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Patient Directory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ECC28D-FBA5-43B7-BE79-F7DE61460C9D}"/>
              </a:ext>
            </a:extLst>
          </p:cNvPr>
          <p:cNvSpPr/>
          <p:nvPr/>
        </p:nvSpPr>
        <p:spPr>
          <a:xfrm rot="10800000" flipH="1" flipV="1">
            <a:off x="8527774" y="1314138"/>
            <a:ext cx="1965962" cy="4507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Vaccine Inventory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6150873-C454-4133-A62B-8F96420DE53F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6370223" y="828832"/>
            <a:ext cx="3140532" cy="485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AC88267-FE89-4500-896B-8B60FABC1090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1666174" y="828832"/>
            <a:ext cx="2868281" cy="6070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77517A-1298-41D2-9E08-ABACF34BDFB0}"/>
              </a:ext>
            </a:extLst>
          </p:cNvPr>
          <p:cNvSpPr/>
          <p:nvPr/>
        </p:nvSpPr>
        <p:spPr>
          <a:xfrm>
            <a:off x="785194" y="2269379"/>
            <a:ext cx="1761959" cy="4507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Nurse Profile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231B7F7-0CFA-4375-BFDF-C2985F7E56F7}"/>
              </a:ext>
            </a:extLst>
          </p:cNvPr>
          <p:cNvSpPr/>
          <p:nvPr/>
        </p:nvSpPr>
        <p:spPr>
          <a:xfrm>
            <a:off x="4498363" y="2279699"/>
            <a:ext cx="1657617" cy="5526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Patient Profile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1E15501-0E79-4773-A377-0102A31C83D6}"/>
              </a:ext>
            </a:extLst>
          </p:cNvPr>
          <p:cNvSpPr/>
          <p:nvPr/>
        </p:nvSpPr>
        <p:spPr>
          <a:xfrm>
            <a:off x="4478368" y="3429000"/>
            <a:ext cx="1697605" cy="4824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Patient History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35F53A5-6553-4FA3-91DF-DB0C1C96C3B4}"/>
              </a:ext>
            </a:extLst>
          </p:cNvPr>
          <p:cNvSpPr/>
          <p:nvPr/>
        </p:nvSpPr>
        <p:spPr>
          <a:xfrm>
            <a:off x="10310999" y="2105259"/>
            <a:ext cx="1551496" cy="4507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Vaccine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BF00191-DA62-4D44-A7CC-CBB5EA376F75}"/>
              </a:ext>
            </a:extLst>
          </p:cNvPr>
          <p:cNvSpPr/>
          <p:nvPr/>
        </p:nvSpPr>
        <p:spPr>
          <a:xfrm>
            <a:off x="7456973" y="2035257"/>
            <a:ext cx="1771566" cy="4412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Vaccine Center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6222674-3A87-488C-8062-43F88AD8369B}"/>
              </a:ext>
            </a:extLst>
          </p:cNvPr>
          <p:cNvCxnSpPr>
            <a:cxnSpLocks/>
            <a:stCxn id="7" idx="3"/>
            <a:endCxn id="47" idx="0"/>
          </p:cNvCxnSpPr>
          <p:nvPr/>
        </p:nvCxnSpPr>
        <p:spPr>
          <a:xfrm>
            <a:off x="10493736" y="1539530"/>
            <a:ext cx="593011" cy="565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F263688-95A4-488C-B147-573CF8540339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8195070" y="1539530"/>
            <a:ext cx="332704" cy="464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57D0EE3-9371-44D6-A8D2-4E4693706765}"/>
              </a:ext>
            </a:extLst>
          </p:cNvPr>
          <p:cNvCxnSpPr>
            <a:stCxn id="5" idx="2"/>
            <a:endCxn id="22" idx="0"/>
          </p:cNvCxnSpPr>
          <p:nvPr/>
        </p:nvCxnSpPr>
        <p:spPr>
          <a:xfrm rot="16200000" flipH="1">
            <a:off x="1461602" y="2064807"/>
            <a:ext cx="40914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FAACC32-F9A0-48A2-9939-15382C69589C}"/>
              </a:ext>
            </a:extLst>
          </p:cNvPr>
          <p:cNvCxnSpPr>
            <a:stCxn id="6" idx="2"/>
            <a:endCxn id="33" idx="0"/>
          </p:cNvCxnSpPr>
          <p:nvPr/>
        </p:nvCxnSpPr>
        <p:spPr>
          <a:xfrm rot="5400000">
            <a:off x="5106729" y="2058929"/>
            <a:ext cx="441213" cy="3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E33F30A-9A12-4941-8BF6-1D05745EC647}"/>
              </a:ext>
            </a:extLst>
          </p:cNvPr>
          <p:cNvCxnSpPr>
            <a:stCxn id="33" idx="2"/>
            <a:endCxn id="42" idx="0"/>
          </p:cNvCxnSpPr>
          <p:nvPr/>
        </p:nvCxnSpPr>
        <p:spPr>
          <a:xfrm rot="5400000">
            <a:off x="5028865" y="3130693"/>
            <a:ext cx="59661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7C0D4DD-7611-43F0-9102-CF16D5FB3D91}"/>
              </a:ext>
            </a:extLst>
          </p:cNvPr>
          <p:cNvSpPr/>
          <p:nvPr/>
        </p:nvSpPr>
        <p:spPr>
          <a:xfrm>
            <a:off x="436380" y="4614257"/>
            <a:ext cx="2038464" cy="8105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Verification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0DE0767-AE77-4027-962A-85B91FDFFEE5}"/>
              </a:ext>
            </a:extLst>
          </p:cNvPr>
          <p:cNvSpPr/>
          <p:nvPr/>
        </p:nvSpPr>
        <p:spPr>
          <a:xfrm>
            <a:off x="4409614" y="4614257"/>
            <a:ext cx="2305877" cy="8105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Vaccine Certificate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D4A1334-D720-4520-BB21-8E7AFABE9655}"/>
              </a:ext>
            </a:extLst>
          </p:cNvPr>
          <p:cNvCxnSpPr>
            <a:stCxn id="4" idx="2"/>
          </p:cNvCxnSpPr>
          <p:nvPr/>
        </p:nvCxnSpPr>
        <p:spPr>
          <a:xfrm rot="5400000">
            <a:off x="5293643" y="1277138"/>
            <a:ext cx="311696" cy="56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E7D0F7CB-D03D-4FA2-9C97-6702579BFC7B}"/>
              </a:ext>
            </a:extLst>
          </p:cNvPr>
          <p:cNvSpPr/>
          <p:nvPr/>
        </p:nvSpPr>
        <p:spPr>
          <a:xfrm>
            <a:off x="9026716" y="4614257"/>
            <a:ext cx="1965961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Appointment</a:t>
            </a:r>
          </a:p>
        </p:txBody>
      </p:sp>
      <p:sp>
        <p:nvSpPr>
          <p:cNvPr id="96" name="Footer Placeholder 95">
            <a:extLst>
              <a:ext uri="{FF2B5EF4-FFF2-40B4-BE49-F238E27FC236}">
                <a16:creationId xmlns:a16="http://schemas.microsoft.com/office/drawing/2014/main" id="{25E93369-946A-4298-9E8B-7CFDE136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Spring_INFO 5001                                                                                                          Sravya Sree Ogirala</a:t>
            </a:r>
            <a:endParaRPr lang="en-US" dirty="0"/>
          </a:p>
        </p:txBody>
      </p:sp>
      <p:sp>
        <p:nvSpPr>
          <p:cNvPr id="97" name="Slide Number Placeholder 96">
            <a:extLst>
              <a:ext uri="{FF2B5EF4-FFF2-40B4-BE49-F238E27FC236}">
                <a16:creationId xmlns:a16="http://schemas.microsoft.com/office/drawing/2014/main" id="{E9EAD0E5-2551-44FD-B45F-6A1E09B5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8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4594C4-A4CA-47FC-9F5D-DB0AD6A98103}"/>
              </a:ext>
            </a:extLst>
          </p:cNvPr>
          <p:cNvSpPr/>
          <p:nvPr/>
        </p:nvSpPr>
        <p:spPr>
          <a:xfrm>
            <a:off x="5057361" y="109330"/>
            <a:ext cx="2077278" cy="31805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Vaccine Inventory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9F10A5-DEB8-48BD-A79E-97A5FCBD41C3}"/>
              </a:ext>
            </a:extLst>
          </p:cNvPr>
          <p:cNvSpPr/>
          <p:nvPr/>
        </p:nvSpPr>
        <p:spPr>
          <a:xfrm>
            <a:off x="9521686" y="77894"/>
            <a:ext cx="1470991" cy="3180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Vaccine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CCC500-FB7A-4B2A-971F-8A237A9B161A}"/>
              </a:ext>
            </a:extLst>
          </p:cNvPr>
          <p:cNvSpPr/>
          <p:nvPr/>
        </p:nvSpPr>
        <p:spPr>
          <a:xfrm>
            <a:off x="1051892" y="109331"/>
            <a:ext cx="1842051" cy="3180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Vaccine 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09316B-44E0-4FF0-8897-9E13AA3A68AF}"/>
              </a:ext>
            </a:extLst>
          </p:cNvPr>
          <p:cNvSpPr/>
          <p:nvPr/>
        </p:nvSpPr>
        <p:spPr>
          <a:xfrm>
            <a:off x="8781221" y="715616"/>
            <a:ext cx="3011558" cy="32500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 vaccineName,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 vaccineUUID,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MfgDate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Protected constructor </a:t>
            </a:r>
            <a:r>
              <a:rPr lang="en-US" dirty="0"/>
              <a:t>is</a:t>
            </a:r>
            <a:r>
              <a:rPr lang="en-US" b="1" dirty="0"/>
              <a:t> </a:t>
            </a:r>
            <a:r>
              <a:rPr lang="en-US" dirty="0"/>
              <a:t>used to prevent illegal vaccine manufacture elsewhere. Thus, vaccine objects can be created only through </a:t>
            </a:r>
            <a:r>
              <a:rPr lang="en-US" b="1" dirty="0"/>
              <a:t>Vaccine Inventory.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3A5A51-699E-49AB-8A9F-511BAAA90B33}"/>
              </a:ext>
            </a:extLst>
          </p:cNvPr>
          <p:cNvSpPr/>
          <p:nvPr/>
        </p:nvSpPr>
        <p:spPr>
          <a:xfrm>
            <a:off x="284922" y="715616"/>
            <a:ext cx="3588024" cy="56255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ArrayList&lt;ZonedDateTime&gt; </a:t>
            </a:r>
            <a:r>
              <a:rPr lang="en-US" b="1" dirty="0"/>
              <a:t>listOfSlots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ArrayList&lt;NurseProfile&gt; </a:t>
            </a:r>
            <a:r>
              <a:rPr lang="en-US" b="1" dirty="0"/>
              <a:t>listOfAssignedNurses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HashMap&lt;ZonedDateTime, PatientProfile&gt; </a:t>
            </a:r>
            <a:r>
              <a:rPr lang="en-US" b="1" dirty="0"/>
              <a:t>slotBookingMap</a:t>
            </a:r>
          </a:p>
          <a:p>
            <a:r>
              <a:rPr lang="en-US" dirty="0"/>
              <a:t>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Void </a:t>
            </a:r>
            <a:r>
              <a:rPr lang="en-US" b="1" dirty="0"/>
              <a:t>addTimeSlot</a:t>
            </a:r>
            <a:r>
              <a:rPr lang="en-US" dirty="0"/>
              <a:t>(ZonedDateTime)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</a:t>
            </a:r>
            <a:r>
              <a:rPr lang="en-US" b="1" dirty="0"/>
              <a:t>numberOfAvailableSlots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HashMap&lt;ZonedDateTime, PatientProfile&gt;</a:t>
            </a:r>
            <a:r>
              <a:rPr lang="en-US" b="1" dirty="0"/>
              <a:t>updateSlotBookingMap</a:t>
            </a:r>
            <a:r>
              <a:rPr lang="en-US" dirty="0"/>
              <a:t>(ZonedDateTime, PatientProfile).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Protected constructor </a:t>
            </a:r>
            <a:r>
              <a:rPr lang="en-US" dirty="0"/>
              <a:t>is</a:t>
            </a:r>
            <a:r>
              <a:rPr lang="en-US" b="1" dirty="0"/>
              <a:t> </a:t>
            </a:r>
            <a:r>
              <a:rPr lang="en-US" dirty="0"/>
              <a:t>used to prevent fraud vaccine centers elsewhere. Thus, vaccine center objects can be created only through </a:t>
            </a:r>
            <a:r>
              <a:rPr lang="en-US" b="1" dirty="0"/>
              <a:t>Vaccine Inventory.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3102F1-B414-485E-8D52-09DF8331E0F1}"/>
              </a:ext>
            </a:extLst>
          </p:cNvPr>
          <p:cNvSpPr/>
          <p:nvPr/>
        </p:nvSpPr>
        <p:spPr>
          <a:xfrm>
            <a:off x="4282107" y="715616"/>
            <a:ext cx="3955773" cy="49695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ArrayList&lt;VaccineCenter&gt; </a:t>
            </a:r>
            <a:r>
              <a:rPr lang="en-US" b="1" dirty="0"/>
              <a:t>listOfVaccineCenters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ArrayList&lt;Vaccine&gt; </a:t>
            </a:r>
            <a:r>
              <a:rPr lang="en-US" b="1" dirty="0"/>
              <a:t>listOfVaccines</a:t>
            </a:r>
          </a:p>
          <a:p>
            <a:r>
              <a:rPr lang="en-US" dirty="0"/>
              <a:t>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Vaccine </a:t>
            </a:r>
            <a:r>
              <a:rPr lang="en-US" b="1" dirty="0"/>
              <a:t>manufactureVaccine</a:t>
            </a:r>
            <a:r>
              <a:rPr lang="en-US" dirty="0"/>
              <a:t>(String vaccineName)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VaccineCenter</a:t>
            </a:r>
            <a:r>
              <a:rPr lang="en-US" b="1" dirty="0"/>
              <a:t> addVaccineCenter</a:t>
            </a:r>
            <a:r>
              <a:rPr lang="en-US" dirty="0"/>
              <a:t>(String centerName, String centerAddress )</a:t>
            </a:r>
          </a:p>
          <a:p>
            <a:r>
              <a:rPr lang="en-US" dirty="0"/>
              <a:t>Method Overload: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Void </a:t>
            </a:r>
            <a:r>
              <a:rPr lang="en-US" b="1" dirty="0"/>
              <a:t>assignVaccineToVaccineCenter</a:t>
            </a:r>
            <a:r>
              <a:rPr lang="en-US" dirty="0"/>
              <a:t>(VaccineCenter)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Void </a:t>
            </a:r>
            <a:r>
              <a:rPr lang="en-US" b="1" dirty="0"/>
              <a:t>assignVaccineToVaccineCenter</a:t>
            </a:r>
            <a:r>
              <a:rPr lang="en-US" dirty="0"/>
              <a:t>(VaccineCenter, long count)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C704D5-59A9-44AF-A8C2-B7B36F8ADCA9}"/>
              </a:ext>
            </a:extLst>
          </p:cNvPr>
          <p:cNvSpPr/>
          <p:nvPr/>
        </p:nvSpPr>
        <p:spPr>
          <a:xfrm>
            <a:off x="9114181" y="4283763"/>
            <a:ext cx="2286000" cy="3279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Appointment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05339F-7B56-4476-8986-2AED99B6C765}"/>
              </a:ext>
            </a:extLst>
          </p:cNvPr>
          <p:cNvSpPr/>
          <p:nvPr/>
        </p:nvSpPr>
        <p:spPr>
          <a:xfrm>
            <a:off x="8607285" y="4764078"/>
            <a:ext cx="3299791" cy="16598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HashMap&lt;VaccineCenter, ArrayList&lt;ZonedDateTime&gt;&gt; </a:t>
            </a:r>
            <a:r>
              <a:rPr lang="en-US" sz="1600" b="1" dirty="0"/>
              <a:t>allSlotsMap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HashMap</a:t>
            </a:r>
            <a:r>
              <a:rPr lang="en-US" sz="1600" b="1" dirty="0"/>
              <a:t> displayAllSlotsMap</a:t>
            </a:r>
            <a:r>
              <a:rPr lang="en-US" sz="1600" dirty="0"/>
              <a:t>(List&lt;VaccineCenter&gt; listOfVaccineCenters)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EC29EE1-83EE-4C0C-B310-9999DF10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Spring_INFO 5001                                                                                                          Sravya Sree Ogirala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A204A0B-F9A2-4C2C-BDC5-C6E44F50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4E6E75-E0B7-4242-83E9-7F5410AA90DE}"/>
              </a:ext>
            </a:extLst>
          </p:cNvPr>
          <p:cNvSpPr/>
          <p:nvPr/>
        </p:nvSpPr>
        <p:spPr>
          <a:xfrm>
            <a:off x="5064979" y="176520"/>
            <a:ext cx="1826813" cy="2309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Nurse Directory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DA9C5A-99C8-43DC-9DF5-22F84F8BE1BF}"/>
              </a:ext>
            </a:extLst>
          </p:cNvPr>
          <p:cNvSpPr/>
          <p:nvPr/>
        </p:nvSpPr>
        <p:spPr>
          <a:xfrm>
            <a:off x="4572000" y="655978"/>
            <a:ext cx="2932043" cy="1987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ArrayList&lt;NurseProfile&gt; </a:t>
            </a:r>
            <a:r>
              <a:rPr lang="en-US" b="1" dirty="0"/>
              <a:t>listOfNurseProfiles</a:t>
            </a:r>
          </a:p>
          <a:p>
            <a:r>
              <a:rPr lang="en-US" dirty="0"/>
              <a:t>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NurseProfile </a:t>
            </a:r>
            <a:r>
              <a:rPr lang="en-US" b="1" dirty="0"/>
              <a:t>addNurse</a:t>
            </a:r>
            <a:r>
              <a:rPr lang="en-US" dirty="0"/>
              <a:t>(String name, VaccineCenter)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268523-0651-4C8E-B37D-ABED18F149C3}"/>
              </a:ext>
            </a:extLst>
          </p:cNvPr>
          <p:cNvSpPr/>
          <p:nvPr/>
        </p:nvSpPr>
        <p:spPr>
          <a:xfrm>
            <a:off x="4960122" y="2888507"/>
            <a:ext cx="1579327" cy="2385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Nurse Profile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19568-90E3-4C24-BE63-7C66725DE98B}"/>
              </a:ext>
            </a:extLst>
          </p:cNvPr>
          <p:cNvSpPr/>
          <p:nvPr/>
        </p:nvSpPr>
        <p:spPr>
          <a:xfrm>
            <a:off x="3916015" y="3260035"/>
            <a:ext cx="3667539" cy="32600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Void </a:t>
            </a:r>
            <a:r>
              <a:rPr lang="en-US" b="1" dirty="0"/>
              <a:t>addVaccineRecord</a:t>
            </a:r>
            <a:r>
              <a:rPr lang="en-US" dirty="0"/>
              <a:t>(Patient Profile, VaccineCenter)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Void </a:t>
            </a:r>
            <a:r>
              <a:rPr lang="en-US" b="1" dirty="0"/>
              <a:t>updateVaccineStatus</a:t>
            </a:r>
            <a:r>
              <a:rPr lang="en-US" dirty="0"/>
              <a:t>(PatientProfile, VaccineCenter)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Protected constructor </a:t>
            </a:r>
            <a:r>
              <a:rPr lang="en-US" dirty="0"/>
              <a:t>is</a:t>
            </a:r>
            <a:r>
              <a:rPr lang="en-US" b="1" dirty="0"/>
              <a:t> </a:t>
            </a:r>
            <a:r>
              <a:rPr lang="en-US" dirty="0"/>
              <a:t>used to prevent illegal nurse impersonation elsewhere. Thus, nurse objects can be created only through </a:t>
            </a:r>
            <a:r>
              <a:rPr lang="en-US" b="1" dirty="0"/>
              <a:t>Nurse Directory.</a:t>
            </a:r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F48019-0BE5-4C3F-9AEB-37EACB06B048}"/>
              </a:ext>
            </a:extLst>
          </p:cNvPr>
          <p:cNvSpPr/>
          <p:nvPr/>
        </p:nvSpPr>
        <p:spPr>
          <a:xfrm>
            <a:off x="8475593" y="172741"/>
            <a:ext cx="2430117" cy="2385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Patient Directory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063C75-E0AD-44F0-9DBB-4094C042B718}"/>
              </a:ext>
            </a:extLst>
          </p:cNvPr>
          <p:cNvSpPr/>
          <p:nvPr/>
        </p:nvSpPr>
        <p:spPr>
          <a:xfrm>
            <a:off x="8080513" y="655978"/>
            <a:ext cx="3617843" cy="1987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ArrayList&lt;PatientProfile&gt; </a:t>
            </a:r>
            <a:r>
              <a:rPr lang="en-US" b="1" dirty="0"/>
              <a:t>listOfPatientProfiles</a:t>
            </a:r>
          </a:p>
          <a:p>
            <a:r>
              <a:rPr lang="en-US" dirty="0"/>
              <a:t>Method: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PatientProfile </a:t>
            </a:r>
            <a:r>
              <a:rPr lang="en-US" b="1" dirty="0"/>
              <a:t>newPatientProfile(</a:t>
            </a:r>
            <a:r>
              <a:rPr lang="en-US" dirty="0"/>
              <a:t>String name, String address)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E13DB4-1055-41C5-8229-C9B373232B08}"/>
              </a:ext>
            </a:extLst>
          </p:cNvPr>
          <p:cNvSpPr/>
          <p:nvPr/>
        </p:nvSpPr>
        <p:spPr>
          <a:xfrm>
            <a:off x="8955155" y="2888507"/>
            <a:ext cx="1739348" cy="2683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Patient Profile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93D39C-B0D3-4434-B480-3BA44C124A2A}"/>
              </a:ext>
            </a:extLst>
          </p:cNvPr>
          <p:cNvSpPr/>
          <p:nvPr/>
        </p:nvSpPr>
        <p:spPr>
          <a:xfrm>
            <a:off x="7747551" y="3260035"/>
            <a:ext cx="4283765" cy="32600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ArrayList&lt;PatientHistory&gt;</a:t>
            </a:r>
            <a:r>
              <a:rPr lang="en-US" b="1" dirty="0"/>
              <a:t>listOfPatientHistory</a:t>
            </a:r>
          </a:p>
          <a:p>
            <a:r>
              <a:rPr lang="en-US" dirty="0"/>
              <a:t>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PatientHistory </a:t>
            </a:r>
            <a:r>
              <a:rPr lang="en-US" b="1" dirty="0"/>
              <a:t>addPatientHistory</a:t>
            </a:r>
            <a:r>
              <a:rPr lang="en-US" dirty="0"/>
              <a:t>(int rr,hr,bp)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Boolean </a:t>
            </a:r>
            <a:r>
              <a:rPr lang="en-US" b="1" dirty="0"/>
              <a:t>isPatientEligibleForVaccine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Void</a:t>
            </a:r>
            <a:r>
              <a:rPr lang="en-US" b="1" dirty="0"/>
              <a:t> scheduleVaccineAppointment</a:t>
            </a:r>
            <a:r>
              <a:rPr lang="en-US" dirty="0"/>
              <a:t>(date, VaccineCenter)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B0FF355-2AA6-4EA4-A862-B1094C431E5B}"/>
              </a:ext>
            </a:extLst>
          </p:cNvPr>
          <p:cNvSpPr/>
          <p:nvPr/>
        </p:nvSpPr>
        <p:spPr>
          <a:xfrm>
            <a:off x="934278" y="114996"/>
            <a:ext cx="1451114" cy="3540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F55E10-2B18-40D0-B9D2-E05200D89230}"/>
              </a:ext>
            </a:extLst>
          </p:cNvPr>
          <p:cNvSpPr/>
          <p:nvPr/>
        </p:nvSpPr>
        <p:spPr>
          <a:xfrm>
            <a:off x="327990" y="655978"/>
            <a:ext cx="3962402" cy="1987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HashMap&lt;PatientProfile, String&gt; </a:t>
            </a:r>
            <a:r>
              <a:rPr lang="en-US" b="1" dirty="0"/>
              <a:t>patientVaccineIDMap</a:t>
            </a:r>
          </a:p>
          <a:p>
            <a:r>
              <a:rPr lang="en-US" dirty="0"/>
              <a:t>Method: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Boolean </a:t>
            </a:r>
            <a:r>
              <a:rPr lang="en-US" b="1" dirty="0"/>
              <a:t>isPatientIDValid()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Boolean</a:t>
            </a:r>
            <a:r>
              <a:rPr lang="en-US" b="1" dirty="0"/>
              <a:t> verifyVaccineCertificate</a:t>
            </a:r>
            <a:r>
              <a:rPr lang="en-US" dirty="0"/>
              <a:t>(PatientProfile)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26FEBE-28F4-4DCD-BF69-65A87AE9C2FC}"/>
              </a:ext>
            </a:extLst>
          </p:cNvPr>
          <p:cNvSpPr/>
          <p:nvPr/>
        </p:nvSpPr>
        <p:spPr>
          <a:xfrm>
            <a:off x="516835" y="3351378"/>
            <a:ext cx="2216425" cy="3540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Vaccine Certificate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D9656-7916-4A9C-8560-3A4DB6415A2B}"/>
              </a:ext>
            </a:extLst>
          </p:cNvPr>
          <p:cNvSpPr/>
          <p:nvPr/>
        </p:nvSpPr>
        <p:spPr>
          <a:xfrm>
            <a:off x="397565" y="4025348"/>
            <a:ext cx="2673626" cy="1987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HashMap&lt;PatientProfile, String&gt; </a:t>
            </a:r>
            <a:r>
              <a:rPr lang="en-US" b="1" dirty="0"/>
              <a:t>vaccinePatientMap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void</a:t>
            </a:r>
            <a:r>
              <a:rPr lang="en-US" b="1" dirty="0"/>
              <a:t> printPatientCertificate</a:t>
            </a:r>
            <a:r>
              <a:rPr lang="en-US" dirty="0"/>
              <a:t>(PatientProfile)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0C1353AF-108B-44E6-B226-3A7D16D1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Spring_INFO 5001                                                                                                          Sravya Sree Ogirala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A39ABC47-E93F-4ACB-8C3D-075ADAAD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4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6D39-AEFC-440C-ABB5-A363A758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FFD65-01D6-492E-85C6-96F34F0F7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1959647"/>
            <a:ext cx="5194767" cy="363304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Part 1 - Inventory Management :</a:t>
            </a:r>
          </a:p>
          <a:p>
            <a:r>
              <a:rPr lang="en-US" dirty="0"/>
              <a:t>Management object creation</a:t>
            </a:r>
          </a:p>
          <a:p>
            <a:r>
              <a:rPr lang="en-US" dirty="0"/>
              <a:t>Creating a vaccine inventory</a:t>
            </a:r>
          </a:p>
          <a:p>
            <a:r>
              <a:rPr lang="en-US" dirty="0"/>
              <a:t>Manufacturing vaccines from inventory using </a:t>
            </a:r>
            <a:r>
              <a:rPr lang="en-US" b="1" i="1" dirty="0"/>
              <a:t>manufactureVaccine() </a:t>
            </a:r>
            <a:r>
              <a:rPr lang="en-US" dirty="0"/>
              <a:t>method.</a:t>
            </a:r>
          </a:p>
          <a:p>
            <a:r>
              <a:rPr lang="en-US" dirty="0"/>
              <a:t>Creating vaccine centers using </a:t>
            </a:r>
            <a:r>
              <a:rPr lang="en-US" b="1" i="1" dirty="0"/>
              <a:t>addVaccineCenter() </a:t>
            </a:r>
            <a:r>
              <a:rPr lang="en-US" dirty="0"/>
              <a:t>method.</a:t>
            </a:r>
          </a:p>
          <a:p>
            <a:r>
              <a:rPr lang="en-US" dirty="0"/>
              <a:t>Vaccine distribution to vaccine centers using </a:t>
            </a:r>
            <a:r>
              <a:rPr lang="en-US" b="1" i="1" dirty="0"/>
              <a:t>assignVaccineToVaccineCenter() </a:t>
            </a:r>
            <a:r>
              <a:rPr lang="en-US" dirty="0"/>
              <a:t>method.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49FE7A-4EA5-4027-8668-5751B0086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9" y="1959647"/>
            <a:ext cx="5194769" cy="363304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Part 2  - Personnel Management :</a:t>
            </a:r>
          </a:p>
          <a:p>
            <a:r>
              <a:rPr lang="en-US" dirty="0"/>
              <a:t>Creating Patient profiles using </a:t>
            </a:r>
            <a:r>
              <a:rPr lang="en-US" b="1" i="1" dirty="0"/>
              <a:t>newPatientProfile() </a:t>
            </a:r>
            <a:r>
              <a:rPr lang="en-US" dirty="0"/>
              <a:t>method.</a:t>
            </a:r>
          </a:p>
          <a:p>
            <a:r>
              <a:rPr lang="en-US" dirty="0"/>
              <a:t>Creating patient history in patient profile using </a:t>
            </a:r>
            <a:r>
              <a:rPr lang="en-US" b="1" i="1" dirty="0"/>
              <a:t>addPatientHistory() </a:t>
            </a:r>
            <a:r>
              <a:rPr lang="en-US" dirty="0"/>
              <a:t>method.</a:t>
            </a:r>
          </a:p>
          <a:p>
            <a:r>
              <a:rPr lang="en-US" dirty="0"/>
              <a:t>Creating medical personnel like nurses using </a:t>
            </a:r>
            <a:r>
              <a:rPr lang="en-US" b="1" i="1" dirty="0"/>
              <a:t>addNurse() </a:t>
            </a:r>
            <a:r>
              <a:rPr lang="en-US" dirty="0"/>
              <a:t>method.</a:t>
            </a:r>
          </a:p>
          <a:p>
            <a:r>
              <a:rPr lang="en-US" dirty="0"/>
              <a:t>Assign nurses randomly to vaccine centers.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B1714-7408-4575-ADDD-F837ED66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Spring_INFO 5001                                                                                                          Sravya Sree Ogirala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F2429-2560-4300-A659-1AD0C770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1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FA325-ADB5-43DC-9D3D-3B17D5F32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504" y="1878496"/>
            <a:ext cx="5575852" cy="44825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Part 3 – Appointment Workflow and Certification :</a:t>
            </a:r>
          </a:p>
          <a:p>
            <a:r>
              <a:rPr lang="en-US" dirty="0"/>
              <a:t>Patient can schedule vaccine appointment using </a:t>
            </a:r>
            <a:r>
              <a:rPr lang="en-US" b="1" i="1" dirty="0"/>
              <a:t>scheduleVaccineAppointment() </a:t>
            </a:r>
            <a:r>
              <a:rPr lang="en-US" dirty="0"/>
              <a:t>method.</a:t>
            </a:r>
          </a:p>
          <a:p>
            <a:r>
              <a:rPr lang="en-US" dirty="0"/>
              <a:t> In above method, patient’s </a:t>
            </a:r>
            <a:r>
              <a:rPr lang="en-US" b="1" dirty="0"/>
              <a:t>medical eligibility </a:t>
            </a:r>
            <a:r>
              <a:rPr lang="en-US" dirty="0"/>
              <a:t>for vaccine is checked using </a:t>
            </a:r>
            <a:r>
              <a:rPr lang="en-US" b="1" i="1" dirty="0"/>
              <a:t>isPatientEligibleForVaccine() </a:t>
            </a:r>
            <a:r>
              <a:rPr lang="en-US" dirty="0"/>
              <a:t>method. </a:t>
            </a:r>
          </a:p>
          <a:p>
            <a:r>
              <a:rPr lang="en-US" dirty="0"/>
              <a:t>Along with this, patient’s Identity is verified using </a:t>
            </a:r>
            <a:r>
              <a:rPr lang="en-US" b="1" i="1" dirty="0"/>
              <a:t>isPatientIDValid() </a:t>
            </a:r>
            <a:r>
              <a:rPr lang="en-US" dirty="0"/>
              <a:t>method.</a:t>
            </a:r>
          </a:p>
          <a:p>
            <a:r>
              <a:rPr lang="en-US" dirty="0"/>
              <a:t>If </a:t>
            </a:r>
            <a:r>
              <a:rPr lang="en-US" i="1" dirty="0"/>
              <a:t>there are </a:t>
            </a:r>
            <a:r>
              <a:rPr lang="en-US" dirty="0"/>
              <a:t>no slots or slotBookingMap contains date-time key (meaning the slot is booked), then appointment cannot be booked.</a:t>
            </a:r>
          </a:p>
          <a:p>
            <a:r>
              <a:rPr lang="en-US" dirty="0"/>
              <a:t>Using </a:t>
            </a:r>
            <a:r>
              <a:rPr lang="en-US" b="1" i="1" dirty="0"/>
              <a:t>getListOfAssignedNurses() </a:t>
            </a:r>
            <a:r>
              <a:rPr lang="en-US" dirty="0"/>
              <a:t>method, a nurse is randomly called from the list and updates the patient’s vaccine status using </a:t>
            </a:r>
            <a:r>
              <a:rPr lang="en-US" b="1" i="1" dirty="0"/>
              <a:t>updateVaccineStatus() </a:t>
            </a:r>
            <a:r>
              <a:rPr lang="en-US" dirty="0"/>
              <a:t>method. </a:t>
            </a:r>
          </a:p>
          <a:p>
            <a:r>
              <a:rPr lang="en-US" dirty="0"/>
              <a:t>Vaccine Certificate is issued to patient using </a:t>
            </a:r>
            <a:r>
              <a:rPr lang="en-US" b="1" i="1" dirty="0"/>
              <a:t>printPatientCertificate() </a:t>
            </a:r>
            <a:r>
              <a:rPr lang="en-US" dirty="0"/>
              <a:t>method and patient is given a unique vaccine record ID (UU. 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60A2C-CE4E-49D1-A0F8-CF23425F9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1277" y="824948"/>
            <a:ext cx="5500979" cy="38663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Part 4  - Verification :</a:t>
            </a:r>
          </a:p>
          <a:p>
            <a:r>
              <a:rPr lang="en-US" dirty="0"/>
              <a:t>Verifying the vaccine certificate using </a:t>
            </a:r>
            <a:r>
              <a:rPr lang="en-US" b="1" i="1" dirty="0"/>
              <a:t>verifyVaccineCertificate() </a:t>
            </a:r>
            <a:r>
              <a:rPr lang="en-US" dirty="0"/>
              <a:t>method. Initially, this verification is done by checking the PatientProfile key in </a:t>
            </a:r>
            <a:r>
              <a:rPr lang="en-US" b="1" dirty="0"/>
              <a:t>patientVaccineIDMap </a:t>
            </a:r>
            <a:r>
              <a:rPr lang="en-US" dirty="0"/>
              <a:t>matches with UUID of </a:t>
            </a:r>
            <a:r>
              <a:rPr lang="en-US" b="1" dirty="0"/>
              <a:t>patientVaccineRecordID.</a:t>
            </a:r>
          </a:p>
          <a:p>
            <a:r>
              <a:rPr lang="en-US" dirty="0"/>
              <a:t>To cheat the system, a fake patient is created with fake details and set to PatientVaccineRecordID. This fake patient is verified using </a:t>
            </a:r>
            <a:r>
              <a:rPr lang="en-US" b="1" i="1" dirty="0"/>
              <a:t>verifyVaccineCertificate()</a:t>
            </a:r>
            <a:r>
              <a:rPr lang="en-US" dirty="0"/>
              <a:t> method and detects as a fake.</a:t>
            </a:r>
          </a:p>
          <a:p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02F1-6FC6-4121-BDCD-51556161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Spring_INFO 5001                                                                                                          Sravya Sree Ogirala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DBF3A-283E-4D92-9030-FFD2F9CC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310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{B5F797A6-05DD-461F-AAAD-CEC3CAF157C9}tf67061901_win32</Template>
  <TotalTime>280</TotalTime>
  <Words>638</Words>
  <Application>Microsoft Office PowerPoint</Application>
  <PresentationFormat>Widescreen</PresentationFormat>
  <Paragraphs>106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Gill Sans MT</vt:lpstr>
      <vt:lpstr>Wingdings 2</vt:lpstr>
      <vt:lpstr>DividendVTI</vt:lpstr>
      <vt:lpstr>Vaccine passport Application</vt:lpstr>
      <vt:lpstr>Class Diagram</vt:lpstr>
      <vt:lpstr>PowerPoint Presentation</vt:lpstr>
      <vt:lpstr>PowerPoint Presentation</vt:lpstr>
      <vt:lpstr>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Vaccine passport Application</dc:title>
  <dc:creator>Sravya Sree Ogirala</dc:creator>
  <cp:lastModifiedBy>Sravya Sree Ogirala</cp:lastModifiedBy>
  <cp:revision>2</cp:revision>
  <dcterms:created xsi:type="dcterms:W3CDTF">2021-04-30T21:37:10Z</dcterms:created>
  <dcterms:modified xsi:type="dcterms:W3CDTF">2021-05-01T02:17:59Z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