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70" r:id="rId5"/>
    <p:sldId id="261" r:id="rId6"/>
    <p:sldId id="272" r:id="rId7"/>
    <p:sldId id="263" r:id="rId8"/>
    <p:sldId id="264" r:id="rId9"/>
    <p:sldId id="265"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660"/>
  </p:normalViewPr>
  <p:slideViewPr>
    <p:cSldViewPr snapToGrid="0">
      <p:cViewPr varScale="1">
        <p:scale>
          <a:sx n="74" d="100"/>
          <a:sy n="74" d="100"/>
        </p:scale>
        <p:origin x="7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172" y="-202235"/>
            <a:ext cx="11174316" cy="1718615"/>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66340" y="1718615"/>
            <a:ext cx="11090148" cy="344978"/>
          </a:xfrm>
        </p:spPr>
        <p:txBody>
          <a:bodyPr>
            <a:normAutofit fontScale="25000" lnSpcReduction="20000"/>
          </a:bodyPr>
          <a:lstStyle/>
          <a:p>
            <a:r>
              <a:rPr lang="en-GB" sz="7200" dirty="0">
                <a:solidFill>
                  <a:schemeClr val="tx1"/>
                </a:solidFill>
              </a:rPr>
              <a:t>Name : malladi naga Haritha sravyavani</a:t>
            </a:r>
            <a:endParaRPr lang="en-GB" sz="7200" dirty="0">
              <a:solidFill>
                <a:schemeClr val="tx1"/>
              </a:solidFill>
            </a:endParaRPr>
          </a:p>
          <a:p>
            <a:r>
              <a:rPr lang="en-GB" sz="7200" dirty="0">
                <a:solidFill>
                  <a:schemeClr val="tx1"/>
                </a:solidFill>
              </a:rPr>
              <a:t>Skillsbuild emailed: nhsravyavani_malladi@srmap.edu.in</a:t>
            </a:r>
            <a:endParaRPr lang="en-GB" sz="7200" dirty="0">
              <a:solidFill>
                <a:schemeClr val="tx1"/>
              </a:solidFill>
            </a:endParaRPr>
          </a:p>
          <a:p>
            <a:r>
              <a:rPr lang="en-GB" sz="7200" dirty="0">
                <a:solidFill>
                  <a:schemeClr val="tx1"/>
                </a:solidFill>
              </a:rPr>
              <a:t>College name : srm university aP</a:t>
            </a:r>
            <a:endParaRPr lang="en-GB" sz="7200" dirty="0">
              <a:solidFill>
                <a:schemeClr val="tx1"/>
              </a:solidFill>
            </a:endParaRPr>
          </a:p>
          <a:p>
            <a:r>
              <a:rPr lang="en-GB" sz="7200" dirty="0">
                <a:solidFill>
                  <a:schemeClr val="tx1"/>
                </a:solidFill>
              </a:rPr>
              <a:t> state: Guntur Andhra Pradesh</a:t>
            </a:r>
            <a:endParaRPr lang="en-GB" sz="7200" dirty="0">
              <a:solidFill>
                <a:schemeClr val="tx1"/>
              </a:solidFill>
            </a:endParaRPr>
          </a:p>
          <a:p>
            <a:r>
              <a:rPr lang="en-GB" sz="7200" dirty="0">
                <a:solidFill>
                  <a:schemeClr val="tx1"/>
                </a:solidFill>
              </a:rPr>
              <a:t>Internship-domain :data   analytics june</a:t>
            </a:r>
            <a:r>
              <a:rPr lang="en-IN" altLang="en-GB" sz="7200" dirty="0">
                <a:solidFill>
                  <a:schemeClr val="tx1"/>
                </a:solidFill>
              </a:rPr>
              <a:t> </a:t>
            </a:r>
            <a:r>
              <a:rPr lang="en-GB" sz="7200" dirty="0">
                <a:solidFill>
                  <a:schemeClr val="tx1"/>
                </a:solidFill>
              </a:rPr>
              <a:t>3rd-July 31</a:t>
            </a:r>
            <a:endParaRPr lang="en-GB" sz="7200" dirty="0">
              <a:solidFill>
                <a:schemeClr val="tx1"/>
              </a:solidFill>
            </a:endParaRPr>
          </a:p>
          <a:p>
            <a:endParaRPr lang="en-GB" dirty="0">
              <a:solidFill>
                <a:schemeClr val="tx1"/>
              </a:solidFill>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314073" y="3608777"/>
            <a:ext cx="11260667" cy="3327767"/>
          </a:xfrm>
          <a:prstGeom prst="rect">
            <a:avLst/>
          </a:prstGeom>
        </p:spPr>
      </p:pic>
      <p:pic>
        <p:nvPicPr>
          <p:cNvPr id="8" name="Picture 7"/>
          <p:cNvPicPr>
            <a:picLocks noChangeAspect="1"/>
          </p:cNvPicPr>
          <p:nvPr/>
        </p:nvPicPr>
        <p:blipFill>
          <a:blip r:embed="rId2"/>
          <a:stretch>
            <a:fillRect/>
          </a:stretch>
        </p:blipFill>
        <p:spPr>
          <a:xfrm>
            <a:off x="9164782" y="823415"/>
            <a:ext cx="1913850" cy="25159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links</a:t>
            </a:r>
            <a:endParaRPr lang="en-IN" dirty="0"/>
          </a:p>
        </p:txBody>
      </p:sp>
      <p:sp>
        <p:nvSpPr>
          <p:cNvPr id="3" name="Content Placeholder 2"/>
          <p:cNvSpPr>
            <a:spLocks noGrp="1"/>
          </p:cNvSpPr>
          <p:nvPr>
            <p:ph idx="1"/>
          </p:nvPr>
        </p:nvSpPr>
        <p:spPr/>
        <p:txBody>
          <a:bodyPr/>
          <a:lstStyle/>
          <a:p>
            <a:pPr marL="0" indent="0">
              <a:buNone/>
            </a:pPr>
            <a:r>
              <a:rPr lang="en-IN" altLang="en-US" b="1" dirty="0"/>
              <a:t>CarDekho Dataset from Kaggle : </a:t>
            </a:r>
            <a:r>
              <a:rPr lang="en-IN" altLang="en-US" dirty="0"/>
              <a:t>https://www.kaggle.com/datasets/sukritchatterjee/used-cars-dataset-cardekho</a:t>
            </a:r>
            <a:endParaRPr lang="en-IN" altLang="en-US" dirty="0"/>
          </a:p>
          <a:p>
            <a:pPr marL="0" indent="0">
              <a:buNone/>
            </a:pPr>
            <a:r>
              <a:rPr lang="en-IN" altLang="en-US" dirty="0"/>
              <a:t> </a:t>
            </a:r>
            <a:r>
              <a:rPr lang="en-IN" altLang="en-US" b="1" dirty="0"/>
              <a:t>Some valuable information</a:t>
            </a:r>
            <a:r>
              <a:rPr lang="en-IN" altLang="en-US" dirty="0"/>
              <a:t>: Chatgpt</a:t>
            </a:r>
            <a:endParaRPr lang="en-IN" altLang="en-US" dirty="0"/>
          </a:p>
          <a:p>
            <a:pPr marL="0" indent="0">
              <a:buNone/>
            </a:pPr>
            <a:r>
              <a:rPr lang="en-IN" altLang="en-US" b="1" dirty="0"/>
              <a:t>Project-Github link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p:cNvSpPr>
            <a:spLocks noGrp="1"/>
          </p:cNvSpPr>
          <p:nvPr>
            <p:ph idx="1"/>
          </p:nvPr>
        </p:nvSpPr>
        <p:spPr>
          <a:xfrm>
            <a:off x="835270" y="1670343"/>
            <a:ext cx="10775538" cy="2989580"/>
          </a:xfrm>
        </p:spPr>
        <p:txBody>
          <a:bodyPr>
            <a:normAutofit/>
          </a:bodyPr>
          <a:lstStyle/>
          <a:p>
            <a:pPr marL="0" indent="0">
              <a:buNone/>
            </a:pPr>
            <a:r>
              <a:rPr lang="en-US" sz="4000" dirty="0"/>
              <a:t>A Detailed Analysis of Vehicle Sales Patterns and Trends Exploring Market Behavior through Vehicle Sales using Data Analytics on CarDekho Dataset</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endParaRPr lang="en-IN" dirty="0"/>
          </a:p>
        </p:txBody>
      </p:sp>
      <p:sp>
        <p:nvSpPr>
          <p:cNvPr id="3" name="Content Placeholder 2"/>
          <p:cNvSpPr>
            <a:spLocks noGrp="1"/>
          </p:cNvSpPr>
          <p:nvPr>
            <p:ph idx="1"/>
          </p:nvPr>
        </p:nvSpPr>
        <p:spPr>
          <a:xfrm>
            <a:off x="457200" y="2102485"/>
            <a:ext cx="11108055" cy="3869055"/>
          </a:xfrm>
        </p:spPr>
        <p:txBody>
          <a:bodyPr>
            <a:normAutofit fontScale="92500" lnSpcReduction="20000"/>
          </a:bodyPr>
          <a:lstStyle/>
          <a:p>
            <a:pPr>
              <a:buFont typeface="Wingdings" panose="05000000000000000000" pitchFamily="2" charset="2"/>
              <a:buChar char="v"/>
            </a:pPr>
            <a:endParaRPr lang="en-IN" sz="2600" dirty="0"/>
          </a:p>
          <a:p>
            <a:pPr>
              <a:buFont typeface="Wingdings" panose="05000000000000000000" pitchFamily="2" charset="2"/>
              <a:buChar char="v"/>
            </a:pPr>
            <a:r>
              <a:rPr lang="en-IN" sz="2600" dirty="0"/>
              <a:t>Project Overview</a:t>
            </a:r>
            <a:endParaRPr lang="en-IN" sz="2600" dirty="0"/>
          </a:p>
          <a:p>
            <a:pPr>
              <a:buFont typeface="Wingdings" panose="05000000000000000000" pitchFamily="2" charset="2"/>
              <a:buChar char="v"/>
            </a:pPr>
            <a:r>
              <a:rPr lang="en-IN" sz="2600" dirty="0"/>
              <a:t>Who are  the end users of this project?</a:t>
            </a:r>
            <a:endParaRPr lang="en-IN" sz="2600" dirty="0"/>
          </a:p>
          <a:p>
            <a:pPr>
              <a:buFont typeface="Wingdings" panose="05000000000000000000" pitchFamily="2" charset="2"/>
              <a:buChar char="v"/>
            </a:pPr>
            <a:r>
              <a:rPr lang="en-IN" sz="2600" dirty="0"/>
              <a:t>Your solution and its  value proposition</a:t>
            </a:r>
            <a:endParaRPr lang="en-IN" sz="2600" dirty="0"/>
          </a:p>
          <a:p>
            <a:pPr>
              <a:buFont typeface="Wingdings" panose="05000000000000000000" pitchFamily="2" charset="2"/>
              <a:buChar char="v"/>
            </a:pPr>
            <a:r>
              <a:rPr lang="en-US" sz="2595" dirty="0">
                <a:sym typeface="+mn-ea"/>
              </a:rPr>
              <a:t>How did you customize the project and make it your own</a:t>
            </a:r>
            <a:endParaRPr lang="en-US" sz="2595" dirty="0">
              <a:sym typeface="+mn-ea"/>
            </a:endParaRPr>
          </a:p>
          <a:p>
            <a:pPr>
              <a:buFont typeface="Wingdings" panose="05000000000000000000" pitchFamily="2" charset="2"/>
              <a:buChar char="v"/>
            </a:pPr>
            <a:r>
              <a:rPr lang="en-GB" sz="2595" dirty="0">
                <a:sym typeface="+mn-ea"/>
              </a:rPr>
              <a:t>M</a:t>
            </a:r>
            <a:r>
              <a:rPr lang="en-IN" altLang="en-GB" sz="2595" dirty="0">
                <a:sym typeface="+mn-ea"/>
              </a:rPr>
              <a:t>odelling</a:t>
            </a:r>
            <a:endParaRPr lang="en-IN" altLang="en-GB" sz="2595" dirty="0">
              <a:sym typeface="+mn-ea"/>
            </a:endParaRPr>
          </a:p>
          <a:p>
            <a:pPr>
              <a:buFont typeface="Wingdings" panose="05000000000000000000" pitchFamily="2" charset="2"/>
              <a:buChar char="v"/>
            </a:pPr>
            <a:r>
              <a:rPr lang="en-IN" sz="2600" dirty="0"/>
              <a:t>Results</a:t>
            </a:r>
            <a:endParaRPr lang="en-IN" sz="2600" dirty="0"/>
          </a:p>
          <a:p>
            <a:pPr>
              <a:buFont typeface="Wingdings" panose="05000000000000000000" pitchFamily="2" charset="2"/>
              <a:buChar char="v"/>
            </a:pPr>
            <a:r>
              <a:rPr lang="en-IN" sz="2600" dirty="0"/>
              <a:t>References and Links</a:t>
            </a:r>
            <a:endParaRPr lang="en-IN" sz="2600" dirty="0"/>
          </a:p>
          <a:p>
            <a:pPr>
              <a:buFont typeface="Wingdings" panose="05000000000000000000" pitchFamily="2" charset="2"/>
              <a:buChar char="q"/>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endParaRPr lang="en-US" dirty="0"/>
          </a:p>
        </p:txBody>
      </p:sp>
      <p:sp>
        <p:nvSpPr>
          <p:cNvPr id="3" name="Content Placeholder 2"/>
          <p:cNvSpPr>
            <a:spLocks noGrp="1"/>
          </p:cNvSpPr>
          <p:nvPr>
            <p:ph idx="1"/>
          </p:nvPr>
        </p:nvSpPr>
        <p:spPr>
          <a:xfrm>
            <a:off x="329732" y="1699260"/>
            <a:ext cx="11029616" cy="3116580"/>
          </a:xfrm>
        </p:spPr>
        <p:txBody>
          <a:bodyPr>
            <a:normAutofit lnSpcReduction="20000"/>
          </a:bodyPr>
          <a:lstStyle/>
          <a:p>
            <a:pPr marL="0" indent="0">
              <a:buNone/>
            </a:pPr>
            <a:endParaRPr lang="en-US" dirty="0"/>
          </a:p>
          <a:p>
            <a:pPr marL="0" indent="0">
              <a:buNone/>
            </a:pPr>
            <a:r>
              <a:rPr lang="en-US" dirty="0"/>
              <a:t> </a:t>
            </a:r>
            <a:r>
              <a:rPr lang="en-US" sz="2400" dirty="0"/>
              <a:t>The second-hand vehicle market is expanding due to the increasing demand for affordable transportation. This project utilizes data analytics to uncover insights into market trends, pricing dynamics, and depreciation patterns.Utilize Python's Pandas library for data cleaning and analysis.Apply statistical methods and data visualization techniques to extract insights.Perform correlation analysis to explore relationships between variables such as age, mileage, and price. </a:t>
            </a:r>
            <a:r>
              <a:rPr lang="en-US" sz="2400" b="1" dirty="0"/>
              <a:t>Goals:</a:t>
            </a:r>
            <a:endParaRPr lang="en-US" sz="2400" dirty="0"/>
          </a:p>
          <a:p>
            <a:pPr marL="0" indent="0">
              <a:buNone/>
            </a:pPr>
            <a:r>
              <a:rPr lang="en-US" sz="2400" dirty="0"/>
              <a:t> </a:t>
            </a:r>
            <a:endParaRPr lang="en-US" sz="2400"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WHO ARE THE END USERS OF THIS PROJECT?</a:t>
            </a:r>
            <a:endParaRPr lang="en-IN" dirty="0"/>
          </a:p>
        </p:txBody>
      </p:sp>
      <p:sp>
        <p:nvSpPr>
          <p:cNvPr id="3" name="Content Placeholder 2"/>
          <p:cNvSpPr>
            <a:spLocks noGrp="1"/>
          </p:cNvSpPr>
          <p:nvPr>
            <p:ph idx="1"/>
          </p:nvPr>
        </p:nvSpPr>
        <p:spPr>
          <a:xfrm>
            <a:off x="914401" y="2091482"/>
            <a:ext cx="10696407" cy="2522081"/>
          </a:xfrm>
        </p:spPr>
        <p:txBody>
          <a:bodyPr>
            <a:normAutofit fontScale="92500" lnSpcReduction="20000"/>
          </a:bodyPr>
          <a:lstStyle/>
          <a:p>
            <a:pPr marL="0" indent="0">
              <a:buNone/>
            </a:pPr>
            <a:r>
              <a:rPr lang="en-IN" sz="2600" dirty="0"/>
              <a:t> Some of the end users of this project are:</a:t>
            </a:r>
            <a:endParaRPr lang="en-IN" sz="2600" dirty="0"/>
          </a:p>
          <a:p>
            <a:pPr>
              <a:buFont typeface="Wingdings" panose="05000000000000000000" pitchFamily="2" charset="2"/>
              <a:buChar char="v"/>
            </a:pPr>
            <a:r>
              <a:rPr lang="en-IN" sz="2600" dirty="0"/>
              <a:t>Cars24</a:t>
            </a:r>
            <a:endParaRPr lang="en-IN" sz="2600" dirty="0"/>
          </a:p>
          <a:p>
            <a:pPr>
              <a:buFont typeface="Wingdings" panose="05000000000000000000" pitchFamily="2" charset="2"/>
              <a:buChar char="v"/>
            </a:pPr>
            <a:r>
              <a:rPr lang="en-IN" sz="2600" dirty="0"/>
              <a:t>OLX</a:t>
            </a:r>
            <a:endParaRPr lang="en-IN" sz="2600" dirty="0"/>
          </a:p>
          <a:p>
            <a:pPr>
              <a:buFont typeface="Wingdings" panose="05000000000000000000" pitchFamily="2" charset="2"/>
              <a:buChar char="v"/>
            </a:pPr>
            <a:r>
              <a:rPr lang="en-IN" sz="2600" dirty="0"/>
              <a:t>Mahindra First Choice WAHEELS</a:t>
            </a:r>
            <a:endParaRPr lang="en-IN" sz="2600" dirty="0"/>
          </a:p>
          <a:p>
            <a:pPr marL="0" indent="0">
              <a:buNone/>
            </a:pPr>
            <a:r>
              <a:rPr lang="en-IN" sz="2600" dirty="0"/>
              <a:t>  The project is helpful  in optimizing inventory and pricing of above companies </a:t>
            </a:r>
            <a:endParaRPr lang="en-IN" sz="26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40" y="493177"/>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20231" y="1929866"/>
            <a:ext cx="11029615" cy="3634486"/>
          </a:xfrm>
        </p:spPr>
        <p:txBody>
          <a:bodyPr>
            <a:normAutofit fontScale="70000" lnSpcReduction="20000"/>
          </a:bodyPr>
          <a:lstStyle/>
          <a:p>
            <a:pPr marL="0" indent="0">
              <a:buNone/>
            </a:pPr>
            <a:r>
              <a:rPr lang="en-IN" altLang="en-US" sz="1800" dirty="0"/>
              <a:t>On analyzing the dataset,we have identified the following trends:</a:t>
            </a:r>
            <a:endParaRPr lang="en-US" sz="1800" dirty="0"/>
          </a:p>
          <a:p>
            <a:pPr>
              <a:buFont typeface="Wingdings" panose="05000000000000000000" pitchFamily="2" charset="2"/>
              <a:buChar char="v"/>
            </a:pPr>
            <a:r>
              <a:rPr lang="en-US" sz="1800" dirty="0"/>
              <a:t>Analyze the distribution and trends of vehicle manufacturing years.</a:t>
            </a:r>
            <a:endParaRPr lang="en-US" sz="1800" dirty="0"/>
          </a:p>
          <a:p>
            <a:pPr>
              <a:buFont typeface="Wingdings" panose="05000000000000000000" pitchFamily="2" charset="2"/>
              <a:buChar char="v"/>
            </a:pPr>
            <a:r>
              <a:rPr lang="en-US" sz="1800" dirty="0"/>
              <a:t>Determine the lowest and highest selling prices of vehicles.</a:t>
            </a:r>
            <a:endParaRPr lang="en-US" sz="1800" dirty="0"/>
          </a:p>
          <a:p>
            <a:pPr>
              <a:buFont typeface="Wingdings" panose="05000000000000000000" pitchFamily="2" charset="2"/>
              <a:buChar char="v"/>
            </a:pPr>
            <a:r>
              <a:rPr lang="en-US" sz="1800" dirty="0"/>
              <a:t>Evaluate the overall volume and completeness of the dataset.</a:t>
            </a:r>
            <a:endParaRPr lang="en-US" sz="1800" dirty="0"/>
          </a:p>
          <a:p>
            <a:pPr>
              <a:buFont typeface="Wingdings" panose="05000000000000000000" pitchFamily="2" charset="2"/>
              <a:buChar char="v"/>
            </a:pPr>
            <a:r>
              <a:rPr lang="en-US" sz="1800" dirty="0"/>
              <a:t>Identify the diversity and popularity of different vehicle models.</a:t>
            </a:r>
            <a:endParaRPr lang="en-US" sz="1800" dirty="0"/>
          </a:p>
          <a:p>
            <a:pPr>
              <a:buFont typeface="Wingdings" panose="05000000000000000000" pitchFamily="2" charset="2"/>
              <a:buChar char="v"/>
            </a:pPr>
            <a:r>
              <a:rPr lang="en-US" sz="1800" dirty="0"/>
              <a:t>Assess the presence and impact of various fuel types, such as CNG.</a:t>
            </a:r>
            <a:endParaRPr lang="en-US" sz="1800" dirty="0"/>
          </a:p>
          <a:p>
            <a:pPr>
              <a:buFont typeface="Wingdings" panose="05000000000000000000" pitchFamily="2" charset="2"/>
              <a:buChar char="v"/>
            </a:pPr>
            <a:r>
              <a:rPr lang="en-US" sz="1800" dirty="0"/>
              <a:t>Examine the sale sources, particularly focusing on individual sellers versus dealers.</a:t>
            </a:r>
            <a:endParaRPr lang="en-US" sz="1800" dirty="0"/>
          </a:p>
          <a:p>
            <a:pPr>
              <a:buFont typeface="Wingdings" panose="05000000000000000000" pitchFamily="2" charset="2"/>
              <a:buChar char="v"/>
            </a:pPr>
            <a:r>
              <a:rPr lang="en-US" sz="1800" dirty="0"/>
              <a:t>Investigate the prevalence of automatic transmission vehicles.</a:t>
            </a:r>
            <a:endParaRPr lang="en-US" sz="1800" dirty="0"/>
          </a:p>
          <a:p>
            <a:pPr>
              <a:buFont typeface="Wingdings" panose="05000000000000000000" pitchFamily="2" charset="2"/>
              <a:buChar char="v"/>
            </a:pPr>
            <a:r>
              <a:rPr lang="en-US" sz="1800" dirty="0"/>
              <a:t>Quantify single-owner vehicles and their market characteristics.</a:t>
            </a:r>
            <a:endParaRPr lang="en-US" sz="1800" dirty="0"/>
          </a:p>
          <a:p>
            <a:pPr>
              <a:buFont typeface="Wingdings" panose="05000000000000000000" pitchFamily="2" charset="2"/>
              <a:buChar char="v"/>
            </a:pPr>
            <a:r>
              <a:rPr lang="en-US" sz="1800" dirty="0"/>
              <a:t>Analyze vehicle cost depreciation and identify factors influencing it.</a:t>
            </a:r>
            <a:endParaRPr lang="en-US" sz="1800" dirty="0"/>
          </a:p>
          <a:p>
            <a:pPr>
              <a:buFont typeface="Wingdings" panose="05000000000000000000" pitchFamily="2" charset="2"/>
              <a:buChar char="v"/>
            </a:pPr>
            <a:r>
              <a:rPr lang="en-US" sz="1800" dirty="0"/>
              <a:t>Explore correlations between vehicle age, distance driven, and selling prices.</a:t>
            </a:r>
            <a:endParaRPr lang="en-US" sz="1800" dirty="0"/>
          </a:p>
          <a:p>
            <a:pPr>
              <a:buFont typeface="Wingdings" panose="05000000000000000000" pitchFamily="2" charset="2"/>
              <a:buChar char="v"/>
            </a:pPr>
            <a:r>
              <a:rPr lang="en-US" sz="1800" dirty="0"/>
              <a:t>Highlight insights on newer vehicles (post-2014) and exceptional deals in both the two-wheeler and four-wheeler segments</a:t>
            </a:r>
            <a:endParaRPr lang="en-US" sz="18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100" y="888666"/>
            <a:ext cx="11029616" cy="1188720"/>
          </a:xfrm>
        </p:spPr>
        <p:txBody>
          <a:bodyPr anchor="ctr"/>
          <a:lstStyle/>
          <a:p>
            <a:r>
              <a:rPr lang="en-US" dirty="0"/>
              <a:t>How did you customize the project and make it your own</a:t>
            </a:r>
            <a:endParaRPr lang="en-US" dirty="0"/>
          </a:p>
        </p:txBody>
      </p:sp>
      <p:pic>
        <p:nvPicPr>
          <p:cNvPr id="13" name="Picture 12"/>
          <p:cNvPicPr>
            <a:picLocks noChangeAspect="1"/>
          </p:cNvPicPr>
          <p:nvPr/>
        </p:nvPicPr>
        <p:blipFill>
          <a:blip r:embed="rId1"/>
          <a:stretch>
            <a:fillRect/>
          </a:stretch>
        </p:blipFill>
        <p:spPr>
          <a:xfrm>
            <a:off x="5379809" y="1694929"/>
            <a:ext cx="5921253" cy="4008467"/>
          </a:xfrm>
          <a:prstGeom prst="rect">
            <a:avLst/>
          </a:prstGeom>
        </p:spPr>
      </p:pic>
      <p:pic>
        <p:nvPicPr>
          <p:cNvPr id="17" name="Content Placeholder 16"/>
          <p:cNvPicPr>
            <a:picLocks noGrp="1" noChangeAspect="1"/>
          </p:cNvPicPr>
          <p:nvPr>
            <p:ph idx="1"/>
          </p:nvPr>
        </p:nvPicPr>
        <p:blipFill>
          <a:blip r:embed="rId2"/>
          <a:stretch>
            <a:fillRect/>
          </a:stretch>
        </p:blipFill>
        <p:spPr>
          <a:xfrm>
            <a:off x="546319" y="2077386"/>
            <a:ext cx="4057323" cy="457059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493812"/>
            <a:ext cx="11052007" cy="623788"/>
          </a:xfrm>
        </p:spPr>
        <p:txBody>
          <a:bodyPr anchor="ctr"/>
          <a:lstStyle/>
          <a:p>
            <a:r>
              <a:rPr lang="en-GB" dirty="0"/>
              <a:t>MODELLING</a:t>
            </a:r>
            <a:endParaRPr lang="en-US" dirty="0"/>
          </a:p>
        </p:txBody>
      </p:sp>
      <p:sp>
        <p:nvSpPr>
          <p:cNvPr id="3" name="Content Placeholder 2"/>
          <p:cNvSpPr>
            <a:spLocks noGrp="1"/>
          </p:cNvSpPr>
          <p:nvPr>
            <p:ph idx="1"/>
          </p:nvPr>
        </p:nvSpPr>
        <p:spPr>
          <a:xfrm>
            <a:off x="465976" y="1506220"/>
            <a:ext cx="11237653" cy="4245495"/>
          </a:xfrm>
        </p:spPr>
        <p:txBody>
          <a:bodyPr>
            <a:normAutofit fontScale="25000" lnSpcReduction="20000"/>
          </a:bodyPr>
          <a:lstStyle/>
          <a:p>
            <a:pPr marL="0" indent="0">
              <a:buNone/>
            </a:pPr>
            <a:r>
              <a:rPr lang="en-IN" altLang="en-US" sz="2000" b="1" dirty="0"/>
              <a:t>          To </a:t>
            </a:r>
            <a:r>
              <a:rPr lang="en-IN" altLang="en-US" sz="3200" b="1" dirty="0"/>
              <a:t>Understand the data following process is used:</a:t>
            </a:r>
            <a:endParaRPr lang="en-IN" altLang="en-US" sz="3200" b="1" dirty="0"/>
          </a:p>
          <a:p>
            <a:pPr>
              <a:buFont typeface="Wingdings" panose="05000000000000000000" pitchFamily="2" charset="2"/>
              <a:buChar char="v"/>
            </a:pPr>
            <a:r>
              <a:rPr lang="en-IN" altLang="en-US" sz="4800" dirty="0"/>
              <a:t>Firstly, import pandas as pd to further use it in the project along with functions and upload it in Google Colab.</a:t>
            </a:r>
            <a:endParaRPr lang="en-IN" altLang="en-US" sz="4800" dirty="0"/>
          </a:p>
          <a:p>
            <a:pPr>
              <a:buFont typeface="Wingdings" panose="05000000000000000000" pitchFamily="2" charset="2"/>
              <a:buChar char="v"/>
            </a:pPr>
            <a:r>
              <a:rPr lang="en-IN" altLang="en-US" sz="4800" dirty="0"/>
              <a:t>Read the data from the csv file using read_csv()</a:t>
            </a:r>
            <a:endParaRPr lang="en-IN" altLang="en-US" sz="4800" dirty="0"/>
          </a:p>
          <a:p>
            <a:pPr>
              <a:buFont typeface="Wingdings" panose="05000000000000000000" pitchFamily="2" charset="2"/>
              <a:buChar char="v"/>
            </a:pPr>
            <a:r>
              <a:rPr lang="en-IN" altLang="en-US" sz="4800" dirty="0"/>
              <a:t>To get top 5 and bottom 5 data by default use head() and tail() respectively</a:t>
            </a:r>
            <a:endParaRPr lang="en-IN" altLang="en-US" sz="4800" dirty="0"/>
          </a:p>
          <a:p>
            <a:pPr>
              <a:buFont typeface="Wingdings" panose="05000000000000000000" pitchFamily="2" charset="2"/>
              <a:buChar char="v"/>
            </a:pPr>
            <a:r>
              <a:rPr lang="en-IN" altLang="en-US" sz="4800" b="1" dirty="0"/>
              <a:t>describe()</a:t>
            </a:r>
            <a:r>
              <a:rPr lang="en-IN" altLang="en-US" sz="4800" dirty="0"/>
              <a:t> to get the statistical analysis,</a:t>
            </a:r>
            <a:endParaRPr lang="en-IN" altLang="en-US" sz="4800" dirty="0"/>
          </a:p>
          <a:p>
            <a:pPr>
              <a:buFont typeface="Wingdings" panose="05000000000000000000" pitchFamily="2" charset="2"/>
              <a:buChar char="v"/>
            </a:pPr>
            <a:r>
              <a:rPr lang="en-IN" altLang="en-US" sz="4800" b="1" dirty="0">
                <a:sym typeface="+mn-ea"/>
              </a:rPr>
              <a:t>unique()</a:t>
            </a:r>
            <a:r>
              <a:rPr lang="en-IN" altLang="en-US" sz="4800" dirty="0">
                <a:sym typeface="+mn-ea"/>
              </a:rPr>
              <a:t> to get unique values from the dataset based on a particular column and nunique() to get number of unique values. and nunique() to get the number of unique values.</a:t>
            </a:r>
            <a:endParaRPr lang="en-IN" altLang="en-US" sz="4800" dirty="0">
              <a:sym typeface="+mn-ea"/>
            </a:endParaRPr>
          </a:p>
          <a:p>
            <a:pPr>
              <a:buFont typeface="Wingdings" panose="05000000000000000000" pitchFamily="2" charset="2"/>
              <a:buChar char="v"/>
            </a:pPr>
            <a:r>
              <a:rPr lang="en-IN" altLang="en-US" sz="4800" dirty="0">
                <a:sym typeface="+mn-ea"/>
              </a:rPr>
              <a:t>Example : nunique() is used to get different number of vehicles and unique is used for knowing what are the different vehicles in datasets.</a:t>
            </a:r>
            <a:endParaRPr lang="en-IN" altLang="en-US" sz="4800" dirty="0">
              <a:sym typeface="+mn-ea"/>
            </a:endParaRPr>
          </a:p>
          <a:p>
            <a:pPr>
              <a:buFont typeface="Wingdings" panose="05000000000000000000" pitchFamily="2" charset="2"/>
              <a:buChar char="v"/>
            </a:pPr>
            <a:r>
              <a:rPr lang="en-IN" altLang="en-US" sz="4800" b="1" dirty="0">
                <a:sym typeface="+mn-ea"/>
              </a:rPr>
              <a:t>value_counts()</a:t>
            </a:r>
            <a:r>
              <a:rPr lang="en-IN" altLang="en-US" sz="4800" dirty="0">
                <a:sym typeface="+mn-ea"/>
              </a:rPr>
              <a:t> is used to count the repeated values in a column.</a:t>
            </a:r>
            <a:endParaRPr lang="en-IN" altLang="en-US" sz="4800" dirty="0"/>
          </a:p>
          <a:p>
            <a:pPr>
              <a:buFont typeface="Wingdings" panose="05000000000000000000" pitchFamily="2" charset="2"/>
              <a:buChar char="v"/>
            </a:pPr>
            <a:r>
              <a:rPr lang="en-IN" altLang="en-US" sz="4800" dirty="0">
                <a:sym typeface="+mn-ea"/>
              </a:rPr>
              <a:t>Example  :To get different Seller_Types</a:t>
            </a:r>
            <a:endParaRPr lang="en-IN" altLang="en-US" sz="4800" dirty="0"/>
          </a:p>
          <a:p>
            <a:pPr>
              <a:buFont typeface="Wingdings" panose="05000000000000000000" pitchFamily="2" charset="2"/>
              <a:buChar char="v"/>
            </a:pPr>
            <a:r>
              <a:rPr lang="en-IN" altLang="en-US" sz="4800" b="1" dirty="0"/>
              <a:t>max() and min()</a:t>
            </a:r>
            <a:r>
              <a:rPr lang="en-IN" altLang="en-US" sz="4800" dirty="0"/>
              <a:t> is used to find the maximum and minimum value of a column.</a:t>
            </a:r>
            <a:endParaRPr lang="en-IN" altLang="en-US" sz="4800" dirty="0"/>
          </a:p>
          <a:p>
            <a:pPr>
              <a:buFont typeface="Wingdings" panose="05000000000000000000" pitchFamily="2" charset="2"/>
              <a:buChar char="v"/>
            </a:pPr>
            <a:r>
              <a:rPr lang="en-IN" altLang="en-US" sz="4800" dirty="0"/>
              <a:t>Example :To get maximum and minimum selling_price</a:t>
            </a:r>
            <a:endParaRPr lang="en-IN" altLang="en-US" sz="4800" dirty="0"/>
          </a:p>
          <a:p>
            <a:pPr marL="0" indent="0">
              <a:buNone/>
            </a:pPr>
            <a:r>
              <a:rPr lang="en-IN" altLang="en-US" sz="4800" b="1" dirty="0"/>
              <a:t>      Cleaning of data:</a:t>
            </a:r>
            <a:endParaRPr lang="en-IN" altLang="en-US" sz="4800" b="1" dirty="0"/>
          </a:p>
          <a:p>
            <a:pPr marL="0" indent="0">
              <a:buNone/>
            </a:pPr>
            <a:r>
              <a:rPr lang="en-IN" altLang="en-US" sz="4800" dirty="0"/>
              <a:t>          The isnull() function is used to check if there are any null values in the given dataset.</a:t>
            </a:r>
            <a:endParaRPr lang="en-IN" altLang="en-US" sz="4800" dirty="0"/>
          </a:p>
          <a:p>
            <a:pPr marL="0" indent="0">
              <a:buNone/>
            </a:pPr>
            <a:r>
              <a:rPr lang="en-IN" altLang="en-US" sz="4800" b="1" dirty="0"/>
              <a:t>      To Visualize the data:</a:t>
            </a:r>
            <a:endParaRPr lang="en-IN" altLang="en-US" sz="4800" b="1" dirty="0"/>
          </a:p>
          <a:p>
            <a:pPr marL="0" indent="0">
              <a:buNone/>
            </a:pPr>
            <a:r>
              <a:rPr lang="en-IN" altLang="en-US" sz="4800" dirty="0"/>
              <a:t>          Matplotlib in pandas is used to draw bar graphs ,pie charts,scatter plot relationship between two different values,boxplot to find outlier </a:t>
            </a:r>
            <a:endParaRPr lang="en-IN" altLang="en-US" sz="4800" dirty="0"/>
          </a:p>
          <a:p>
            <a:pPr marL="0" indent="0">
              <a:buNone/>
            </a:pPr>
            <a:r>
              <a:rPr lang="en-IN" altLang="en-US" sz="4800" dirty="0"/>
              <a:t>          </a:t>
            </a:r>
            <a:r>
              <a:rPr lang="en-IN" altLang="en-US" sz="4400" dirty="0"/>
              <a:t>Example: Scatter plot is used to find relationship between Selling_Price and Age of vehicle also Selling_Price and Kms_Driven</a:t>
            </a:r>
            <a:endParaRPr lang="en-IN" altLang="en-US" sz="4400" dirty="0"/>
          </a:p>
          <a:p>
            <a:pPr marL="0" indent="0">
              <a:buNone/>
            </a:pPr>
            <a:r>
              <a:rPr lang="en-IN" altLang="en-US" sz="4800" dirty="0"/>
              <a:t>          Example  :To represent a boxplot for four-wheelers</a:t>
            </a:r>
            <a:endParaRPr lang="en-IN" altLang="en-US" sz="4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702156"/>
            <a:ext cx="11228843" cy="699924"/>
          </a:xfrm>
        </p:spPr>
        <p:txBody>
          <a:bodyPr/>
          <a:lstStyle/>
          <a:p>
            <a:r>
              <a:rPr lang="en-IN" dirty="0"/>
              <a:t>results</a:t>
            </a:r>
            <a:endParaRPr lang="en-IN" dirty="0"/>
          </a:p>
        </p:txBody>
      </p:sp>
      <p:pic>
        <p:nvPicPr>
          <p:cNvPr id="5" name="Content Placeholder 4"/>
          <p:cNvPicPr>
            <a:picLocks noGrp="1" noChangeAspect="1"/>
          </p:cNvPicPr>
          <p:nvPr>
            <p:ph idx="1"/>
          </p:nvPr>
        </p:nvPicPr>
        <p:blipFill>
          <a:blip r:embed="rId1"/>
          <a:stretch>
            <a:fillRect/>
          </a:stretch>
        </p:blipFill>
        <p:spPr>
          <a:xfrm>
            <a:off x="6880038" y="616935"/>
            <a:ext cx="4612806" cy="3633787"/>
          </a:xfrm>
        </p:spPr>
      </p:pic>
      <p:pic>
        <p:nvPicPr>
          <p:cNvPr id="4" name="Picture 3"/>
          <p:cNvPicPr>
            <a:picLocks noChangeAspect="1"/>
          </p:cNvPicPr>
          <p:nvPr/>
        </p:nvPicPr>
        <p:blipFill>
          <a:blip r:embed="rId2"/>
          <a:stretch>
            <a:fillRect/>
          </a:stretch>
        </p:blipFill>
        <p:spPr>
          <a:xfrm>
            <a:off x="1988793" y="702156"/>
            <a:ext cx="4716807" cy="2155344"/>
          </a:xfrm>
          <a:prstGeom prst="rect">
            <a:avLst/>
          </a:prstGeom>
        </p:spPr>
      </p:pic>
      <p:pic>
        <p:nvPicPr>
          <p:cNvPr id="7" name="Picture 6"/>
          <p:cNvPicPr>
            <a:picLocks noChangeAspect="1"/>
          </p:cNvPicPr>
          <p:nvPr/>
        </p:nvPicPr>
        <p:blipFill>
          <a:blip r:embed="rId3"/>
          <a:stretch>
            <a:fillRect/>
          </a:stretch>
        </p:blipFill>
        <p:spPr>
          <a:xfrm>
            <a:off x="452922" y="3094888"/>
            <a:ext cx="6226080" cy="2949196"/>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3797</Words>
  <Application>WPS Presentation</Application>
  <PresentationFormat>Widescreen</PresentationFormat>
  <Paragraphs>86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pujitha potluri  AP2211001148</cp:lastModifiedBy>
  <cp:revision>24</cp:revision>
  <dcterms:created xsi:type="dcterms:W3CDTF">2021-05-26T16:50:00Z</dcterms:created>
  <dcterms:modified xsi:type="dcterms:W3CDTF">2024-07-25T07:21:22Z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72F127D109964FB4AB6942DDEA1654DE_13</vt:lpwstr>
  </property>
  <property fmtid="{D5CDD505-2E9C-101B-9397-08002B2CF9AE}" pid="4" name="KSOProductBuildVer">
    <vt:lpwstr>1033-12.2.0.17153</vt:lpwstr>
  </property>
</Properties>
</file>