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5"/>
  </p:notesMasterIdLst>
  <p:sldIdLst>
    <p:sldId id="257" r:id="rId5"/>
    <p:sldId id="258" r:id="rId6"/>
    <p:sldId id="270" r:id="rId7"/>
    <p:sldId id="261" r:id="rId8"/>
    <p:sldId id="272" r:id="rId9"/>
    <p:sldId id="263" r:id="rId10"/>
    <p:sldId id="264" r:id="rId11"/>
    <p:sldId id="265" r:id="rId12"/>
    <p:sldId id="273" r:id="rId13"/>
    <p:sldId id="27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6102" autoAdjust="0"/>
    <p:restoredTop sz="94660"/>
  </p:normalViewPr>
  <p:slideViewPr>
    <p:cSldViewPr snapToGrid="0">
      <p:cViewPr varScale="1">
        <p:scale>
          <a:sx n="74" d="100"/>
          <a:sy n="74" d="100"/>
        </p:scale>
        <p:origin x="7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25-07-2024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p:cNvSpPr>
            <a:spLocks noGrp="1"/>
          </p:cNvSpPr>
          <p:nvPr>
            <p:ph type="dt" sz="half" idx="10"/>
          </p:nvPr>
        </p:nvSpPr>
        <p:spPr/>
        <p:txBody>
          <a:bodyPr/>
          <a:lstStyle/>
          <a:p>
            <a:fld id="{ED291B17-9318-49DB-B28B-6E5994AE9581}" type="datetime1">
              <a:rPr lang="en-US" smtClean="0"/>
              <a:t>7/25/2024</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7/25/2024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t>7/25/2024</a:t>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p:cNvSpPr>
            <a:spLocks noGrp="1"/>
          </p:cNvSpPr>
          <p:nvPr>
            <p:ph type="dt" sz="half" idx="10"/>
          </p:nvPr>
        </p:nvSpPr>
        <p:spPr/>
        <p:txBody>
          <a:bodyPr/>
          <a:lstStyle/>
          <a:p>
            <a:fld id="{78DD82B9-B8EE-4375-B6FF-88FA6ABB15D9}" type="datetime1">
              <a:rPr lang="en-US" smtClean="0"/>
              <a:t>7/25/2024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B2497495-0637-405E-AE64-5CC7506D51F5}" type="datetime1">
              <a:rPr lang="en-US" smtClean="0"/>
              <a:t>7/25/2024</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7/25/2024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7/25/2024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7/25/2024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7/25/2024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t>7/25/2024</a:t>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7/25/2024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7/25/2024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82172" y="-202235"/>
            <a:ext cx="11174316" cy="1718615"/>
          </a:xfrm>
        </p:spPr>
        <p:txBody>
          <a:bodyPr>
            <a:normAutofit/>
          </a:bodyPr>
          <a:lstStyle/>
          <a:p>
            <a:r>
              <a:rPr lang="en-GB" sz="3600" dirty="0"/>
              <a:t>Student </a:t>
            </a:r>
            <a:r>
              <a:rPr lang="en-GB" dirty="0"/>
              <a:t>Details</a:t>
            </a:r>
            <a:endParaRPr lang="en-US" dirty="0"/>
          </a:p>
        </p:txBody>
      </p:sp>
      <p:sp>
        <p:nvSpPr>
          <p:cNvPr id="3" name="Subtitle 2"/>
          <p:cNvSpPr>
            <a:spLocks noGrp="1"/>
          </p:cNvSpPr>
          <p:nvPr>
            <p:ph type="subTitle" idx="1"/>
          </p:nvPr>
        </p:nvSpPr>
        <p:spPr>
          <a:xfrm>
            <a:off x="566340" y="1718615"/>
            <a:ext cx="11090148" cy="344978"/>
          </a:xfrm>
        </p:spPr>
        <p:txBody>
          <a:bodyPr>
            <a:normAutofit fontScale="25000" lnSpcReduction="20000"/>
          </a:bodyPr>
          <a:lstStyle/>
          <a:p>
            <a:r>
              <a:rPr lang="en-GB" sz="7200" dirty="0">
                <a:solidFill>
                  <a:schemeClr val="tx1"/>
                </a:solidFill>
              </a:rPr>
              <a:t>Name : malladi naga Haritha sravyavani</a:t>
            </a:r>
          </a:p>
          <a:p>
            <a:r>
              <a:rPr lang="en-GB" sz="7200" dirty="0">
                <a:solidFill>
                  <a:schemeClr val="tx1"/>
                </a:solidFill>
              </a:rPr>
              <a:t>Skillsbuild emailed: nhsravyavani_malladi@srmap.edu.in</a:t>
            </a:r>
          </a:p>
          <a:p>
            <a:r>
              <a:rPr lang="en-GB" sz="7200" dirty="0">
                <a:solidFill>
                  <a:schemeClr val="tx1"/>
                </a:solidFill>
              </a:rPr>
              <a:t>College name : srm university aP</a:t>
            </a:r>
          </a:p>
          <a:p>
            <a:r>
              <a:rPr lang="en-GB" sz="7200" dirty="0">
                <a:solidFill>
                  <a:schemeClr val="tx1"/>
                </a:solidFill>
              </a:rPr>
              <a:t> state: Guntur Andhra Pradesh</a:t>
            </a:r>
          </a:p>
          <a:p>
            <a:r>
              <a:rPr lang="en-GB" sz="7200" dirty="0">
                <a:solidFill>
                  <a:schemeClr val="tx1"/>
                </a:solidFill>
              </a:rPr>
              <a:t>Internship-domain :data   analytics june</a:t>
            </a:r>
            <a:r>
              <a:rPr lang="en-IN" altLang="en-GB" sz="7200" dirty="0">
                <a:solidFill>
                  <a:schemeClr val="tx1"/>
                </a:solidFill>
              </a:rPr>
              <a:t> </a:t>
            </a:r>
            <a:r>
              <a:rPr lang="en-GB" sz="7200" dirty="0">
                <a:solidFill>
                  <a:schemeClr val="tx1"/>
                </a:solidFill>
              </a:rPr>
              <a:t>3rd-July 31</a:t>
            </a:r>
          </a:p>
          <a:p>
            <a:endParaRPr lang="en-GB" dirty="0">
              <a:solidFill>
                <a:schemeClr val="tx1"/>
              </a:solidFill>
            </a:endParaRPr>
          </a:p>
        </p:txBody>
      </p:sp>
      <p:sp>
        <p:nvSpPr>
          <p:cNvPr id="20" name="Rectangle 19"/>
          <p:cNvSpPr>
            <a:spLocks noGrp="1" noRot="1" noChangeAspect="1" noMove="1" noResize="1" noEditPoints="1" noAdjustHandles="1" noChangeArrowheads="1" noChangeShapeType="1" noTextEdit="1"/>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p:cNvSpPr>
            <a:spLocks noGrp="1" noRot="1" noChangeAspect="1" noMove="1" noResize="1" noEditPoints="1" noAdjustHandles="1" noChangeArrowheads="1" noChangeShapeType="1" noTextEdit="1"/>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p:cNvSpPr>
            <a:spLocks noGrp="1" noRot="1" noChangeAspect="1" noMove="1" noResize="1" noEditPoints="1" noAdjustHandles="1" noChangeArrowheads="1" noChangeShapeType="1" noTextEdit="1"/>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p:cNvPicPr>
            <a:picLocks noChangeAspect="1"/>
          </p:cNvPicPr>
          <p:nvPr/>
        </p:nvPicPr>
        <p:blipFill rotWithShape="1">
          <a:blip r:embed="rId2">
            <a:extLst>
              <a:ext uri="{28A0092B-C50C-407E-A947-70E740481C1C}">
                <a14:useLocalDpi xmlns:a14="http://schemas.microsoft.com/office/drawing/2010/main" val="0"/>
              </a:ext>
            </a:extLst>
          </a:blip>
          <a:srcRect/>
          <a:stretch>
            <a:fillRect/>
          </a:stretch>
        </p:blipFill>
        <p:spPr>
          <a:xfrm>
            <a:off x="314073" y="3608777"/>
            <a:ext cx="11260667" cy="3327767"/>
          </a:xfrm>
          <a:prstGeom prst="rect">
            <a:avLst/>
          </a:prstGeom>
        </p:spPr>
      </p:pic>
      <p:pic>
        <p:nvPicPr>
          <p:cNvPr id="8" name="Picture 7"/>
          <p:cNvPicPr>
            <a:picLocks noChangeAspect="1"/>
          </p:cNvPicPr>
          <p:nvPr/>
        </p:nvPicPr>
        <p:blipFill>
          <a:blip r:embed="rId3"/>
          <a:stretch>
            <a:fillRect/>
          </a:stretch>
        </p:blipFill>
        <p:spPr>
          <a:xfrm>
            <a:off x="9164782" y="823415"/>
            <a:ext cx="1913850" cy="251592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links</a:t>
            </a:r>
          </a:p>
        </p:txBody>
      </p:sp>
      <p:sp>
        <p:nvSpPr>
          <p:cNvPr id="3" name="Content Placeholder 2"/>
          <p:cNvSpPr>
            <a:spLocks noGrp="1"/>
          </p:cNvSpPr>
          <p:nvPr>
            <p:ph idx="1"/>
          </p:nvPr>
        </p:nvSpPr>
        <p:spPr/>
        <p:txBody>
          <a:bodyPr/>
          <a:lstStyle/>
          <a:p>
            <a:pPr marL="0" indent="0">
              <a:buNone/>
            </a:pPr>
            <a:r>
              <a:rPr lang="en-IN" altLang="en-US" b="1" dirty="0"/>
              <a:t>CarDekho Dataset from Kaggle : </a:t>
            </a:r>
            <a:r>
              <a:rPr lang="en-IN" altLang="en-US" dirty="0"/>
              <a:t>https://www.kaggle.com/datasets/sukritchatterjee/used-cars-dataset-cardekho</a:t>
            </a:r>
          </a:p>
          <a:p>
            <a:pPr marL="0" indent="0">
              <a:buNone/>
            </a:pPr>
            <a:r>
              <a:rPr lang="en-IN" altLang="en-US" dirty="0"/>
              <a:t> </a:t>
            </a:r>
            <a:r>
              <a:rPr lang="en-IN" altLang="en-US" b="1" dirty="0"/>
              <a:t>Some valuable information</a:t>
            </a:r>
            <a:r>
              <a:rPr lang="en-IN" altLang="en-US" dirty="0"/>
              <a:t>: Chatgpt</a:t>
            </a:r>
          </a:p>
          <a:p>
            <a:pPr marL="0" indent="0">
              <a:buNone/>
            </a:pPr>
            <a:r>
              <a:rPr lang="en-IN" altLang="en-US" b="1" dirty="0"/>
              <a:t>Project-Github </a:t>
            </a:r>
            <a:r>
              <a:rPr lang="en-IN" altLang="en-US" b="1"/>
              <a:t>link : https</a:t>
            </a:r>
            <a:r>
              <a:rPr lang="en-IN" altLang="en-US" b="1" dirty="0"/>
              <a:t>://github.com/sravyavanimalladi/Car_Dekho_project </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a:t>PROJECT TITLE/Problem Statement</a:t>
            </a:r>
            <a:br>
              <a:rPr lang="en-GB"/>
            </a:br>
            <a:endParaRPr lang="en-US"/>
          </a:p>
        </p:txBody>
      </p:sp>
      <p:sp>
        <p:nvSpPr>
          <p:cNvPr id="3" name="Content Placeholder 2"/>
          <p:cNvSpPr>
            <a:spLocks noGrp="1"/>
          </p:cNvSpPr>
          <p:nvPr>
            <p:ph idx="1"/>
          </p:nvPr>
        </p:nvSpPr>
        <p:spPr>
          <a:xfrm>
            <a:off x="835270" y="1670343"/>
            <a:ext cx="10775538" cy="2989580"/>
          </a:xfrm>
        </p:spPr>
        <p:txBody>
          <a:bodyPr>
            <a:normAutofit/>
          </a:bodyPr>
          <a:lstStyle/>
          <a:p>
            <a:pPr marL="0" indent="0">
              <a:buNone/>
            </a:pPr>
            <a:r>
              <a:rPr lang="en-US" sz="4000" dirty="0"/>
              <a:t>A Detailed Analysis of Vehicle Sales Patterns and Trends Exploring Market Behavior through Vehicle Sales using Data Analytics on CarDekho Dataset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AGENDA</a:t>
            </a:r>
          </a:p>
        </p:txBody>
      </p:sp>
      <p:sp>
        <p:nvSpPr>
          <p:cNvPr id="3" name="Content Placeholder 2"/>
          <p:cNvSpPr>
            <a:spLocks noGrp="1"/>
          </p:cNvSpPr>
          <p:nvPr>
            <p:ph idx="1"/>
          </p:nvPr>
        </p:nvSpPr>
        <p:spPr>
          <a:xfrm>
            <a:off x="457200" y="2102485"/>
            <a:ext cx="11108055" cy="3869055"/>
          </a:xfrm>
        </p:spPr>
        <p:txBody>
          <a:bodyPr>
            <a:normAutofit fontScale="92500" lnSpcReduction="20000"/>
          </a:bodyPr>
          <a:lstStyle/>
          <a:p>
            <a:pPr>
              <a:buFont typeface="Wingdings" panose="05000000000000000000" pitchFamily="2" charset="2"/>
              <a:buChar char="v"/>
            </a:pPr>
            <a:endParaRPr lang="en-IN" sz="2600" dirty="0"/>
          </a:p>
          <a:p>
            <a:pPr>
              <a:buFont typeface="Wingdings" panose="05000000000000000000" pitchFamily="2" charset="2"/>
              <a:buChar char="v"/>
            </a:pPr>
            <a:r>
              <a:rPr lang="en-IN" sz="2600" dirty="0"/>
              <a:t>Project Overview</a:t>
            </a:r>
          </a:p>
          <a:p>
            <a:pPr>
              <a:buFont typeface="Wingdings" panose="05000000000000000000" pitchFamily="2" charset="2"/>
              <a:buChar char="v"/>
            </a:pPr>
            <a:r>
              <a:rPr lang="en-IN" sz="2600" dirty="0"/>
              <a:t>Who are  the end users of this project?</a:t>
            </a:r>
          </a:p>
          <a:p>
            <a:pPr>
              <a:buFont typeface="Wingdings" panose="05000000000000000000" pitchFamily="2" charset="2"/>
              <a:buChar char="v"/>
            </a:pPr>
            <a:r>
              <a:rPr lang="en-IN" sz="2600" dirty="0"/>
              <a:t>Your solution and its  value proposition</a:t>
            </a:r>
          </a:p>
          <a:p>
            <a:pPr>
              <a:buFont typeface="Wingdings" panose="05000000000000000000" pitchFamily="2" charset="2"/>
              <a:buChar char="v"/>
            </a:pPr>
            <a:r>
              <a:rPr lang="en-US" sz="2595" dirty="0">
                <a:sym typeface="+mn-ea"/>
              </a:rPr>
              <a:t>How did you customize the project and make it your own</a:t>
            </a:r>
          </a:p>
          <a:p>
            <a:pPr>
              <a:buFont typeface="Wingdings" panose="05000000000000000000" pitchFamily="2" charset="2"/>
              <a:buChar char="v"/>
            </a:pPr>
            <a:r>
              <a:rPr lang="en-GB" sz="2595" dirty="0">
                <a:sym typeface="+mn-ea"/>
              </a:rPr>
              <a:t>M</a:t>
            </a:r>
            <a:r>
              <a:rPr lang="en-IN" altLang="en-GB" sz="2595" dirty="0">
                <a:sym typeface="+mn-ea"/>
              </a:rPr>
              <a:t>odelling</a:t>
            </a:r>
          </a:p>
          <a:p>
            <a:pPr>
              <a:buFont typeface="Wingdings" panose="05000000000000000000" pitchFamily="2" charset="2"/>
              <a:buChar char="v"/>
            </a:pPr>
            <a:r>
              <a:rPr lang="en-IN" sz="2600" dirty="0"/>
              <a:t>Results</a:t>
            </a:r>
          </a:p>
          <a:p>
            <a:pPr>
              <a:buFont typeface="Wingdings" panose="05000000000000000000" pitchFamily="2" charset="2"/>
              <a:buChar char="v"/>
            </a:pPr>
            <a:r>
              <a:rPr lang="en-IN" sz="2600" dirty="0"/>
              <a:t>References and Links</a:t>
            </a:r>
          </a:p>
          <a:p>
            <a:pPr>
              <a:buFont typeface="Wingdings" panose="05000000000000000000" pitchFamily="2" charset="2"/>
              <a:buChar char="q"/>
            </a:pP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dirty="0"/>
              <a:t>PROJECT  OVERVIEW</a:t>
            </a:r>
          </a:p>
        </p:txBody>
      </p:sp>
      <p:sp>
        <p:nvSpPr>
          <p:cNvPr id="3" name="Content Placeholder 2"/>
          <p:cNvSpPr>
            <a:spLocks noGrp="1"/>
          </p:cNvSpPr>
          <p:nvPr>
            <p:ph idx="1"/>
          </p:nvPr>
        </p:nvSpPr>
        <p:spPr>
          <a:xfrm>
            <a:off x="329732" y="1699260"/>
            <a:ext cx="11029616" cy="3116580"/>
          </a:xfrm>
        </p:spPr>
        <p:txBody>
          <a:bodyPr>
            <a:normAutofit fontScale="92500"/>
          </a:bodyPr>
          <a:lstStyle/>
          <a:p>
            <a:pPr marL="0" indent="0">
              <a:buNone/>
            </a:pPr>
            <a:endParaRPr lang="en-US" dirty="0"/>
          </a:p>
          <a:p>
            <a:pPr marL="0" indent="0">
              <a:buNone/>
            </a:pPr>
            <a:r>
              <a:rPr lang="en-US" dirty="0"/>
              <a:t> </a:t>
            </a:r>
            <a:r>
              <a:rPr lang="en-US" sz="2400" dirty="0"/>
              <a:t>The second-hand vehicle market is expanding due to the increasing demand for affordable transportation. This project utilizes data analytics to uncover insights into market trends, pricing dynamics, and depreciation patterns.Utilize Python's Pandas library for data cleaning and analysis.Apply statistical methods and data visualization techniques to extract insights.Perform correlation analysis to explore relationships between variables such as age, mileage, and price. </a:t>
            </a:r>
            <a:r>
              <a:rPr lang="en-US" sz="2400" b="1" dirty="0"/>
              <a:t>Goals:</a:t>
            </a:r>
            <a:endParaRPr lang="en-US" sz="2400" dirty="0"/>
          </a:p>
          <a:p>
            <a:pPr marL="0" indent="0">
              <a:buNone/>
            </a:pPr>
            <a:r>
              <a:rPr lang="en-US" sz="2400" dirty="0"/>
              <a:t> </a:t>
            </a:r>
          </a:p>
          <a:p>
            <a:pPr marL="0" indent="0">
              <a:buNone/>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WHO ARE THE END USERS OF THIS PROJECT?</a:t>
            </a:r>
          </a:p>
        </p:txBody>
      </p:sp>
      <p:sp>
        <p:nvSpPr>
          <p:cNvPr id="3" name="Content Placeholder 2"/>
          <p:cNvSpPr>
            <a:spLocks noGrp="1"/>
          </p:cNvSpPr>
          <p:nvPr>
            <p:ph idx="1"/>
          </p:nvPr>
        </p:nvSpPr>
        <p:spPr>
          <a:xfrm>
            <a:off x="914401" y="2091482"/>
            <a:ext cx="10696407" cy="2522081"/>
          </a:xfrm>
        </p:spPr>
        <p:txBody>
          <a:bodyPr>
            <a:normAutofit fontScale="92500" lnSpcReduction="20000"/>
          </a:bodyPr>
          <a:lstStyle/>
          <a:p>
            <a:pPr marL="0" indent="0">
              <a:buNone/>
            </a:pPr>
            <a:r>
              <a:rPr lang="en-IN" sz="2600" dirty="0"/>
              <a:t> Some of the end users of this project are:</a:t>
            </a:r>
          </a:p>
          <a:p>
            <a:pPr>
              <a:buFont typeface="Wingdings" panose="05000000000000000000" pitchFamily="2" charset="2"/>
              <a:buChar char="v"/>
            </a:pPr>
            <a:r>
              <a:rPr lang="en-IN" sz="2600" dirty="0"/>
              <a:t>Cars24</a:t>
            </a:r>
          </a:p>
          <a:p>
            <a:pPr>
              <a:buFont typeface="Wingdings" panose="05000000000000000000" pitchFamily="2" charset="2"/>
              <a:buChar char="v"/>
            </a:pPr>
            <a:r>
              <a:rPr lang="en-IN" sz="2600" dirty="0"/>
              <a:t>OLX</a:t>
            </a:r>
          </a:p>
          <a:p>
            <a:pPr>
              <a:buFont typeface="Wingdings" panose="05000000000000000000" pitchFamily="2" charset="2"/>
              <a:buChar char="v"/>
            </a:pPr>
            <a:r>
              <a:rPr lang="en-IN" sz="2600" dirty="0"/>
              <a:t>Mahindra First Choice WAHEELS</a:t>
            </a:r>
          </a:p>
          <a:p>
            <a:pPr marL="0" indent="0">
              <a:buNone/>
            </a:pPr>
            <a:r>
              <a:rPr lang="en-IN" sz="2600" dirty="0"/>
              <a:t>  The project is helpful  in optimizing inventory and pricing of above companies </a:t>
            </a:r>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6240" y="493177"/>
            <a:ext cx="11029616" cy="1188720"/>
          </a:xfrm>
        </p:spPr>
        <p:txBody>
          <a:bodyPr anchor="ctr"/>
          <a:lstStyle/>
          <a:p>
            <a:br>
              <a:rPr lang="en-US" sz="2800" dirty="0"/>
            </a:br>
            <a:r>
              <a:rPr lang="en-US" sz="2800" dirty="0"/>
              <a:t>YOUR SOLUTION AND ITS VALUE PROPOSITION</a:t>
            </a:r>
            <a:endParaRPr lang="en-US" dirty="0"/>
          </a:p>
        </p:txBody>
      </p:sp>
      <p:sp>
        <p:nvSpPr>
          <p:cNvPr id="3" name="Content Placeholder 2"/>
          <p:cNvSpPr>
            <a:spLocks noGrp="1"/>
          </p:cNvSpPr>
          <p:nvPr>
            <p:ph idx="1"/>
          </p:nvPr>
        </p:nvSpPr>
        <p:spPr>
          <a:xfrm>
            <a:off x="520231" y="1929866"/>
            <a:ext cx="11029615" cy="3634486"/>
          </a:xfrm>
        </p:spPr>
        <p:txBody>
          <a:bodyPr>
            <a:normAutofit fontScale="70000" lnSpcReduction="20000"/>
          </a:bodyPr>
          <a:lstStyle/>
          <a:p>
            <a:pPr marL="0" indent="0">
              <a:buNone/>
            </a:pPr>
            <a:r>
              <a:rPr lang="en-IN" altLang="en-US" sz="1800" dirty="0"/>
              <a:t>On analyzing the dataset,we have identified the following trends:</a:t>
            </a:r>
            <a:endParaRPr lang="en-US" sz="1800" dirty="0"/>
          </a:p>
          <a:p>
            <a:pPr>
              <a:buFont typeface="Wingdings" panose="05000000000000000000" pitchFamily="2" charset="2"/>
              <a:buChar char="v"/>
            </a:pPr>
            <a:r>
              <a:rPr lang="en-US" sz="1800" dirty="0"/>
              <a:t>Analyze the distribution and trends of vehicle manufacturing years.</a:t>
            </a:r>
          </a:p>
          <a:p>
            <a:pPr>
              <a:buFont typeface="Wingdings" panose="05000000000000000000" pitchFamily="2" charset="2"/>
              <a:buChar char="v"/>
            </a:pPr>
            <a:r>
              <a:rPr lang="en-US" sz="1800" dirty="0"/>
              <a:t>Determine the lowest and highest selling prices of vehicles.</a:t>
            </a:r>
          </a:p>
          <a:p>
            <a:pPr>
              <a:buFont typeface="Wingdings" panose="05000000000000000000" pitchFamily="2" charset="2"/>
              <a:buChar char="v"/>
            </a:pPr>
            <a:r>
              <a:rPr lang="en-US" sz="1800" dirty="0"/>
              <a:t>Evaluate the overall volume and completeness of the dataset.</a:t>
            </a:r>
          </a:p>
          <a:p>
            <a:pPr>
              <a:buFont typeface="Wingdings" panose="05000000000000000000" pitchFamily="2" charset="2"/>
              <a:buChar char="v"/>
            </a:pPr>
            <a:r>
              <a:rPr lang="en-US" sz="1800" dirty="0"/>
              <a:t>Identify the diversity and popularity of different vehicle models.</a:t>
            </a:r>
          </a:p>
          <a:p>
            <a:pPr>
              <a:buFont typeface="Wingdings" panose="05000000000000000000" pitchFamily="2" charset="2"/>
              <a:buChar char="v"/>
            </a:pPr>
            <a:r>
              <a:rPr lang="en-US" sz="1800" dirty="0"/>
              <a:t>Assess the presence and impact of various fuel types, such as CNG.</a:t>
            </a:r>
          </a:p>
          <a:p>
            <a:pPr>
              <a:buFont typeface="Wingdings" panose="05000000000000000000" pitchFamily="2" charset="2"/>
              <a:buChar char="v"/>
            </a:pPr>
            <a:r>
              <a:rPr lang="en-US" sz="1800" dirty="0"/>
              <a:t>Examine the sale sources, particularly focusing on individual sellers versus dealers.</a:t>
            </a:r>
          </a:p>
          <a:p>
            <a:pPr>
              <a:buFont typeface="Wingdings" panose="05000000000000000000" pitchFamily="2" charset="2"/>
              <a:buChar char="v"/>
            </a:pPr>
            <a:r>
              <a:rPr lang="en-US" sz="1800" dirty="0"/>
              <a:t>Investigate the prevalence of automatic transmission vehicles.</a:t>
            </a:r>
          </a:p>
          <a:p>
            <a:pPr>
              <a:buFont typeface="Wingdings" panose="05000000000000000000" pitchFamily="2" charset="2"/>
              <a:buChar char="v"/>
            </a:pPr>
            <a:r>
              <a:rPr lang="en-US" sz="1800" dirty="0"/>
              <a:t>Quantify single-owner vehicles and their market characteristics.</a:t>
            </a:r>
          </a:p>
          <a:p>
            <a:pPr>
              <a:buFont typeface="Wingdings" panose="05000000000000000000" pitchFamily="2" charset="2"/>
              <a:buChar char="v"/>
            </a:pPr>
            <a:r>
              <a:rPr lang="en-US" sz="1800" dirty="0"/>
              <a:t>Analyze vehicle cost depreciation and identify factors influencing it.</a:t>
            </a:r>
          </a:p>
          <a:p>
            <a:pPr>
              <a:buFont typeface="Wingdings" panose="05000000000000000000" pitchFamily="2" charset="2"/>
              <a:buChar char="v"/>
            </a:pPr>
            <a:r>
              <a:rPr lang="en-US" sz="1800" dirty="0"/>
              <a:t>Explore correlations between vehicle age, distance driven, and selling prices.</a:t>
            </a:r>
          </a:p>
          <a:p>
            <a:pPr>
              <a:buFont typeface="Wingdings" panose="05000000000000000000" pitchFamily="2" charset="2"/>
              <a:buChar char="v"/>
            </a:pPr>
            <a:r>
              <a:rPr lang="en-US" sz="1800" dirty="0"/>
              <a:t>Highlight insights on newer vehicles (post-2014) and exceptional deals in both the two-wheeler and four-wheeler segments</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100" y="888666"/>
            <a:ext cx="11029616" cy="1188720"/>
          </a:xfrm>
        </p:spPr>
        <p:txBody>
          <a:bodyPr anchor="ctr"/>
          <a:lstStyle/>
          <a:p>
            <a:r>
              <a:rPr lang="en-US" dirty="0"/>
              <a:t>How did you customize the project and make it your own</a:t>
            </a:r>
          </a:p>
        </p:txBody>
      </p:sp>
      <p:pic>
        <p:nvPicPr>
          <p:cNvPr id="13" name="Picture 12"/>
          <p:cNvPicPr>
            <a:picLocks noChangeAspect="1"/>
          </p:cNvPicPr>
          <p:nvPr/>
        </p:nvPicPr>
        <p:blipFill>
          <a:blip r:embed="rId2"/>
          <a:stretch>
            <a:fillRect/>
          </a:stretch>
        </p:blipFill>
        <p:spPr>
          <a:xfrm>
            <a:off x="5379809" y="1694929"/>
            <a:ext cx="5921253" cy="4008467"/>
          </a:xfrm>
          <a:prstGeom prst="rect">
            <a:avLst/>
          </a:prstGeom>
        </p:spPr>
      </p:pic>
      <p:pic>
        <p:nvPicPr>
          <p:cNvPr id="17" name="Content Placeholder 16"/>
          <p:cNvPicPr>
            <a:picLocks noGrp="1" noChangeAspect="1"/>
          </p:cNvPicPr>
          <p:nvPr>
            <p:ph idx="1"/>
          </p:nvPr>
        </p:nvPicPr>
        <p:blipFill>
          <a:blip r:embed="rId3"/>
          <a:stretch>
            <a:fillRect/>
          </a:stretch>
        </p:blipFill>
        <p:spPr>
          <a:xfrm>
            <a:off x="546319" y="2077386"/>
            <a:ext cx="4057323" cy="4570597"/>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8800" y="493812"/>
            <a:ext cx="11052007" cy="623788"/>
          </a:xfrm>
        </p:spPr>
        <p:txBody>
          <a:bodyPr anchor="ctr"/>
          <a:lstStyle/>
          <a:p>
            <a:r>
              <a:rPr lang="en-GB" dirty="0"/>
              <a:t>MODELLING</a:t>
            </a:r>
            <a:endParaRPr lang="en-US" dirty="0"/>
          </a:p>
        </p:txBody>
      </p:sp>
      <p:sp>
        <p:nvSpPr>
          <p:cNvPr id="3" name="Content Placeholder 2"/>
          <p:cNvSpPr>
            <a:spLocks noGrp="1"/>
          </p:cNvSpPr>
          <p:nvPr>
            <p:ph idx="1"/>
          </p:nvPr>
        </p:nvSpPr>
        <p:spPr>
          <a:xfrm>
            <a:off x="465976" y="1506220"/>
            <a:ext cx="11237653" cy="4245495"/>
          </a:xfrm>
        </p:spPr>
        <p:txBody>
          <a:bodyPr>
            <a:normAutofit fontScale="25000" lnSpcReduction="20000"/>
          </a:bodyPr>
          <a:lstStyle/>
          <a:p>
            <a:pPr marL="0" indent="0">
              <a:buNone/>
            </a:pPr>
            <a:r>
              <a:rPr lang="en-IN" altLang="en-US" sz="2000" b="1" dirty="0"/>
              <a:t>          To </a:t>
            </a:r>
            <a:r>
              <a:rPr lang="en-IN" altLang="en-US" sz="3200" b="1" dirty="0"/>
              <a:t>Understand the data following process is used:</a:t>
            </a:r>
          </a:p>
          <a:p>
            <a:pPr>
              <a:buFont typeface="Wingdings" panose="05000000000000000000" pitchFamily="2" charset="2"/>
              <a:buChar char="v"/>
            </a:pPr>
            <a:r>
              <a:rPr lang="en-IN" altLang="en-US" sz="4800" dirty="0"/>
              <a:t>Firstly, import pandas as pd to further use it in the project along with functions and upload it in Google Colab.</a:t>
            </a:r>
          </a:p>
          <a:p>
            <a:pPr>
              <a:buFont typeface="Wingdings" panose="05000000000000000000" pitchFamily="2" charset="2"/>
              <a:buChar char="v"/>
            </a:pPr>
            <a:r>
              <a:rPr lang="en-IN" altLang="en-US" sz="4800" dirty="0"/>
              <a:t>Read the data from the csv file using read_csv()</a:t>
            </a:r>
          </a:p>
          <a:p>
            <a:pPr>
              <a:buFont typeface="Wingdings" panose="05000000000000000000" pitchFamily="2" charset="2"/>
              <a:buChar char="v"/>
            </a:pPr>
            <a:r>
              <a:rPr lang="en-IN" altLang="en-US" sz="4800" dirty="0"/>
              <a:t>To get top 5 and bottom 5 data by default use head() and tail() respectively</a:t>
            </a:r>
          </a:p>
          <a:p>
            <a:pPr>
              <a:buFont typeface="Wingdings" panose="05000000000000000000" pitchFamily="2" charset="2"/>
              <a:buChar char="v"/>
            </a:pPr>
            <a:r>
              <a:rPr lang="en-IN" altLang="en-US" sz="4800" b="1" dirty="0"/>
              <a:t>describe()</a:t>
            </a:r>
            <a:r>
              <a:rPr lang="en-IN" altLang="en-US" sz="4800" dirty="0"/>
              <a:t> to get the statistical analysis,</a:t>
            </a:r>
          </a:p>
          <a:p>
            <a:pPr>
              <a:buFont typeface="Wingdings" panose="05000000000000000000" pitchFamily="2" charset="2"/>
              <a:buChar char="v"/>
            </a:pPr>
            <a:r>
              <a:rPr lang="en-IN" altLang="en-US" sz="4800" b="1" dirty="0">
                <a:sym typeface="+mn-ea"/>
              </a:rPr>
              <a:t>unique()</a:t>
            </a:r>
            <a:r>
              <a:rPr lang="en-IN" altLang="en-US" sz="4800" dirty="0">
                <a:sym typeface="+mn-ea"/>
              </a:rPr>
              <a:t> to get unique values from the dataset based on a particular column and nunique() to get number of unique values. and nunique() to get the number of unique values.</a:t>
            </a:r>
          </a:p>
          <a:p>
            <a:pPr>
              <a:buFont typeface="Wingdings" panose="05000000000000000000" pitchFamily="2" charset="2"/>
              <a:buChar char="v"/>
            </a:pPr>
            <a:r>
              <a:rPr lang="en-IN" altLang="en-US" sz="4800" dirty="0">
                <a:sym typeface="+mn-ea"/>
              </a:rPr>
              <a:t>Example : nunique() is used to get different number of vehicles and unique is used for knowing what are the different vehicles in datasets.</a:t>
            </a:r>
          </a:p>
          <a:p>
            <a:pPr>
              <a:buFont typeface="Wingdings" panose="05000000000000000000" pitchFamily="2" charset="2"/>
              <a:buChar char="v"/>
            </a:pPr>
            <a:r>
              <a:rPr lang="en-IN" altLang="en-US" sz="4800" b="1" dirty="0">
                <a:sym typeface="+mn-ea"/>
              </a:rPr>
              <a:t>value_counts()</a:t>
            </a:r>
            <a:r>
              <a:rPr lang="en-IN" altLang="en-US" sz="4800" dirty="0">
                <a:sym typeface="+mn-ea"/>
              </a:rPr>
              <a:t> is used to count the repeated values in a column.</a:t>
            </a:r>
            <a:endParaRPr lang="en-IN" altLang="en-US" sz="4800" dirty="0"/>
          </a:p>
          <a:p>
            <a:pPr>
              <a:buFont typeface="Wingdings" panose="05000000000000000000" pitchFamily="2" charset="2"/>
              <a:buChar char="v"/>
            </a:pPr>
            <a:r>
              <a:rPr lang="en-IN" altLang="en-US" sz="4800" dirty="0">
                <a:sym typeface="+mn-ea"/>
              </a:rPr>
              <a:t>Example  :To get different Seller_Types</a:t>
            </a:r>
            <a:endParaRPr lang="en-IN" altLang="en-US" sz="4800" dirty="0"/>
          </a:p>
          <a:p>
            <a:pPr>
              <a:buFont typeface="Wingdings" panose="05000000000000000000" pitchFamily="2" charset="2"/>
              <a:buChar char="v"/>
            </a:pPr>
            <a:r>
              <a:rPr lang="en-IN" altLang="en-US" sz="4800" b="1" dirty="0"/>
              <a:t>max() and min()</a:t>
            </a:r>
            <a:r>
              <a:rPr lang="en-IN" altLang="en-US" sz="4800" dirty="0"/>
              <a:t> is used to find the maximum and minimum value of a column.</a:t>
            </a:r>
          </a:p>
          <a:p>
            <a:pPr>
              <a:buFont typeface="Wingdings" panose="05000000000000000000" pitchFamily="2" charset="2"/>
              <a:buChar char="v"/>
            </a:pPr>
            <a:r>
              <a:rPr lang="en-IN" altLang="en-US" sz="4800" dirty="0"/>
              <a:t>Example :To get maximum and minimum selling_price</a:t>
            </a:r>
          </a:p>
          <a:p>
            <a:pPr marL="0" indent="0">
              <a:buNone/>
            </a:pPr>
            <a:r>
              <a:rPr lang="en-IN" altLang="en-US" sz="4800" b="1" dirty="0"/>
              <a:t>      Cleaning of data:</a:t>
            </a:r>
          </a:p>
          <a:p>
            <a:pPr marL="0" indent="0">
              <a:buNone/>
            </a:pPr>
            <a:r>
              <a:rPr lang="en-IN" altLang="en-US" sz="4800" dirty="0"/>
              <a:t>          The isnull() function is used to check if there are any null values in the given dataset.</a:t>
            </a:r>
          </a:p>
          <a:p>
            <a:pPr marL="0" indent="0">
              <a:buNone/>
            </a:pPr>
            <a:r>
              <a:rPr lang="en-IN" altLang="en-US" sz="4800" b="1" dirty="0"/>
              <a:t>      To Visualize the data:</a:t>
            </a:r>
          </a:p>
          <a:p>
            <a:pPr marL="0" indent="0">
              <a:buNone/>
            </a:pPr>
            <a:r>
              <a:rPr lang="en-IN" altLang="en-US" sz="4800" dirty="0"/>
              <a:t>          Matplotlib in pandas is used to draw bar graphs ,pie charts,scatter plot relationship between two different values,boxplot to find outlier </a:t>
            </a:r>
          </a:p>
          <a:p>
            <a:pPr marL="0" indent="0">
              <a:buNone/>
            </a:pPr>
            <a:r>
              <a:rPr lang="en-IN" altLang="en-US" sz="4800" dirty="0"/>
              <a:t>          </a:t>
            </a:r>
            <a:r>
              <a:rPr lang="en-IN" altLang="en-US" sz="4400" dirty="0"/>
              <a:t>Example: Scatter plot is used to find relationship between Selling_Price and Age of vehicle also Selling_Price and Kms_Driven</a:t>
            </a:r>
          </a:p>
          <a:p>
            <a:pPr marL="0" indent="0">
              <a:buNone/>
            </a:pPr>
            <a:r>
              <a:rPr lang="en-IN" altLang="en-US" sz="4800" dirty="0"/>
              <a:t>          Example  :To represent a boxplot for four-wheelers</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965" y="702156"/>
            <a:ext cx="11228843" cy="699924"/>
          </a:xfrm>
        </p:spPr>
        <p:txBody>
          <a:bodyPr/>
          <a:lstStyle/>
          <a:p>
            <a:r>
              <a:rPr lang="en-IN" dirty="0"/>
              <a:t>results</a:t>
            </a:r>
          </a:p>
        </p:txBody>
      </p:sp>
      <p:pic>
        <p:nvPicPr>
          <p:cNvPr id="5" name="Content Placeholder 4"/>
          <p:cNvPicPr>
            <a:picLocks noGrp="1" noChangeAspect="1"/>
          </p:cNvPicPr>
          <p:nvPr>
            <p:ph idx="1"/>
          </p:nvPr>
        </p:nvPicPr>
        <p:blipFill>
          <a:blip r:embed="rId2"/>
          <a:stretch>
            <a:fillRect/>
          </a:stretch>
        </p:blipFill>
        <p:spPr>
          <a:xfrm>
            <a:off x="6880038" y="616935"/>
            <a:ext cx="4612806" cy="3633787"/>
          </a:xfrm>
        </p:spPr>
      </p:pic>
      <p:pic>
        <p:nvPicPr>
          <p:cNvPr id="4" name="Picture 3"/>
          <p:cNvPicPr>
            <a:picLocks noChangeAspect="1"/>
          </p:cNvPicPr>
          <p:nvPr/>
        </p:nvPicPr>
        <p:blipFill>
          <a:blip r:embed="rId3"/>
          <a:stretch>
            <a:fillRect/>
          </a:stretch>
        </p:blipFill>
        <p:spPr>
          <a:xfrm>
            <a:off x="1988793" y="702156"/>
            <a:ext cx="4716807" cy="2155344"/>
          </a:xfrm>
          <a:prstGeom prst="rect">
            <a:avLst/>
          </a:prstGeom>
        </p:spPr>
      </p:pic>
      <p:pic>
        <p:nvPicPr>
          <p:cNvPr id="7" name="Picture 6"/>
          <p:cNvPicPr>
            <a:picLocks noChangeAspect="1"/>
          </p:cNvPicPr>
          <p:nvPr/>
        </p:nvPicPr>
        <p:blipFill>
          <a:blip r:embed="rId4"/>
          <a:stretch>
            <a:fillRect/>
          </a:stretch>
        </p:blipFill>
        <p:spPr>
          <a:xfrm>
            <a:off x="452922" y="3094888"/>
            <a:ext cx="6226080" cy="2949196"/>
          </a:xfrm>
          <a:prstGeom prst="rect">
            <a:avLst/>
          </a:prstGeom>
        </p:spPr>
      </p:pic>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41E7CA09-9778-4414-AE97-8064B12DA30E}">
  <ds:schemaRefs/>
</ds:datastoreItem>
</file>

<file path=customXml/itemProps2.xml><?xml version="1.0" encoding="utf-8"?>
<ds:datastoreItem xmlns:ds="http://schemas.openxmlformats.org/officeDocument/2006/customXml" ds:itemID="{927BD4C1-B6B1-4715-ABF9-E660A51A4EA0}">
  <ds:schemaRefs/>
</ds:datastoreItem>
</file>

<file path=customXml/itemProps3.xml><?xml version="1.0" encoding="utf-8"?>
<ds:datastoreItem xmlns:ds="http://schemas.openxmlformats.org/officeDocument/2006/customXml" ds:itemID="{8D289AE2-D2AE-49D1-AFAC-3A79F6794255}">
  <ds:schemaRefs/>
</ds:datastoreItem>
</file>

<file path=docProps/app.xml><?xml version="1.0" encoding="utf-8"?>
<Properties xmlns="http://schemas.openxmlformats.org/officeDocument/2006/extended-properties" xmlns:vt="http://schemas.openxmlformats.org/officeDocument/2006/docPropsVTypes">
  <TotalTime>3</TotalTime>
  <Words>689</Words>
  <Application>Microsoft Office PowerPoint</Application>
  <PresentationFormat>Widescreen</PresentationFormat>
  <Paragraphs>64</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Calibri</vt:lpstr>
      <vt:lpstr>Franklin Gothic Book</vt:lpstr>
      <vt:lpstr>Franklin Gothic Demi</vt:lpstr>
      <vt:lpstr>Wingdings</vt:lpstr>
      <vt:lpstr>Wingdings 2</vt:lpstr>
      <vt:lpstr>DividendVTI</vt:lpstr>
      <vt:lpstr>Student Details</vt:lpstr>
      <vt:lpstr>PROJECT TITLE/Problem Statement </vt:lpstr>
      <vt:lpstr>AGENDA</vt:lpstr>
      <vt:lpstr>PROJECT  OVERVIEW</vt:lpstr>
      <vt:lpstr>WHO ARE THE END USERS OF THIS PROJECT?</vt:lpstr>
      <vt:lpstr> YOUR SOLUTION AND ITS VALUE PROPOSITION</vt:lpstr>
      <vt:lpstr>How did you customize the project and make it your own</vt:lpstr>
      <vt:lpstr>MODELLING</vt:lpstr>
      <vt:lpstr>results</vt:lpstr>
      <vt:lpst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sravya s</cp:lastModifiedBy>
  <cp:revision>25</cp:revision>
  <dcterms:created xsi:type="dcterms:W3CDTF">2021-05-26T16:50:00Z</dcterms:created>
  <dcterms:modified xsi:type="dcterms:W3CDTF">2024-07-25T07:46:04Z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72F127D109964FB4AB6942DDEA1654DE_13</vt:lpwstr>
  </property>
  <property fmtid="{D5CDD505-2E9C-101B-9397-08002B2CF9AE}" pid="4" name="KSOProductBuildVer">
    <vt:lpwstr>1033-12.2.0.17153</vt:lpwstr>
  </property>
</Properties>
</file>