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cademy"/>
      <p:regular r:id="rId17"/>
    </p:embeddedFont>
    <p:embeddedFont>
      <p:font typeface="Arimo Bold"/>
      <p:regular r:id="rId18"/>
    </p:embeddedFont>
    <p:embeddedFont>
      <p:font typeface="Canva Sans"/>
      <p:regular r:id="rId19"/>
    </p:embeddedFont>
    <p:embeddedFont>
      <p:font typeface="Canva Sans Bold"/>
      <p:regular r:id="rId20"/>
    </p:embeddedFont>
    <p:embeddedFont>
      <p:font typeface="DejaVu Sans Light"/>
      <p:regular r:id="rId21"/>
    </p:embeddedFont>
    <p:embeddedFont>
      <p:font typeface="League Spartan" pitchFamily="2" charset="0"/>
      <p:regular r:id="rId22"/>
      <p:bold r:id="rId23"/>
    </p:embeddedFont>
    <p:embeddedFont>
      <p:font typeface="Poppins" panose="00000500000000000000"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sray3000/minor-project"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e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github.com/sray3000/minor-project" TargetMode="Externa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hyperlink" Target="https://www.kaggle.com/datasets/lakshmi25npathi/imdb-dataset-of-50k-movie-reviews"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9282" b="-9282"/>
              </a:stretch>
            </a:blipFill>
          </p:spPr>
          <p:txBody>
            <a:bodyPr/>
            <a:lstStyle/>
            <a:p>
              <a:endParaRPr lang="en-IN"/>
            </a:p>
          </p:txBody>
        </p:sp>
      </p:grpSp>
      <p:grpSp>
        <p:nvGrpSpPr>
          <p:cNvPr id="4" name="Group 4"/>
          <p:cNvGrpSpPr/>
          <p:nvPr/>
        </p:nvGrpSpPr>
        <p:grpSpPr>
          <a:xfrm>
            <a:off x="-4345752" y="-825227"/>
            <a:ext cx="11112227" cy="11112227"/>
            <a:chOff x="0" y="0"/>
            <a:chExt cx="14816303" cy="14816303"/>
          </a:xfrm>
        </p:grpSpPr>
        <p:sp>
          <p:nvSpPr>
            <p:cNvPr id="5" name="Freeform 5"/>
            <p:cNvSpPr/>
            <p:nvPr/>
          </p:nvSpPr>
          <p:spPr>
            <a:xfrm flipH="1" flipV="1">
              <a:off x="0" y="0"/>
              <a:ext cx="14816328" cy="14816328"/>
            </a:xfrm>
            <a:custGeom>
              <a:avLst/>
              <a:gdLst/>
              <a:ahLst/>
              <a:cxnLst/>
              <a:rect l="l" t="t" r="r" b="b"/>
              <a:pathLst>
                <a:path w="14816328" h="14816328">
                  <a:moveTo>
                    <a:pt x="14816328" y="14816328"/>
                  </a:moveTo>
                  <a:lnTo>
                    <a:pt x="0" y="14816328"/>
                  </a:lnTo>
                  <a:lnTo>
                    <a:pt x="0" y="0"/>
                  </a:lnTo>
                  <a:lnTo>
                    <a:pt x="14816328" y="0"/>
                  </a:lnTo>
                  <a:lnTo>
                    <a:pt x="14816328" y="14816328"/>
                  </a:lnTo>
                  <a:close/>
                </a:path>
              </a:pathLst>
            </a:custGeom>
            <a:blipFill>
              <a:blip r:embed="rId3"/>
              <a:stretch>
                <a:fillRect/>
              </a:stretch>
            </a:blipFill>
          </p:spPr>
          <p:txBody>
            <a:bodyPr/>
            <a:lstStyle/>
            <a:p>
              <a:endParaRPr lang="en-IN"/>
            </a:p>
          </p:txBody>
        </p:sp>
      </p:grpSp>
      <p:sp>
        <p:nvSpPr>
          <p:cNvPr id="6" name="Freeform 6"/>
          <p:cNvSpPr/>
          <p:nvPr/>
        </p:nvSpPr>
        <p:spPr>
          <a:xfrm>
            <a:off x="3387173" y="8805711"/>
            <a:ext cx="6298241" cy="574538"/>
          </a:xfrm>
          <a:custGeom>
            <a:avLst/>
            <a:gdLst/>
            <a:ahLst/>
            <a:cxnLst/>
            <a:rect l="l" t="t" r="r" b="b"/>
            <a:pathLst>
              <a:path w="6298241" h="574538">
                <a:moveTo>
                  <a:pt x="0" y="0"/>
                </a:moveTo>
                <a:lnTo>
                  <a:pt x="6298241" y="0"/>
                </a:lnTo>
                <a:lnTo>
                  <a:pt x="6298241" y="574538"/>
                </a:lnTo>
                <a:lnTo>
                  <a:pt x="0" y="574538"/>
                </a:lnTo>
                <a:lnTo>
                  <a:pt x="0" y="0"/>
                </a:lnTo>
                <a:close/>
              </a:path>
            </a:pathLst>
          </a:custGeom>
          <a:blipFill>
            <a:blip r:embed="rId4">
              <a:extLst>
                <a:ext uri="{96DAC541-7B7A-43D3-8B79-37D633B846F1}">
                  <asvg:svgBlip xmlns:asvg="http://schemas.microsoft.com/office/drawing/2016/SVG/main" r:embed="rId5"/>
                </a:ext>
              </a:extLst>
            </a:blip>
            <a:stretch>
              <a:fillRect t="-505" b="-505"/>
            </a:stretch>
          </a:blipFill>
        </p:spPr>
        <p:txBody>
          <a:bodyPr/>
          <a:lstStyle/>
          <a:p>
            <a:endParaRPr lang="en-IN"/>
          </a:p>
        </p:txBody>
      </p:sp>
      <p:grpSp>
        <p:nvGrpSpPr>
          <p:cNvPr id="7" name="Group 7"/>
          <p:cNvGrpSpPr/>
          <p:nvPr/>
        </p:nvGrpSpPr>
        <p:grpSpPr>
          <a:xfrm>
            <a:off x="2350644" y="668726"/>
            <a:ext cx="1184668" cy="1180360"/>
            <a:chOff x="0" y="0"/>
            <a:chExt cx="1579557" cy="1573813"/>
          </a:xfrm>
        </p:grpSpPr>
        <p:sp>
          <p:nvSpPr>
            <p:cNvPr id="8" name="Freeform 8"/>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6"/>
              <a:stretch>
                <a:fillRect t="-182" r="-3" b="-184"/>
              </a:stretch>
            </a:blipFill>
          </p:spPr>
          <p:txBody>
            <a:bodyPr/>
            <a:lstStyle/>
            <a:p>
              <a:endParaRPr lang="en-IN"/>
            </a:p>
          </p:txBody>
        </p:sp>
      </p:grpSp>
      <p:sp>
        <p:nvSpPr>
          <p:cNvPr id="9" name="TextBox 9"/>
          <p:cNvSpPr txBox="1"/>
          <p:nvPr/>
        </p:nvSpPr>
        <p:spPr>
          <a:xfrm>
            <a:off x="2942978" y="2754343"/>
            <a:ext cx="8529915" cy="2629128"/>
          </a:xfrm>
          <a:prstGeom prst="rect">
            <a:avLst/>
          </a:prstGeom>
        </p:spPr>
        <p:txBody>
          <a:bodyPr lIns="0" tIns="0" rIns="0" bIns="0" rtlCol="0" anchor="t">
            <a:spAutoFit/>
          </a:bodyPr>
          <a:lstStyle/>
          <a:p>
            <a:pPr algn="l">
              <a:lnSpc>
                <a:spcPts val="10341"/>
              </a:lnSpc>
            </a:pPr>
            <a:r>
              <a:rPr lang="en-US" sz="11119" b="1">
                <a:solidFill>
                  <a:srgbClr val="FFFFFF"/>
                </a:solidFill>
                <a:latin typeface="Arimo Bold"/>
                <a:ea typeface="Arimo Bold"/>
                <a:cs typeface="Arimo Bold"/>
                <a:sym typeface="Arimo Bold"/>
              </a:rPr>
              <a:t>Sentiment Analysis </a:t>
            </a:r>
          </a:p>
        </p:txBody>
      </p:sp>
      <p:sp>
        <p:nvSpPr>
          <p:cNvPr id="10" name="TextBox 10"/>
          <p:cNvSpPr txBox="1"/>
          <p:nvPr/>
        </p:nvSpPr>
        <p:spPr>
          <a:xfrm>
            <a:off x="3676826" y="1059199"/>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11" name="TextBox 11"/>
          <p:cNvSpPr txBox="1"/>
          <p:nvPr/>
        </p:nvSpPr>
        <p:spPr>
          <a:xfrm>
            <a:off x="2942978" y="5537059"/>
            <a:ext cx="9209333" cy="1357791"/>
          </a:xfrm>
          <a:prstGeom prst="rect">
            <a:avLst/>
          </a:prstGeom>
        </p:spPr>
        <p:txBody>
          <a:bodyPr lIns="0" tIns="0" rIns="0" bIns="0" rtlCol="0" anchor="t">
            <a:spAutoFit/>
          </a:bodyPr>
          <a:lstStyle/>
          <a:p>
            <a:pPr algn="l">
              <a:lnSpc>
                <a:spcPts val="3386"/>
              </a:lnSpc>
            </a:pPr>
            <a:r>
              <a:rPr lang="en-US" sz="2417">
                <a:solidFill>
                  <a:srgbClr val="FFFFFF"/>
                </a:solidFill>
                <a:latin typeface="Poppins"/>
                <a:ea typeface="Poppins"/>
                <a:cs typeface="Poppins"/>
                <a:sym typeface="Poppins"/>
              </a:rPr>
              <a:t>This presentation will introduce our project, Sentiment Analysis of English texts, as part of our Data Science and Artificial Intelligence Minor Course Project.</a:t>
            </a:r>
          </a:p>
        </p:txBody>
      </p:sp>
      <p:sp>
        <p:nvSpPr>
          <p:cNvPr id="12" name="TextBox 12"/>
          <p:cNvSpPr txBox="1"/>
          <p:nvPr/>
        </p:nvSpPr>
        <p:spPr>
          <a:xfrm>
            <a:off x="3893194" y="8844378"/>
            <a:ext cx="5324299" cy="382905"/>
          </a:xfrm>
          <a:prstGeom prst="rect">
            <a:avLst/>
          </a:prstGeom>
        </p:spPr>
        <p:txBody>
          <a:bodyPr lIns="0" tIns="0" rIns="0" bIns="0" rtlCol="0" anchor="t">
            <a:spAutoFit/>
          </a:bodyPr>
          <a:lstStyle/>
          <a:p>
            <a:pPr algn="l">
              <a:lnSpc>
                <a:spcPts val="2520"/>
              </a:lnSpc>
            </a:pPr>
            <a:r>
              <a:rPr lang="en-US" sz="1800" b="1" u="sng">
                <a:solidFill>
                  <a:srgbClr val="0000FF"/>
                </a:solidFill>
                <a:latin typeface="Arimo Bold"/>
                <a:ea typeface="Arimo Bold"/>
                <a:cs typeface="Arimo Bold"/>
                <a:sym typeface="Arimo Bold"/>
                <a:hlinkClick r:id="rId7" tooltip="https://github.com/sray3000/minor-project"/>
              </a:rPr>
              <a:t>https://github.com/sray3000/minor-project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022B"/>
        </a:solidFill>
        <a:effectLst/>
      </p:bgPr>
    </p:bg>
    <p:spTree>
      <p:nvGrpSpPr>
        <p:cNvPr id="1" name=""/>
        <p:cNvGrpSpPr/>
        <p:nvPr/>
      </p:nvGrpSpPr>
      <p:grpSpPr>
        <a:xfrm>
          <a:off x="0" y="0"/>
          <a:ext cx="0" cy="0"/>
          <a:chOff x="0" y="0"/>
          <a:chExt cx="0" cy="0"/>
        </a:xfrm>
      </p:grpSpPr>
      <p:grpSp>
        <p:nvGrpSpPr>
          <p:cNvPr id="2" name="Group 2"/>
          <p:cNvGrpSpPr/>
          <p:nvPr/>
        </p:nvGrpSpPr>
        <p:grpSpPr>
          <a:xfrm>
            <a:off x="19050" y="-69667"/>
            <a:ext cx="18411853" cy="10356667"/>
            <a:chOff x="0" y="0"/>
            <a:chExt cx="24549137" cy="13808889"/>
          </a:xfrm>
        </p:grpSpPr>
        <p:sp>
          <p:nvSpPr>
            <p:cNvPr id="3" name="Freeform 3"/>
            <p:cNvSpPr/>
            <p:nvPr/>
          </p:nvSpPr>
          <p:spPr>
            <a:xfrm>
              <a:off x="0" y="0"/>
              <a:ext cx="24549100" cy="13808838"/>
            </a:xfrm>
            <a:custGeom>
              <a:avLst/>
              <a:gdLst/>
              <a:ahLst/>
              <a:cxnLst/>
              <a:rect l="l" t="t" r="r" b="b"/>
              <a:pathLst>
                <a:path w="24549100" h="13808838">
                  <a:moveTo>
                    <a:pt x="0" y="0"/>
                  </a:moveTo>
                  <a:lnTo>
                    <a:pt x="24549100" y="0"/>
                  </a:lnTo>
                  <a:lnTo>
                    <a:pt x="24549100" y="13808838"/>
                  </a:lnTo>
                  <a:lnTo>
                    <a:pt x="0" y="13808838"/>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0" y="2587180"/>
            <a:ext cx="8692636" cy="7699820"/>
            <a:chOff x="0" y="0"/>
            <a:chExt cx="11590181" cy="10266427"/>
          </a:xfrm>
        </p:grpSpPr>
        <p:sp>
          <p:nvSpPr>
            <p:cNvPr id="5" name="Freeform 5"/>
            <p:cNvSpPr/>
            <p:nvPr/>
          </p:nvSpPr>
          <p:spPr>
            <a:xfrm>
              <a:off x="0" y="0"/>
              <a:ext cx="11590147" cy="10266426"/>
            </a:xfrm>
            <a:custGeom>
              <a:avLst/>
              <a:gdLst/>
              <a:ahLst/>
              <a:cxnLst/>
              <a:rect l="l" t="t" r="r" b="b"/>
              <a:pathLst>
                <a:path w="11590147" h="10266426">
                  <a:moveTo>
                    <a:pt x="0" y="0"/>
                  </a:moveTo>
                  <a:lnTo>
                    <a:pt x="11590147" y="0"/>
                  </a:lnTo>
                  <a:lnTo>
                    <a:pt x="11590147" y="10266426"/>
                  </a:lnTo>
                  <a:lnTo>
                    <a:pt x="0" y="10266426"/>
                  </a:lnTo>
                  <a:lnTo>
                    <a:pt x="0" y="0"/>
                  </a:lnTo>
                  <a:close/>
                </a:path>
              </a:pathLst>
            </a:custGeom>
            <a:blipFill>
              <a:blip r:embed="rId3"/>
              <a:stretch>
                <a:fillRect l="-1088" r="-1088"/>
              </a:stretch>
            </a:blipFill>
          </p:spPr>
          <p:txBody>
            <a:bodyPr/>
            <a:lstStyle/>
            <a:p>
              <a:endParaRPr lang="en-IN"/>
            </a:p>
          </p:txBody>
        </p:sp>
      </p:grpSp>
      <p:sp>
        <p:nvSpPr>
          <p:cNvPr id="6" name="TextBox 6"/>
          <p:cNvSpPr txBox="1"/>
          <p:nvPr/>
        </p:nvSpPr>
        <p:spPr>
          <a:xfrm>
            <a:off x="4929015" y="-49847"/>
            <a:ext cx="9497761" cy="1604645"/>
          </a:xfrm>
          <a:prstGeom prst="rect">
            <a:avLst/>
          </a:prstGeom>
        </p:spPr>
        <p:txBody>
          <a:bodyPr lIns="0" tIns="0" rIns="0" bIns="0" rtlCol="0" anchor="t">
            <a:spAutoFit/>
          </a:bodyPr>
          <a:lstStyle/>
          <a:p>
            <a:pPr algn="ctr">
              <a:lnSpc>
                <a:spcPts val="12880"/>
              </a:lnSpc>
            </a:pPr>
            <a:r>
              <a:rPr lang="en-US" sz="9200" b="1">
                <a:solidFill>
                  <a:srgbClr val="FFFFFF"/>
                </a:solidFill>
                <a:latin typeface="Arimo Bold"/>
                <a:ea typeface="Arimo Bold"/>
                <a:cs typeface="Arimo Bold"/>
                <a:sym typeface="Arimo Bold"/>
              </a:rPr>
              <a:t>NAIVE BAYES</a:t>
            </a:r>
          </a:p>
        </p:txBody>
      </p:sp>
      <p:sp>
        <p:nvSpPr>
          <p:cNvPr id="7" name="TextBox 7"/>
          <p:cNvSpPr txBox="1"/>
          <p:nvPr/>
        </p:nvSpPr>
        <p:spPr>
          <a:xfrm>
            <a:off x="2198444"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grpSp>
        <p:nvGrpSpPr>
          <p:cNvPr id="8" name="Group 8"/>
          <p:cNvGrpSpPr/>
          <p:nvPr/>
        </p:nvGrpSpPr>
        <p:grpSpPr>
          <a:xfrm>
            <a:off x="841115" y="438520"/>
            <a:ext cx="1184668" cy="1180360"/>
            <a:chOff x="0" y="0"/>
            <a:chExt cx="1579557" cy="1573813"/>
          </a:xfrm>
        </p:grpSpPr>
        <p:sp>
          <p:nvSpPr>
            <p:cNvPr id="9" name="Freeform 9"/>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4"/>
              <a:stretch>
                <a:fillRect t="-182" r="-3" b="-184"/>
              </a:stretch>
            </a:blipFill>
          </p:spPr>
          <p:txBody>
            <a:bodyPr/>
            <a:lstStyle/>
            <a:p>
              <a:endParaRPr lang="en-IN"/>
            </a:p>
          </p:txBody>
        </p:sp>
      </p:grpSp>
      <p:sp>
        <p:nvSpPr>
          <p:cNvPr id="10" name="TextBox 10"/>
          <p:cNvSpPr txBox="1"/>
          <p:nvPr/>
        </p:nvSpPr>
        <p:spPr>
          <a:xfrm>
            <a:off x="8645940" y="2530030"/>
            <a:ext cx="9642060" cy="3387065"/>
          </a:xfrm>
          <a:prstGeom prst="rect">
            <a:avLst/>
          </a:prstGeom>
        </p:spPr>
        <p:txBody>
          <a:bodyPr lIns="0" tIns="0" rIns="0" bIns="0" rtlCol="0" anchor="t">
            <a:spAutoFit/>
          </a:bodyPr>
          <a:lstStyle/>
          <a:p>
            <a:pPr algn="ctr">
              <a:lnSpc>
                <a:spcPts val="3883"/>
              </a:lnSpc>
            </a:pPr>
            <a:r>
              <a:rPr lang="en-US" sz="2774" b="1">
                <a:solidFill>
                  <a:srgbClr val="FFFFFF"/>
                </a:solidFill>
                <a:latin typeface="League Spartan"/>
                <a:ea typeface="League Spartan"/>
                <a:cs typeface="League Spartan"/>
                <a:sym typeface="League Spartan"/>
              </a:rPr>
              <a:t>Selected for its simplicity and effectiveness in text classification tasks with balanced datasets.</a:t>
            </a:r>
          </a:p>
          <a:p>
            <a:pPr algn="ctr">
              <a:lnSpc>
                <a:spcPts val="3883"/>
              </a:lnSpc>
            </a:pPr>
            <a:endParaRPr lang="en-US" sz="2774" b="1">
              <a:solidFill>
                <a:srgbClr val="FFFFFF"/>
              </a:solidFill>
              <a:latin typeface="League Spartan"/>
              <a:ea typeface="League Spartan"/>
              <a:cs typeface="League Spartan"/>
              <a:sym typeface="League Spartan"/>
            </a:endParaRPr>
          </a:p>
          <a:p>
            <a:pPr algn="ctr">
              <a:lnSpc>
                <a:spcPts val="3883"/>
              </a:lnSpc>
            </a:pPr>
            <a:r>
              <a:rPr lang="en-US" sz="2774" b="1">
                <a:solidFill>
                  <a:srgbClr val="FFFFFF"/>
                </a:solidFill>
                <a:latin typeface="League Spartan"/>
                <a:ea typeface="League Spartan"/>
                <a:cs typeface="League Spartan"/>
                <a:sym typeface="League Spartan"/>
              </a:rPr>
              <a:t>Naive Bayes(Multinomial) works well under the assumption of feature independence, which was particularly effective for this project since the dataset was balanced.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022B"/>
        </a:solidFill>
        <a:effectLst/>
      </p:bgPr>
    </p:bg>
    <p:spTree>
      <p:nvGrpSpPr>
        <p:cNvPr id="1" name=""/>
        <p:cNvGrpSpPr/>
        <p:nvPr/>
      </p:nvGrpSpPr>
      <p:grpSpPr>
        <a:xfrm>
          <a:off x="0" y="0"/>
          <a:ext cx="0" cy="0"/>
          <a:chOff x="0" y="0"/>
          <a:chExt cx="0" cy="0"/>
        </a:xfrm>
      </p:grpSpPr>
      <p:sp>
        <p:nvSpPr>
          <p:cNvPr id="2" name="Freeform 2"/>
          <p:cNvSpPr/>
          <p:nvPr/>
        </p:nvSpPr>
        <p:spPr>
          <a:xfrm>
            <a:off x="8883676" y="375922"/>
            <a:ext cx="9703485" cy="9911078"/>
          </a:xfrm>
          <a:custGeom>
            <a:avLst/>
            <a:gdLst/>
            <a:ahLst/>
            <a:cxnLst/>
            <a:rect l="l" t="t" r="r" b="b"/>
            <a:pathLst>
              <a:path w="9703485" h="9911078">
                <a:moveTo>
                  <a:pt x="0" y="0"/>
                </a:moveTo>
                <a:lnTo>
                  <a:pt x="9703485" y="0"/>
                </a:lnTo>
                <a:lnTo>
                  <a:pt x="9703485" y="9911078"/>
                </a:lnTo>
                <a:lnTo>
                  <a:pt x="0" y="9911078"/>
                </a:lnTo>
                <a:lnTo>
                  <a:pt x="0" y="0"/>
                </a:lnTo>
                <a:close/>
              </a:path>
            </a:pathLst>
          </a:custGeom>
          <a:blipFill>
            <a:blip r:embed="rId2">
              <a:extLst>
                <a:ext uri="{96DAC541-7B7A-43D3-8B79-37D633B846F1}">
                  <asvg:svgBlip xmlns:asvg="http://schemas.microsoft.com/office/drawing/2016/SVG/main" r:embed="rId3"/>
                </a:ext>
              </a:extLst>
            </a:blip>
            <a:stretch>
              <a:fillRect t="-9" b="-9"/>
            </a:stretch>
          </a:blipFill>
        </p:spPr>
        <p:txBody>
          <a:bodyPr/>
          <a:lstStyle/>
          <a:p>
            <a:endParaRPr lang="en-IN"/>
          </a:p>
        </p:txBody>
      </p:sp>
      <p:grpSp>
        <p:nvGrpSpPr>
          <p:cNvPr id="3" name="Group 3"/>
          <p:cNvGrpSpPr/>
          <p:nvPr/>
        </p:nvGrpSpPr>
        <p:grpSpPr>
          <a:xfrm>
            <a:off x="157616" y="375922"/>
            <a:ext cx="1184668" cy="1180360"/>
            <a:chOff x="0" y="0"/>
            <a:chExt cx="1579557" cy="1573813"/>
          </a:xfrm>
        </p:grpSpPr>
        <p:sp>
          <p:nvSpPr>
            <p:cNvPr id="4" name="Freeform 4"/>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4"/>
              <a:stretch>
                <a:fillRect t="-182" r="-3" b="-184"/>
              </a:stretch>
            </a:blipFill>
          </p:spPr>
          <p:txBody>
            <a:bodyPr/>
            <a:lstStyle/>
            <a:p>
              <a:endParaRPr lang="en-IN"/>
            </a:p>
          </p:txBody>
        </p:sp>
      </p:grpSp>
      <p:sp>
        <p:nvSpPr>
          <p:cNvPr id="5" name="Freeform 5"/>
          <p:cNvSpPr/>
          <p:nvPr/>
        </p:nvSpPr>
        <p:spPr>
          <a:xfrm>
            <a:off x="157616" y="1863323"/>
            <a:ext cx="7936146" cy="6560355"/>
          </a:xfrm>
          <a:custGeom>
            <a:avLst/>
            <a:gdLst/>
            <a:ahLst/>
            <a:cxnLst/>
            <a:rect l="l" t="t" r="r" b="b"/>
            <a:pathLst>
              <a:path w="7936146" h="6560355">
                <a:moveTo>
                  <a:pt x="0" y="0"/>
                </a:moveTo>
                <a:lnTo>
                  <a:pt x="7936146" y="0"/>
                </a:lnTo>
                <a:lnTo>
                  <a:pt x="7936146" y="6560354"/>
                </a:lnTo>
                <a:lnTo>
                  <a:pt x="0" y="6560354"/>
                </a:lnTo>
                <a:lnTo>
                  <a:pt x="0" y="0"/>
                </a:lnTo>
                <a:close/>
              </a:path>
            </a:pathLst>
          </a:custGeom>
          <a:blipFill>
            <a:blip r:embed="rId5"/>
            <a:stretch>
              <a:fillRect/>
            </a:stretch>
          </a:blipFill>
        </p:spPr>
        <p:txBody>
          <a:bodyPr/>
          <a:lstStyle/>
          <a:p>
            <a:endParaRPr lang="en-IN"/>
          </a:p>
        </p:txBody>
      </p:sp>
      <p:sp>
        <p:nvSpPr>
          <p:cNvPr id="6" name="TextBox 6"/>
          <p:cNvSpPr txBox="1"/>
          <p:nvPr/>
        </p:nvSpPr>
        <p:spPr>
          <a:xfrm>
            <a:off x="4245517" y="-5078"/>
            <a:ext cx="10874216" cy="1776094"/>
          </a:xfrm>
          <a:prstGeom prst="rect">
            <a:avLst/>
          </a:prstGeom>
        </p:spPr>
        <p:txBody>
          <a:bodyPr lIns="0" tIns="0" rIns="0" bIns="0" rtlCol="0" anchor="t">
            <a:spAutoFit/>
          </a:bodyPr>
          <a:lstStyle/>
          <a:p>
            <a:pPr algn="ctr">
              <a:lnSpc>
                <a:spcPts val="12880"/>
              </a:lnSpc>
            </a:pPr>
            <a:r>
              <a:rPr lang="en-US" sz="9200" b="1">
                <a:solidFill>
                  <a:srgbClr val="FFFFFF"/>
                </a:solidFill>
                <a:latin typeface="Arimo Bold"/>
                <a:ea typeface="Arimo Bold"/>
                <a:cs typeface="Arimo Bold"/>
                <a:sym typeface="Arimo Bold"/>
              </a:rPr>
              <a:t>SVM(Linear kernel)</a:t>
            </a:r>
          </a:p>
        </p:txBody>
      </p:sp>
      <p:sp>
        <p:nvSpPr>
          <p:cNvPr id="7" name="TextBox 7"/>
          <p:cNvSpPr txBox="1"/>
          <p:nvPr/>
        </p:nvSpPr>
        <p:spPr>
          <a:xfrm>
            <a:off x="1514945" y="766394"/>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8" name="TextBox 8"/>
          <p:cNvSpPr txBox="1"/>
          <p:nvPr/>
        </p:nvSpPr>
        <p:spPr>
          <a:xfrm>
            <a:off x="8430298" y="2117516"/>
            <a:ext cx="9144000" cy="3890714"/>
          </a:xfrm>
          <a:prstGeom prst="rect">
            <a:avLst/>
          </a:prstGeom>
        </p:spPr>
        <p:txBody>
          <a:bodyPr lIns="0" tIns="0" rIns="0" bIns="0" rtlCol="0" anchor="t">
            <a:spAutoFit/>
          </a:bodyPr>
          <a:lstStyle/>
          <a:p>
            <a:pPr algn="ctr">
              <a:lnSpc>
                <a:spcPts val="4349"/>
              </a:lnSpc>
            </a:pPr>
            <a:r>
              <a:rPr lang="en-US" sz="3106" b="1">
                <a:solidFill>
                  <a:srgbClr val="FFFFFF"/>
                </a:solidFill>
                <a:latin typeface="League Spartan"/>
                <a:ea typeface="League Spartan"/>
                <a:cs typeface="League Spartan"/>
                <a:sym typeface="League Spartan"/>
              </a:rPr>
              <a:t>Used with a linear kernel to find the optimal hyperplane that separates positive and negative reviews.</a:t>
            </a:r>
          </a:p>
          <a:p>
            <a:pPr algn="ctr">
              <a:lnSpc>
                <a:spcPts val="4349"/>
              </a:lnSpc>
            </a:pPr>
            <a:endParaRPr lang="en-US" sz="3106" b="1">
              <a:solidFill>
                <a:srgbClr val="FFFFFF"/>
              </a:solidFill>
              <a:latin typeface="League Spartan"/>
              <a:ea typeface="League Spartan"/>
              <a:cs typeface="League Spartan"/>
              <a:sym typeface="League Spartan"/>
            </a:endParaRPr>
          </a:p>
          <a:p>
            <a:pPr algn="ctr">
              <a:lnSpc>
                <a:spcPts val="4349"/>
              </a:lnSpc>
            </a:pPr>
            <a:r>
              <a:rPr lang="en-US" sz="3106" b="1">
                <a:solidFill>
                  <a:srgbClr val="FFFFFF"/>
                </a:solidFill>
                <a:latin typeface="League Spartan"/>
                <a:ea typeface="League Spartan"/>
                <a:cs typeface="League Spartan"/>
                <a:sym typeface="League Spartan"/>
              </a:rPr>
              <a:t>SVM was chosen for its robustness and higher accuracy in handling balanced data for sentiment analysis.</a:t>
            </a:r>
          </a:p>
        </p:txBody>
      </p:sp>
      <p:sp>
        <p:nvSpPr>
          <p:cNvPr id="9" name="TextBox 9"/>
          <p:cNvSpPr txBox="1"/>
          <p:nvPr/>
        </p:nvSpPr>
        <p:spPr>
          <a:xfrm>
            <a:off x="2077229" y="5951080"/>
            <a:ext cx="538126" cy="390358"/>
          </a:xfrm>
          <a:prstGeom prst="rect">
            <a:avLst/>
          </a:prstGeom>
        </p:spPr>
        <p:txBody>
          <a:bodyPr lIns="0" tIns="0" rIns="0" bIns="0" rtlCol="0" anchor="t">
            <a:spAutoFit/>
          </a:bodyPr>
          <a:lstStyle/>
          <a:p>
            <a:pPr algn="ctr">
              <a:lnSpc>
                <a:spcPts val="3107"/>
              </a:lnSpc>
              <a:spcBef>
                <a:spcPct val="0"/>
              </a:spcBef>
            </a:pPr>
            <a:r>
              <a:rPr lang="en-US" sz="2219">
                <a:solidFill>
                  <a:srgbClr val="0E022B"/>
                </a:solidFill>
                <a:latin typeface="DejaVu Sans Light"/>
                <a:ea typeface="DejaVu Sans Light"/>
                <a:cs typeface="DejaVu Sans Light"/>
                <a:sym typeface="DejaVu Sans Light"/>
              </a:rPr>
              <a:t>243</a:t>
            </a:r>
          </a:p>
        </p:txBody>
      </p:sp>
      <p:sp>
        <p:nvSpPr>
          <p:cNvPr id="10" name="TextBox 10"/>
          <p:cNvSpPr txBox="1"/>
          <p:nvPr/>
        </p:nvSpPr>
        <p:spPr>
          <a:xfrm>
            <a:off x="4878254" y="6117684"/>
            <a:ext cx="717590" cy="391228"/>
          </a:xfrm>
          <a:prstGeom prst="rect">
            <a:avLst/>
          </a:prstGeom>
        </p:spPr>
        <p:txBody>
          <a:bodyPr lIns="0" tIns="0" rIns="0" bIns="0" rtlCol="0" anchor="t">
            <a:spAutoFit/>
          </a:bodyPr>
          <a:lstStyle/>
          <a:p>
            <a:pPr algn="ctr">
              <a:lnSpc>
                <a:spcPts val="3108"/>
              </a:lnSpc>
              <a:spcBef>
                <a:spcPct val="0"/>
              </a:spcBef>
            </a:pPr>
            <a:r>
              <a:rPr lang="en-US" sz="2220">
                <a:solidFill>
                  <a:srgbClr val="000000"/>
                </a:solidFill>
                <a:latin typeface="DejaVu Sans Light"/>
                <a:ea typeface="DejaVu Sans Light"/>
                <a:cs typeface="DejaVu Sans Light"/>
                <a:sym typeface="DejaVu Sans Light"/>
              </a:rPr>
              <a:t>4796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022B"/>
        </a:solidFill>
        <a:effectLst/>
      </p:bgPr>
    </p:bg>
    <p:spTree>
      <p:nvGrpSpPr>
        <p:cNvPr id="1" name=""/>
        <p:cNvGrpSpPr/>
        <p:nvPr/>
      </p:nvGrpSpPr>
      <p:grpSpPr>
        <a:xfrm>
          <a:off x="0" y="0"/>
          <a:ext cx="0" cy="0"/>
          <a:chOff x="0" y="0"/>
          <a:chExt cx="0" cy="0"/>
        </a:xfrm>
      </p:grpSpPr>
      <p:grpSp>
        <p:nvGrpSpPr>
          <p:cNvPr id="2" name="Group 2"/>
          <p:cNvGrpSpPr/>
          <p:nvPr/>
        </p:nvGrpSpPr>
        <p:grpSpPr>
          <a:xfrm>
            <a:off x="157616" y="375922"/>
            <a:ext cx="1184668" cy="1180360"/>
            <a:chOff x="0" y="0"/>
            <a:chExt cx="1579557" cy="1573813"/>
          </a:xfrm>
        </p:grpSpPr>
        <p:sp>
          <p:nvSpPr>
            <p:cNvPr id="3" name="Freeform 3"/>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2"/>
              <a:stretch>
                <a:fillRect t="-182" r="-3" b="-184"/>
              </a:stretch>
            </a:blipFill>
          </p:spPr>
          <p:txBody>
            <a:bodyPr/>
            <a:lstStyle/>
            <a:p>
              <a:endParaRPr lang="en-IN"/>
            </a:p>
          </p:txBody>
        </p:sp>
      </p:grpSp>
      <p:sp>
        <p:nvSpPr>
          <p:cNvPr id="4" name="Freeform 4"/>
          <p:cNvSpPr/>
          <p:nvPr/>
        </p:nvSpPr>
        <p:spPr>
          <a:xfrm>
            <a:off x="157616" y="1556282"/>
            <a:ext cx="7134832" cy="3190891"/>
          </a:xfrm>
          <a:custGeom>
            <a:avLst/>
            <a:gdLst/>
            <a:ahLst/>
            <a:cxnLst/>
            <a:rect l="l" t="t" r="r" b="b"/>
            <a:pathLst>
              <a:path w="7134832" h="3190891">
                <a:moveTo>
                  <a:pt x="0" y="0"/>
                </a:moveTo>
                <a:lnTo>
                  <a:pt x="7134832" y="0"/>
                </a:lnTo>
                <a:lnTo>
                  <a:pt x="7134832" y="3190891"/>
                </a:lnTo>
                <a:lnTo>
                  <a:pt x="0" y="3190891"/>
                </a:lnTo>
                <a:lnTo>
                  <a:pt x="0" y="0"/>
                </a:lnTo>
                <a:close/>
              </a:path>
            </a:pathLst>
          </a:custGeom>
          <a:blipFill>
            <a:blip r:embed="rId3"/>
            <a:stretch>
              <a:fillRect/>
            </a:stretch>
          </a:blipFill>
        </p:spPr>
        <p:txBody>
          <a:bodyPr/>
          <a:lstStyle/>
          <a:p>
            <a:endParaRPr lang="en-IN"/>
          </a:p>
        </p:txBody>
      </p:sp>
      <p:sp>
        <p:nvSpPr>
          <p:cNvPr id="5" name="Freeform 5"/>
          <p:cNvSpPr/>
          <p:nvPr/>
        </p:nvSpPr>
        <p:spPr>
          <a:xfrm>
            <a:off x="157616" y="4982992"/>
            <a:ext cx="8572546" cy="4457724"/>
          </a:xfrm>
          <a:custGeom>
            <a:avLst/>
            <a:gdLst/>
            <a:ahLst/>
            <a:cxnLst/>
            <a:rect l="l" t="t" r="r" b="b"/>
            <a:pathLst>
              <a:path w="8572546" h="4457724">
                <a:moveTo>
                  <a:pt x="0" y="0"/>
                </a:moveTo>
                <a:lnTo>
                  <a:pt x="8572546" y="0"/>
                </a:lnTo>
                <a:lnTo>
                  <a:pt x="8572546" y="4457724"/>
                </a:lnTo>
                <a:lnTo>
                  <a:pt x="0" y="4457724"/>
                </a:lnTo>
                <a:lnTo>
                  <a:pt x="0" y="0"/>
                </a:lnTo>
                <a:close/>
              </a:path>
            </a:pathLst>
          </a:custGeom>
          <a:blipFill>
            <a:blip r:embed="rId4"/>
            <a:stretch>
              <a:fillRect/>
            </a:stretch>
          </a:blipFill>
        </p:spPr>
        <p:txBody>
          <a:bodyPr/>
          <a:lstStyle/>
          <a:p>
            <a:endParaRPr lang="en-IN"/>
          </a:p>
        </p:txBody>
      </p:sp>
      <p:sp>
        <p:nvSpPr>
          <p:cNvPr id="6" name="Freeform 6"/>
          <p:cNvSpPr/>
          <p:nvPr/>
        </p:nvSpPr>
        <p:spPr>
          <a:xfrm>
            <a:off x="9692764" y="4895288"/>
            <a:ext cx="8456611" cy="4545428"/>
          </a:xfrm>
          <a:custGeom>
            <a:avLst/>
            <a:gdLst/>
            <a:ahLst/>
            <a:cxnLst/>
            <a:rect l="l" t="t" r="r" b="b"/>
            <a:pathLst>
              <a:path w="8456611" h="4545428">
                <a:moveTo>
                  <a:pt x="0" y="0"/>
                </a:moveTo>
                <a:lnTo>
                  <a:pt x="8456612" y="0"/>
                </a:lnTo>
                <a:lnTo>
                  <a:pt x="8456612" y="4545428"/>
                </a:lnTo>
                <a:lnTo>
                  <a:pt x="0" y="4545428"/>
                </a:lnTo>
                <a:lnTo>
                  <a:pt x="0" y="0"/>
                </a:lnTo>
                <a:close/>
              </a:path>
            </a:pathLst>
          </a:custGeom>
          <a:blipFill>
            <a:blip r:embed="rId5"/>
            <a:stretch>
              <a:fillRect/>
            </a:stretch>
          </a:blipFill>
        </p:spPr>
        <p:txBody>
          <a:bodyPr/>
          <a:lstStyle/>
          <a:p>
            <a:endParaRPr lang="en-IN"/>
          </a:p>
        </p:txBody>
      </p:sp>
      <p:sp>
        <p:nvSpPr>
          <p:cNvPr id="7" name="Freeform 7"/>
          <p:cNvSpPr/>
          <p:nvPr/>
        </p:nvSpPr>
        <p:spPr>
          <a:xfrm>
            <a:off x="10410067" y="1441713"/>
            <a:ext cx="6602001" cy="3193332"/>
          </a:xfrm>
          <a:custGeom>
            <a:avLst/>
            <a:gdLst/>
            <a:ahLst/>
            <a:cxnLst/>
            <a:rect l="l" t="t" r="r" b="b"/>
            <a:pathLst>
              <a:path w="6602001" h="3193332">
                <a:moveTo>
                  <a:pt x="0" y="0"/>
                </a:moveTo>
                <a:lnTo>
                  <a:pt x="6602000" y="0"/>
                </a:lnTo>
                <a:lnTo>
                  <a:pt x="6602000" y="3193332"/>
                </a:lnTo>
                <a:lnTo>
                  <a:pt x="0" y="3193332"/>
                </a:lnTo>
                <a:lnTo>
                  <a:pt x="0" y="0"/>
                </a:lnTo>
                <a:close/>
              </a:path>
            </a:pathLst>
          </a:custGeom>
          <a:blipFill>
            <a:blip r:embed="rId6"/>
            <a:stretch>
              <a:fillRect t="-1685" b="-1685"/>
            </a:stretch>
          </a:blipFill>
        </p:spPr>
        <p:txBody>
          <a:bodyPr/>
          <a:lstStyle/>
          <a:p>
            <a:endParaRPr lang="en-IN"/>
          </a:p>
        </p:txBody>
      </p:sp>
      <p:sp>
        <p:nvSpPr>
          <p:cNvPr id="8" name="TextBox 8"/>
          <p:cNvSpPr txBox="1"/>
          <p:nvPr/>
        </p:nvSpPr>
        <p:spPr>
          <a:xfrm>
            <a:off x="3343261" y="42989"/>
            <a:ext cx="11950954" cy="1322984"/>
          </a:xfrm>
          <a:prstGeom prst="rect">
            <a:avLst/>
          </a:prstGeom>
        </p:spPr>
        <p:txBody>
          <a:bodyPr lIns="0" tIns="0" rIns="0" bIns="0" rtlCol="0" anchor="t">
            <a:spAutoFit/>
          </a:bodyPr>
          <a:lstStyle/>
          <a:p>
            <a:pPr algn="ctr">
              <a:lnSpc>
                <a:spcPts val="10554"/>
              </a:lnSpc>
            </a:pPr>
            <a:r>
              <a:rPr lang="en-US" sz="7539" b="1">
                <a:solidFill>
                  <a:srgbClr val="FFFFFF"/>
                </a:solidFill>
                <a:latin typeface="Arimo Bold"/>
                <a:ea typeface="Arimo Bold"/>
                <a:cs typeface="Arimo Bold"/>
                <a:sym typeface="Arimo Bold"/>
              </a:rPr>
              <a:t>Hyperparameter Tuning</a:t>
            </a:r>
          </a:p>
        </p:txBody>
      </p:sp>
      <p:sp>
        <p:nvSpPr>
          <p:cNvPr id="9" name="TextBox 9"/>
          <p:cNvSpPr txBox="1"/>
          <p:nvPr/>
        </p:nvSpPr>
        <p:spPr>
          <a:xfrm>
            <a:off x="1514945" y="766394"/>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flipH="1">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blipFill>
              <a:blip r:embed="rId2"/>
              <a:stretch>
                <a:fillRect t="-9338" b="-9338"/>
              </a:stretch>
            </a:blipFill>
          </p:spPr>
          <p:txBody>
            <a:bodyPr/>
            <a:lstStyle/>
            <a:p>
              <a:endParaRPr lang="en-IN"/>
            </a:p>
          </p:txBody>
        </p:sp>
      </p:grpSp>
      <p:grpSp>
        <p:nvGrpSpPr>
          <p:cNvPr id="4" name="Group 4"/>
          <p:cNvGrpSpPr/>
          <p:nvPr/>
        </p:nvGrpSpPr>
        <p:grpSpPr>
          <a:xfrm>
            <a:off x="9144000" y="438520"/>
            <a:ext cx="1184668" cy="1180360"/>
            <a:chOff x="0" y="0"/>
            <a:chExt cx="1579557" cy="1573813"/>
          </a:xfrm>
        </p:grpSpPr>
        <p:sp>
          <p:nvSpPr>
            <p:cNvPr id="5" name="Freeform 5"/>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3"/>
              <a:stretch>
                <a:fillRect t="-182" r="-3" b="-184"/>
              </a:stretch>
            </a:blipFill>
          </p:spPr>
          <p:txBody>
            <a:bodyPr/>
            <a:lstStyle/>
            <a:p>
              <a:endParaRPr lang="en-IN"/>
            </a:p>
          </p:txBody>
        </p:sp>
      </p:grpSp>
      <p:grpSp>
        <p:nvGrpSpPr>
          <p:cNvPr id="6" name="Group 6"/>
          <p:cNvGrpSpPr/>
          <p:nvPr/>
        </p:nvGrpSpPr>
        <p:grpSpPr>
          <a:xfrm>
            <a:off x="9397335" y="5358024"/>
            <a:ext cx="8325931" cy="3822977"/>
            <a:chOff x="0" y="0"/>
            <a:chExt cx="11101241" cy="5097303"/>
          </a:xfrm>
        </p:grpSpPr>
        <p:sp>
          <p:nvSpPr>
            <p:cNvPr id="7" name="Freeform 7"/>
            <p:cNvSpPr/>
            <p:nvPr/>
          </p:nvSpPr>
          <p:spPr>
            <a:xfrm>
              <a:off x="0" y="0"/>
              <a:ext cx="11101197" cy="5097272"/>
            </a:xfrm>
            <a:custGeom>
              <a:avLst/>
              <a:gdLst/>
              <a:ahLst/>
              <a:cxnLst/>
              <a:rect l="l" t="t" r="r" b="b"/>
              <a:pathLst>
                <a:path w="11101197" h="5097272">
                  <a:moveTo>
                    <a:pt x="0" y="0"/>
                  </a:moveTo>
                  <a:lnTo>
                    <a:pt x="11101197" y="0"/>
                  </a:lnTo>
                  <a:lnTo>
                    <a:pt x="11101197" y="5097272"/>
                  </a:lnTo>
                  <a:lnTo>
                    <a:pt x="0" y="5097272"/>
                  </a:lnTo>
                  <a:lnTo>
                    <a:pt x="0" y="0"/>
                  </a:lnTo>
                  <a:close/>
                </a:path>
              </a:pathLst>
            </a:custGeom>
            <a:blipFill>
              <a:blip r:embed="rId4"/>
              <a:stretch>
                <a:fillRect t="-2716" b="-2717"/>
              </a:stretch>
            </a:blipFill>
          </p:spPr>
          <p:txBody>
            <a:bodyPr/>
            <a:lstStyle/>
            <a:p>
              <a:endParaRPr lang="en-IN"/>
            </a:p>
          </p:txBody>
        </p:sp>
      </p:grpSp>
      <p:sp>
        <p:nvSpPr>
          <p:cNvPr id="8" name="Freeform 8"/>
          <p:cNvSpPr/>
          <p:nvPr/>
        </p:nvSpPr>
        <p:spPr>
          <a:xfrm>
            <a:off x="140930" y="5382766"/>
            <a:ext cx="9003070" cy="3792543"/>
          </a:xfrm>
          <a:custGeom>
            <a:avLst/>
            <a:gdLst/>
            <a:ahLst/>
            <a:cxnLst/>
            <a:rect l="l" t="t" r="r" b="b"/>
            <a:pathLst>
              <a:path w="9003070" h="3792543">
                <a:moveTo>
                  <a:pt x="0" y="0"/>
                </a:moveTo>
                <a:lnTo>
                  <a:pt x="9003070" y="0"/>
                </a:lnTo>
                <a:lnTo>
                  <a:pt x="9003070" y="3792543"/>
                </a:lnTo>
                <a:lnTo>
                  <a:pt x="0" y="3792543"/>
                </a:lnTo>
                <a:lnTo>
                  <a:pt x="0" y="0"/>
                </a:lnTo>
                <a:close/>
              </a:path>
            </a:pathLst>
          </a:custGeom>
          <a:blipFill>
            <a:blip r:embed="rId5"/>
            <a:stretch>
              <a:fillRect/>
            </a:stretch>
          </a:blipFill>
        </p:spPr>
        <p:txBody>
          <a:bodyPr/>
          <a:lstStyle/>
          <a:p>
            <a:endParaRPr lang="en-IN"/>
          </a:p>
        </p:txBody>
      </p:sp>
      <p:sp>
        <p:nvSpPr>
          <p:cNvPr id="9" name="TextBox 9"/>
          <p:cNvSpPr txBox="1"/>
          <p:nvPr/>
        </p:nvSpPr>
        <p:spPr>
          <a:xfrm>
            <a:off x="668204" y="671733"/>
            <a:ext cx="7489917" cy="3934141"/>
          </a:xfrm>
          <a:prstGeom prst="rect">
            <a:avLst/>
          </a:prstGeom>
        </p:spPr>
        <p:txBody>
          <a:bodyPr lIns="0" tIns="0" rIns="0" bIns="0" rtlCol="0" anchor="t">
            <a:spAutoFit/>
          </a:bodyPr>
          <a:lstStyle/>
          <a:p>
            <a:pPr algn="ctr">
              <a:lnSpc>
                <a:spcPts val="10341"/>
              </a:lnSpc>
            </a:pPr>
            <a:r>
              <a:rPr lang="en-US" sz="11119" b="1">
                <a:solidFill>
                  <a:srgbClr val="FFFFFF"/>
                </a:solidFill>
                <a:latin typeface="Arimo Bold"/>
                <a:ea typeface="Arimo Bold"/>
                <a:cs typeface="Arimo Bold"/>
                <a:sym typeface="Arimo Bold"/>
              </a:rPr>
              <a:t>Results and Impact</a:t>
            </a:r>
          </a:p>
        </p:txBody>
      </p:sp>
      <p:sp>
        <p:nvSpPr>
          <p:cNvPr id="10" name="TextBox 10"/>
          <p:cNvSpPr txBox="1"/>
          <p:nvPr/>
        </p:nvSpPr>
        <p:spPr>
          <a:xfrm>
            <a:off x="8347433" y="1420334"/>
            <a:ext cx="9733901" cy="3618306"/>
          </a:xfrm>
          <a:prstGeom prst="rect">
            <a:avLst/>
          </a:prstGeom>
        </p:spPr>
        <p:txBody>
          <a:bodyPr lIns="0" tIns="0" rIns="0" bIns="0" rtlCol="0" anchor="t">
            <a:spAutoFit/>
          </a:bodyPr>
          <a:lstStyle/>
          <a:p>
            <a:pPr algn="just">
              <a:lnSpc>
                <a:spcPts val="4786"/>
              </a:lnSpc>
            </a:pPr>
            <a:r>
              <a:rPr lang="en-US" sz="3418">
                <a:solidFill>
                  <a:srgbClr val="FFFFFF"/>
                </a:solidFill>
                <a:latin typeface="Poppins"/>
                <a:ea typeface="Poppins"/>
                <a:cs typeface="Poppins"/>
                <a:sym typeface="Poppins"/>
              </a:rPr>
              <a:t>SVM showed an accuracy of 93.43% as compared to Naive Bayes’ 86.68%, as well as higher precision, recall and F1 score - indicating higher effectiveness at classifying sentiments accurately within the balanced dataset.</a:t>
            </a:r>
          </a:p>
        </p:txBody>
      </p:sp>
      <p:sp>
        <p:nvSpPr>
          <p:cNvPr id="11" name="TextBox 11"/>
          <p:cNvSpPr txBox="1"/>
          <p:nvPr/>
        </p:nvSpPr>
        <p:spPr>
          <a:xfrm>
            <a:off x="10497647"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12" name="TextBox 12"/>
          <p:cNvSpPr txBox="1"/>
          <p:nvPr/>
        </p:nvSpPr>
        <p:spPr>
          <a:xfrm>
            <a:off x="16421303" y="657389"/>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13</a:t>
            </a:r>
          </a:p>
        </p:txBody>
      </p:sp>
      <p:sp>
        <p:nvSpPr>
          <p:cNvPr id="13" name="TextBox 13"/>
          <p:cNvSpPr txBox="1"/>
          <p:nvPr/>
        </p:nvSpPr>
        <p:spPr>
          <a:xfrm>
            <a:off x="1623528" y="9208575"/>
            <a:ext cx="5579269" cy="647065"/>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SVM(Linear kernel)</a:t>
            </a:r>
          </a:p>
        </p:txBody>
      </p:sp>
      <p:sp>
        <p:nvSpPr>
          <p:cNvPr id="14" name="TextBox 14"/>
          <p:cNvSpPr txBox="1"/>
          <p:nvPr/>
        </p:nvSpPr>
        <p:spPr>
          <a:xfrm>
            <a:off x="12295261" y="9208575"/>
            <a:ext cx="2530078" cy="647065"/>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Naive Bayes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022B"/>
        </a:solidFill>
        <a:effectLst/>
      </p:bgPr>
    </p:bg>
    <p:spTree>
      <p:nvGrpSpPr>
        <p:cNvPr id="1" name=""/>
        <p:cNvGrpSpPr/>
        <p:nvPr/>
      </p:nvGrpSpPr>
      <p:grpSpPr>
        <a:xfrm>
          <a:off x="0" y="0"/>
          <a:ext cx="0" cy="0"/>
          <a:chOff x="0" y="0"/>
          <a:chExt cx="0" cy="0"/>
        </a:xfrm>
      </p:grpSpPr>
      <p:grpSp>
        <p:nvGrpSpPr>
          <p:cNvPr id="2" name="Group 2"/>
          <p:cNvGrpSpPr/>
          <p:nvPr/>
        </p:nvGrpSpPr>
        <p:grpSpPr>
          <a:xfrm>
            <a:off x="1579946" y="438520"/>
            <a:ext cx="1184668" cy="1180360"/>
            <a:chOff x="0" y="0"/>
            <a:chExt cx="1579557" cy="1573813"/>
          </a:xfrm>
        </p:grpSpPr>
        <p:sp>
          <p:nvSpPr>
            <p:cNvPr id="3" name="Freeform 3"/>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2"/>
              <a:stretch>
                <a:fillRect t="-182" r="-3" b="-184"/>
              </a:stretch>
            </a:blipFill>
          </p:spPr>
          <p:txBody>
            <a:bodyPr/>
            <a:lstStyle/>
            <a:p>
              <a:endParaRPr lang="en-IN"/>
            </a:p>
          </p:txBody>
        </p:sp>
      </p:grpSp>
      <p:grpSp>
        <p:nvGrpSpPr>
          <p:cNvPr id="4" name="Group 4"/>
          <p:cNvGrpSpPr/>
          <p:nvPr/>
        </p:nvGrpSpPr>
        <p:grpSpPr>
          <a:xfrm>
            <a:off x="2332969" y="2939664"/>
            <a:ext cx="3649807" cy="3172252"/>
            <a:chOff x="0" y="0"/>
            <a:chExt cx="4866410" cy="4229670"/>
          </a:xfrm>
        </p:grpSpPr>
        <p:sp>
          <p:nvSpPr>
            <p:cNvPr id="5" name="Freeform 5"/>
            <p:cNvSpPr/>
            <p:nvPr/>
          </p:nvSpPr>
          <p:spPr>
            <a:xfrm>
              <a:off x="69850" y="69850"/>
              <a:ext cx="4750181" cy="4113403"/>
            </a:xfrm>
            <a:custGeom>
              <a:avLst/>
              <a:gdLst/>
              <a:ahLst/>
              <a:cxnLst/>
              <a:rect l="l" t="t" r="r" b="b"/>
              <a:pathLst>
                <a:path w="4750181" h="4113403">
                  <a:moveTo>
                    <a:pt x="3562604" y="0"/>
                  </a:moveTo>
                  <a:lnTo>
                    <a:pt x="1187577" y="0"/>
                  </a:lnTo>
                  <a:lnTo>
                    <a:pt x="0" y="2056765"/>
                  </a:lnTo>
                  <a:lnTo>
                    <a:pt x="1187577" y="4113403"/>
                  </a:lnTo>
                  <a:lnTo>
                    <a:pt x="3562604" y="4113403"/>
                  </a:lnTo>
                  <a:lnTo>
                    <a:pt x="4750181" y="2056638"/>
                  </a:lnTo>
                  <a:close/>
                </a:path>
              </a:pathLst>
            </a:custGeom>
            <a:blipFill>
              <a:blip r:embed="rId3"/>
              <a:stretch>
                <a:fillRect l="-1470" t="-9847" r="-976" b="-9278"/>
              </a:stretch>
            </a:blipFill>
          </p:spPr>
          <p:txBody>
            <a:bodyPr/>
            <a:lstStyle/>
            <a:p>
              <a:endParaRPr lang="en-IN"/>
            </a:p>
          </p:txBody>
        </p:sp>
      </p:grpSp>
      <p:grpSp>
        <p:nvGrpSpPr>
          <p:cNvPr id="6" name="Group 6"/>
          <p:cNvGrpSpPr/>
          <p:nvPr/>
        </p:nvGrpSpPr>
        <p:grpSpPr>
          <a:xfrm>
            <a:off x="13311316" y="2956553"/>
            <a:ext cx="3649807" cy="3172252"/>
            <a:chOff x="0" y="0"/>
            <a:chExt cx="4866410" cy="4229670"/>
          </a:xfrm>
        </p:grpSpPr>
        <p:sp>
          <p:nvSpPr>
            <p:cNvPr id="7" name="Freeform 7"/>
            <p:cNvSpPr/>
            <p:nvPr/>
          </p:nvSpPr>
          <p:spPr>
            <a:xfrm>
              <a:off x="69850" y="69850"/>
              <a:ext cx="4750181" cy="4113403"/>
            </a:xfrm>
            <a:custGeom>
              <a:avLst/>
              <a:gdLst/>
              <a:ahLst/>
              <a:cxnLst/>
              <a:rect l="l" t="t" r="r" b="b"/>
              <a:pathLst>
                <a:path w="4750181" h="4113403">
                  <a:moveTo>
                    <a:pt x="3562604" y="0"/>
                  </a:moveTo>
                  <a:lnTo>
                    <a:pt x="1187577" y="0"/>
                  </a:lnTo>
                  <a:lnTo>
                    <a:pt x="0" y="2056765"/>
                  </a:lnTo>
                  <a:lnTo>
                    <a:pt x="1187577" y="4113403"/>
                  </a:lnTo>
                  <a:lnTo>
                    <a:pt x="3562604" y="4113403"/>
                  </a:lnTo>
                  <a:lnTo>
                    <a:pt x="4750181" y="2056638"/>
                  </a:lnTo>
                  <a:close/>
                </a:path>
              </a:pathLst>
            </a:custGeom>
            <a:blipFill>
              <a:blip r:embed="rId4"/>
              <a:stretch>
                <a:fillRect l="-1470" t="-9437" r="-976" b="-8868"/>
              </a:stretch>
            </a:blipFill>
          </p:spPr>
          <p:txBody>
            <a:bodyPr/>
            <a:lstStyle/>
            <a:p>
              <a:endParaRPr lang="en-IN"/>
            </a:p>
          </p:txBody>
        </p:sp>
      </p:grpSp>
      <p:grpSp>
        <p:nvGrpSpPr>
          <p:cNvPr id="8" name="Group 8"/>
          <p:cNvGrpSpPr/>
          <p:nvPr/>
        </p:nvGrpSpPr>
        <p:grpSpPr>
          <a:xfrm>
            <a:off x="7862723" y="2939664"/>
            <a:ext cx="3649807" cy="3172252"/>
            <a:chOff x="0" y="0"/>
            <a:chExt cx="4866410" cy="4229670"/>
          </a:xfrm>
        </p:grpSpPr>
        <p:sp>
          <p:nvSpPr>
            <p:cNvPr id="9" name="Freeform 9"/>
            <p:cNvSpPr/>
            <p:nvPr/>
          </p:nvSpPr>
          <p:spPr>
            <a:xfrm>
              <a:off x="69850" y="69850"/>
              <a:ext cx="4750181" cy="4113403"/>
            </a:xfrm>
            <a:custGeom>
              <a:avLst/>
              <a:gdLst/>
              <a:ahLst/>
              <a:cxnLst/>
              <a:rect l="l" t="t" r="r" b="b"/>
              <a:pathLst>
                <a:path w="4750181" h="4113403">
                  <a:moveTo>
                    <a:pt x="3562604" y="0"/>
                  </a:moveTo>
                  <a:lnTo>
                    <a:pt x="1187577" y="0"/>
                  </a:lnTo>
                  <a:lnTo>
                    <a:pt x="0" y="2056765"/>
                  </a:lnTo>
                  <a:lnTo>
                    <a:pt x="1187577" y="4113403"/>
                  </a:lnTo>
                  <a:lnTo>
                    <a:pt x="3562604" y="4113403"/>
                  </a:lnTo>
                  <a:lnTo>
                    <a:pt x="4750181" y="2056638"/>
                  </a:lnTo>
                  <a:close/>
                </a:path>
              </a:pathLst>
            </a:custGeom>
            <a:blipFill>
              <a:blip r:embed="rId5"/>
              <a:stretch>
                <a:fillRect l="-1470" t="-9702" r="-976" b="-9132"/>
              </a:stretch>
            </a:blipFill>
          </p:spPr>
          <p:txBody>
            <a:bodyPr/>
            <a:lstStyle/>
            <a:p>
              <a:endParaRPr lang="en-IN"/>
            </a:p>
          </p:txBody>
        </p:sp>
      </p:grpSp>
      <p:sp>
        <p:nvSpPr>
          <p:cNvPr id="10" name="TextBox 10"/>
          <p:cNvSpPr txBox="1"/>
          <p:nvPr/>
        </p:nvSpPr>
        <p:spPr>
          <a:xfrm>
            <a:off x="2964037"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11" name="TextBox 11"/>
          <p:cNvSpPr txBox="1"/>
          <p:nvPr/>
        </p:nvSpPr>
        <p:spPr>
          <a:xfrm>
            <a:off x="16573703" y="613505"/>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14</a:t>
            </a:r>
          </a:p>
        </p:txBody>
      </p:sp>
      <p:sp>
        <p:nvSpPr>
          <p:cNvPr id="12" name="TextBox 12"/>
          <p:cNvSpPr txBox="1"/>
          <p:nvPr/>
        </p:nvSpPr>
        <p:spPr>
          <a:xfrm>
            <a:off x="7178521" y="92710"/>
            <a:ext cx="3732903" cy="1604645"/>
          </a:xfrm>
          <a:prstGeom prst="rect">
            <a:avLst/>
          </a:prstGeom>
        </p:spPr>
        <p:txBody>
          <a:bodyPr lIns="0" tIns="0" rIns="0" bIns="0" rtlCol="0" anchor="t">
            <a:spAutoFit/>
          </a:bodyPr>
          <a:lstStyle/>
          <a:p>
            <a:pPr algn="ctr">
              <a:lnSpc>
                <a:spcPts val="12880"/>
              </a:lnSpc>
            </a:pPr>
            <a:r>
              <a:rPr lang="en-US" sz="9200" b="1">
                <a:solidFill>
                  <a:srgbClr val="FFFFFF"/>
                </a:solidFill>
                <a:latin typeface="Arimo Bold"/>
                <a:ea typeface="Arimo Bold"/>
                <a:cs typeface="Arimo Bold"/>
                <a:sym typeface="Arimo Bold"/>
              </a:rPr>
              <a:t>Issues</a:t>
            </a:r>
          </a:p>
        </p:txBody>
      </p:sp>
      <p:sp>
        <p:nvSpPr>
          <p:cNvPr id="13" name="TextBox 13"/>
          <p:cNvSpPr txBox="1"/>
          <p:nvPr/>
        </p:nvSpPr>
        <p:spPr>
          <a:xfrm>
            <a:off x="1752962" y="6647187"/>
            <a:ext cx="5019033" cy="663883"/>
          </a:xfrm>
          <a:prstGeom prst="rect">
            <a:avLst/>
          </a:prstGeom>
        </p:spPr>
        <p:txBody>
          <a:bodyPr lIns="0" tIns="0" rIns="0" bIns="0" rtlCol="0" anchor="t">
            <a:spAutoFit/>
          </a:bodyPr>
          <a:lstStyle/>
          <a:p>
            <a:pPr algn="ctr">
              <a:lnSpc>
                <a:spcPts val="4357"/>
              </a:lnSpc>
            </a:pPr>
            <a:r>
              <a:rPr lang="en-US" sz="3111">
                <a:solidFill>
                  <a:srgbClr val="FA85E2"/>
                </a:solidFill>
                <a:latin typeface="Poppins"/>
                <a:ea typeface="Poppins"/>
                <a:cs typeface="Poppins"/>
                <a:sym typeface="Poppins"/>
              </a:rPr>
              <a:t>Unbalanced Datasets</a:t>
            </a:r>
          </a:p>
        </p:txBody>
      </p:sp>
      <p:sp>
        <p:nvSpPr>
          <p:cNvPr id="14" name="TextBox 14"/>
          <p:cNvSpPr txBox="1"/>
          <p:nvPr/>
        </p:nvSpPr>
        <p:spPr>
          <a:xfrm>
            <a:off x="13127941" y="6685287"/>
            <a:ext cx="4016558" cy="592763"/>
          </a:xfrm>
          <a:prstGeom prst="rect">
            <a:avLst/>
          </a:prstGeom>
        </p:spPr>
        <p:txBody>
          <a:bodyPr lIns="0" tIns="0" rIns="0" bIns="0" rtlCol="0" anchor="t">
            <a:spAutoFit/>
          </a:bodyPr>
          <a:lstStyle/>
          <a:p>
            <a:pPr algn="ctr">
              <a:lnSpc>
                <a:spcPts val="4078"/>
              </a:lnSpc>
            </a:pPr>
            <a:r>
              <a:rPr lang="en-US" sz="2912">
                <a:solidFill>
                  <a:srgbClr val="FA85E2"/>
                </a:solidFill>
                <a:latin typeface="Poppins"/>
                <a:ea typeface="Poppins"/>
                <a:cs typeface="Poppins"/>
                <a:sym typeface="Poppins"/>
              </a:rPr>
              <a:t>Complicated Reviews</a:t>
            </a:r>
          </a:p>
        </p:txBody>
      </p:sp>
      <p:sp>
        <p:nvSpPr>
          <p:cNvPr id="15" name="TextBox 15"/>
          <p:cNvSpPr txBox="1"/>
          <p:nvPr/>
        </p:nvSpPr>
        <p:spPr>
          <a:xfrm>
            <a:off x="2250065" y="7280301"/>
            <a:ext cx="3815615" cy="1768477"/>
          </a:xfrm>
          <a:prstGeom prst="rect">
            <a:avLst/>
          </a:prstGeom>
        </p:spPr>
        <p:txBody>
          <a:bodyPr lIns="0" tIns="0" rIns="0" bIns="0" rtlCol="0" anchor="t">
            <a:spAutoFit/>
          </a:bodyPr>
          <a:lstStyle/>
          <a:p>
            <a:pPr algn="ctr">
              <a:lnSpc>
                <a:spcPts val="3324"/>
              </a:lnSpc>
            </a:pPr>
            <a:r>
              <a:rPr lang="en-US" sz="2374">
                <a:solidFill>
                  <a:srgbClr val="FFFFFF"/>
                </a:solidFill>
                <a:latin typeface="Poppins"/>
                <a:ea typeface="Poppins"/>
                <a:cs typeface="Poppins"/>
                <a:sym typeface="Poppins"/>
              </a:rPr>
              <a:t>In unbalanced datasets, our model showed bias towards the class with more reviews.</a:t>
            </a:r>
          </a:p>
        </p:txBody>
      </p:sp>
      <p:sp>
        <p:nvSpPr>
          <p:cNvPr id="16" name="TextBox 16"/>
          <p:cNvSpPr txBox="1"/>
          <p:nvPr/>
        </p:nvSpPr>
        <p:spPr>
          <a:xfrm>
            <a:off x="13008381" y="7280301"/>
            <a:ext cx="4551838" cy="2606802"/>
          </a:xfrm>
          <a:prstGeom prst="rect">
            <a:avLst/>
          </a:prstGeom>
        </p:spPr>
        <p:txBody>
          <a:bodyPr lIns="0" tIns="0" rIns="0" bIns="0" rtlCol="0" anchor="t">
            <a:spAutoFit/>
          </a:bodyPr>
          <a:lstStyle/>
          <a:p>
            <a:pPr algn="ctr">
              <a:lnSpc>
                <a:spcPts val="3318"/>
              </a:lnSpc>
            </a:pPr>
            <a:r>
              <a:rPr lang="en-US" sz="2370">
                <a:solidFill>
                  <a:srgbClr val="FFFFFF"/>
                </a:solidFill>
                <a:latin typeface="Poppins"/>
                <a:ea typeface="Poppins"/>
                <a:cs typeface="Poppins"/>
                <a:sym typeface="Poppins"/>
              </a:rPr>
              <a:t>The reviews that are sarcastic or have complicated English phrases and quotes which often imply opposite meaning, can be classified wrongly.</a:t>
            </a:r>
          </a:p>
        </p:txBody>
      </p:sp>
      <p:sp>
        <p:nvSpPr>
          <p:cNvPr id="17" name="TextBox 17"/>
          <p:cNvSpPr txBox="1"/>
          <p:nvPr/>
        </p:nvSpPr>
        <p:spPr>
          <a:xfrm>
            <a:off x="7788971" y="6647187"/>
            <a:ext cx="4041889" cy="663883"/>
          </a:xfrm>
          <a:prstGeom prst="rect">
            <a:avLst/>
          </a:prstGeom>
        </p:spPr>
        <p:txBody>
          <a:bodyPr lIns="0" tIns="0" rIns="0" bIns="0" rtlCol="0" anchor="t">
            <a:spAutoFit/>
          </a:bodyPr>
          <a:lstStyle/>
          <a:p>
            <a:pPr algn="ctr">
              <a:lnSpc>
                <a:spcPts val="4357"/>
              </a:lnSpc>
            </a:pPr>
            <a:r>
              <a:rPr lang="en-US" sz="3111">
                <a:solidFill>
                  <a:srgbClr val="FA85E2"/>
                </a:solidFill>
                <a:latin typeface="Poppins"/>
                <a:ea typeface="Poppins"/>
                <a:cs typeface="Poppins"/>
                <a:sym typeface="Poppins"/>
              </a:rPr>
              <a:t>Neutral Statements </a:t>
            </a:r>
          </a:p>
        </p:txBody>
      </p:sp>
      <p:sp>
        <p:nvSpPr>
          <p:cNvPr id="18" name="TextBox 18"/>
          <p:cNvSpPr txBox="1"/>
          <p:nvPr/>
        </p:nvSpPr>
        <p:spPr>
          <a:xfrm>
            <a:off x="7544393" y="7280301"/>
            <a:ext cx="4286467" cy="2606677"/>
          </a:xfrm>
          <a:prstGeom prst="rect">
            <a:avLst/>
          </a:prstGeom>
        </p:spPr>
        <p:txBody>
          <a:bodyPr lIns="0" tIns="0" rIns="0" bIns="0" rtlCol="0" anchor="t">
            <a:spAutoFit/>
          </a:bodyPr>
          <a:lstStyle/>
          <a:p>
            <a:pPr algn="ctr">
              <a:lnSpc>
                <a:spcPts val="3324"/>
              </a:lnSpc>
            </a:pPr>
            <a:r>
              <a:rPr lang="en-US" sz="2374">
                <a:solidFill>
                  <a:srgbClr val="FFFFFF"/>
                </a:solidFill>
                <a:latin typeface="Poppins"/>
                <a:ea typeface="Poppins"/>
                <a:cs typeface="Poppins"/>
                <a:sym typeface="Poppins"/>
              </a:rPr>
              <a:t>Since the dataset we selected does not have reviews with neutral sentiment, neutral reviews entered by user can be misclassified.</a:t>
            </a:r>
          </a:p>
        </p:txBody>
      </p:sp>
      <p:sp>
        <p:nvSpPr>
          <p:cNvPr id="19" name="Freeform 19"/>
          <p:cNvSpPr/>
          <p:nvPr/>
        </p:nvSpPr>
        <p:spPr>
          <a:xfrm>
            <a:off x="2678889" y="2544583"/>
            <a:ext cx="911104" cy="911104"/>
          </a:xfrm>
          <a:custGeom>
            <a:avLst/>
            <a:gdLst/>
            <a:ahLst/>
            <a:cxnLst/>
            <a:rect l="l" t="t" r="r" b="b"/>
            <a:pathLst>
              <a:path w="911104" h="911104">
                <a:moveTo>
                  <a:pt x="0" y="0"/>
                </a:moveTo>
                <a:lnTo>
                  <a:pt x="911104" y="0"/>
                </a:lnTo>
                <a:lnTo>
                  <a:pt x="911104" y="911104"/>
                </a:lnTo>
                <a:lnTo>
                  <a:pt x="0" y="911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0" name="Freeform 20"/>
          <p:cNvSpPr/>
          <p:nvPr/>
        </p:nvSpPr>
        <p:spPr>
          <a:xfrm>
            <a:off x="8232896" y="2527694"/>
            <a:ext cx="911104" cy="911104"/>
          </a:xfrm>
          <a:custGeom>
            <a:avLst/>
            <a:gdLst/>
            <a:ahLst/>
            <a:cxnLst/>
            <a:rect l="l" t="t" r="r" b="b"/>
            <a:pathLst>
              <a:path w="911104" h="911104">
                <a:moveTo>
                  <a:pt x="0" y="0"/>
                </a:moveTo>
                <a:lnTo>
                  <a:pt x="911104" y="0"/>
                </a:lnTo>
                <a:lnTo>
                  <a:pt x="911104" y="911104"/>
                </a:lnTo>
                <a:lnTo>
                  <a:pt x="0" y="911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1" name="Freeform 21"/>
          <p:cNvSpPr/>
          <p:nvPr/>
        </p:nvSpPr>
        <p:spPr>
          <a:xfrm>
            <a:off x="13513021" y="2544583"/>
            <a:ext cx="911104" cy="911104"/>
          </a:xfrm>
          <a:custGeom>
            <a:avLst/>
            <a:gdLst/>
            <a:ahLst/>
            <a:cxnLst/>
            <a:rect l="l" t="t" r="r" b="b"/>
            <a:pathLst>
              <a:path w="911104" h="911104">
                <a:moveTo>
                  <a:pt x="0" y="0"/>
                </a:moveTo>
                <a:lnTo>
                  <a:pt x="911104" y="0"/>
                </a:lnTo>
                <a:lnTo>
                  <a:pt x="911104" y="911104"/>
                </a:lnTo>
                <a:lnTo>
                  <a:pt x="0" y="911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9259" b="-9259"/>
              </a:stretch>
            </a:blipFill>
          </p:spPr>
          <p:txBody>
            <a:bodyPr/>
            <a:lstStyle/>
            <a:p>
              <a:endParaRPr lang="en-IN"/>
            </a:p>
          </p:txBody>
        </p:sp>
      </p:grpSp>
      <p:sp>
        <p:nvSpPr>
          <p:cNvPr id="4" name="TextBox 4"/>
          <p:cNvSpPr txBox="1"/>
          <p:nvPr/>
        </p:nvSpPr>
        <p:spPr>
          <a:xfrm>
            <a:off x="3816702" y="2384374"/>
            <a:ext cx="10654596" cy="2629216"/>
          </a:xfrm>
          <a:prstGeom prst="rect">
            <a:avLst/>
          </a:prstGeom>
        </p:spPr>
        <p:txBody>
          <a:bodyPr lIns="0" tIns="0" rIns="0" bIns="0" rtlCol="0" anchor="t">
            <a:spAutoFit/>
          </a:bodyPr>
          <a:lstStyle/>
          <a:p>
            <a:pPr algn="ctr">
              <a:lnSpc>
                <a:spcPts val="10341"/>
              </a:lnSpc>
            </a:pPr>
            <a:r>
              <a:rPr lang="en-US" sz="11119" b="1">
                <a:solidFill>
                  <a:srgbClr val="FFFFFF"/>
                </a:solidFill>
                <a:latin typeface="Arimo Bold"/>
                <a:ea typeface="Arimo Bold"/>
                <a:cs typeface="Arimo Bold"/>
                <a:sym typeface="Arimo Bold"/>
              </a:rPr>
              <a:t>Future Directions</a:t>
            </a:r>
          </a:p>
        </p:txBody>
      </p:sp>
      <p:sp>
        <p:nvSpPr>
          <p:cNvPr id="5" name="TextBox 5"/>
          <p:cNvSpPr txBox="1"/>
          <p:nvPr/>
        </p:nvSpPr>
        <p:spPr>
          <a:xfrm>
            <a:off x="3253617" y="5185040"/>
            <a:ext cx="11780766" cy="3847626"/>
          </a:xfrm>
          <a:prstGeom prst="rect">
            <a:avLst/>
          </a:prstGeom>
        </p:spPr>
        <p:txBody>
          <a:bodyPr lIns="0" tIns="0" rIns="0" bIns="0" rtlCol="0" anchor="t">
            <a:spAutoFit/>
          </a:bodyPr>
          <a:lstStyle/>
          <a:p>
            <a:pPr marL="689987" lvl="2" indent="-229996" algn="l">
              <a:lnSpc>
                <a:spcPts val="4226"/>
              </a:lnSpc>
              <a:buFont typeface="Arial"/>
              <a:buChar char="⚬"/>
            </a:pPr>
            <a:r>
              <a:rPr lang="en-US" sz="3017">
                <a:solidFill>
                  <a:srgbClr val="FFFFFF"/>
                </a:solidFill>
                <a:latin typeface="Poppins"/>
                <a:ea typeface="Poppins"/>
                <a:cs typeface="Poppins"/>
                <a:sym typeface="Poppins"/>
              </a:rPr>
              <a:t>We outline future directions for our project by expanding it to various other languages.</a:t>
            </a:r>
          </a:p>
          <a:p>
            <a:pPr marL="689987" lvl="2" indent="-229996" algn="l">
              <a:lnSpc>
                <a:spcPts val="4226"/>
              </a:lnSpc>
            </a:pPr>
            <a:endParaRPr lang="en-US" sz="3017">
              <a:solidFill>
                <a:srgbClr val="FFFFFF"/>
              </a:solidFill>
              <a:latin typeface="Poppins"/>
              <a:ea typeface="Poppins"/>
              <a:cs typeface="Poppins"/>
              <a:sym typeface="Poppins"/>
            </a:endParaRPr>
          </a:p>
          <a:p>
            <a:pPr marL="689987" lvl="2" indent="-229996" algn="l">
              <a:lnSpc>
                <a:spcPts val="4226"/>
              </a:lnSpc>
              <a:buFont typeface="Arial"/>
              <a:buChar char="⚬"/>
            </a:pPr>
            <a:r>
              <a:rPr lang="en-US" sz="3017">
                <a:solidFill>
                  <a:srgbClr val="FFFFFF"/>
                </a:solidFill>
                <a:latin typeface="Poppins"/>
                <a:ea typeface="Poppins"/>
                <a:cs typeface="Poppins"/>
                <a:sym typeface="Poppins"/>
              </a:rPr>
              <a:t>Implementing pre-trained models like BERT will improve the handling of complex language features such as idioms, sarcasm, and context-dependent sentiment that simpler models like Naive Bayes and SVM may miss.</a:t>
            </a:r>
          </a:p>
        </p:txBody>
      </p:sp>
      <p:sp>
        <p:nvSpPr>
          <p:cNvPr id="6" name="TextBox 6"/>
          <p:cNvSpPr txBox="1"/>
          <p:nvPr/>
        </p:nvSpPr>
        <p:spPr>
          <a:xfrm>
            <a:off x="16726103" y="8631745"/>
            <a:ext cx="685597" cy="602409"/>
          </a:xfrm>
          <a:prstGeom prst="rect">
            <a:avLst/>
          </a:prstGeom>
        </p:spPr>
        <p:txBody>
          <a:bodyPr lIns="0" tIns="0" rIns="0" bIns="0" rtlCol="0" anchor="t">
            <a:spAutoFit/>
          </a:bodyPr>
          <a:lstStyle/>
          <a:p>
            <a:pPr algn="l">
              <a:lnSpc>
                <a:spcPts val="5026"/>
              </a:lnSpc>
            </a:pPr>
            <a:r>
              <a:rPr lang="en-US" sz="3589">
                <a:solidFill>
                  <a:srgbClr val="FFFFFF"/>
                </a:solidFill>
                <a:latin typeface="Academy"/>
                <a:ea typeface="Academy"/>
                <a:cs typeface="Academy"/>
                <a:sym typeface="Academy"/>
              </a:rPr>
              <a:t>15</a:t>
            </a:r>
          </a:p>
        </p:txBody>
      </p:sp>
      <p:sp>
        <p:nvSpPr>
          <p:cNvPr id="7" name="TextBox 7"/>
          <p:cNvSpPr txBox="1"/>
          <p:nvPr/>
        </p:nvSpPr>
        <p:spPr>
          <a:xfrm>
            <a:off x="5042950" y="986395"/>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grpSp>
        <p:nvGrpSpPr>
          <p:cNvPr id="8" name="Group 8"/>
          <p:cNvGrpSpPr/>
          <p:nvPr/>
        </p:nvGrpSpPr>
        <p:grpSpPr>
          <a:xfrm>
            <a:off x="3674764" y="480114"/>
            <a:ext cx="1184668" cy="1180360"/>
            <a:chOff x="0" y="0"/>
            <a:chExt cx="1579557" cy="1573813"/>
          </a:xfrm>
        </p:grpSpPr>
        <p:sp>
          <p:nvSpPr>
            <p:cNvPr id="9" name="Freeform 9"/>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3"/>
              <a:stretch>
                <a:fillRect t="-182" r="-3" b="-184"/>
              </a:stretch>
            </a:blipFill>
          </p:spPr>
          <p:txBody>
            <a:bodyPr/>
            <a:lstStyle/>
            <a:p>
              <a:endParaRPr lang="en-I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3333" b="-3333"/>
              </a:stretch>
            </a:blipFill>
          </p:spPr>
          <p:txBody>
            <a:bodyPr/>
            <a:lstStyle/>
            <a:p>
              <a:endParaRPr lang="en-IN"/>
            </a:p>
          </p:txBody>
        </p:sp>
      </p:grpSp>
      <p:grpSp>
        <p:nvGrpSpPr>
          <p:cNvPr id="4" name="Group 4"/>
          <p:cNvGrpSpPr/>
          <p:nvPr/>
        </p:nvGrpSpPr>
        <p:grpSpPr>
          <a:xfrm rot="5943237">
            <a:off x="-1669490" y="4338406"/>
            <a:ext cx="10630596" cy="3853591"/>
            <a:chOff x="0" y="0"/>
            <a:chExt cx="14174128" cy="5138121"/>
          </a:xfrm>
        </p:grpSpPr>
        <p:sp>
          <p:nvSpPr>
            <p:cNvPr id="5" name="Freeform 5"/>
            <p:cNvSpPr/>
            <p:nvPr/>
          </p:nvSpPr>
          <p:spPr>
            <a:xfrm>
              <a:off x="0" y="0"/>
              <a:ext cx="14174088" cy="5138166"/>
            </a:xfrm>
            <a:custGeom>
              <a:avLst/>
              <a:gdLst/>
              <a:ahLst/>
              <a:cxnLst/>
              <a:rect l="l" t="t" r="r" b="b"/>
              <a:pathLst>
                <a:path w="14174088" h="5138166">
                  <a:moveTo>
                    <a:pt x="0" y="0"/>
                  </a:moveTo>
                  <a:lnTo>
                    <a:pt x="14174088" y="0"/>
                  </a:lnTo>
                  <a:lnTo>
                    <a:pt x="14174088" y="5138166"/>
                  </a:lnTo>
                  <a:lnTo>
                    <a:pt x="0" y="5138166"/>
                  </a:lnTo>
                  <a:lnTo>
                    <a:pt x="0" y="0"/>
                  </a:lnTo>
                  <a:close/>
                </a:path>
              </a:pathLst>
            </a:custGeom>
            <a:blipFill>
              <a:blip r:embed="rId3"/>
              <a:stretch>
                <a:fillRect t="-79" b="-78"/>
              </a:stretch>
            </a:blipFill>
          </p:spPr>
          <p:txBody>
            <a:bodyPr/>
            <a:lstStyle/>
            <a:p>
              <a:endParaRPr lang="en-IN"/>
            </a:p>
          </p:txBody>
        </p:sp>
      </p:grpSp>
      <p:sp>
        <p:nvSpPr>
          <p:cNvPr id="6" name="TextBox 6"/>
          <p:cNvSpPr txBox="1"/>
          <p:nvPr/>
        </p:nvSpPr>
        <p:spPr>
          <a:xfrm>
            <a:off x="8986289" y="1144880"/>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7" name="TextBox 7"/>
          <p:cNvSpPr txBox="1"/>
          <p:nvPr/>
        </p:nvSpPr>
        <p:spPr>
          <a:xfrm>
            <a:off x="8142102" y="2722457"/>
            <a:ext cx="8529915" cy="2641380"/>
          </a:xfrm>
          <a:prstGeom prst="rect">
            <a:avLst/>
          </a:prstGeom>
        </p:spPr>
        <p:txBody>
          <a:bodyPr lIns="0" tIns="0" rIns="0" bIns="0" rtlCol="0" anchor="t">
            <a:spAutoFit/>
          </a:bodyPr>
          <a:lstStyle/>
          <a:p>
            <a:pPr algn="l">
              <a:lnSpc>
                <a:spcPts val="10341"/>
              </a:lnSpc>
            </a:pPr>
            <a:r>
              <a:rPr lang="en-US" sz="11119" b="1">
                <a:solidFill>
                  <a:srgbClr val="FFFFFF"/>
                </a:solidFill>
                <a:latin typeface="Arimo Bold"/>
                <a:ea typeface="Arimo Bold"/>
                <a:cs typeface="Arimo Bold"/>
                <a:sym typeface="Arimo Bold"/>
              </a:rPr>
              <a:t>Problem Statement</a:t>
            </a:r>
          </a:p>
        </p:txBody>
      </p:sp>
      <p:sp>
        <p:nvSpPr>
          <p:cNvPr id="8" name="TextBox 8"/>
          <p:cNvSpPr txBox="1"/>
          <p:nvPr/>
        </p:nvSpPr>
        <p:spPr>
          <a:xfrm>
            <a:off x="8221295" y="5391965"/>
            <a:ext cx="8107647" cy="2215041"/>
          </a:xfrm>
          <a:prstGeom prst="rect">
            <a:avLst/>
          </a:prstGeom>
        </p:spPr>
        <p:txBody>
          <a:bodyPr lIns="0" tIns="0" rIns="0" bIns="0" rtlCol="0" anchor="t">
            <a:spAutoFit/>
          </a:bodyPr>
          <a:lstStyle/>
          <a:p>
            <a:pPr algn="just">
              <a:lnSpc>
                <a:spcPts val="3386"/>
              </a:lnSpc>
            </a:pPr>
            <a:r>
              <a:rPr lang="en-US" sz="2417">
                <a:solidFill>
                  <a:srgbClr val="FFFFFF"/>
                </a:solidFill>
                <a:latin typeface="Poppins"/>
                <a:ea typeface="Poppins"/>
                <a:cs typeface="Poppins"/>
                <a:sym typeface="Poppins"/>
              </a:rPr>
              <a:t>Using Natural Language Processing(NLP) and ML algorithms for determining the sentiment being conveyed by English texts. This can be very useful while analyzing customer feedback of companies, or movie reviews of audience.</a:t>
            </a:r>
          </a:p>
        </p:txBody>
      </p:sp>
      <p:sp>
        <p:nvSpPr>
          <p:cNvPr id="9" name="TextBox 9"/>
          <p:cNvSpPr txBox="1"/>
          <p:nvPr/>
        </p:nvSpPr>
        <p:spPr>
          <a:xfrm>
            <a:off x="16421303" y="8428545"/>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02</a:t>
            </a:r>
          </a:p>
        </p:txBody>
      </p:sp>
      <p:grpSp>
        <p:nvGrpSpPr>
          <p:cNvPr id="10" name="Group 10"/>
          <p:cNvGrpSpPr/>
          <p:nvPr/>
        </p:nvGrpSpPr>
        <p:grpSpPr>
          <a:xfrm>
            <a:off x="7687321" y="754407"/>
            <a:ext cx="1184668" cy="1180360"/>
            <a:chOff x="0" y="0"/>
            <a:chExt cx="1579557" cy="1573813"/>
          </a:xfrm>
        </p:grpSpPr>
        <p:sp>
          <p:nvSpPr>
            <p:cNvPr id="11" name="Freeform 11"/>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4"/>
              <a:stretch>
                <a:fillRect t="-182" r="-3" b="-184"/>
              </a:stretch>
            </a:blipFill>
          </p:spPr>
          <p:txBody>
            <a:bodyPr/>
            <a:lstStyle/>
            <a:p>
              <a:endParaRPr lang="en-IN"/>
            </a:p>
          </p:txBody>
        </p:sp>
      </p:grpSp>
      <p:sp>
        <p:nvSpPr>
          <p:cNvPr id="12" name="Freeform 12"/>
          <p:cNvSpPr/>
          <p:nvPr/>
        </p:nvSpPr>
        <p:spPr>
          <a:xfrm>
            <a:off x="8871989" y="9258300"/>
            <a:ext cx="6298241" cy="574538"/>
          </a:xfrm>
          <a:custGeom>
            <a:avLst/>
            <a:gdLst/>
            <a:ahLst/>
            <a:cxnLst/>
            <a:rect l="l" t="t" r="r" b="b"/>
            <a:pathLst>
              <a:path w="6298241" h="574538">
                <a:moveTo>
                  <a:pt x="0" y="0"/>
                </a:moveTo>
                <a:lnTo>
                  <a:pt x="6298241" y="0"/>
                </a:lnTo>
                <a:lnTo>
                  <a:pt x="6298241" y="574538"/>
                </a:lnTo>
                <a:lnTo>
                  <a:pt x="0" y="574538"/>
                </a:lnTo>
                <a:lnTo>
                  <a:pt x="0" y="0"/>
                </a:lnTo>
                <a:close/>
              </a:path>
            </a:pathLst>
          </a:custGeom>
          <a:blipFill>
            <a:blip r:embed="rId5">
              <a:extLst>
                <a:ext uri="{96DAC541-7B7A-43D3-8B79-37D633B846F1}">
                  <asvg:svgBlip xmlns:asvg="http://schemas.microsoft.com/office/drawing/2016/SVG/main" r:embed="rId6"/>
                </a:ext>
              </a:extLst>
            </a:blip>
            <a:stretch>
              <a:fillRect t="-505" b="-505"/>
            </a:stretch>
          </a:blipFill>
        </p:spPr>
        <p:txBody>
          <a:bodyPr/>
          <a:lstStyle/>
          <a:p>
            <a:endParaRPr lang="en-IN"/>
          </a:p>
        </p:txBody>
      </p:sp>
      <p:sp>
        <p:nvSpPr>
          <p:cNvPr id="13" name="TextBox 13"/>
          <p:cNvSpPr txBox="1"/>
          <p:nvPr/>
        </p:nvSpPr>
        <p:spPr>
          <a:xfrm>
            <a:off x="9358961" y="9296967"/>
            <a:ext cx="5324299" cy="382905"/>
          </a:xfrm>
          <a:prstGeom prst="rect">
            <a:avLst/>
          </a:prstGeom>
        </p:spPr>
        <p:txBody>
          <a:bodyPr lIns="0" tIns="0" rIns="0" bIns="0" rtlCol="0" anchor="t">
            <a:spAutoFit/>
          </a:bodyPr>
          <a:lstStyle/>
          <a:p>
            <a:pPr algn="l">
              <a:lnSpc>
                <a:spcPts val="2520"/>
              </a:lnSpc>
            </a:pPr>
            <a:r>
              <a:rPr lang="en-US" sz="1800" b="1" u="sng">
                <a:solidFill>
                  <a:srgbClr val="0000FF"/>
                </a:solidFill>
                <a:latin typeface="Arimo Bold"/>
                <a:ea typeface="Arimo Bold"/>
                <a:cs typeface="Arimo Bold"/>
                <a:sym typeface="Arimo Bold"/>
                <a:hlinkClick r:id="rId7" tooltip="https://github.com/sray3000/minor-project"/>
              </a:rPr>
              <a:t>https://github.com/sray3000/minor-project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9259" b="-9259"/>
              </a:stretch>
            </a:blipFill>
          </p:spPr>
          <p:txBody>
            <a:bodyPr/>
            <a:lstStyle/>
            <a:p>
              <a:endParaRPr lang="en-IN"/>
            </a:p>
          </p:txBody>
        </p:sp>
      </p:grpSp>
      <p:grpSp>
        <p:nvGrpSpPr>
          <p:cNvPr id="4" name="Group 4"/>
          <p:cNvGrpSpPr/>
          <p:nvPr/>
        </p:nvGrpSpPr>
        <p:grpSpPr>
          <a:xfrm>
            <a:off x="6950100" y="438520"/>
            <a:ext cx="1184668" cy="1180360"/>
            <a:chOff x="0" y="0"/>
            <a:chExt cx="1579557" cy="1573813"/>
          </a:xfrm>
        </p:grpSpPr>
        <p:sp>
          <p:nvSpPr>
            <p:cNvPr id="5" name="Freeform 5"/>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3"/>
              <a:stretch>
                <a:fillRect t="-182" r="-3" b="-184"/>
              </a:stretch>
            </a:blipFill>
          </p:spPr>
          <p:txBody>
            <a:bodyPr/>
            <a:lstStyle/>
            <a:p>
              <a:endParaRPr lang="en-IN"/>
            </a:p>
          </p:txBody>
        </p:sp>
      </p:grpSp>
      <p:grpSp>
        <p:nvGrpSpPr>
          <p:cNvPr id="6" name="Group 6"/>
          <p:cNvGrpSpPr/>
          <p:nvPr/>
        </p:nvGrpSpPr>
        <p:grpSpPr>
          <a:xfrm>
            <a:off x="2878692" y="3070718"/>
            <a:ext cx="12530617" cy="7048472"/>
            <a:chOff x="0" y="0"/>
            <a:chExt cx="16707489" cy="9397963"/>
          </a:xfrm>
        </p:grpSpPr>
        <p:sp>
          <p:nvSpPr>
            <p:cNvPr id="7" name="Freeform 7"/>
            <p:cNvSpPr/>
            <p:nvPr/>
          </p:nvSpPr>
          <p:spPr>
            <a:xfrm>
              <a:off x="0" y="0"/>
              <a:ext cx="16707486" cy="9398000"/>
            </a:xfrm>
            <a:custGeom>
              <a:avLst/>
              <a:gdLst/>
              <a:ahLst/>
              <a:cxnLst/>
              <a:rect l="l" t="t" r="r" b="b"/>
              <a:pathLst>
                <a:path w="16707486" h="9398000">
                  <a:moveTo>
                    <a:pt x="0" y="0"/>
                  </a:moveTo>
                  <a:lnTo>
                    <a:pt x="16707486" y="0"/>
                  </a:lnTo>
                  <a:lnTo>
                    <a:pt x="16707486" y="9398000"/>
                  </a:lnTo>
                  <a:lnTo>
                    <a:pt x="0" y="9398000"/>
                  </a:lnTo>
                  <a:lnTo>
                    <a:pt x="0" y="0"/>
                  </a:lnTo>
                  <a:close/>
                </a:path>
              </a:pathLst>
            </a:custGeom>
            <a:blipFill>
              <a:blip r:embed="rId4"/>
              <a:stretch>
                <a:fillRect/>
              </a:stretch>
            </a:blipFill>
          </p:spPr>
          <p:txBody>
            <a:bodyPr/>
            <a:lstStyle/>
            <a:p>
              <a:endParaRPr lang="en-IN"/>
            </a:p>
          </p:txBody>
        </p:sp>
      </p:grpSp>
      <p:sp>
        <p:nvSpPr>
          <p:cNvPr id="8" name="TextBox 8"/>
          <p:cNvSpPr txBox="1"/>
          <p:nvPr/>
        </p:nvSpPr>
        <p:spPr>
          <a:xfrm>
            <a:off x="8281139"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9" name="TextBox 9"/>
          <p:cNvSpPr txBox="1"/>
          <p:nvPr/>
        </p:nvSpPr>
        <p:spPr>
          <a:xfrm>
            <a:off x="3816702" y="1577904"/>
            <a:ext cx="10654596" cy="1324291"/>
          </a:xfrm>
          <a:prstGeom prst="rect">
            <a:avLst/>
          </a:prstGeom>
        </p:spPr>
        <p:txBody>
          <a:bodyPr lIns="0" tIns="0" rIns="0" bIns="0" rtlCol="0" anchor="t">
            <a:spAutoFit/>
          </a:bodyPr>
          <a:lstStyle/>
          <a:p>
            <a:pPr algn="ctr">
              <a:lnSpc>
                <a:spcPts val="10341"/>
              </a:lnSpc>
            </a:pPr>
            <a:r>
              <a:rPr lang="en-US" sz="11119" b="1">
                <a:solidFill>
                  <a:srgbClr val="FFFFFF"/>
                </a:solidFill>
                <a:latin typeface="Arimo Bold"/>
                <a:ea typeface="Arimo Bold"/>
                <a:cs typeface="Arimo Bold"/>
                <a:sym typeface="Arimo Bold"/>
              </a:rPr>
              <a:t>Workflow</a:t>
            </a:r>
          </a:p>
        </p:txBody>
      </p:sp>
      <p:sp>
        <p:nvSpPr>
          <p:cNvPr id="10" name="TextBox 10"/>
          <p:cNvSpPr txBox="1"/>
          <p:nvPr/>
        </p:nvSpPr>
        <p:spPr>
          <a:xfrm>
            <a:off x="16421303" y="657389"/>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3333" b="-3333"/>
              </a:stretch>
            </a:blipFill>
          </p:spPr>
          <p:txBody>
            <a:bodyPr/>
            <a:lstStyle/>
            <a:p>
              <a:endParaRPr lang="en-IN"/>
            </a:p>
          </p:txBody>
        </p:sp>
      </p:grpSp>
      <p:grpSp>
        <p:nvGrpSpPr>
          <p:cNvPr id="4" name="Group 4"/>
          <p:cNvGrpSpPr/>
          <p:nvPr/>
        </p:nvGrpSpPr>
        <p:grpSpPr>
          <a:xfrm>
            <a:off x="1028700" y="424232"/>
            <a:ext cx="1184668" cy="1180360"/>
            <a:chOff x="0" y="0"/>
            <a:chExt cx="1579557" cy="1573813"/>
          </a:xfrm>
        </p:grpSpPr>
        <p:sp>
          <p:nvSpPr>
            <p:cNvPr id="5" name="Freeform 5"/>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3"/>
              <a:stretch>
                <a:fillRect t="-182" r="-3" b="-184"/>
              </a:stretch>
            </a:blipFill>
          </p:spPr>
          <p:txBody>
            <a:bodyPr/>
            <a:lstStyle/>
            <a:p>
              <a:endParaRPr lang="en-IN"/>
            </a:p>
          </p:txBody>
        </p:sp>
      </p:grpSp>
      <p:sp>
        <p:nvSpPr>
          <p:cNvPr id="6" name="Freeform 6"/>
          <p:cNvSpPr/>
          <p:nvPr/>
        </p:nvSpPr>
        <p:spPr>
          <a:xfrm>
            <a:off x="99875" y="5330530"/>
            <a:ext cx="6831175" cy="4173226"/>
          </a:xfrm>
          <a:custGeom>
            <a:avLst/>
            <a:gdLst/>
            <a:ahLst/>
            <a:cxnLst/>
            <a:rect l="l" t="t" r="r" b="b"/>
            <a:pathLst>
              <a:path w="6831175" h="4173226">
                <a:moveTo>
                  <a:pt x="0" y="0"/>
                </a:moveTo>
                <a:lnTo>
                  <a:pt x="6831175" y="0"/>
                </a:lnTo>
                <a:lnTo>
                  <a:pt x="6831175" y="4173226"/>
                </a:lnTo>
                <a:lnTo>
                  <a:pt x="0" y="4173226"/>
                </a:lnTo>
                <a:lnTo>
                  <a:pt x="0" y="0"/>
                </a:lnTo>
                <a:close/>
              </a:path>
            </a:pathLst>
          </a:custGeom>
          <a:blipFill>
            <a:blip r:embed="rId4"/>
            <a:stretch>
              <a:fillRect t="-9523" b="-9523"/>
            </a:stretch>
          </a:blipFill>
        </p:spPr>
        <p:txBody>
          <a:bodyPr/>
          <a:lstStyle/>
          <a:p>
            <a:endParaRPr lang="en-IN"/>
          </a:p>
        </p:txBody>
      </p:sp>
      <p:sp>
        <p:nvSpPr>
          <p:cNvPr id="7" name="Freeform 7"/>
          <p:cNvSpPr/>
          <p:nvPr/>
        </p:nvSpPr>
        <p:spPr>
          <a:xfrm>
            <a:off x="7818732" y="4771770"/>
            <a:ext cx="10259718" cy="5138345"/>
          </a:xfrm>
          <a:custGeom>
            <a:avLst/>
            <a:gdLst/>
            <a:ahLst/>
            <a:cxnLst/>
            <a:rect l="l" t="t" r="r" b="b"/>
            <a:pathLst>
              <a:path w="10259718" h="5138345">
                <a:moveTo>
                  <a:pt x="0" y="0"/>
                </a:moveTo>
                <a:lnTo>
                  <a:pt x="10259718" y="0"/>
                </a:lnTo>
                <a:lnTo>
                  <a:pt x="10259718" y="5138345"/>
                </a:lnTo>
                <a:lnTo>
                  <a:pt x="0" y="5138345"/>
                </a:lnTo>
                <a:lnTo>
                  <a:pt x="0" y="0"/>
                </a:lnTo>
                <a:close/>
              </a:path>
            </a:pathLst>
          </a:custGeom>
          <a:blipFill>
            <a:blip r:embed="rId5"/>
            <a:stretch>
              <a:fillRect l="-1173" r="-3165"/>
            </a:stretch>
          </a:blipFill>
        </p:spPr>
        <p:txBody>
          <a:bodyPr/>
          <a:lstStyle/>
          <a:p>
            <a:endParaRPr lang="en-IN"/>
          </a:p>
        </p:txBody>
      </p:sp>
      <p:sp>
        <p:nvSpPr>
          <p:cNvPr id="8" name="TextBox 8"/>
          <p:cNvSpPr txBox="1"/>
          <p:nvPr/>
        </p:nvSpPr>
        <p:spPr>
          <a:xfrm>
            <a:off x="3390529" y="1399857"/>
            <a:ext cx="12371316" cy="1055556"/>
          </a:xfrm>
          <a:prstGeom prst="rect">
            <a:avLst/>
          </a:prstGeom>
        </p:spPr>
        <p:txBody>
          <a:bodyPr lIns="0" tIns="0" rIns="0" bIns="0" rtlCol="0" anchor="t">
            <a:spAutoFit/>
          </a:bodyPr>
          <a:lstStyle/>
          <a:p>
            <a:pPr algn="ctr">
              <a:lnSpc>
                <a:spcPts val="9713"/>
              </a:lnSpc>
            </a:pPr>
            <a:r>
              <a:rPr lang="en-US" sz="10444" b="1">
                <a:solidFill>
                  <a:srgbClr val="FFFFFF"/>
                </a:solidFill>
                <a:latin typeface="Arimo Bold"/>
                <a:ea typeface="Arimo Bold"/>
                <a:cs typeface="Arimo Bold"/>
                <a:sym typeface="Arimo Bold"/>
              </a:rPr>
              <a:t>Data Collection</a:t>
            </a:r>
          </a:p>
        </p:txBody>
      </p:sp>
      <p:sp>
        <p:nvSpPr>
          <p:cNvPr id="9" name="TextBox 9"/>
          <p:cNvSpPr txBox="1"/>
          <p:nvPr/>
        </p:nvSpPr>
        <p:spPr>
          <a:xfrm>
            <a:off x="2262374"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10" name="TextBox 10"/>
          <p:cNvSpPr txBox="1"/>
          <p:nvPr/>
        </p:nvSpPr>
        <p:spPr>
          <a:xfrm>
            <a:off x="3390529" y="2770217"/>
            <a:ext cx="11380716" cy="1788557"/>
          </a:xfrm>
          <a:prstGeom prst="rect">
            <a:avLst/>
          </a:prstGeom>
        </p:spPr>
        <p:txBody>
          <a:bodyPr lIns="0" tIns="0" rIns="0" bIns="0" rtlCol="0" anchor="t">
            <a:spAutoFit/>
          </a:bodyPr>
          <a:lstStyle/>
          <a:p>
            <a:pPr algn="ctr">
              <a:lnSpc>
                <a:spcPts val="3386"/>
              </a:lnSpc>
            </a:pPr>
            <a:r>
              <a:rPr lang="en-US" sz="2417">
                <a:solidFill>
                  <a:srgbClr val="FFFFFF"/>
                </a:solidFill>
                <a:latin typeface="Poppins"/>
                <a:ea typeface="Poppins"/>
                <a:cs typeface="Poppins"/>
                <a:sym typeface="Poppins"/>
              </a:rPr>
              <a:t>We obtained an IMDB movie reviews dataset(CSV file) from Kaggle consisting of 50,000 movie reviews. It was perfectly balanced i.e. consists of equal number of entries of both classes - positive and negative.</a:t>
            </a:r>
          </a:p>
          <a:p>
            <a:pPr algn="ctr">
              <a:lnSpc>
                <a:spcPts val="3386"/>
              </a:lnSpc>
            </a:pPr>
            <a:r>
              <a:rPr lang="en-US" sz="2417" u="sng">
                <a:solidFill>
                  <a:srgbClr val="0000FF"/>
                </a:solidFill>
                <a:latin typeface="Poppins"/>
                <a:ea typeface="Poppins"/>
                <a:cs typeface="Poppins"/>
                <a:sym typeface="Poppins"/>
                <a:hlinkClick r:id="rId6" tooltip="https://www.kaggle.com/datasets/lakshmi25npathi/imdb-dataset-of-50k-movie-reviews"/>
              </a:rPr>
              <a:t>Dataset Link</a:t>
            </a:r>
          </a:p>
        </p:txBody>
      </p:sp>
      <p:sp>
        <p:nvSpPr>
          <p:cNvPr id="11" name="TextBox 11"/>
          <p:cNvSpPr txBox="1"/>
          <p:nvPr/>
        </p:nvSpPr>
        <p:spPr>
          <a:xfrm>
            <a:off x="16421303" y="542385"/>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022B"/>
        </a:solidFill>
        <a:effectLst/>
      </p:bgPr>
    </p:bg>
    <p:spTree>
      <p:nvGrpSpPr>
        <p:cNvPr id="1" name=""/>
        <p:cNvGrpSpPr/>
        <p:nvPr/>
      </p:nvGrpSpPr>
      <p:grpSpPr>
        <a:xfrm>
          <a:off x="0" y="0"/>
          <a:ext cx="0" cy="0"/>
          <a:chOff x="0" y="0"/>
          <a:chExt cx="0" cy="0"/>
        </a:xfrm>
      </p:grpSpPr>
      <p:grpSp>
        <p:nvGrpSpPr>
          <p:cNvPr id="2" name="Group 2"/>
          <p:cNvGrpSpPr/>
          <p:nvPr/>
        </p:nvGrpSpPr>
        <p:grpSpPr>
          <a:xfrm>
            <a:off x="-7620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alphaModFix amt="20000"/>
              </a:blip>
              <a:stretch>
                <a:fillRect t="-38888" b="-38888"/>
              </a:stretch>
            </a:blipFill>
          </p:spPr>
          <p:txBody>
            <a:bodyPr/>
            <a:lstStyle/>
            <a:p>
              <a:endParaRPr lang="en-IN"/>
            </a:p>
          </p:txBody>
        </p:sp>
      </p:grpSp>
      <p:grpSp>
        <p:nvGrpSpPr>
          <p:cNvPr id="4" name="Group 4"/>
          <p:cNvGrpSpPr/>
          <p:nvPr/>
        </p:nvGrpSpPr>
        <p:grpSpPr>
          <a:xfrm>
            <a:off x="1028700" y="438520"/>
            <a:ext cx="1184668" cy="1180360"/>
            <a:chOff x="0" y="0"/>
            <a:chExt cx="1579557" cy="1573813"/>
          </a:xfrm>
        </p:grpSpPr>
        <p:sp>
          <p:nvSpPr>
            <p:cNvPr id="5" name="Freeform 5"/>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3"/>
              <a:stretch>
                <a:fillRect t="-182" r="-3" b="-184"/>
              </a:stretch>
            </a:blipFill>
          </p:spPr>
          <p:txBody>
            <a:bodyPr/>
            <a:lstStyle/>
            <a:p>
              <a:endParaRPr lang="en-IN"/>
            </a:p>
          </p:txBody>
        </p:sp>
      </p:grpSp>
      <p:sp>
        <p:nvSpPr>
          <p:cNvPr id="8" name="Freeform 8"/>
          <p:cNvSpPr/>
          <p:nvPr/>
        </p:nvSpPr>
        <p:spPr>
          <a:xfrm>
            <a:off x="83574" y="4305300"/>
            <a:ext cx="8678850" cy="5800717"/>
          </a:xfrm>
          <a:custGeom>
            <a:avLst/>
            <a:gdLst/>
            <a:ahLst/>
            <a:cxnLst/>
            <a:rect l="l" t="t" r="r" b="b"/>
            <a:pathLst>
              <a:path w="8678850" h="5800717">
                <a:moveTo>
                  <a:pt x="0" y="0"/>
                </a:moveTo>
                <a:lnTo>
                  <a:pt x="8678850" y="0"/>
                </a:lnTo>
                <a:lnTo>
                  <a:pt x="8678850" y="5800717"/>
                </a:lnTo>
                <a:lnTo>
                  <a:pt x="0" y="5800717"/>
                </a:lnTo>
                <a:lnTo>
                  <a:pt x="0" y="0"/>
                </a:lnTo>
                <a:close/>
              </a:path>
            </a:pathLst>
          </a:custGeom>
          <a:blipFill>
            <a:blip r:embed="rId4"/>
            <a:stretch>
              <a:fillRect/>
            </a:stretch>
          </a:blipFill>
        </p:spPr>
        <p:txBody>
          <a:bodyPr/>
          <a:lstStyle/>
          <a:p>
            <a:endParaRPr lang="en-IN"/>
          </a:p>
        </p:txBody>
      </p:sp>
      <p:sp>
        <p:nvSpPr>
          <p:cNvPr id="9" name="Freeform 9"/>
          <p:cNvSpPr/>
          <p:nvPr/>
        </p:nvSpPr>
        <p:spPr>
          <a:xfrm>
            <a:off x="9067800" y="4366936"/>
            <a:ext cx="9275282" cy="5739081"/>
          </a:xfrm>
          <a:custGeom>
            <a:avLst/>
            <a:gdLst/>
            <a:ahLst/>
            <a:cxnLst/>
            <a:rect l="l" t="t" r="r" b="b"/>
            <a:pathLst>
              <a:path w="9275282" h="5739081">
                <a:moveTo>
                  <a:pt x="0" y="0"/>
                </a:moveTo>
                <a:lnTo>
                  <a:pt x="9275282" y="0"/>
                </a:lnTo>
                <a:lnTo>
                  <a:pt x="9275282" y="5739081"/>
                </a:lnTo>
                <a:lnTo>
                  <a:pt x="0" y="5739081"/>
                </a:lnTo>
                <a:lnTo>
                  <a:pt x="0" y="0"/>
                </a:lnTo>
                <a:close/>
              </a:path>
            </a:pathLst>
          </a:custGeom>
          <a:blipFill>
            <a:blip r:embed="rId5"/>
            <a:stretch>
              <a:fillRect/>
            </a:stretch>
          </a:blipFill>
        </p:spPr>
        <p:txBody>
          <a:bodyPr/>
          <a:lstStyle/>
          <a:p>
            <a:endParaRPr lang="en-IN"/>
          </a:p>
        </p:txBody>
      </p:sp>
      <p:sp>
        <p:nvSpPr>
          <p:cNvPr id="10" name="TextBox 10"/>
          <p:cNvSpPr txBox="1"/>
          <p:nvPr/>
        </p:nvSpPr>
        <p:spPr>
          <a:xfrm>
            <a:off x="2355421"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11" name="TextBox 11"/>
          <p:cNvSpPr txBox="1"/>
          <p:nvPr/>
        </p:nvSpPr>
        <p:spPr>
          <a:xfrm>
            <a:off x="0" y="1314450"/>
            <a:ext cx="18288000" cy="1400556"/>
          </a:xfrm>
          <a:prstGeom prst="rect">
            <a:avLst/>
          </a:prstGeom>
        </p:spPr>
        <p:txBody>
          <a:bodyPr lIns="0" tIns="0" rIns="0" bIns="0" rtlCol="0" anchor="t">
            <a:spAutoFit/>
          </a:bodyPr>
          <a:lstStyle/>
          <a:p>
            <a:pPr algn="ctr">
              <a:lnSpc>
                <a:spcPts val="10341"/>
              </a:lnSpc>
            </a:pPr>
            <a:r>
              <a:rPr lang="en-US" sz="11119" b="1">
                <a:solidFill>
                  <a:srgbClr val="FFFFFF"/>
                </a:solidFill>
                <a:latin typeface="Canva Sans Bold"/>
                <a:ea typeface="Canva Sans Bold"/>
                <a:cs typeface="Canva Sans Bold"/>
                <a:sym typeface="Canva Sans Bold"/>
              </a:rPr>
              <a:t>Data Cleaning</a:t>
            </a:r>
          </a:p>
        </p:txBody>
      </p:sp>
      <p:sp>
        <p:nvSpPr>
          <p:cNvPr id="12" name="TextBox 12"/>
          <p:cNvSpPr txBox="1"/>
          <p:nvPr/>
        </p:nvSpPr>
        <p:spPr>
          <a:xfrm>
            <a:off x="16573703" y="542385"/>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05</a:t>
            </a:r>
          </a:p>
        </p:txBody>
      </p:sp>
      <p:sp>
        <p:nvSpPr>
          <p:cNvPr id="13" name="TextBox 13"/>
          <p:cNvSpPr txBox="1"/>
          <p:nvPr/>
        </p:nvSpPr>
        <p:spPr>
          <a:xfrm>
            <a:off x="2945385" y="2761660"/>
            <a:ext cx="11360579" cy="2381840"/>
          </a:xfrm>
          <a:prstGeom prst="rect">
            <a:avLst/>
          </a:prstGeom>
        </p:spPr>
        <p:txBody>
          <a:bodyPr lIns="0" tIns="0" rIns="0" bIns="0" rtlCol="0" anchor="t">
            <a:spAutoFit/>
          </a:bodyPr>
          <a:lstStyle/>
          <a:p>
            <a:pPr algn="l">
              <a:lnSpc>
                <a:spcPts val="3678"/>
              </a:lnSpc>
            </a:pPr>
            <a:r>
              <a:rPr lang="en-US" sz="2627">
                <a:solidFill>
                  <a:srgbClr val="FFFFFF"/>
                </a:solidFill>
                <a:latin typeface="Poppins"/>
                <a:ea typeface="Poppins"/>
                <a:cs typeface="Poppins"/>
                <a:sym typeface="Poppins"/>
              </a:rPr>
              <a:t>We cleaned the dataset by converting textual data to lowercase, fixing contractions, removing HTML tags, URLs and other special characters. </a:t>
            </a:r>
          </a:p>
          <a:p>
            <a:pPr algn="l">
              <a:lnSpc>
                <a:spcPts val="2558"/>
              </a:lnSpc>
            </a:pPr>
            <a:endParaRPr lang="en-US" sz="2627">
              <a:solidFill>
                <a:srgbClr val="FFFFFF"/>
              </a:solidFill>
              <a:latin typeface="Poppins"/>
              <a:ea typeface="Poppins"/>
              <a:cs typeface="Poppins"/>
              <a:sym typeface="Poppins"/>
            </a:endParaRPr>
          </a:p>
          <a:p>
            <a:pPr algn="l">
              <a:lnSpc>
                <a:spcPts val="2558"/>
              </a:lnSpc>
            </a:pPr>
            <a:endParaRPr lang="en-US" sz="2627">
              <a:solidFill>
                <a:srgbClr val="FFFFFF"/>
              </a:solidFill>
              <a:latin typeface="Poppins"/>
              <a:ea typeface="Poppins"/>
              <a:cs typeface="Poppins"/>
              <a:sym typeface="Poppins"/>
            </a:endParaRPr>
          </a:p>
          <a:p>
            <a:pPr algn="l">
              <a:lnSpc>
                <a:spcPts val="2558"/>
              </a:lnSpc>
            </a:pPr>
            <a:endParaRPr lang="en-US" sz="2627">
              <a:solidFill>
                <a:srgbClr val="FFFFF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22B"/>
        </a:solidFill>
        <a:effectLst/>
      </p:bgPr>
    </p:bg>
    <p:spTree>
      <p:nvGrpSpPr>
        <p:cNvPr id="1" name=""/>
        <p:cNvGrpSpPr/>
        <p:nvPr/>
      </p:nvGrpSpPr>
      <p:grpSpPr>
        <a:xfrm>
          <a:off x="0" y="0"/>
          <a:ext cx="0" cy="0"/>
          <a:chOff x="0" y="0"/>
          <a:chExt cx="0" cy="0"/>
        </a:xfrm>
      </p:grpSpPr>
      <p:grpSp>
        <p:nvGrpSpPr>
          <p:cNvPr id="2" name="Group 2"/>
          <p:cNvGrpSpPr/>
          <p:nvPr/>
        </p:nvGrpSpPr>
        <p:grpSpPr>
          <a:xfrm>
            <a:off x="-7620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alphaModFix amt="20000"/>
              </a:blip>
              <a:stretch>
                <a:fillRect t="-38888" b="-38888"/>
              </a:stretch>
            </a:blipFill>
          </p:spPr>
          <p:txBody>
            <a:bodyPr/>
            <a:lstStyle/>
            <a:p>
              <a:endParaRPr lang="en-IN"/>
            </a:p>
          </p:txBody>
        </p:sp>
      </p:grpSp>
      <p:grpSp>
        <p:nvGrpSpPr>
          <p:cNvPr id="4" name="Group 4"/>
          <p:cNvGrpSpPr/>
          <p:nvPr/>
        </p:nvGrpSpPr>
        <p:grpSpPr>
          <a:xfrm>
            <a:off x="1028700" y="438520"/>
            <a:ext cx="1184668" cy="1180360"/>
            <a:chOff x="0" y="0"/>
            <a:chExt cx="1579557" cy="1573813"/>
          </a:xfrm>
        </p:grpSpPr>
        <p:sp>
          <p:nvSpPr>
            <p:cNvPr id="5" name="Freeform 5"/>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3"/>
              <a:stretch>
                <a:fillRect t="-182" r="-3" b="-184"/>
              </a:stretch>
            </a:blipFill>
          </p:spPr>
          <p:txBody>
            <a:bodyPr/>
            <a:lstStyle/>
            <a:p>
              <a:endParaRPr lang="en-IN"/>
            </a:p>
          </p:txBody>
        </p:sp>
      </p:grpSp>
      <p:sp>
        <p:nvSpPr>
          <p:cNvPr id="8" name="Freeform 8"/>
          <p:cNvSpPr/>
          <p:nvPr/>
        </p:nvSpPr>
        <p:spPr>
          <a:xfrm>
            <a:off x="535605" y="4019811"/>
            <a:ext cx="17352260" cy="5205678"/>
          </a:xfrm>
          <a:custGeom>
            <a:avLst/>
            <a:gdLst/>
            <a:ahLst/>
            <a:cxnLst/>
            <a:rect l="l" t="t" r="r" b="b"/>
            <a:pathLst>
              <a:path w="17352260" h="5205678">
                <a:moveTo>
                  <a:pt x="0" y="0"/>
                </a:moveTo>
                <a:lnTo>
                  <a:pt x="17352260" y="0"/>
                </a:lnTo>
                <a:lnTo>
                  <a:pt x="17352260" y="5205678"/>
                </a:lnTo>
                <a:lnTo>
                  <a:pt x="0" y="5205678"/>
                </a:lnTo>
                <a:lnTo>
                  <a:pt x="0" y="0"/>
                </a:lnTo>
                <a:close/>
              </a:path>
            </a:pathLst>
          </a:custGeom>
          <a:blipFill>
            <a:blip r:embed="rId4"/>
            <a:stretch>
              <a:fillRect/>
            </a:stretch>
          </a:blipFill>
        </p:spPr>
        <p:txBody>
          <a:bodyPr/>
          <a:lstStyle/>
          <a:p>
            <a:endParaRPr lang="en-IN"/>
          </a:p>
        </p:txBody>
      </p:sp>
      <p:sp>
        <p:nvSpPr>
          <p:cNvPr id="9" name="TextBox 9"/>
          <p:cNvSpPr txBox="1"/>
          <p:nvPr/>
        </p:nvSpPr>
        <p:spPr>
          <a:xfrm>
            <a:off x="2355421"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10" name="TextBox 10"/>
          <p:cNvSpPr txBox="1"/>
          <p:nvPr/>
        </p:nvSpPr>
        <p:spPr>
          <a:xfrm>
            <a:off x="0" y="1314450"/>
            <a:ext cx="18288000" cy="1400556"/>
          </a:xfrm>
          <a:prstGeom prst="rect">
            <a:avLst/>
          </a:prstGeom>
        </p:spPr>
        <p:txBody>
          <a:bodyPr lIns="0" tIns="0" rIns="0" bIns="0" rtlCol="0" anchor="t">
            <a:spAutoFit/>
          </a:bodyPr>
          <a:lstStyle/>
          <a:p>
            <a:pPr algn="ctr">
              <a:lnSpc>
                <a:spcPts val="10341"/>
              </a:lnSpc>
            </a:pPr>
            <a:r>
              <a:rPr lang="en-US" sz="11119" b="1">
                <a:solidFill>
                  <a:srgbClr val="FFFFFF"/>
                </a:solidFill>
                <a:latin typeface="Canva Sans Bold"/>
                <a:ea typeface="Canva Sans Bold"/>
                <a:cs typeface="Canva Sans Bold"/>
                <a:sym typeface="Canva Sans Bold"/>
              </a:rPr>
              <a:t>Data Cleaning</a:t>
            </a:r>
          </a:p>
        </p:txBody>
      </p:sp>
      <p:sp>
        <p:nvSpPr>
          <p:cNvPr id="11" name="TextBox 11"/>
          <p:cNvSpPr txBox="1"/>
          <p:nvPr/>
        </p:nvSpPr>
        <p:spPr>
          <a:xfrm>
            <a:off x="16573703" y="542385"/>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022B"/>
        </a:solidFill>
        <a:effectLst/>
      </p:bgPr>
    </p:bg>
    <p:spTree>
      <p:nvGrpSpPr>
        <p:cNvPr id="1" name=""/>
        <p:cNvGrpSpPr/>
        <p:nvPr/>
      </p:nvGrpSpPr>
      <p:grpSpPr>
        <a:xfrm>
          <a:off x="0" y="0"/>
          <a:ext cx="0" cy="0"/>
          <a:chOff x="0" y="0"/>
          <a:chExt cx="0" cy="0"/>
        </a:xfrm>
      </p:grpSpPr>
      <p:grpSp>
        <p:nvGrpSpPr>
          <p:cNvPr id="2" name="Group 2"/>
          <p:cNvGrpSpPr/>
          <p:nvPr/>
        </p:nvGrpSpPr>
        <p:grpSpPr>
          <a:xfrm>
            <a:off x="-7620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alphaModFix amt="35000"/>
              </a:blip>
              <a:stretch>
                <a:fillRect t="-38888" b="-38888"/>
              </a:stretch>
            </a:blipFill>
          </p:spPr>
          <p:txBody>
            <a:bodyPr/>
            <a:lstStyle/>
            <a:p>
              <a:endParaRPr lang="en-IN"/>
            </a:p>
          </p:txBody>
        </p:sp>
      </p:grpSp>
      <p:grpSp>
        <p:nvGrpSpPr>
          <p:cNvPr id="4" name="Group 4"/>
          <p:cNvGrpSpPr/>
          <p:nvPr/>
        </p:nvGrpSpPr>
        <p:grpSpPr>
          <a:xfrm>
            <a:off x="1028700" y="438520"/>
            <a:ext cx="1184668" cy="1180360"/>
            <a:chOff x="0" y="0"/>
            <a:chExt cx="1579557" cy="1573813"/>
          </a:xfrm>
        </p:grpSpPr>
        <p:sp>
          <p:nvSpPr>
            <p:cNvPr id="5" name="Freeform 5"/>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3"/>
              <a:stretch>
                <a:fillRect t="-182" r="-3" b="-184"/>
              </a:stretch>
            </a:blipFill>
          </p:spPr>
          <p:txBody>
            <a:bodyPr/>
            <a:lstStyle/>
            <a:p>
              <a:endParaRPr lang="en-IN"/>
            </a:p>
          </p:txBody>
        </p:sp>
      </p:grpSp>
      <p:sp>
        <p:nvSpPr>
          <p:cNvPr id="6" name="TextBox 6"/>
          <p:cNvSpPr txBox="1"/>
          <p:nvPr/>
        </p:nvSpPr>
        <p:spPr>
          <a:xfrm>
            <a:off x="2355421"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7" name="TextBox 7"/>
          <p:cNvSpPr txBox="1"/>
          <p:nvPr/>
        </p:nvSpPr>
        <p:spPr>
          <a:xfrm>
            <a:off x="0" y="1304925"/>
            <a:ext cx="18288000" cy="1203791"/>
          </a:xfrm>
          <a:prstGeom prst="rect">
            <a:avLst/>
          </a:prstGeom>
        </p:spPr>
        <p:txBody>
          <a:bodyPr lIns="0" tIns="0" rIns="0" bIns="0" rtlCol="0" anchor="t">
            <a:spAutoFit/>
          </a:bodyPr>
          <a:lstStyle/>
          <a:p>
            <a:pPr algn="ctr">
              <a:lnSpc>
                <a:spcPts val="9690"/>
              </a:lnSpc>
            </a:pPr>
            <a:r>
              <a:rPr lang="en-US" sz="7200" b="1" dirty="0">
                <a:solidFill>
                  <a:srgbClr val="FFFFFF"/>
                </a:solidFill>
                <a:latin typeface="Canva Sans Bold"/>
                <a:ea typeface="Canva Sans Bold"/>
                <a:cs typeface="Canva Sans Bold"/>
                <a:sym typeface="Canva Sans Bold"/>
              </a:rPr>
              <a:t>Tokenization and Lemmatization</a:t>
            </a:r>
          </a:p>
        </p:txBody>
      </p:sp>
      <p:sp>
        <p:nvSpPr>
          <p:cNvPr id="8" name="TextBox 8"/>
          <p:cNvSpPr txBox="1"/>
          <p:nvPr/>
        </p:nvSpPr>
        <p:spPr>
          <a:xfrm>
            <a:off x="16573703" y="542385"/>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07</a:t>
            </a:r>
          </a:p>
        </p:txBody>
      </p:sp>
      <p:grpSp>
        <p:nvGrpSpPr>
          <p:cNvPr id="9" name="Group 9"/>
          <p:cNvGrpSpPr/>
          <p:nvPr/>
        </p:nvGrpSpPr>
        <p:grpSpPr>
          <a:xfrm>
            <a:off x="15540304" y="1028689"/>
            <a:ext cx="2066798" cy="2248342"/>
            <a:chOff x="0" y="0"/>
            <a:chExt cx="1079936" cy="1174796"/>
          </a:xfrm>
        </p:grpSpPr>
        <p:sp>
          <p:nvSpPr>
            <p:cNvPr id="10" name="Freeform 10"/>
            <p:cNvSpPr/>
            <p:nvPr/>
          </p:nvSpPr>
          <p:spPr>
            <a:xfrm>
              <a:off x="0" y="0"/>
              <a:ext cx="1079881" cy="1174750"/>
            </a:xfrm>
            <a:custGeom>
              <a:avLst/>
              <a:gdLst/>
              <a:ahLst/>
              <a:cxnLst/>
              <a:rect l="l" t="t" r="r" b="b"/>
              <a:pathLst>
                <a:path w="1079881" h="1174750">
                  <a:moveTo>
                    <a:pt x="0" y="0"/>
                  </a:moveTo>
                  <a:lnTo>
                    <a:pt x="1079881" y="0"/>
                  </a:lnTo>
                  <a:lnTo>
                    <a:pt x="1079881" y="1174750"/>
                  </a:lnTo>
                  <a:lnTo>
                    <a:pt x="0" y="1174750"/>
                  </a:lnTo>
                  <a:lnTo>
                    <a:pt x="0" y="0"/>
                  </a:lnTo>
                  <a:close/>
                </a:path>
              </a:pathLst>
            </a:custGeom>
            <a:blipFill>
              <a:blip r:embed="rId4"/>
              <a:stretch>
                <a:fillRect t="-94" r="-5" b="-98"/>
              </a:stretch>
            </a:blipFill>
          </p:spPr>
          <p:txBody>
            <a:bodyPr/>
            <a:lstStyle/>
            <a:p>
              <a:endParaRPr lang="en-IN"/>
            </a:p>
          </p:txBody>
        </p:sp>
      </p:grpSp>
      <p:sp>
        <p:nvSpPr>
          <p:cNvPr id="11" name="Freeform 11"/>
          <p:cNvSpPr/>
          <p:nvPr/>
        </p:nvSpPr>
        <p:spPr>
          <a:xfrm>
            <a:off x="36375" y="3018869"/>
            <a:ext cx="8471107" cy="5947229"/>
          </a:xfrm>
          <a:custGeom>
            <a:avLst/>
            <a:gdLst/>
            <a:ahLst/>
            <a:cxnLst/>
            <a:rect l="l" t="t" r="r" b="b"/>
            <a:pathLst>
              <a:path w="8471107" h="5947229">
                <a:moveTo>
                  <a:pt x="0" y="0"/>
                </a:moveTo>
                <a:lnTo>
                  <a:pt x="8471107" y="0"/>
                </a:lnTo>
                <a:lnTo>
                  <a:pt x="8471107" y="5947229"/>
                </a:lnTo>
                <a:lnTo>
                  <a:pt x="0" y="5947229"/>
                </a:lnTo>
                <a:lnTo>
                  <a:pt x="0" y="0"/>
                </a:lnTo>
                <a:close/>
              </a:path>
            </a:pathLst>
          </a:custGeom>
          <a:blipFill>
            <a:blip r:embed="rId5"/>
            <a:stretch>
              <a:fillRect l="-417" r="-417"/>
            </a:stretch>
          </a:blipFill>
        </p:spPr>
        <p:txBody>
          <a:bodyPr/>
          <a:lstStyle/>
          <a:p>
            <a:endParaRPr lang="en-IN"/>
          </a:p>
        </p:txBody>
      </p:sp>
      <p:sp>
        <p:nvSpPr>
          <p:cNvPr id="12" name="Freeform 12"/>
          <p:cNvSpPr/>
          <p:nvPr/>
        </p:nvSpPr>
        <p:spPr>
          <a:xfrm>
            <a:off x="8591476" y="4017059"/>
            <a:ext cx="11012817" cy="3950848"/>
          </a:xfrm>
          <a:custGeom>
            <a:avLst/>
            <a:gdLst/>
            <a:ahLst/>
            <a:cxnLst/>
            <a:rect l="l" t="t" r="r" b="b"/>
            <a:pathLst>
              <a:path w="11012817" h="3950848">
                <a:moveTo>
                  <a:pt x="0" y="0"/>
                </a:moveTo>
                <a:lnTo>
                  <a:pt x="11012817" y="0"/>
                </a:lnTo>
                <a:lnTo>
                  <a:pt x="11012817" y="3950848"/>
                </a:lnTo>
                <a:lnTo>
                  <a:pt x="0" y="3950848"/>
                </a:lnTo>
                <a:lnTo>
                  <a:pt x="0" y="0"/>
                </a:lnTo>
                <a:close/>
              </a:path>
            </a:pathLst>
          </a:custGeom>
          <a:blipFill>
            <a:blip r:embed="rId6"/>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022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alphaModFix amt="35000"/>
              </a:blip>
              <a:stretch>
                <a:fillRect t="-3349" b="-3349"/>
              </a:stretch>
            </a:blipFill>
          </p:spPr>
          <p:txBody>
            <a:bodyPr/>
            <a:lstStyle/>
            <a:p>
              <a:endParaRPr lang="en-IN"/>
            </a:p>
          </p:txBody>
        </p:sp>
      </p:grpSp>
      <p:grpSp>
        <p:nvGrpSpPr>
          <p:cNvPr id="4" name="Group 4"/>
          <p:cNvGrpSpPr/>
          <p:nvPr/>
        </p:nvGrpSpPr>
        <p:grpSpPr>
          <a:xfrm>
            <a:off x="6950100" y="438520"/>
            <a:ext cx="1184668" cy="1180360"/>
            <a:chOff x="0" y="0"/>
            <a:chExt cx="1579557" cy="1573813"/>
          </a:xfrm>
        </p:grpSpPr>
        <p:sp>
          <p:nvSpPr>
            <p:cNvPr id="5" name="Freeform 5"/>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3"/>
              <a:stretch>
                <a:fillRect t="-182" r="-3" b="-184"/>
              </a:stretch>
            </a:blipFill>
          </p:spPr>
          <p:txBody>
            <a:bodyPr/>
            <a:lstStyle/>
            <a:p>
              <a:endParaRPr lang="en-IN"/>
            </a:p>
          </p:txBody>
        </p:sp>
      </p:grpSp>
      <p:sp>
        <p:nvSpPr>
          <p:cNvPr id="6" name="Freeform 6"/>
          <p:cNvSpPr/>
          <p:nvPr/>
        </p:nvSpPr>
        <p:spPr>
          <a:xfrm>
            <a:off x="7929725" y="3724493"/>
            <a:ext cx="10865405" cy="5147486"/>
          </a:xfrm>
          <a:custGeom>
            <a:avLst/>
            <a:gdLst/>
            <a:ahLst/>
            <a:cxnLst/>
            <a:rect l="l" t="t" r="r" b="b"/>
            <a:pathLst>
              <a:path w="10865405" h="5147486">
                <a:moveTo>
                  <a:pt x="0" y="0"/>
                </a:moveTo>
                <a:lnTo>
                  <a:pt x="10865404" y="0"/>
                </a:lnTo>
                <a:lnTo>
                  <a:pt x="10865404" y="5147485"/>
                </a:lnTo>
                <a:lnTo>
                  <a:pt x="0" y="5147485"/>
                </a:lnTo>
                <a:lnTo>
                  <a:pt x="0" y="0"/>
                </a:lnTo>
                <a:close/>
              </a:path>
            </a:pathLst>
          </a:custGeom>
          <a:blipFill>
            <a:blip r:embed="rId4"/>
            <a:stretch>
              <a:fillRect/>
            </a:stretch>
          </a:blipFill>
        </p:spPr>
        <p:txBody>
          <a:bodyPr/>
          <a:lstStyle/>
          <a:p>
            <a:endParaRPr lang="en-IN"/>
          </a:p>
        </p:txBody>
      </p:sp>
      <p:sp>
        <p:nvSpPr>
          <p:cNvPr id="7" name="TextBox 7"/>
          <p:cNvSpPr txBox="1"/>
          <p:nvPr/>
        </p:nvSpPr>
        <p:spPr>
          <a:xfrm>
            <a:off x="0" y="2022424"/>
            <a:ext cx="18288000" cy="1324291"/>
          </a:xfrm>
          <a:prstGeom prst="rect">
            <a:avLst/>
          </a:prstGeom>
        </p:spPr>
        <p:txBody>
          <a:bodyPr lIns="0" tIns="0" rIns="0" bIns="0" rtlCol="0" anchor="t">
            <a:spAutoFit/>
          </a:bodyPr>
          <a:lstStyle/>
          <a:p>
            <a:pPr algn="ctr">
              <a:lnSpc>
                <a:spcPts val="10341"/>
              </a:lnSpc>
            </a:pPr>
            <a:r>
              <a:rPr lang="en-US" sz="11119" b="1" dirty="0">
                <a:solidFill>
                  <a:srgbClr val="FFFFFF"/>
                </a:solidFill>
                <a:latin typeface="Arimo Bold"/>
                <a:ea typeface="Arimo Bold"/>
                <a:cs typeface="Arimo Bold"/>
                <a:sym typeface="Arimo Bold"/>
              </a:rPr>
              <a:t>Vectorization</a:t>
            </a:r>
          </a:p>
        </p:txBody>
      </p:sp>
      <p:sp>
        <p:nvSpPr>
          <p:cNvPr id="8" name="TextBox 8"/>
          <p:cNvSpPr txBox="1"/>
          <p:nvPr/>
        </p:nvSpPr>
        <p:spPr>
          <a:xfrm>
            <a:off x="8354804" y="828992"/>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9" name="TextBox 9"/>
          <p:cNvSpPr txBox="1"/>
          <p:nvPr/>
        </p:nvSpPr>
        <p:spPr>
          <a:xfrm>
            <a:off x="16726103" y="962189"/>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08</a:t>
            </a:r>
          </a:p>
        </p:txBody>
      </p:sp>
      <p:sp>
        <p:nvSpPr>
          <p:cNvPr id="10" name="TextBox 10"/>
          <p:cNvSpPr txBox="1"/>
          <p:nvPr/>
        </p:nvSpPr>
        <p:spPr>
          <a:xfrm>
            <a:off x="1028700" y="3450362"/>
            <a:ext cx="7106068" cy="5703214"/>
          </a:xfrm>
          <a:prstGeom prst="rect">
            <a:avLst/>
          </a:prstGeom>
        </p:spPr>
        <p:txBody>
          <a:bodyPr lIns="0" tIns="0" rIns="0" bIns="0" rtlCol="0" anchor="t">
            <a:spAutoFit/>
          </a:bodyPr>
          <a:lstStyle/>
          <a:p>
            <a:pPr algn="l">
              <a:lnSpc>
                <a:spcPts val="5062"/>
              </a:lnSpc>
            </a:pPr>
            <a:r>
              <a:rPr lang="en-US" sz="3265">
                <a:solidFill>
                  <a:srgbClr val="FFFFFF"/>
                </a:solidFill>
                <a:latin typeface="League Spartan"/>
                <a:ea typeface="League Spartan"/>
                <a:cs typeface="League Spartan"/>
                <a:sym typeface="League Spartan"/>
              </a:rPr>
              <a:t>Vectorization is the technique of converting textual data into numeric arrays for ease of computation by machine learning algorithms.</a:t>
            </a:r>
          </a:p>
          <a:p>
            <a:pPr algn="l">
              <a:lnSpc>
                <a:spcPts val="5062"/>
              </a:lnSpc>
            </a:pPr>
            <a:r>
              <a:rPr lang="en-US" sz="3265">
                <a:solidFill>
                  <a:srgbClr val="FFFFFF"/>
                </a:solidFill>
                <a:latin typeface="League Spartan"/>
                <a:ea typeface="League Spartan"/>
                <a:cs typeface="League Spartan"/>
                <a:sym typeface="League Spartan"/>
              </a:rPr>
              <a:t>In our project we used the TF-IDF(Term Frequency-Inverse Document Frequency) vectorizer to achieve this.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3342" r="-3342"/>
              </a:stretch>
            </a:blipFill>
          </p:spPr>
          <p:txBody>
            <a:bodyPr/>
            <a:lstStyle/>
            <a:p>
              <a:endParaRPr lang="en-IN"/>
            </a:p>
          </p:txBody>
        </p:sp>
      </p:grpSp>
      <p:sp>
        <p:nvSpPr>
          <p:cNvPr id="4" name="Freeform 4"/>
          <p:cNvSpPr/>
          <p:nvPr/>
        </p:nvSpPr>
        <p:spPr>
          <a:xfrm>
            <a:off x="10580521" y="675587"/>
            <a:ext cx="10323592" cy="10323592"/>
          </a:xfrm>
          <a:custGeom>
            <a:avLst/>
            <a:gdLst/>
            <a:ahLst/>
            <a:cxnLst/>
            <a:rect l="l" t="t" r="r" b="b"/>
            <a:pathLst>
              <a:path w="10323592" h="10323592">
                <a:moveTo>
                  <a:pt x="0" y="0"/>
                </a:moveTo>
                <a:lnTo>
                  <a:pt x="10323592" y="0"/>
                </a:lnTo>
                <a:lnTo>
                  <a:pt x="10323592" y="10323592"/>
                </a:lnTo>
                <a:lnTo>
                  <a:pt x="0" y="10323592"/>
                </a:lnTo>
                <a:lnTo>
                  <a:pt x="0" y="0"/>
                </a:lnTo>
                <a:close/>
              </a:path>
            </a:pathLst>
          </a:custGeom>
          <a:blipFill>
            <a:blip r:embed="rId3">
              <a:extLst>
                <a:ext uri="{96DAC541-7B7A-43D3-8B79-37D633B846F1}">
                  <asvg:svgBlip xmlns:asvg="http://schemas.microsoft.com/office/drawing/2016/SVG/main" r:embed="rId4"/>
                </a:ext>
              </a:extLst>
            </a:blip>
            <a:stretch>
              <a:fillRect t="-138" b="-138"/>
            </a:stretch>
          </a:blipFill>
        </p:spPr>
        <p:txBody>
          <a:bodyPr/>
          <a:lstStyle/>
          <a:p>
            <a:endParaRPr lang="en-IN"/>
          </a:p>
        </p:txBody>
      </p:sp>
      <p:sp>
        <p:nvSpPr>
          <p:cNvPr id="5" name="Freeform 5"/>
          <p:cNvSpPr/>
          <p:nvPr/>
        </p:nvSpPr>
        <p:spPr>
          <a:xfrm>
            <a:off x="-1678302" y="-1121099"/>
            <a:ext cx="5216487" cy="5216487"/>
          </a:xfrm>
          <a:custGeom>
            <a:avLst/>
            <a:gdLst/>
            <a:ahLst/>
            <a:cxnLst/>
            <a:rect l="l" t="t" r="r" b="b"/>
            <a:pathLst>
              <a:path w="5216487" h="5216487">
                <a:moveTo>
                  <a:pt x="0" y="0"/>
                </a:moveTo>
                <a:lnTo>
                  <a:pt x="5216487" y="0"/>
                </a:lnTo>
                <a:lnTo>
                  <a:pt x="5216487" y="5216487"/>
                </a:lnTo>
                <a:lnTo>
                  <a:pt x="0" y="5216487"/>
                </a:lnTo>
                <a:lnTo>
                  <a:pt x="0" y="0"/>
                </a:lnTo>
                <a:close/>
              </a:path>
            </a:pathLst>
          </a:custGeom>
          <a:blipFill>
            <a:blip r:embed="rId3">
              <a:extLst>
                <a:ext uri="{96DAC541-7B7A-43D3-8B79-37D633B846F1}">
                  <asvg:svgBlip xmlns:asvg="http://schemas.microsoft.com/office/drawing/2016/SVG/main" r:embed="rId4"/>
                </a:ext>
              </a:extLst>
            </a:blip>
            <a:stretch>
              <a:fillRect t="-182" b="-182"/>
            </a:stretch>
          </a:blipFill>
        </p:spPr>
        <p:txBody>
          <a:bodyPr/>
          <a:lstStyle/>
          <a:p>
            <a:endParaRPr lang="en-IN"/>
          </a:p>
        </p:txBody>
      </p:sp>
      <p:sp>
        <p:nvSpPr>
          <p:cNvPr id="6" name="TextBox 6"/>
          <p:cNvSpPr txBox="1"/>
          <p:nvPr/>
        </p:nvSpPr>
        <p:spPr>
          <a:xfrm>
            <a:off x="16421303" y="657389"/>
            <a:ext cx="986517" cy="602409"/>
          </a:xfrm>
          <a:prstGeom prst="rect">
            <a:avLst/>
          </a:prstGeom>
        </p:spPr>
        <p:txBody>
          <a:bodyPr lIns="0" tIns="0" rIns="0" bIns="0" rtlCol="0" anchor="t">
            <a:spAutoFit/>
          </a:bodyPr>
          <a:lstStyle/>
          <a:p>
            <a:pPr algn="l">
              <a:lnSpc>
                <a:spcPts val="5026"/>
              </a:lnSpc>
            </a:pPr>
            <a:r>
              <a:rPr lang="en-US" sz="3589" dirty="0">
                <a:solidFill>
                  <a:srgbClr val="FFFFFF"/>
                </a:solidFill>
                <a:latin typeface="Academy"/>
                <a:ea typeface="Academy"/>
                <a:cs typeface="Academy"/>
                <a:sym typeface="Academy"/>
              </a:rPr>
              <a:t>9</a:t>
            </a:r>
          </a:p>
        </p:txBody>
      </p:sp>
      <p:sp>
        <p:nvSpPr>
          <p:cNvPr id="7" name="TextBox 7"/>
          <p:cNvSpPr txBox="1"/>
          <p:nvPr/>
        </p:nvSpPr>
        <p:spPr>
          <a:xfrm>
            <a:off x="2328016" y="2722457"/>
            <a:ext cx="9663078" cy="2641380"/>
          </a:xfrm>
          <a:prstGeom prst="rect">
            <a:avLst/>
          </a:prstGeom>
        </p:spPr>
        <p:txBody>
          <a:bodyPr lIns="0" tIns="0" rIns="0" bIns="0" rtlCol="0" anchor="t">
            <a:spAutoFit/>
          </a:bodyPr>
          <a:lstStyle/>
          <a:p>
            <a:pPr algn="l">
              <a:lnSpc>
                <a:spcPts val="10341"/>
              </a:lnSpc>
            </a:pPr>
            <a:r>
              <a:rPr lang="en-US" sz="11119" b="1">
                <a:solidFill>
                  <a:srgbClr val="FFFFFF"/>
                </a:solidFill>
                <a:latin typeface="Arimo Bold"/>
                <a:ea typeface="Arimo Bold"/>
                <a:cs typeface="Arimo Bold"/>
                <a:sym typeface="Arimo Bold"/>
              </a:rPr>
              <a:t>Model</a:t>
            </a:r>
          </a:p>
          <a:p>
            <a:pPr algn="l">
              <a:lnSpc>
                <a:spcPts val="10341"/>
              </a:lnSpc>
            </a:pPr>
            <a:r>
              <a:rPr lang="en-US" sz="11119" b="1">
                <a:solidFill>
                  <a:srgbClr val="FFFFFF"/>
                </a:solidFill>
                <a:latin typeface="Arimo Bold"/>
                <a:ea typeface="Arimo Bold"/>
                <a:cs typeface="Arimo Bold"/>
                <a:sym typeface="Arimo Bold"/>
              </a:rPr>
              <a:t>Development</a:t>
            </a:r>
          </a:p>
        </p:txBody>
      </p:sp>
      <p:sp>
        <p:nvSpPr>
          <p:cNvPr id="8" name="TextBox 8"/>
          <p:cNvSpPr txBox="1"/>
          <p:nvPr/>
        </p:nvSpPr>
        <p:spPr>
          <a:xfrm>
            <a:off x="3139641" y="1144880"/>
            <a:ext cx="2559121" cy="342265"/>
          </a:xfrm>
          <a:prstGeom prst="rect">
            <a:avLst/>
          </a:prstGeom>
        </p:spPr>
        <p:txBody>
          <a:bodyPr lIns="0" tIns="0" rIns="0" bIns="0" rtlCol="0" anchor="t">
            <a:spAutoFit/>
          </a:bodyPr>
          <a:lstStyle/>
          <a:p>
            <a:pPr algn="l">
              <a:lnSpc>
                <a:spcPts val="2659"/>
              </a:lnSpc>
            </a:pPr>
            <a:r>
              <a:rPr lang="en-US" sz="1899">
                <a:solidFill>
                  <a:srgbClr val="FFFFFF"/>
                </a:solidFill>
                <a:latin typeface="League Spartan"/>
                <a:ea typeface="League Spartan"/>
                <a:cs typeface="League Spartan"/>
                <a:sym typeface="League Spartan"/>
              </a:rPr>
              <a:t>DA241M PROJECT</a:t>
            </a:r>
          </a:p>
        </p:txBody>
      </p:sp>
      <p:sp>
        <p:nvSpPr>
          <p:cNvPr id="9" name="TextBox 9"/>
          <p:cNvSpPr txBox="1"/>
          <p:nvPr/>
        </p:nvSpPr>
        <p:spPr>
          <a:xfrm>
            <a:off x="2502458" y="5391965"/>
            <a:ext cx="6698692" cy="1786416"/>
          </a:xfrm>
          <a:prstGeom prst="rect">
            <a:avLst/>
          </a:prstGeom>
        </p:spPr>
        <p:txBody>
          <a:bodyPr lIns="0" tIns="0" rIns="0" bIns="0" rtlCol="0" anchor="t">
            <a:spAutoFit/>
          </a:bodyPr>
          <a:lstStyle/>
          <a:p>
            <a:pPr algn="just">
              <a:lnSpc>
                <a:spcPts val="3386"/>
              </a:lnSpc>
            </a:pPr>
            <a:r>
              <a:rPr lang="en-US" sz="2417">
                <a:solidFill>
                  <a:srgbClr val="FFFFFF"/>
                </a:solidFill>
                <a:latin typeface="Poppins"/>
                <a:ea typeface="Poppins"/>
                <a:cs typeface="Poppins"/>
                <a:sym typeface="Poppins"/>
              </a:rPr>
              <a:t>We designed and implemented two ML models - Naive Bayes and SVM. We created these two models individually and trained and tested them separately.</a:t>
            </a:r>
          </a:p>
        </p:txBody>
      </p:sp>
      <p:grpSp>
        <p:nvGrpSpPr>
          <p:cNvPr id="10" name="Group 10"/>
          <p:cNvGrpSpPr/>
          <p:nvPr/>
        </p:nvGrpSpPr>
        <p:grpSpPr>
          <a:xfrm>
            <a:off x="1735682" y="754407"/>
            <a:ext cx="1184668" cy="1180360"/>
            <a:chOff x="0" y="0"/>
            <a:chExt cx="1579557" cy="1573813"/>
          </a:xfrm>
        </p:grpSpPr>
        <p:sp>
          <p:nvSpPr>
            <p:cNvPr id="11" name="Freeform 11"/>
            <p:cNvSpPr/>
            <p:nvPr/>
          </p:nvSpPr>
          <p:spPr>
            <a:xfrm>
              <a:off x="0" y="0"/>
              <a:ext cx="1579499" cy="1573784"/>
            </a:xfrm>
            <a:custGeom>
              <a:avLst/>
              <a:gdLst/>
              <a:ahLst/>
              <a:cxnLst/>
              <a:rect l="l" t="t" r="r" b="b"/>
              <a:pathLst>
                <a:path w="1579499" h="1573784">
                  <a:moveTo>
                    <a:pt x="0" y="0"/>
                  </a:moveTo>
                  <a:lnTo>
                    <a:pt x="1579499" y="0"/>
                  </a:lnTo>
                  <a:lnTo>
                    <a:pt x="1579499" y="1573784"/>
                  </a:lnTo>
                  <a:lnTo>
                    <a:pt x="0" y="1573784"/>
                  </a:lnTo>
                  <a:lnTo>
                    <a:pt x="0" y="0"/>
                  </a:lnTo>
                  <a:close/>
                </a:path>
              </a:pathLst>
            </a:custGeom>
            <a:blipFill>
              <a:blip r:embed="rId5"/>
              <a:stretch>
                <a:fillRect t="-182" r="-3" b="-184"/>
              </a:stretch>
            </a:blipFill>
          </p:spPr>
          <p:txBody>
            <a:bodyPr/>
            <a:lstStyle/>
            <a:p>
              <a:endParaRPr lang="en-IN"/>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522</Words>
  <Application>Microsoft Office PowerPoint</Application>
  <PresentationFormat>Custom</PresentationFormat>
  <Paragraphs>73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League Spartan</vt:lpstr>
      <vt:lpstr>DejaVu Sans Light</vt:lpstr>
      <vt:lpstr>Poppins</vt:lpstr>
      <vt:lpstr>Arimo Bold</vt:lpstr>
      <vt:lpstr>Academy</vt:lpstr>
      <vt:lpstr>Canva Sans Bold</vt:lpstr>
      <vt:lpstr>Calibri</vt:lpstr>
      <vt:lpstr>Arial</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DA241M project presentation.pptx</dc:title>
  <cp:lastModifiedBy>Satyaki Ray</cp:lastModifiedBy>
  <cp:revision>2</cp:revision>
  <dcterms:created xsi:type="dcterms:W3CDTF">2006-08-16T00:00:00Z</dcterms:created>
  <dcterms:modified xsi:type="dcterms:W3CDTF">2024-11-11T17:56:13Z</dcterms:modified>
  <dc:identifier>DAGWKI36aOw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2821096</vt:lpwstr>
  </property>
  <property fmtid="{D5CDD505-2E9C-101B-9397-08002B2CF9AE}" pid="3" name="NXPowerLiteSettings">
    <vt:lpwstr>F7000400038000</vt:lpwstr>
  </property>
  <property fmtid="{D5CDD505-2E9C-101B-9397-08002B2CF9AE}" pid="4" name="NXPowerLiteVersion">
    <vt:lpwstr>S10.3.1</vt:lpwstr>
  </property>
</Properties>
</file>