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Bold" charset="1" panose="020B0704020202020204"/>
      <p:regular r:id="rId20"/>
    </p:embeddedFont>
    <p:embeddedFont>
      <p:font typeface="League Spartan" charset="1" panose="00000800000000000000"/>
      <p:regular r:id="rId21"/>
    </p:embeddedFont>
    <p:embeddedFont>
      <p:font typeface="Poppins" charset="1" panose="00000500000000000000"/>
      <p:regular r:id="rId22"/>
    </p:embeddedFont>
    <p:embeddedFont>
      <p:font typeface="Academy" charset="1" panose="00000000000000000000"/>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https://github.com/sray3000/minor-project"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jpeg" Type="http://schemas.openxmlformats.org/officeDocument/2006/relationships/image"/><Relationship Id="rId3" Target="../media/image5.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3.png" Type="http://schemas.openxmlformats.org/officeDocument/2006/relationships/image"/><Relationship Id="rId4" Target="../media/image44.jpeg" Type="http://schemas.openxmlformats.org/officeDocument/2006/relationships/image"/><Relationship Id="rId5" Target="../media/image45.jpe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jpeg" Type="http://schemas.openxmlformats.org/officeDocument/2006/relationships/image"/><Relationship Id="rId3" Target="../media/image49.png" Type="http://schemas.openxmlformats.org/officeDocument/2006/relationships/image"/><Relationship Id="rId4"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jpeg" Type="http://schemas.openxmlformats.org/officeDocument/2006/relationships/image"/><Relationship Id="rId2" Target="../media/image5.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jpe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5.pn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github.com/sray3000/minor-project"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5.png" Type="http://schemas.openxmlformats.org/officeDocument/2006/relationships/image"/><Relationship Id="rId4" Target="../media/image1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png" Type="http://schemas.openxmlformats.org/officeDocument/2006/relationships/image"/><Relationship Id="rId4" Target="../media/image5.png" Type="http://schemas.openxmlformats.org/officeDocument/2006/relationships/image"/><Relationship Id="rId5" Target="https://www.kaggle.com/datasets/lakshmi25npathi/imdb-dataset-of-50k-movie-reviews"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2" Target="../media/image21.jpeg" Type="http://schemas.openxmlformats.org/officeDocument/2006/relationships/image"/><Relationship Id="rId3" Target="../media/image5.pn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5.png" Type="http://schemas.openxmlformats.org/officeDocument/2006/relationships/image"/><Relationship Id="rId4"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350" r="0" b="-9350"/>
              </a:stretch>
            </a:blipFill>
          </p:spPr>
        </p:sp>
      </p:grpSp>
      <p:grpSp>
        <p:nvGrpSpPr>
          <p:cNvPr name="Group 4" id="4"/>
          <p:cNvGrpSpPr/>
          <p:nvPr/>
        </p:nvGrpSpPr>
        <p:grpSpPr>
          <a:xfrm rot="0">
            <a:off x="-4345752" y="-825227"/>
            <a:ext cx="11112246" cy="11112246"/>
            <a:chOff x="0" y="0"/>
            <a:chExt cx="14816328" cy="14816328"/>
          </a:xfrm>
        </p:grpSpPr>
        <p:sp>
          <p:nvSpPr>
            <p:cNvPr name="Freeform 5" id="5"/>
            <p:cNvSpPr/>
            <p:nvPr/>
          </p:nvSpPr>
          <p:spPr>
            <a:xfrm flipH="true" flipV="true" rot="0">
              <a:off x="0" y="0"/>
              <a:ext cx="14816328" cy="14816328"/>
            </a:xfrm>
            <a:custGeom>
              <a:avLst/>
              <a:gdLst/>
              <a:ahLst/>
              <a:cxnLst/>
              <a:rect r="r" b="b" t="t" l="l"/>
              <a:pathLst>
                <a:path h="14816328" w="14816328">
                  <a:moveTo>
                    <a:pt x="14816328" y="14816328"/>
                  </a:moveTo>
                  <a:lnTo>
                    <a:pt x="0" y="14816328"/>
                  </a:lnTo>
                  <a:lnTo>
                    <a:pt x="0" y="0"/>
                  </a:lnTo>
                  <a:lnTo>
                    <a:pt x="14816328" y="0"/>
                  </a:lnTo>
                  <a:lnTo>
                    <a:pt x="14816328" y="14816328"/>
                  </a:lnTo>
                  <a:close/>
                </a:path>
              </a:pathLst>
            </a:custGeom>
            <a:blipFill>
              <a:blip r:embed="rId3"/>
              <a:stretch>
                <a:fillRect l="0" t="0" r="0" b="0"/>
              </a:stretch>
            </a:blipFill>
          </p:spPr>
        </p:sp>
      </p:grpSp>
      <p:sp>
        <p:nvSpPr>
          <p:cNvPr name="Freeform 6" id="6"/>
          <p:cNvSpPr/>
          <p:nvPr/>
        </p:nvSpPr>
        <p:spPr>
          <a:xfrm flipH="false" flipV="false" rot="0">
            <a:off x="3387173" y="8805711"/>
            <a:ext cx="6298241" cy="574538"/>
          </a:xfrm>
          <a:custGeom>
            <a:avLst/>
            <a:gdLst/>
            <a:ahLst/>
            <a:cxnLst/>
            <a:rect r="r" b="b" t="t" l="l"/>
            <a:pathLst>
              <a:path h="574538" w="6298241">
                <a:moveTo>
                  <a:pt x="0" y="0"/>
                </a:moveTo>
                <a:lnTo>
                  <a:pt x="6298241" y="0"/>
                </a:lnTo>
                <a:lnTo>
                  <a:pt x="6298241" y="574538"/>
                </a:lnTo>
                <a:lnTo>
                  <a:pt x="0" y="574538"/>
                </a:lnTo>
                <a:lnTo>
                  <a:pt x="0" y="0"/>
                </a:lnTo>
                <a:close/>
              </a:path>
            </a:pathLst>
          </a:custGeom>
          <a:blipFill>
            <a:blip r:embed="rId4">
              <a:extLst>
                <a:ext uri="{96DAC541-7B7A-43D3-8B79-37D633B846F1}">
                  <asvg:svgBlip xmlns:asvg="http://schemas.microsoft.com/office/drawing/2016/SVG/main" r:embed="rId5"/>
                </a:ext>
              </a:extLst>
            </a:blip>
            <a:stretch>
              <a:fillRect l="0" t="-505" r="0" b="-505"/>
            </a:stretch>
          </a:blipFill>
        </p:spPr>
      </p:sp>
      <p:grpSp>
        <p:nvGrpSpPr>
          <p:cNvPr name="Group 7" id="7"/>
          <p:cNvGrpSpPr/>
          <p:nvPr/>
        </p:nvGrpSpPr>
        <p:grpSpPr>
          <a:xfrm rot="0">
            <a:off x="2350644" y="668726"/>
            <a:ext cx="1184624" cy="1180338"/>
            <a:chOff x="0" y="0"/>
            <a:chExt cx="1579499" cy="1573784"/>
          </a:xfrm>
        </p:grpSpPr>
        <p:sp>
          <p:nvSpPr>
            <p:cNvPr name="Freeform 8" id="8"/>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6"/>
              <a:stretch>
                <a:fillRect l="0" t="-181" r="0" b="-181"/>
              </a:stretch>
            </a:blipFill>
          </p:spPr>
        </p:sp>
      </p:grpSp>
      <p:sp>
        <p:nvSpPr>
          <p:cNvPr name="TextBox 9" id="9"/>
          <p:cNvSpPr txBox="true"/>
          <p:nvPr/>
        </p:nvSpPr>
        <p:spPr>
          <a:xfrm rot="0">
            <a:off x="2942956" y="2339893"/>
            <a:ext cx="8529915" cy="2391003"/>
          </a:xfrm>
          <a:prstGeom prst="rect">
            <a:avLst/>
          </a:prstGeom>
        </p:spPr>
        <p:txBody>
          <a:bodyPr anchor="t" rtlCol="false" tIns="0" lIns="0" bIns="0" rIns="0">
            <a:spAutoFit/>
          </a:bodyPr>
          <a:lstStyle/>
          <a:p>
            <a:pPr algn="l">
              <a:lnSpc>
                <a:spcPts val="10341"/>
              </a:lnSpc>
            </a:pPr>
            <a:r>
              <a:rPr lang="en-US" sz="11119" b="true">
                <a:solidFill>
                  <a:srgbClr val="FFFFFF"/>
                </a:solidFill>
                <a:latin typeface="Arimo Bold"/>
                <a:ea typeface="Arimo Bold"/>
                <a:cs typeface="Arimo Bold"/>
                <a:sym typeface="Arimo Bold"/>
              </a:rPr>
              <a:t>Sentiment Analysis </a:t>
            </a:r>
          </a:p>
        </p:txBody>
      </p:sp>
      <p:sp>
        <p:nvSpPr>
          <p:cNvPr name="TextBox 10" id="10"/>
          <p:cNvSpPr txBox="true"/>
          <p:nvPr/>
        </p:nvSpPr>
        <p:spPr>
          <a:xfrm rot="0">
            <a:off x="3676826" y="1030624"/>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1" id="11"/>
          <p:cNvSpPr txBox="true"/>
          <p:nvPr/>
        </p:nvSpPr>
        <p:spPr>
          <a:xfrm rot="0">
            <a:off x="2942978" y="5470384"/>
            <a:ext cx="9209333" cy="1357706"/>
          </a:xfrm>
          <a:prstGeom prst="rect">
            <a:avLst/>
          </a:prstGeom>
        </p:spPr>
        <p:txBody>
          <a:bodyPr anchor="t" rtlCol="false" tIns="0" lIns="0" bIns="0" rIns="0">
            <a:spAutoFit/>
          </a:bodyPr>
          <a:lstStyle/>
          <a:p>
            <a:pPr algn="l">
              <a:lnSpc>
                <a:spcPts val="3386"/>
              </a:lnSpc>
            </a:pPr>
            <a:r>
              <a:rPr lang="en-US" sz="2417">
                <a:solidFill>
                  <a:srgbClr val="FFFFFF"/>
                </a:solidFill>
                <a:latin typeface="Poppins"/>
                <a:ea typeface="Poppins"/>
                <a:cs typeface="Poppins"/>
                <a:sym typeface="Poppins"/>
              </a:rPr>
              <a:t>This presentation will introduce our project, Sentiment Analysis of English texts, as part of our Data Science and Artificial Intelligence Minor Course Project.</a:t>
            </a:r>
          </a:p>
        </p:txBody>
      </p:sp>
      <p:sp>
        <p:nvSpPr>
          <p:cNvPr name="TextBox 12" id="12"/>
          <p:cNvSpPr txBox="true"/>
          <p:nvPr/>
        </p:nvSpPr>
        <p:spPr>
          <a:xfrm rot="0">
            <a:off x="3874144" y="8932545"/>
            <a:ext cx="5324299" cy="325755"/>
          </a:xfrm>
          <a:prstGeom prst="rect">
            <a:avLst/>
          </a:prstGeom>
        </p:spPr>
        <p:txBody>
          <a:bodyPr anchor="t" rtlCol="false" tIns="0" lIns="0" bIns="0" rIns="0">
            <a:spAutoFit/>
          </a:bodyPr>
          <a:lstStyle/>
          <a:p>
            <a:pPr algn="ctr">
              <a:lnSpc>
                <a:spcPts val="2520"/>
              </a:lnSpc>
            </a:pPr>
            <a:r>
              <a:rPr lang="en-US" b="true" sz="1800" u="sng">
                <a:solidFill>
                  <a:srgbClr val="0000FF"/>
                </a:solidFill>
                <a:latin typeface="Arimo Bold"/>
                <a:ea typeface="Arimo Bold"/>
                <a:cs typeface="Arimo Bold"/>
                <a:sym typeface="Arimo Bold"/>
                <a:hlinkClick r:id="rId7" tooltip="https://github.com/sray3000/minor-project"/>
              </a:rPr>
              <a:t>https://github.com/sray3000/minor-project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E022B"/>
        </a:solidFill>
      </p:bgPr>
    </p:bg>
    <p:spTree>
      <p:nvGrpSpPr>
        <p:cNvPr id="1" name=""/>
        <p:cNvGrpSpPr/>
        <p:nvPr/>
      </p:nvGrpSpPr>
      <p:grpSpPr>
        <a:xfrm>
          <a:off x="0" y="0"/>
          <a:ext cx="0" cy="0"/>
          <a:chOff x="0" y="0"/>
          <a:chExt cx="0" cy="0"/>
        </a:xfrm>
      </p:grpSpPr>
      <p:sp>
        <p:nvSpPr>
          <p:cNvPr name="Freeform 2" id="2"/>
          <p:cNvSpPr/>
          <p:nvPr/>
        </p:nvSpPr>
        <p:spPr>
          <a:xfrm flipH="false" flipV="false" rot="0">
            <a:off x="8883676" y="375922"/>
            <a:ext cx="9703485" cy="9911078"/>
          </a:xfrm>
          <a:custGeom>
            <a:avLst/>
            <a:gdLst/>
            <a:ahLst/>
            <a:cxnLst/>
            <a:rect r="r" b="b" t="t" l="l"/>
            <a:pathLst>
              <a:path h="9911078" w="9703485">
                <a:moveTo>
                  <a:pt x="0" y="0"/>
                </a:moveTo>
                <a:lnTo>
                  <a:pt x="9703485" y="0"/>
                </a:lnTo>
                <a:lnTo>
                  <a:pt x="9703485" y="9911078"/>
                </a:lnTo>
                <a:lnTo>
                  <a:pt x="0" y="9911078"/>
                </a:lnTo>
                <a:lnTo>
                  <a:pt x="0" y="0"/>
                </a:lnTo>
                <a:close/>
              </a:path>
            </a:pathLst>
          </a:custGeom>
          <a:blipFill>
            <a:blip r:embed="rId2">
              <a:extLst>
                <a:ext uri="{96DAC541-7B7A-43D3-8B79-37D633B846F1}">
                  <asvg:svgBlip xmlns:asvg="http://schemas.microsoft.com/office/drawing/2016/SVG/main" r:embed="rId3"/>
                </a:ext>
              </a:extLst>
            </a:blip>
            <a:stretch>
              <a:fillRect l="0" t="-9" r="0" b="-9"/>
            </a:stretch>
          </a:blipFill>
        </p:spPr>
      </p:sp>
      <p:grpSp>
        <p:nvGrpSpPr>
          <p:cNvPr name="Group 3" id="3"/>
          <p:cNvGrpSpPr/>
          <p:nvPr/>
        </p:nvGrpSpPr>
        <p:grpSpPr>
          <a:xfrm rot="0">
            <a:off x="0" y="2889422"/>
            <a:ext cx="9144000" cy="7397592"/>
            <a:chOff x="0" y="0"/>
            <a:chExt cx="12192000" cy="9863455"/>
          </a:xfrm>
        </p:grpSpPr>
        <p:sp>
          <p:nvSpPr>
            <p:cNvPr name="Freeform 4" id="4"/>
            <p:cNvSpPr/>
            <p:nvPr/>
          </p:nvSpPr>
          <p:spPr>
            <a:xfrm flipH="false" flipV="false" rot="0">
              <a:off x="0" y="0"/>
              <a:ext cx="12192000" cy="9863455"/>
            </a:xfrm>
            <a:custGeom>
              <a:avLst/>
              <a:gdLst/>
              <a:ahLst/>
              <a:cxnLst/>
              <a:rect r="r" b="b" t="t" l="l"/>
              <a:pathLst>
                <a:path h="9863455" w="12192000">
                  <a:moveTo>
                    <a:pt x="0" y="0"/>
                  </a:moveTo>
                  <a:lnTo>
                    <a:pt x="12192000" y="0"/>
                  </a:lnTo>
                  <a:lnTo>
                    <a:pt x="12192000" y="9863455"/>
                  </a:lnTo>
                  <a:lnTo>
                    <a:pt x="0" y="9863455"/>
                  </a:lnTo>
                  <a:lnTo>
                    <a:pt x="0" y="0"/>
                  </a:lnTo>
                  <a:close/>
                </a:path>
              </a:pathLst>
            </a:custGeom>
            <a:blipFill>
              <a:blip r:embed="rId4"/>
              <a:stretch>
                <a:fillRect l="0" t="0" r="0" b="0"/>
              </a:stretch>
            </a:blipFill>
          </p:spPr>
        </p:sp>
      </p:grpSp>
      <p:sp>
        <p:nvSpPr>
          <p:cNvPr name="TextBox 5" id="5"/>
          <p:cNvSpPr txBox="true"/>
          <p:nvPr/>
        </p:nvSpPr>
        <p:spPr>
          <a:xfrm rot="0">
            <a:off x="4245516" y="-93713"/>
            <a:ext cx="10874216" cy="1985644"/>
          </a:xfrm>
          <a:prstGeom prst="rect">
            <a:avLst/>
          </a:prstGeom>
        </p:spPr>
        <p:txBody>
          <a:bodyPr anchor="t" rtlCol="false" tIns="0" lIns="0" bIns="0" rIns="0">
            <a:spAutoFit/>
          </a:bodyPr>
          <a:lstStyle/>
          <a:p>
            <a:pPr algn="ctr">
              <a:lnSpc>
                <a:spcPts val="12880"/>
              </a:lnSpc>
            </a:pPr>
            <a:r>
              <a:rPr lang="en-US" sz="9200" b="true">
                <a:solidFill>
                  <a:srgbClr val="FFFFFF"/>
                </a:solidFill>
                <a:latin typeface="Arimo Bold"/>
                <a:ea typeface="Arimo Bold"/>
                <a:cs typeface="Arimo Bold"/>
                <a:sym typeface="Arimo Bold"/>
              </a:rPr>
              <a:t>SVM(Linear kernel)</a:t>
            </a:r>
          </a:p>
        </p:txBody>
      </p:sp>
      <p:sp>
        <p:nvSpPr>
          <p:cNvPr name="TextBox 6" id="6"/>
          <p:cNvSpPr txBox="true"/>
          <p:nvPr/>
        </p:nvSpPr>
        <p:spPr>
          <a:xfrm rot="0">
            <a:off x="1514945" y="737819"/>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grpSp>
        <p:nvGrpSpPr>
          <p:cNvPr name="Group 7" id="7"/>
          <p:cNvGrpSpPr/>
          <p:nvPr/>
        </p:nvGrpSpPr>
        <p:grpSpPr>
          <a:xfrm rot="0">
            <a:off x="157616" y="375922"/>
            <a:ext cx="1184624" cy="1180338"/>
            <a:chOff x="0" y="0"/>
            <a:chExt cx="1579499" cy="1573784"/>
          </a:xfrm>
        </p:grpSpPr>
        <p:sp>
          <p:nvSpPr>
            <p:cNvPr name="Freeform 8" id="8"/>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5"/>
              <a:stretch>
                <a:fillRect l="0" t="-181" r="0" b="-181"/>
              </a:stretch>
            </a:blipFill>
          </p:spPr>
        </p:sp>
      </p:grpSp>
      <p:sp>
        <p:nvSpPr>
          <p:cNvPr name="TextBox 9" id="9"/>
          <p:cNvSpPr txBox="true"/>
          <p:nvPr/>
        </p:nvSpPr>
        <p:spPr>
          <a:xfrm rot="0">
            <a:off x="9144000" y="4314000"/>
            <a:ext cx="9144000" cy="3957389"/>
          </a:xfrm>
          <a:prstGeom prst="rect">
            <a:avLst/>
          </a:prstGeom>
        </p:spPr>
        <p:txBody>
          <a:bodyPr anchor="t" rtlCol="false" tIns="0" lIns="0" bIns="0" rIns="0">
            <a:spAutoFit/>
          </a:bodyPr>
          <a:lstStyle/>
          <a:p>
            <a:pPr algn="ctr">
              <a:lnSpc>
                <a:spcPts val="4349"/>
              </a:lnSpc>
            </a:pPr>
            <a:r>
              <a:rPr lang="en-US" sz="3106" b="true">
                <a:solidFill>
                  <a:srgbClr val="FFFFFF"/>
                </a:solidFill>
                <a:latin typeface="League Spartan"/>
                <a:ea typeface="League Spartan"/>
                <a:cs typeface="League Spartan"/>
                <a:sym typeface="League Spartan"/>
              </a:rPr>
              <a:t>Used with a linear kernel to find the optimal hyperplane that separates positive and negative reviews.</a:t>
            </a:r>
          </a:p>
          <a:p>
            <a:pPr algn="ctr">
              <a:lnSpc>
                <a:spcPts val="4349"/>
              </a:lnSpc>
            </a:pPr>
          </a:p>
          <a:p>
            <a:pPr algn="ctr">
              <a:lnSpc>
                <a:spcPts val="4349"/>
              </a:lnSpc>
            </a:pPr>
            <a:r>
              <a:rPr lang="en-US" sz="3106" b="true">
                <a:solidFill>
                  <a:srgbClr val="FFFFFF"/>
                </a:solidFill>
                <a:latin typeface="League Spartan"/>
                <a:ea typeface="League Spartan"/>
                <a:cs typeface="League Spartan"/>
                <a:sym typeface="League Spartan"/>
              </a:rPr>
              <a:t>SVM was chosen for its robustness and higher accuracy in handling balanced data for sentiment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blipFill>
              <a:blip r:embed="rId2"/>
              <a:stretch>
                <a:fillRect l="0" t="-9350" r="0" b="-9350"/>
              </a:stretch>
            </a:blipFill>
          </p:spPr>
        </p:sp>
      </p:grpSp>
      <p:grpSp>
        <p:nvGrpSpPr>
          <p:cNvPr name="Group 4" id="4"/>
          <p:cNvGrpSpPr/>
          <p:nvPr/>
        </p:nvGrpSpPr>
        <p:grpSpPr>
          <a:xfrm rot="0">
            <a:off x="9144000" y="438520"/>
            <a:ext cx="1184624" cy="1180338"/>
            <a:chOff x="0" y="0"/>
            <a:chExt cx="1579499" cy="1573784"/>
          </a:xfrm>
        </p:grpSpPr>
        <p:sp>
          <p:nvSpPr>
            <p:cNvPr name="Freeform 5" id="5"/>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3"/>
              <a:stretch>
                <a:fillRect l="0" t="-181" r="0" b="-181"/>
              </a:stretch>
            </a:blipFill>
          </p:spPr>
        </p:sp>
      </p:grpSp>
      <p:grpSp>
        <p:nvGrpSpPr>
          <p:cNvPr name="Group 6" id="6"/>
          <p:cNvGrpSpPr/>
          <p:nvPr/>
        </p:nvGrpSpPr>
        <p:grpSpPr>
          <a:xfrm rot="0">
            <a:off x="250197" y="5358024"/>
            <a:ext cx="8325898" cy="3822954"/>
            <a:chOff x="0" y="0"/>
            <a:chExt cx="11101197" cy="5097272"/>
          </a:xfrm>
        </p:grpSpPr>
        <p:sp>
          <p:nvSpPr>
            <p:cNvPr name="Freeform 7" id="7"/>
            <p:cNvSpPr/>
            <p:nvPr/>
          </p:nvSpPr>
          <p:spPr>
            <a:xfrm flipH="false" flipV="false" rot="0">
              <a:off x="0" y="0"/>
              <a:ext cx="11101197" cy="5097272"/>
            </a:xfrm>
            <a:custGeom>
              <a:avLst/>
              <a:gdLst/>
              <a:ahLst/>
              <a:cxnLst/>
              <a:rect r="r" b="b" t="t" l="l"/>
              <a:pathLst>
                <a:path h="5097272" w="11101197">
                  <a:moveTo>
                    <a:pt x="0" y="0"/>
                  </a:moveTo>
                  <a:lnTo>
                    <a:pt x="11101197" y="0"/>
                  </a:lnTo>
                  <a:lnTo>
                    <a:pt x="11101197" y="5097272"/>
                  </a:lnTo>
                  <a:lnTo>
                    <a:pt x="0" y="5097272"/>
                  </a:lnTo>
                  <a:lnTo>
                    <a:pt x="0" y="0"/>
                  </a:lnTo>
                  <a:close/>
                </a:path>
              </a:pathLst>
            </a:custGeom>
            <a:blipFill>
              <a:blip r:embed="rId4"/>
              <a:stretch>
                <a:fillRect l="0" t="0" r="0" b="0"/>
              </a:stretch>
            </a:blipFill>
          </p:spPr>
        </p:sp>
      </p:grpSp>
      <p:sp>
        <p:nvSpPr>
          <p:cNvPr name="TextBox 8" id="8"/>
          <p:cNvSpPr txBox="true"/>
          <p:nvPr/>
        </p:nvSpPr>
        <p:spPr>
          <a:xfrm rot="0">
            <a:off x="668204" y="909858"/>
            <a:ext cx="7489917" cy="3820574"/>
          </a:xfrm>
          <a:prstGeom prst="rect">
            <a:avLst/>
          </a:prstGeom>
        </p:spPr>
        <p:txBody>
          <a:bodyPr anchor="t" rtlCol="false" tIns="0" lIns="0" bIns="0" rIns="0">
            <a:spAutoFit/>
          </a:bodyPr>
          <a:lstStyle/>
          <a:p>
            <a:pPr algn="ctr">
              <a:lnSpc>
                <a:spcPts val="10329"/>
              </a:lnSpc>
            </a:pPr>
            <a:r>
              <a:rPr lang="en-US" sz="11119" b="true">
                <a:solidFill>
                  <a:srgbClr val="FFFFFF"/>
                </a:solidFill>
                <a:latin typeface="Arimo Bold"/>
                <a:ea typeface="Arimo Bold"/>
                <a:cs typeface="Arimo Bold"/>
                <a:sym typeface="Arimo Bold"/>
              </a:rPr>
              <a:t>Results and </a:t>
            </a:r>
          </a:p>
          <a:p>
            <a:pPr algn="ctr">
              <a:lnSpc>
                <a:spcPts val="10341"/>
              </a:lnSpc>
            </a:pPr>
            <a:r>
              <a:rPr lang="en-US" sz="11119" b="true">
                <a:solidFill>
                  <a:srgbClr val="FFFFFF"/>
                </a:solidFill>
                <a:latin typeface="Arimo Bold"/>
                <a:ea typeface="Arimo Bold"/>
                <a:cs typeface="Arimo Bold"/>
                <a:sym typeface="Arimo Bold"/>
              </a:rPr>
              <a:t>Impact</a:t>
            </a:r>
          </a:p>
        </p:txBody>
      </p:sp>
      <p:sp>
        <p:nvSpPr>
          <p:cNvPr name="TextBox 9" id="9"/>
          <p:cNvSpPr txBox="true"/>
          <p:nvPr/>
        </p:nvSpPr>
        <p:spPr>
          <a:xfrm rot="0">
            <a:off x="8347433" y="1315559"/>
            <a:ext cx="9733901" cy="3827941"/>
          </a:xfrm>
          <a:prstGeom prst="rect">
            <a:avLst/>
          </a:prstGeom>
        </p:spPr>
        <p:txBody>
          <a:bodyPr anchor="t" rtlCol="false" tIns="0" lIns="0" bIns="0" rIns="0">
            <a:spAutoFit/>
          </a:bodyPr>
          <a:lstStyle/>
          <a:p>
            <a:pPr algn="just">
              <a:lnSpc>
                <a:spcPts val="4786"/>
              </a:lnSpc>
            </a:pPr>
            <a:r>
              <a:rPr lang="en-US" sz="3418">
                <a:solidFill>
                  <a:srgbClr val="FFFFFF"/>
                </a:solidFill>
                <a:latin typeface="Poppins"/>
                <a:ea typeface="Poppins"/>
                <a:cs typeface="Poppins"/>
                <a:sym typeface="Poppins"/>
              </a:rPr>
              <a:t>SVM showed an accuracy of 89.83% as compared to Naive Bayes’ 86.68%, as well as higher precision, recall and F1 score - indicating higher effectiveness at classifying sentiments accurately within the balanced dataset.</a:t>
            </a:r>
          </a:p>
        </p:txBody>
      </p:sp>
      <p:sp>
        <p:nvSpPr>
          <p:cNvPr name="TextBox 10" id="10"/>
          <p:cNvSpPr txBox="true"/>
          <p:nvPr/>
        </p:nvSpPr>
        <p:spPr>
          <a:xfrm rot="0">
            <a:off x="10497647" y="800417"/>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1" id="11"/>
          <p:cNvSpPr txBox="true"/>
          <p:nvPr/>
        </p:nvSpPr>
        <p:spPr>
          <a:xfrm rot="0">
            <a:off x="16421303" y="514514"/>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11</a:t>
            </a:r>
          </a:p>
        </p:txBody>
      </p:sp>
      <p:sp>
        <p:nvSpPr>
          <p:cNvPr name="TextBox 12" id="12"/>
          <p:cNvSpPr txBox="true"/>
          <p:nvPr/>
        </p:nvSpPr>
        <p:spPr>
          <a:xfrm rot="0">
            <a:off x="1623528" y="9141900"/>
            <a:ext cx="5579269" cy="7137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SVM(Linear kernel)</a:t>
            </a:r>
          </a:p>
        </p:txBody>
      </p:sp>
      <p:grpSp>
        <p:nvGrpSpPr>
          <p:cNvPr name="Group 13" id="13"/>
          <p:cNvGrpSpPr/>
          <p:nvPr/>
        </p:nvGrpSpPr>
        <p:grpSpPr>
          <a:xfrm rot="0">
            <a:off x="9397335" y="5358024"/>
            <a:ext cx="8325898" cy="3822954"/>
            <a:chOff x="0" y="0"/>
            <a:chExt cx="11101197" cy="5097272"/>
          </a:xfrm>
        </p:grpSpPr>
        <p:sp>
          <p:nvSpPr>
            <p:cNvPr name="Freeform 14" id="14"/>
            <p:cNvSpPr/>
            <p:nvPr/>
          </p:nvSpPr>
          <p:spPr>
            <a:xfrm flipH="false" flipV="false" rot="0">
              <a:off x="0" y="0"/>
              <a:ext cx="11101197" cy="5097272"/>
            </a:xfrm>
            <a:custGeom>
              <a:avLst/>
              <a:gdLst/>
              <a:ahLst/>
              <a:cxnLst/>
              <a:rect r="r" b="b" t="t" l="l"/>
              <a:pathLst>
                <a:path h="5097272" w="11101197">
                  <a:moveTo>
                    <a:pt x="0" y="0"/>
                  </a:moveTo>
                  <a:lnTo>
                    <a:pt x="11101197" y="0"/>
                  </a:lnTo>
                  <a:lnTo>
                    <a:pt x="11101197" y="5097272"/>
                  </a:lnTo>
                  <a:lnTo>
                    <a:pt x="0" y="5097272"/>
                  </a:lnTo>
                  <a:lnTo>
                    <a:pt x="0" y="0"/>
                  </a:lnTo>
                  <a:close/>
                </a:path>
              </a:pathLst>
            </a:custGeom>
            <a:blipFill>
              <a:blip r:embed="rId5"/>
              <a:stretch>
                <a:fillRect l="0" t="-2716" r="0" b="-2716"/>
              </a:stretch>
            </a:blipFill>
          </p:spPr>
        </p:sp>
      </p:grpSp>
      <p:sp>
        <p:nvSpPr>
          <p:cNvPr name="TextBox 15" id="15"/>
          <p:cNvSpPr txBox="true"/>
          <p:nvPr/>
        </p:nvSpPr>
        <p:spPr>
          <a:xfrm rot="0">
            <a:off x="12295261" y="9141900"/>
            <a:ext cx="2530078" cy="7137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Naive Bayes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E022B"/>
        </a:solidFill>
      </p:bgPr>
    </p:bg>
    <p:spTree>
      <p:nvGrpSpPr>
        <p:cNvPr id="1" name=""/>
        <p:cNvGrpSpPr/>
        <p:nvPr/>
      </p:nvGrpSpPr>
      <p:grpSpPr>
        <a:xfrm>
          <a:off x="0" y="0"/>
          <a:ext cx="0" cy="0"/>
          <a:chOff x="0" y="0"/>
          <a:chExt cx="0" cy="0"/>
        </a:xfrm>
      </p:grpSpPr>
      <p:grpSp>
        <p:nvGrpSpPr>
          <p:cNvPr name="Group 2" id="2"/>
          <p:cNvGrpSpPr/>
          <p:nvPr/>
        </p:nvGrpSpPr>
        <p:grpSpPr>
          <a:xfrm rot="0">
            <a:off x="1579946" y="438520"/>
            <a:ext cx="1184624" cy="1180338"/>
            <a:chOff x="0" y="0"/>
            <a:chExt cx="1579499" cy="1573784"/>
          </a:xfrm>
        </p:grpSpPr>
        <p:sp>
          <p:nvSpPr>
            <p:cNvPr name="Freeform 3" id="3"/>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2"/>
              <a:stretch>
                <a:fillRect l="0" t="-181" r="0" b="-181"/>
              </a:stretch>
            </a:blipFill>
          </p:spPr>
        </p:sp>
      </p:grpSp>
      <p:grpSp>
        <p:nvGrpSpPr>
          <p:cNvPr name="Group 4" id="4"/>
          <p:cNvGrpSpPr/>
          <p:nvPr/>
        </p:nvGrpSpPr>
        <p:grpSpPr>
          <a:xfrm rot="0">
            <a:off x="2385356" y="2992051"/>
            <a:ext cx="3562635" cy="3085052"/>
            <a:chOff x="0" y="0"/>
            <a:chExt cx="4750180" cy="4113402"/>
          </a:xfrm>
        </p:grpSpPr>
        <p:sp>
          <p:nvSpPr>
            <p:cNvPr name="Freeform 5" id="5"/>
            <p:cNvSpPr/>
            <p:nvPr/>
          </p:nvSpPr>
          <p:spPr>
            <a:xfrm flipH="false" flipV="false" rot="0">
              <a:off x="0" y="0"/>
              <a:ext cx="4750181" cy="4113403"/>
            </a:xfrm>
            <a:custGeom>
              <a:avLst/>
              <a:gdLst/>
              <a:ahLst/>
              <a:cxnLst/>
              <a:rect r="r" b="b" t="t" l="l"/>
              <a:pathLst>
                <a:path h="4113403" w="4750181">
                  <a:moveTo>
                    <a:pt x="3562604" y="0"/>
                  </a:moveTo>
                  <a:lnTo>
                    <a:pt x="1187577" y="0"/>
                  </a:lnTo>
                  <a:lnTo>
                    <a:pt x="0" y="2056765"/>
                  </a:lnTo>
                  <a:lnTo>
                    <a:pt x="1187577" y="4113403"/>
                  </a:lnTo>
                  <a:lnTo>
                    <a:pt x="3562604" y="4113403"/>
                  </a:lnTo>
                  <a:lnTo>
                    <a:pt x="4750181" y="2056638"/>
                  </a:lnTo>
                  <a:close/>
                </a:path>
              </a:pathLst>
            </a:custGeom>
            <a:blipFill>
              <a:blip r:embed="rId3"/>
              <a:stretch>
                <a:fillRect l="0" t="-8140" r="0" b="-8140"/>
              </a:stretch>
            </a:blipFill>
          </p:spPr>
        </p:sp>
      </p:grpSp>
      <p:grpSp>
        <p:nvGrpSpPr>
          <p:cNvPr name="Group 6" id="6"/>
          <p:cNvGrpSpPr/>
          <p:nvPr/>
        </p:nvGrpSpPr>
        <p:grpSpPr>
          <a:xfrm rot="0">
            <a:off x="13363703" y="3008940"/>
            <a:ext cx="3562635" cy="3085052"/>
            <a:chOff x="0" y="0"/>
            <a:chExt cx="4750180" cy="4113402"/>
          </a:xfrm>
        </p:grpSpPr>
        <p:sp>
          <p:nvSpPr>
            <p:cNvPr name="Freeform 7" id="7"/>
            <p:cNvSpPr/>
            <p:nvPr/>
          </p:nvSpPr>
          <p:spPr>
            <a:xfrm flipH="false" flipV="false" rot="0">
              <a:off x="0" y="0"/>
              <a:ext cx="4750181" cy="4113403"/>
            </a:xfrm>
            <a:custGeom>
              <a:avLst/>
              <a:gdLst/>
              <a:ahLst/>
              <a:cxnLst/>
              <a:rect r="r" b="b" t="t" l="l"/>
              <a:pathLst>
                <a:path h="4113403" w="4750181">
                  <a:moveTo>
                    <a:pt x="3562604" y="0"/>
                  </a:moveTo>
                  <a:lnTo>
                    <a:pt x="1187577" y="0"/>
                  </a:lnTo>
                  <a:lnTo>
                    <a:pt x="0" y="2056765"/>
                  </a:lnTo>
                  <a:lnTo>
                    <a:pt x="1187577" y="4113403"/>
                  </a:lnTo>
                  <a:lnTo>
                    <a:pt x="3562604" y="4113403"/>
                  </a:lnTo>
                  <a:lnTo>
                    <a:pt x="4750181" y="2056638"/>
                  </a:lnTo>
                  <a:close/>
                </a:path>
              </a:pathLst>
            </a:custGeom>
            <a:blipFill>
              <a:blip r:embed="rId4"/>
              <a:stretch>
                <a:fillRect l="0" t="-7740" r="0" b="-7740"/>
              </a:stretch>
            </a:blipFill>
          </p:spPr>
        </p:sp>
      </p:grpSp>
      <p:grpSp>
        <p:nvGrpSpPr>
          <p:cNvPr name="Group 8" id="8"/>
          <p:cNvGrpSpPr/>
          <p:nvPr/>
        </p:nvGrpSpPr>
        <p:grpSpPr>
          <a:xfrm rot="0">
            <a:off x="7915110" y="2992051"/>
            <a:ext cx="3562635" cy="3085052"/>
            <a:chOff x="0" y="0"/>
            <a:chExt cx="4750180" cy="4113402"/>
          </a:xfrm>
        </p:grpSpPr>
        <p:sp>
          <p:nvSpPr>
            <p:cNvPr name="Freeform 9" id="9"/>
            <p:cNvSpPr/>
            <p:nvPr/>
          </p:nvSpPr>
          <p:spPr>
            <a:xfrm flipH="false" flipV="false" rot="0">
              <a:off x="0" y="0"/>
              <a:ext cx="4750181" cy="4113403"/>
            </a:xfrm>
            <a:custGeom>
              <a:avLst/>
              <a:gdLst/>
              <a:ahLst/>
              <a:cxnLst/>
              <a:rect r="r" b="b" t="t" l="l"/>
              <a:pathLst>
                <a:path h="4113403" w="4750181">
                  <a:moveTo>
                    <a:pt x="3562604" y="0"/>
                  </a:moveTo>
                  <a:lnTo>
                    <a:pt x="1187577" y="0"/>
                  </a:lnTo>
                  <a:lnTo>
                    <a:pt x="0" y="2056765"/>
                  </a:lnTo>
                  <a:lnTo>
                    <a:pt x="1187577" y="4113403"/>
                  </a:lnTo>
                  <a:lnTo>
                    <a:pt x="3562604" y="4113403"/>
                  </a:lnTo>
                  <a:lnTo>
                    <a:pt x="4750181" y="2056638"/>
                  </a:lnTo>
                  <a:close/>
                </a:path>
              </a:pathLst>
            </a:custGeom>
            <a:blipFill>
              <a:blip r:embed="rId5"/>
              <a:stretch>
                <a:fillRect l="0" t="-7998" r="0" b="-7998"/>
              </a:stretch>
            </a:blipFill>
          </p:spPr>
        </p:sp>
      </p:grpSp>
      <p:sp>
        <p:nvSpPr>
          <p:cNvPr name="TextBox 10" id="10"/>
          <p:cNvSpPr txBox="true"/>
          <p:nvPr/>
        </p:nvSpPr>
        <p:spPr>
          <a:xfrm rot="0">
            <a:off x="2964037" y="800417"/>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1" id="11"/>
          <p:cNvSpPr txBox="true"/>
          <p:nvPr/>
        </p:nvSpPr>
        <p:spPr>
          <a:xfrm rot="0">
            <a:off x="16573703" y="470630"/>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12</a:t>
            </a:r>
          </a:p>
        </p:txBody>
      </p:sp>
      <p:sp>
        <p:nvSpPr>
          <p:cNvPr name="TextBox 12" id="12"/>
          <p:cNvSpPr txBox="true"/>
          <p:nvPr/>
        </p:nvSpPr>
        <p:spPr>
          <a:xfrm rot="0">
            <a:off x="7544393" y="-102236"/>
            <a:ext cx="3780951" cy="1814195"/>
          </a:xfrm>
          <a:prstGeom prst="rect">
            <a:avLst/>
          </a:prstGeom>
        </p:spPr>
        <p:txBody>
          <a:bodyPr anchor="t" rtlCol="false" tIns="0" lIns="0" bIns="0" rIns="0">
            <a:spAutoFit/>
          </a:bodyPr>
          <a:lstStyle/>
          <a:p>
            <a:pPr algn="ctr">
              <a:lnSpc>
                <a:spcPts val="12880"/>
              </a:lnSpc>
            </a:pPr>
            <a:r>
              <a:rPr lang="en-US" sz="9200" b="true">
                <a:solidFill>
                  <a:srgbClr val="FFFFFF"/>
                </a:solidFill>
                <a:latin typeface="Arimo Bold"/>
                <a:ea typeface="Arimo Bold"/>
                <a:cs typeface="Arimo Bold"/>
                <a:sym typeface="Arimo Bold"/>
              </a:rPr>
              <a:t>Issues</a:t>
            </a:r>
          </a:p>
        </p:txBody>
      </p:sp>
      <p:sp>
        <p:nvSpPr>
          <p:cNvPr name="TextBox 13" id="13"/>
          <p:cNvSpPr txBox="true"/>
          <p:nvPr/>
        </p:nvSpPr>
        <p:spPr>
          <a:xfrm rot="0">
            <a:off x="1752962" y="6551937"/>
            <a:ext cx="5019033" cy="759133"/>
          </a:xfrm>
          <a:prstGeom prst="rect">
            <a:avLst/>
          </a:prstGeom>
        </p:spPr>
        <p:txBody>
          <a:bodyPr anchor="t" rtlCol="false" tIns="0" lIns="0" bIns="0" rIns="0">
            <a:spAutoFit/>
          </a:bodyPr>
          <a:lstStyle/>
          <a:p>
            <a:pPr algn="ctr">
              <a:lnSpc>
                <a:spcPts val="4357"/>
              </a:lnSpc>
            </a:pPr>
            <a:r>
              <a:rPr lang="en-US" sz="3111">
                <a:solidFill>
                  <a:srgbClr val="FA85E2"/>
                </a:solidFill>
                <a:latin typeface="Poppins"/>
                <a:ea typeface="Poppins"/>
                <a:cs typeface="Poppins"/>
                <a:sym typeface="Poppins"/>
              </a:rPr>
              <a:t>Unbalanced Datasets</a:t>
            </a:r>
          </a:p>
        </p:txBody>
      </p:sp>
      <p:sp>
        <p:nvSpPr>
          <p:cNvPr name="TextBox 14" id="14"/>
          <p:cNvSpPr txBox="true"/>
          <p:nvPr/>
        </p:nvSpPr>
        <p:spPr>
          <a:xfrm rot="0">
            <a:off x="13127941" y="6609087"/>
            <a:ext cx="4016558" cy="668963"/>
          </a:xfrm>
          <a:prstGeom prst="rect">
            <a:avLst/>
          </a:prstGeom>
        </p:spPr>
        <p:txBody>
          <a:bodyPr anchor="t" rtlCol="false" tIns="0" lIns="0" bIns="0" rIns="0">
            <a:spAutoFit/>
          </a:bodyPr>
          <a:lstStyle/>
          <a:p>
            <a:pPr algn="ctr">
              <a:lnSpc>
                <a:spcPts val="4078"/>
              </a:lnSpc>
            </a:pPr>
            <a:r>
              <a:rPr lang="en-US" sz="2912">
                <a:solidFill>
                  <a:srgbClr val="FA85E2"/>
                </a:solidFill>
                <a:latin typeface="Poppins"/>
                <a:ea typeface="Poppins"/>
                <a:cs typeface="Poppins"/>
                <a:sym typeface="Poppins"/>
              </a:rPr>
              <a:t>Complicated Reviews</a:t>
            </a:r>
          </a:p>
        </p:txBody>
      </p:sp>
      <p:sp>
        <p:nvSpPr>
          <p:cNvPr name="TextBox 15" id="15"/>
          <p:cNvSpPr txBox="true"/>
          <p:nvPr/>
        </p:nvSpPr>
        <p:spPr>
          <a:xfrm rot="0">
            <a:off x="2250065" y="7204101"/>
            <a:ext cx="3815615" cy="1844677"/>
          </a:xfrm>
          <a:prstGeom prst="rect">
            <a:avLst/>
          </a:prstGeom>
        </p:spPr>
        <p:txBody>
          <a:bodyPr anchor="t" rtlCol="false" tIns="0" lIns="0" bIns="0" rIns="0">
            <a:spAutoFit/>
          </a:bodyPr>
          <a:lstStyle/>
          <a:p>
            <a:pPr algn="ctr">
              <a:lnSpc>
                <a:spcPts val="3324"/>
              </a:lnSpc>
            </a:pPr>
            <a:r>
              <a:rPr lang="en-US" sz="2374">
                <a:solidFill>
                  <a:srgbClr val="FFFFFF"/>
                </a:solidFill>
                <a:latin typeface="Poppins"/>
                <a:ea typeface="Poppins"/>
                <a:cs typeface="Poppins"/>
                <a:sym typeface="Poppins"/>
              </a:rPr>
              <a:t>In unbalanced datasets, our model showed bias towards the class with more reviews.</a:t>
            </a:r>
          </a:p>
        </p:txBody>
      </p:sp>
      <p:sp>
        <p:nvSpPr>
          <p:cNvPr name="TextBox 16" id="16"/>
          <p:cNvSpPr txBox="true"/>
          <p:nvPr/>
        </p:nvSpPr>
        <p:spPr>
          <a:xfrm rot="0">
            <a:off x="13008381" y="7204101"/>
            <a:ext cx="4551838" cy="2683002"/>
          </a:xfrm>
          <a:prstGeom prst="rect">
            <a:avLst/>
          </a:prstGeom>
        </p:spPr>
        <p:txBody>
          <a:bodyPr anchor="t" rtlCol="false" tIns="0" lIns="0" bIns="0" rIns="0">
            <a:spAutoFit/>
          </a:bodyPr>
          <a:lstStyle/>
          <a:p>
            <a:pPr algn="ctr">
              <a:lnSpc>
                <a:spcPts val="3318"/>
              </a:lnSpc>
            </a:pPr>
            <a:r>
              <a:rPr lang="en-US" sz="2370">
                <a:solidFill>
                  <a:srgbClr val="FFFFFF"/>
                </a:solidFill>
                <a:latin typeface="Poppins"/>
                <a:ea typeface="Poppins"/>
                <a:cs typeface="Poppins"/>
                <a:sym typeface="Poppins"/>
              </a:rPr>
              <a:t>The reviews that are sarcastic or have complicated English phrases and quotes which often imply opposite meaning, can be classified wrongly.</a:t>
            </a:r>
          </a:p>
        </p:txBody>
      </p:sp>
      <p:sp>
        <p:nvSpPr>
          <p:cNvPr name="TextBox 17" id="17"/>
          <p:cNvSpPr txBox="true"/>
          <p:nvPr/>
        </p:nvSpPr>
        <p:spPr>
          <a:xfrm rot="0">
            <a:off x="7788971" y="6551937"/>
            <a:ext cx="4041889" cy="759133"/>
          </a:xfrm>
          <a:prstGeom prst="rect">
            <a:avLst/>
          </a:prstGeom>
        </p:spPr>
        <p:txBody>
          <a:bodyPr anchor="t" rtlCol="false" tIns="0" lIns="0" bIns="0" rIns="0">
            <a:spAutoFit/>
          </a:bodyPr>
          <a:lstStyle/>
          <a:p>
            <a:pPr algn="ctr">
              <a:lnSpc>
                <a:spcPts val="4357"/>
              </a:lnSpc>
            </a:pPr>
            <a:r>
              <a:rPr lang="en-US" sz="3111">
                <a:solidFill>
                  <a:srgbClr val="FA85E2"/>
                </a:solidFill>
                <a:latin typeface="Poppins"/>
                <a:ea typeface="Poppins"/>
                <a:cs typeface="Poppins"/>
                <a:sym typeface="Poppins"/>
              </a:rPr>
              <a:t>Neutral Statements </a:t>
            </a:r>
          </a:p>
        </p:txBody>
      </p:sp>
      <p:sp>
        <p:nvSpPr>
          <p:cNvPr name="TextBox 18" id="18"/>
          <p:cNvSpPr txBox="true"/>
          <p:nvPr/>
        </p:nvSpPr>
        <p:spPr>
          <a:xfrm rot="0">
            <a:off x="7544393" y="7204101"/>
            <a:ext cx="4286467" cy="2682877"/>
          </a:xfrm>
          <a:prstGeom prst="rect">
            <a:avLst/>
          </a:prstGeom>
        </p:spPr>
        <p:txBody>
          <a:bodyPr anchor="t" rtlCol="false" tIns="0" lIns="0" bIns="0" rIns="0">
            <a:spAutoFit/>
          </a:bodyPr>
          <a:lstStyle/>
          <a:p>
            <a:pPr algn="ctr">
              <a:lnSpc>
                <a:spcPts val="3324"/>
              </a:lnSpc>
            </a:pPr>
            <a:r>
              <a:rPr lang="en-US" sz="2374">
                <a:solidFill>
                  <a:srgbClr val="FFFFFF"/>
                </a:solidFill>
                <a:latin typeface="Poppins"/>
                <a:ea typeface="Poppins"/>
                <a:cs typeface="Poppins"/>
                <a:sym typeface="Poppins"/>
              </a:rPr>
              <a:t>Since the dataset we selected does not have reviews with neutral sentiment, neutral reviews entered by user can be misclassified.</a:t>
            </a:r>
          </a:p>
        </p:txBody>
      </p:sp>
      <p:sp>
        <p:nvSpPr>
          <p:cNvPr name="Freeform 19" id="19"/>
          <p:cNvSpPr/>
          <p:nvPr/>
        </p:nvSpPr>
        <p:spPr>
          <a:xfrm flipH="false" flipV="false" rot="0">
            <a:off x="2678889" y="2544583"/>
            <a:ext cx="911104" cy="911104"/>
          </a:xfrm>
          <a:custGeom>
            <a:avLst/>
            <a:gdLst/>
            <a:ahLst/>
            <a:cxnLst/>
            <a:rect r="r" b="b" t="t" l="l"/>
            <a:pathLst>
              <a:path h="911104" w="911104">
                <a:moveTo>
                  <a:pt x="0" y="0"/>
                </a:moveTo>
                <a:lnTo>
                  <a:pt x="911104" y="0"/>
                </a:lnTo>
                <a:lnTo>
                  <a:pt x="911104" y="911104"/>
                </a:lnTo>
                <a:lnTo>
                  <a:pt x="0" y="9111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8232896" y="2527694"/>
            <a:ext cx="911104" cy="911104"/>
          </a:xfrm>
          <a:custGeom>
            <a:avLst/>
            <a:gdLst/>
            <a:ahLst/>
            <a:cxnLst/>
            <a:rect r="r" b="b" t="t" l="l"/>
            <a:pathLst>
              <a:path h="911104" w="911104">
                <a:moveTo>
                  <a:pt x="0" y="0"/>
                </a:moveTo>
                <a:lnTo>
                  <a:pt x="911104" y="0"/>
                </a:lnTo>
                <a:lnTo>
                  <a:pt x="911104" y="911104"/>
                </a:lnTo>
                <a:lnTo>
                  <a:pt x="0" y="9111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3513021" y="2544583"/>
            <a:ext cx="911104" cy="911104"/>
          </a:xfrm>
          <a:custGeom>
            <a:avLst/>
            <a:gdLst/>
            <a:ahLst/>
            <a:cxnLst/>
            <a:rect r="r" b="b" t="t" l="l"/>
            <a:pathLst>
              <a:path h="911104" w="911104">
                <a:moveTo>
                  <a:pt x="0" y="0"/>
                </a:moveTo>
                <a:lnTo>
                  <a:pt x="911104" y="0"/>
                </a:lnTo>
                <a:lnTo>
                  <a:pt x="911104" y="911104"/>
                </a:lnTo>
                <a:lnTo>
                  <a:pt x="0" y="9111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13" r="0" b="-9213"/>
              </a:stretch>
            </a:blipFill>
          </p:spPr>
        </p:sp>
      </p:grpSp>
      <p:grpSp>
        <p:nvGrpSpPr>
          <p:cNvPr name="Group 4" id="4"/>
          <p:cNvGrpSpPr/>
          <p:nvPr/>
        </p:nvGrpSpPr>
        <p:grpSpPr>
          <a:xfrm rot="0">
            <a:off x="2674233" y="-299192"/>
            <a:ext cx="12939522" cy="10885360"/>
            <a:chOff x="0" y="0"/>
            <a:chExt cx="17252696" cy="14513813"/>
          </a:xfrm>
        </p:grpSpPr>
        <p:sp>
          <p:nvSpPr>
            <p:cNvPr name="Freeform 5" id="5"/>
            <p:cNvSpPr/>
            <p:nvPr/>
          </p:nvSpPr>
          <p:spPr>
            <a:xfrm flipH="false" flipV="false" rot="0">
              <a:off x="0" y="0"/>
              <a:ext cx="17252696" cy="14513813"/>
            </a:xfrm>
            <a:custGeom>
              <a:avLst/>
              <a:gdLst/>
              <a:ahLst/>
              <a:cxnLst/>
              <a:rect r="r" b="b" t="t" l="l"/>
              <a:pathLst>
                <a:path h="14513813" w="17252696">
                  <a:moveTo>
                    <a:pt x="0" y="0"/>
                  </a:moveTo>
                  <a:lnTo>
                    <a:pt x="17252696" y="0"/>
                  </a:lnTo>
                  <a:lnTo>
                    <a:pt x="17252696" y="14513813"/>
                  </a:lnTo>
                  <a:lnTo>
                    <a:pt x="0" y="14513813"/>
                  </a:lnTo>
                  <a:lnTo>
                    <a:pt x="0" y="0"/>
                  </a:lnTo>
                  <a:close/>
                </a:path>
              </a:pathLst>
            </a:custGeom>
            <a:blipFill>
              <a:blip r:embed="rId3">
                <a:alphaModFix amt="21999"/>
              </a:blip>
              <a:stretch>
                <a:fillRect l="0" t="-17" r="0" b="-17"/>
              </a:stretch>
            </a:blipFill>
          </p:spPr>
        </p:sp>
      </p:grpSp>
      <p:sp>
        <p:nvSpPr>
          <p:cNvPr name="TextBox 6" id="6"/>
          <p:cNvSpPr txBox="true"/>
          <p:nvPr/>
        </p:nvSpPr>
        <p:spPr>
          <a:xfrm rot="0">
            <a:off x="3816702" y="2347055"/>
            <a:ext cx="10654596" cy="2391091"/>
          </a:xfrm>
          <a:prstGeom prst="rect">
            <a:avLst/>
          </a:prstGeom>
        </p:spPr>
        <p:txBody>
          <a:bodyPr anchor="t" rtlCol="false" tIns="0" lIns="0" bIns="0" rIns="0">
            <a:spAutoFit/>
          </a:bodyPr>
          <a:lstStyle/>
          <a:p>
            <a:pPr algn="ctr">
              <a:lnSpc>
                <a:spcPts val="10341"/>
              </a:lnSpc>
            </a:pPr>
            <a:r>
              <a:rPr lang="en-US" sz="11119" b="true">
                <a:solidFill>
                  <a:srgbClr val="FFFFFF"/>
                </a:solidFill>
                <a:latin typeface="Arimo Bold"/>
                <a:ea typeface="Arimo Bold"/>
                <a:cs typeface="Arimo Bold"/>
                <a:sym typeface="Arimo Bold"/>
              </a:rPr>
              <a:t>Future Directions</a:t>
            </a:r>
          </a:p>
        </p:txBody>
      </p:sp>
      <p:sp>
        <p:nvSpPr>
          <p:cNvPr name="TextBox 7" id="7"/>
          <p:cNvSpPr txBox="true"/>
          <p:nvPr/>
        </p:nvSpPr>
        <p:spPr>
          <a:xfrm rot="0">
            <a:off x="3253617" y="5089790"/>
            <a:ext cx="11780766" cy="3942876"/>
          </a:xfrm>
          <a:prstGeom prst="rect">
            <a:avLst/>
          </a:prstGeom>
        </p:spPr>
        <p:txBody>
          <a:bodyPr anchor="t" rtlCol="false" tIns="0" lIns="0" bIns="0" rIns="0">
            <a:spAutoFit/>
          </a:bodyPr>
          <a:lstStyle/>
          <a:p>
            <a:pPr algn="l" marL="823992" indent="-205998" lvl="3">
              <a:lnSpc>
                <a:spcPts val="4226"/>
              </a:lnSpc>
              <a:buFont typeface="Arial"/>
              <a:buChar char="￭"/>
            </a:pPr>
            <a:r>
              <a:rPr lang="en-US" sz="3017">
                <a:solidFill>
                  <a:srgbClr val="FFFFFF"/>
                </a:solidFill>
                <a:latin typeface="Poppins"/>
                <a:ea typeface="Poppins"/>
                <a:cs typeface="Poppins"/>
                <a:sym typeface="Poppins"/>
              </a:rPr>
              <a:t>We outline future directions for our project by expanding it to various other languages.</a:t>
            </a:r>
          </a:p>
          <a:p>
            <a:pPr algn="l" marL="823992" indent="-205998" lvl="3">
              <a:lnSpc>
                <a:spcPts val="4226"/>
              </a:lnSpc>
            </a:pPr>
          </a:p>
          <a:p>
            <a:pPr algn="l" marL="823992" indent="-205998" lvl="3">
              <a:lnSpc>
                <a:spcPts val="4226"/>
              </a:lnSpc>
              <a:buFont typeface="Arial"/>
              <a:buChar char="￭"/>
            </a:pPr>
            <a:r>
              <a:rPr lang="en-US" sz="3017">
                <a:solidFill>
                  <a:srgbClr val="FFFFFF"/>
                </a:solidFill>
                <a:latin typeface="Poppins"/>
                <a:ea typeface="Poppins"/>
                <a:cs typeface="Poppins"/>
                <a:sym typeface="Poppins"/>
              </a:rPr>
              <a:t>Implementing pre-trained models like BERT will improve the handling of complex language features such as idioms, sarcasm, and context-dependent sentiment that simpler models like Naive Bayes and SVM may miss.</a:t>
            </a:r>
          </a:p>
        </p:txBody>
      </p:sp>
      <p:sp>
        <p:nvSpPr>
          <p:cNvPr name="TextBox 8" id="8"/>
          <p:cNvSpPr txBox="true"/>
          <p:nvPr/>
        </p:nvSpPr>
        <p:spPr>
          <a:xfrm rot="0">
            <a:off x="16726103" y="8488870"/>
            <a:ext cx="68559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13</a:t>
            </a:r>
          </a:p>
        </p:txBody>
      </p:sp>
      <p:sp>
        <p:nvSpPr>
          <p:cNvPr name="TextBox 9" id="9"/>
          <p:cNvSpPr txBox="true"/>
          <p:nvPr/>
        </p:nvSpPr>
        <p:spPr>
          <a:xfrm rot="0">
            <a:off x="5042950" y="957820"/>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grpSp>
        <p:nvGrpSpPr>
          <p:cNvPr name="Group 10" id="10"/>
          <p:cNvGrpSpPr/>
          <p:nvPr/>
        </p:nvGrpSpPr>
        <p:grpSpPr>
          <a:xfrm rot="0">
            <a:off x="3674764" y="480114"/>
            <a:ext cx="1184624" cy="1180338"/>
            <a:chOff x="0" y="0"/>
            <a:chExt cx="1579499" cy="1573784"/>
          </a:xfrm>
        </p:grpSpPr>
        <p:sp>
          <p:nvSpPr>
            <p:cNvPr name="Freeform 11" id="11"/>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4"/>
              <a:stretch>
                <a:fillRect l="0" t="-181" r="0" b="-181"/>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E02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51" r="0" b="-51"/>
              </a:stretch>
            </a:blipFill>
          </p:spPr>
        </p:sp>
      </p:grpSp>
      <p:sp>
        <p:nvSpPr>
          <p:cNvPr name="TextBox 4" id="4"/>
          <p:cNvSpPr txBox="true"/>
          <p:nvPr/>
        </p:nvSpPr>
        <p:spPr>
          <a:xfrm rot="0">
            <a:off x="0" y="1957069"/>
            <a:ext cx="18288000" cy="4587877"/>
          </a:xfrm>
          <a:prstGeom prst="rect">
            <a:avLst/>
          </a:prstGeom>
        </p:spPr>
        <p:txBody>
          <a:bodyPr anchor="t" rtlCol="false" tIns="0" lIns="0" bIns="0" rIns="0">
            <a:spAutoFit/>
          </a:bodyPr>
          <a:lstStyle/>
          <a:p>
            <a:pPr algn="ctr">
              <a:lnSpc>
                <a:spcPts val="6998"/>
              </a:lnSpc>
            </a:pPr>
            <a:r>
              <a:rPr lang="en-US" sz="4999" b="true">
                <a:solidFill>
                  <a:srgbClr val="FFFFFF"/>
                </a:solidFill>
                <a:latin typeface="League Spartan"/>
                <a:ea typeface="League Spartan"/>
                <a:cs typeface="League Spartan"/>
                <a:sym typeface="League Spartan"/>
              </a:rPr>
              <a:t> We would like to express our sincere heartfelt gratitude to our course instructor, Dr. Teena Sharma for her constant guidance, feedback, and support throughout this entire project, and for giving us this grand opportunity to present our project.</a:t>
            </a:r>
          </a:p>
        </p:txBody>
      </p:sp>
      <p:sp>
        <p:nvSpPr>
          <p:cNvPr name="TextBox 5" id="5"/>
          <p:cNvSpPr txBox="true"/>
          <p:nvPr/>
        </p:nvSpPr>
        <p:spPr>
          <a:xfrm rot="0">
            <a:off x="5042950" y="957820"/>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6" id="6"/>
          <p:cNvSpPr txBox="true"/>
          <p:nvPr/>
        </p:nvSpPr>
        <p:spPr>
          <a:xfrm rot="0">
            <a:off x="6887885" y="7463630"/>
            <a:ext cx="4512231" cy="1247778"/>
          </a:xfrm>
          <a:prstGeom prst="rect">
            <a:avLst/>
          </a:prstGeom>
        </p:spPr>
        <p:txBody>
          <a:bodyPr anchor="t" rtlCol="false" tIns="0" lIns="0" bIns="0" rIns="0">
            <a:spAutoFit/>
          </a:bodyPr>
          <a:lstStyle/>
          <a:p>
            <a:pPr algn="ctr">
              <a:lnSpc>
                <a:spcPts val="8397"/>
              </a:lnSpc>
            </a:pPr>
            <a:r>
              <a:rPr lang="en-US" sz="5998" b="true">
                <a:solidFill>
                  <a:srgbClr val="FFFFFF"/>
                </a:solidFill>
                <a:latin typeface="League Spartan"/>
                <a:ea typeface="League Spartan"/>
                <a:cs typeface="League Spartan"/>
                <a:sym typeface="League Spartan"/>
              </a:rPr>
              <a:t>Thank You!</a:t>
            </a:r>
          </a:p>
        </p:txBody>
      </p:sp>
      <p:grpSp>
        <p:nvGrpSpPr>
          <p:cNvPr name="Group 7" id="7"/>
          <p:cNvGrpSpPr/>
          <p:nvPr/>
        </p:nvGrpSpPr>
        <p:grpSpPr>
          <a:xfrm rot="0">
            <a:off x="3674764" y="480114"/>
            <a:ext cx="1184624" cy="1180338"/>
            <a:chOff x="0" y="0"/>
            <a:chExt cx="1579499" cy="1573784"/>
          </a:xfrm>
        </p:grpSpPr>
        <p:sp>
          <p:nvSpPr>
            <p:cNvPr name="Freeform 8" id="8"/>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3"/>
              <a:stretch>
                <a:fillRect l="0" t="-181" r="0" b="-181"/>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183D"/>
        </a:solidFill>
      </p:bgPr>
    </p:bg>
    <p:spTree>
      <p:nvGrpSpPr>
        <p:cNvPr id="1" name=""/>
        <p:cNvGrpSpPr/>
        <p:nvPr/>
      </p:nvGrpSpPr>
      <p:grpSpPr>
        <a:xfrm>
          <a:off x="0" y="0"/>
          <a:ext cx="0" cy="0"/>
          <a:chOff x="0" y="0"/>
          <a:chExt cx="0" cy="0"/>
        </a:xfrm>
      </p:grpSpPr>
      <p:grpSp>
        <p:nvGrpSpPr>
          <p:cNvPr name="Group 2" id="2"/>
          <p:cNvGrpSpPr/>
          <p:nvPr/>
        </p:nvGrpSpPr>
        <p:grpSpPr>
          <a:xfrm rot="0">
            <a:off x="1028700" y="691460"/>
            <a:ext cx="1184624" cy="1180338"/>
            <a:chOff x="0" y="0"/>
            <a:chExt cx="1579499" cy="1573784"/>
          </a:xfrm>
        </p:grpSpPr>
        <p:sp>
          <p:nvSpPr>
            <p:cNvPr name="Freeform 3" id="3"/>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2"/>
              <a:stretch>
                <a:fillRect l="0" t="-181" r="0" b="-181"/>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alphaModFix amt="16000"/>
              </a:blip>
              <a:stretch>
                <a:fillRect l="0" t="-26307" r="0" b="-26307"/>
              </a:stretch>
            </a:blipFill>
          </p:spPr>
        </p:sp>
      </p:grpSp>
      <p:grpSp>
        <p:nvGrpSpPr>
          <p:cNvPr name="Group 6" id="6"/>
          <p:cNvGrpSpPr/>
          <p:nvPr/>
        </p:nvGrpSpPr>
        <p:grpSpPr>
          <a:xfrm rot="0">
            <a:off x="1621034" y="2845884"/>
            <a:ext cx="2863310" cy="3662267"/>
            <a:chOff x="0" y="0"/>
            <a:chExt cx="3817747" cy="4883023"/>
          </a:xfrm>
        </p:grpSpPr>
        <p:sp>
          <p:nvSpPr>
            <p:cNvPr name="Freeform 7" id="7"/>
            <p:cNvSpPr/>
            <p:nvPr/>
          </p:nvSpPr>
          <p:spPr>
            <a:xfrm flipH="false" flipV="false" rot="0">
              <a:off x="0" y="0"/>
              <a:ext cx="3817747" cy="4883023"/>
            </a:xfrm>
            <a:custGeom>
              <a:avLst/>
              <a:gdLst/>
              <a:ahLst/>
              <a:cxnLst/>
              <a:rect r="r" b="b" t="t" l="l"/>
              <a:pathLst>
                <a:path h="4883023" w="3817747">
                  <a:moveTo>
                    <a:pt x="0" y="0"/>
                  </a:moveTo>
                  <a:lnTo>
                    <a:pt x="3817747" y="0"/>
                  </a:lnTo>
                  <a:lnTo>
                    <a:pt x="3817747" y="4883023"/>
                  </a:lnTo>
                  <a:lnTo>
                    <a:pt x="0" y="4883023"/>
                  </a:lnTo>
                  <a:lnTo>
                    <a:pt x="0" y="0"/>
                  </a:lnTo>
                  <a:close/>
                </a:path>
              </a:pathLst>
            </a:custGeom>
            <a:blipFill>
              <a:blip r:embed="rId4"/>
              <a:stretch>
                <a:fillRect l="0" t="-538" r="0" b="-538"/>
              </a:stretch>
            </a:blipFill>
          </p:spPr>
        </p:sp>
      </p:grpSp>
      <p:sp>
        <p:nvSpPr>
          <p:cNvPr name="Freeform 8" id="8"/>
          <p:cNvSpPr/>
          <p:nvPr/>
        </p:nvSpPr>
        <p:spPr>
          <a:xfrm flipH="false" flipV="false" rot="0">
            <a:off x="1663495" y="2737388"/>
            <a:ext cx="2863325" cy="3770785"/>
          </a:xfrm>
          <a:custGeom>
            <a:avLst/>
            <a:gdLst/>
            <a:ahLst/>
            <a:cxnLst/>
            <a:rect r="r" b="b" t="t" l="l"/>
            <a:pathLst>
              <a:path h="3770785" w="2863325">
                <a:moveTo>
                  <a:pt x="0" y="0"/>
                </a:moveTo>
                <a:lnTo>
                  <a:pt x="2863325" y="0"/>
                </a:lnTo>
                <a:lnTo>
                  <a:pt x="2863325" y="3770785"/>
                </a:lnTo>
                <a:lnTo>
                  <a:pt x="0" y="3770785"/>
                </a:lnTo>
                <a:lnTo>
                  <a:pt x="0" y="0"/>
                </a:lnTo>
                <a:close/>
              </a:path>
            </a:pathLst>
          </a:custGeom>
          <a:blipFill>
            <a:blip r:embed="rId5">
              <a:extLst>
                <a:ext uri="{96DAC541-7B7A-43D3-8B79-37D633B846F1}">
                  <asvg:svgBlip xmlns:asvg="http://schemas.microsoft.com/office/drawing/2016/SVG/main" r:embed="rId6"/>
                </a:ext>
              </a:extLst>
            </a:blip>
            <a:stretch>
              <a:fillRect l="-49" t="0" r="-49" b="0"/>
            </a:stretch>
          </a:blipFill>
        </p:spPr>
      </p:sp>
      <p:grpSp>
        <p:nvGrpSpPr>
          <p:cNvPr name="Group 9" id="9"/>
          <p:cNvGrpSpPr/>
          <p:nvPr/>
        </p:nvGrpSpPr>
        <p:grpSpPr>
          <a:xfrm rot="0">
            <a:off x="13902717" y="2845884"/>
            <a:ext cx="2863310" cy="3662267"/>
            <a:chOff x="0" y="0"/>
            <a:chExt cx="3817747" cy="4883023"/>
          </a:xfrm>
        </p:grpSpPr>
        <p:sp>
          <p:nvSpPr>
            <p:cNvPr name="Freeform 10" id="10"/>
            <p:cNvSpPr/>
            <p:nvPr/>
          </p:nvSpPr>
          <p:spPr>
            <a:xfrm flipH="false" flipV="false" rot="0">
              <a:off x="0" y="0"/>
              <a:ext cx="3817747" cy="4883023"/>
            </a:xfrm>
            <a:custGeom>
              <a:avLst/>
              <a:gdLst/>
              <a:ahLst/>
              <a:cxnLst/>
              <a:rect r="r" b="b" t="t" l="l"/>
              <a:pathLst>
                <a:path h="4883023" w="3817747">
                  <a:moveTo>
                    <a:pt x="0" y="0"/>
                  </a:moveTo>
                  <a:lnTo>
                    <a:pt x="3817747" y="0"/>
                  </a:lnTo>
                  <a:lnTo>
                    <a:pt x="3817747" y="4883023"/>
                  </a:lnTo>
                  <a:lnTo>
                    <a:pt x="0" y="4883023"/>
                  </a:lnTo>
                  <a:lnTo>
                    <a:pt x="0" y="0"/>
                  </a:lnTo>
                  <a:close/>
                </a:path>
              </a:pathLst>
            </a:custGeom>
            <a:blipFill>
              <a:blip r:embed="rId7"/>
              <a:stretch>
                <a:fillRect l="-6959" t="0" r="-6959" b="0"/>
              </a:stretch>
            </a:blipFill>
          </p:spPr>
        </p:sp>
      </p:grpSp>
      <p:sp>
        <p:nvSpPr>
          <p:cNvPr name="TextBox 11" id="11"/>
          <p:cNvSpPr txBox="true"/>
          <p:nvPr/>
        </p:nvSpPr>
        <p:spPr>
          <a:xfrm rot="0">
            <a:off x="733197" y="6676579"/>
            <a:ext cx="5066738" cy="1370965"/>
          </a:xfrm>
          <a:prstGeom prst="rect">
            <a:avLst/>
          </a:prstGeom>
        </p:spPr>
        <p:txBody>
          <a:bodyPr anchor="t" rtlCol="false" tIns="0" lIns="0" bIns="0" rIns="0">
            <a:spAutoFit/>
          </a:bodyPr>
          <a:lstStyle/>
          <a:p>
            <a:pPr algn="ctr">
              <a:lnSpc>
                <a:spcPts val="2659"/>
              </a:lnSpc>
            </a:pPr>
            <a:r>
              <a:rPr lang="en-US" sz="1899">
                <a:solidFill>
                  <a:srgbClr val="FFFFFF"/>
                </a:solidFill>
                <a:latin typeface="League Spartan"/>
                <a:ea typeface="League Spartan"/>
                <a:cs typeface="League Spartan"/>
                <a:sym typeface="League Spartan"/>
              </a:rPr>
              <a:t>PONNEKANTI BIPAN CHANDRA</a:t>
            </a:r>
          </a:p>
          <a:p>
            <a:pPr algn="ctr">
              <a:lnSpc>
                <a:spcPts val="2659"/>
              </a:lnSpc>
            </a:pPr>
            <a:r>
              <a:rPr lang="en-US" sz="1899">
                <a:solidFill>
                  <a:srgbClr val="FFFFFF"/>
                </a:solidFill>
                <a:latin typeface="League Spartan"/>
                <a:ea typeface="League Spartan"/>
                <a:cs typeface="League Spartan"/>
                <a:sym typeface="League Spartan"/>
              </a:rPr>
              <a:t>SOPHOMORE, ECE</a:t>
            </a:r>
          </a:p>
          <a:p>
            <a:pPr algn="ctr">
              <a:lnSpc>
                <a:spcPts val="2659"/>
              </a:lnSpc>
            </a:pPr>
            <a:r>
              <a:rPr lang="en-US" sz="1899">
                <a:solidFill>
                  <a:srgbClr val="FFFFFF"/>
                </a:solidFill>
                <a:latin typeface="League Spartan"/>
                <a:ea typeface="League Spartan"/>
                <a:cs typeface="League Spartan"/>
                <a:sym typeface="League Spartan"/>
              </a:rPr>
              <a:t>230102072</a:t>
            </a:r>
          </a:p>
          <a:p>
            <a:pPr algn="ctr">
              <a:lnSpc>
                <a:spcPts val="2659"/>
              </a:lnSpc>
            </a:pPr>
            <a:r>
              <a:rPr lang="en-US" sz="1899">
                <a:solidFill>
                  <a:srgbClr val="FFFFFF"/>
                </a:solidFill>
                <a:latin typeface="League Spartan"/>
                <a:ea typeface="League Spartan"/>
                <a:cs typeface="League Spartan"/>
                <a:sym typeface="League Spartan"/>
              </a:rPr>
              <a:t>c.ponnekanti@iitg.ac.in</a:t>
            </a:r>
          </a:p>
        </p:txBody>
      </p:sp>
      <p:sp>
        <p:nvSpPr>
          <p:cNvPr name="TextBox 12" id="12"/>
          <p:cNvSpPr txBox="true"/>
          <p:nvPr/>
        </p:nvSpPr>
        <p:spPr>
          <a:xfrm rot="0">
            <a:off x="13679499" y="6676579"/>
            <a:ext cx="3309759" cy="1370965"/>
          </a:xfrm>
          <a:prstGeom prst="rect">
            <a:avLst/>
          </a:prstGeom>
        </p:spPr>
        <p:txBody>
          <a:bodyPr anchor="t" rtlCol="false" tIns="0" lIns="0" bIns="0" rIns="0">
            <a:spAutoFit/>
          </a:bodyPr>
          <a:lstStyle/>
          <a:p>
            <a:pPr algn="ctr">
              <a:lnSpc>
                <a:spcPts val="2659"/>
              </a:lnSpc>
            </a:pPr>
            <a:r>
              <a:rPr lang="en-US" sz="1899">
                <a:solidFill>
                  <a:srgbClr val="FFFFFF"/>
                </a:solidFill>
                <a:latin typeface="League Spartan"/>
                <a:ea typeface="League Spartan"/>
                <a:cs typeface="League Spartan"/>
                <a:sym typeface="League Spartan"/>
              </a:rPr>
              <a:t>SATYAKI RAY</a:t>
            </a:r>
          </a:p>
          <a:p>
            <a:pPr algn="ctr">
              <a:lnSpc>
                <a:spcPts val="2659"/>
              </a:lnSpc>
            </a:pPr>
            <a:r>
              <a:rPr lang="en-US" sz="1899">
                <a:solidFill>
                  <a:srgbClr val="FFFFFF"/>
                </a:solidFill>
                <a:latin typeface="League Spartan"/>
                <a:ea typeface="League Spartan"/>
                <a:cs typeface="League Spartan"/>
                <a:sym typeface="League Spartan"/>
              </a:rPr>
              <a:t>Sophomore, MnC</a:t>
            </a:r>
          </a:p>
          <a:p>
            <a:pPr algn="ctr">
              <a:lnSpc>
                <a:spcPts val="2659"/>
              </a:lnSpc>
            </a:pPr>
            <a:r>
              <a:rPr lang="en-US" sz="1899">
                <a:solidFill>
                  <a:srgbClr val="FFFFFF"/>
                </a:solidFill>
                <a:latin typeface="League Spartan"/>
                <a:ea typeface="League Spartan"/>
                <a:cs typeface="League Spartan"/>
                <a:sym typeface="League Spartan"/>
              </a:rPr>
              <a:t>230123080</a:t>
            </a:r>
          </a:p>
          <a:p>
            <a:pPr algn="ctr">
              <a:lnSpc>
                <a:spcPts val="2659"/>
              </a:lnSpc>
            </a:pPr>
            <a:r>
              <a:rPr lang="en-US" sz="1899">
                <a:solidFill>
                  <a:srgbClr val="FFFFFF"/>
                </a:solidFill>
                <a:latin typeface="League Spartan"/>
                <a:ea typeface="League Spartan"/>
                <a:cs typeface="League Spartan"/>
                <a:sym typeface="League Spartan"/>
              </a:rPr>
              <a:t>       r.satyaki@iitg.ac.in</a:t>
            </a:r>
          </a:p>
        </p:txBody>
      </p:sp>
      <p:sp>
        <p:nvSpPr>
          <p:cNvPr name="Freeform 13" id="13"/>
          <p:cNvSpPr/>
          <p:nvPr/>
        </p:nvSpPr>
        <p:spPr>
          <a:xfrm flipH="false" flipV="false" rot="0">
            <a:off x="1320676" y="7803481"/>
            <a:ext cx="342819" cy="225014"/>
          </a:xfrm>
          <a:custGeom>
            <a:avLst/>
            <a:gdLst/>
            <a:ahLst/>
            <a:cxnLst/>
            <a:rect r="r" b="b" t="t" l="l"/>
            <a:pathLst>
              <a:path h="225014" w="342819">
                <a:moveTo>
                  <a:pt x="0" y="0"/>
                </a:moveTo>
                <a:lnTo>
                  <a:pt x="342819" y="0"/>
                </a:lnTo>
                <a:lnTo>
                  <a:pt x="342819" y="225014"/>
                </a:lnTo>
                <a:lnTo>
                  <a:pt x="0" y="225014"/>
                </a:lnTo>
                <a:lnTo>
                  <a:pt x="0" y="0"/>
                </a:lnTo>
                <a:close/>
              </a:path>
            </a:pathLst>
          </a:custGeom>
          <a:blipFill>
            <a:blip r:embed="rId8">
              <a:extLst>
                <a:ext uri="{96DAC541-7B7A-43D3-8B79-37D633B846F1}">
                  <asvg:svgBlip xmlns:asvg="http://schemas.microsoft.com/office/drawing/2016/SVG/main" r:embed="rId9"/>
                </a:ext>
              </a:extLst>
            </a:blip>
            <a:stretch>
              <a:fillRect l="-594" t="0" r="-594" b="0"/>
            </a:stretch>
          </a:blipFill>
        </p:spPr>
      </p:sp>
      <p:sp>
        <p:nvSpPr>
          <p:cNvPr name="Freeform 14" id="14"/>
          <p:cNvSpPr/>
          <p:nvPr/>
        </p:nvSpPr>
        <p:spPr>
          <a:xfrm flipH="false" flipV="false" rot="0">
            <a:off x="13902717" y="7803481"/>
            <a:ext cx="342819" cy="225014"/>
          </a:xfrm>
          <a:custGeom>
            <a:avLst/>
            <a:gdLst/>
            <a:ahLst/>
            <a:cxnLst/>
            <a:rect r="r" b="b" t="t" l="l"/>
            <a:pathLst>
              <a:path h="225014" w="342819">
                <a:moveTo>
                  <a:pt x="0" y="0"/>
                </a:moveTo>
                <a:lnTo>
                  <a:pt x="342819" y="0"/>
                </a:lnTo>
                <a:lnTo>
                  <a:pt x="342819" y="225014"/>
                </a:lnTo>
                <a:lnTo>
                  <a:pt x="0" y="225014"/>
                </a:lnTo>
                <a:lnTo>
                  <a:pt x="0" y="0"/>
                </a:lnTo>
                <a:close/>
              </a:path>
            </a:pathLst>
          </a:custGeom>
          <a:blipFill>
            <a:blip r:embed="rId8">
              <a:extLst>
                <a:ext uri="{96DAC541-7B7A-43D3-8B79-37D633B846F1}">
                  <asvg:svgBlip xmlns:asvg="http://schemas.microsoft.com/office/drawing/2016/SVG/main" r:embed="rId9"/>
                </a:ext>
              </a:extLst>
            </a:blip>
            <a:stretch>
              <a:fillRect l="-594" t="0" r="-594" b="0"/>
            </a:stretch>
          </a:blipFill>
        </p:spPr>
      </p:sp>
      <p:grpSp>
        <p:nvGrpSpPr>
          <p:cNvPr name="Group 15" id="15"/>
          <p:cNvGrpSpPr/>
          <p:nvPr/>
        </p:nvGrpSpPr>
        <p:grpSpPr>
          <a:xfrm rot="0">
            <a:off x="7660928" y="2845884"/>
            <a:ext cx="3107722" cy="3662267"/>
            <a:chOff x="0" y="0"/>
            <a:chExt cx="4143629" cy="4883023"/>
          </a:xfrm>
        </p:grpSpPr>
        <p:sp>
          <p:nvSpPr>
            <p:cNvPr name="Freeform 16" id="16"/>
            <p:cNvSpPr/>
            <p:nvPr/>
          </p:nvSpPr>
          <p:spPr>
            <a:xfrm flipH="false" flipV="false" rot="0">
              <a:off x="0" y="0"/>
              <a:ext cx="4143629" cy="4883023"/>
            </a:xfrm>
            <a:custGeom>
              <a:avLst/>
              <a:gdLst/>
              <a:ahLst/>
              <a:cxnLst/>
              <a:rect r="r" b="b" t="t" l="l"/>
              <a:pathLst>
                <a:path h="4883023" w="4143629">
                  <a:moveTo>
                    <a:pt x="0" y="0"/>
                  </a:moveTo>
                  <a:lnTo>
                    <a:pt x="4143629" y="0"/>
                  </a:lnTo>
                  <a:lnTo>
                    <a:pt x="4143629" y="4883023"/>
                  </a:lnTo>
                  <a:lnTo>
                    <a:pt x="0" y="4883023"/>
                  </a:lnTo>
                  <a:lnTo>
                    <a:pt x="0" y="0"/>
                  </a:lnTo>
                  <a:close/>
                </a:path>
              </a:pathLst>
            </a:custGeom>
            <a:blipFill>
              <a:blip r:embed="rId10"/>
              <a:stretch>
                <a:fillRect l="0" t="-5483" r="0" b="-5483"/>
              </a:stretch>
            </a:blipFill>
          </p:spPr>
        </p:sp>
      </p:grpSp>
      <p:sp>
        <p:nvSpPr>
          <p:cNvPr name="TextBox 17" id="17"/>
          <p:cNvSpPr txBox="true"/>
          <p:nvPr/>
        </p:nvSpPr>
        <p:spPr>
          <a:xfrm rot="0">
            <a:off x="6681399" y="6676579"/>
            <a:ext cx="5066738" cy="2037715"/>
          </a:xfrm>
          <a:prstGeom prst="rect">
            <a:avLst/>
          </a:prstGeom>
        </p:spPr>
        <p:txBody>
          <a:bodyPr anchor="t" rtlCol="false" tIns="0" lIns="0" bIns="0" rIns="0">
            <a:spAutoFit/>
          </a:bodyPr>
          <a:lstStyle/>
          <a:p>
            <a:pPr algn="ctr">
              <a:lnSpc>
                <a:spcPts val="2659"/>
              </a:lnSpc>
            </a:pPr>
            <a:r>
              <a:rPr lang="en-US" sz="1899">
                <a:solidFill>
                  <a:srgbClr val="FFFFFF"/>
                </a:solidFill>
                <a:latin typeface="League Spartan"/>
                <a:ea typeface="League Spartan"/>
                <a:cs typeface="League Spartan"/>
                <a:sym typeface="League Spartan"/>
              </a:rPr>
              <a:t>AMANAGANTI CHETHAN REDDY</a:t>
            </a:r>
          </a:p>
          <a:p>
            <a:pPr algn="ctr">
              <a:lnSpc>
                <a:spcPts val="2659"/>
              </a:lnSpc>
            </a:pPr>
            <a:r>
              <a:rPr lang="en-US" sz="1899">
                <a:solidFill>
                  <a:srgbClr val="FFFFFF"/>
                </a:solidFill>
                <a:latin typeface="League Spartan"/>
                <a:ea typeface="League Spartan"/>
                <a:cs typeface="League Spartan"/>
                <a:sym typeface="League Spartan"/>
              </a:rPr>
              <a:t>SOPHOMORE,ECE</a:t>
            </a:r>
          </a:p>
          <a:p>
            <a:pPr algn="ctr">
              <a:lnSpc>
                <a:spcPts val="2659"/>
              </a:lnSpc>
            </a:pPr>
            <a:r>
              <a:rPr lang="en-US" sz="1899">
                <a:solidFill>
                  <a:srgbClr val="FFFFFF"/>
                </a:solidFill>
                <a:latin typeface="League Spartan"/>
                <a:ea typeface="League Spartan"/>
                <a:cs typeface="League Spartan"/>
                <a:sym typeface="League Spartan"/>
              </a:rPr>
              <a:t>230102117</a:t>
            </a:r>
          </a:p>
          <a:p>
            <a:pPr algn="ctr">
              <a:lnSpc>
                <a:spcPts val="2659"/>
              </a:lnSpc>
            </a:pPr>
            <a:r>
              <a:rPr lang="en-US" sz="1899">
                <a:solidFill>
                  <a:srgbClr val="FFFFFF"/>
                </a:solidFill>
                <a:latin typeface="League Spartan"/>
                <a:ea typeface="League Spartan"/>
                <a:cs typeface="League Spartan"/>
                <a:sym typeface="League Spartan"/>
              </a:rPr>
              <a:t>r.amanaganti@iitg.ac.in</a:t>
            </a:r>
          </a:p>
          <a:p>
            <a:pPr algn="ctr">
              <a:lnSpc>
                <a:spcPts val="2659"/>
              </a:lnSpc>
            </a:pPr>
          </a:p>
          <a:p>
            <a:pPr algn="ctr">
              <a:lnSpc>
                <a:spcPts val="2659"/>
              </a:lnSpc>
            </a:pPr>
          </a:p>
        </p:txBody>
      </p:sp>
      <p:sp>
        <p:nvSpPr>
          <p:cNvPr name="Freeform 18" id="18"/>
          <p:cNvSpPr/>
          <p:nvPr/>
        </p:nvSpPr>
        <p:spPr>
          <a:xfrm flipH="false" flipV="false" rot="0">
            <a:off x="7252064" y="7803481"/>
            <a:ext cx="342819" cy="225014"/>
          </a:xfrm>
          <a:custGeom>
            <a:avLst/>
            <a:gdLst/>
            <a:ahLst/>
            <a:cxnLst/>
            <a:rect r="r" b="b" t="t" l="l"/>
            <a:pathLst>
              <a:path h="225014" w="342819">
                <a:moveTo>
                  <a:pt x="0" y="0"/>
                </a:moveTo>
                <a:lnTo>
                  <a:pt x="342819" y="0"/>
                </a:lnTo>
                <a:lnTo>
                  <a:pt x="342819" y="225014"/>
                </a:lnTo>
                <a:lnTo>
                  <a:pt x="0" y="225014"/>
                </a:lnTo>
                <a:lnTo>
                  <a:pt x="0" y="0"/>
                </a:lnTo>
                <a:close/>
              </a:path>
            </a:pathLst>
          </a:custGeom>
          <a:blipFill>
            <a:blip r:embed="rId8">
              <a:extLst>
                <a:ext uri="{96DAC541-7B7A-43D3-8B79-37D633B846F1}">
                  <asvg:svgBlip xmlns:asvg="http://schemas.microsoft.com/office/drawing/2016/SVG/main" r:embed="rId9"/>
                </a:ext>
              </a:extLst>
            </a:blip>
            <a:stretch>
              <a:fillRect l="-594" t="0" r="-594" b="0"/>
            </a:stretch>
          </a:blipFill>
        </p:spPr>
      </p:sp>
      <p:sp>
        <p:nvSpPr>
          <p:cNvPr name="TextBox 19" id="19"/>
          <p:cNvSpPr txBox="true"/>
          <p:nvPr/>
        </p:nvSpPr>
        <p:spPr>
          <a:xfrm rot="0">
            <a:off x="4879043" y="1038595"/>
            <a:ext cx="8529915" cy="1086166"/>
          </a:xfrm>
          <a:prstGeom prst="rect">
            <a:avLst/>
          </a:prstGeom>
        </p:spPr>
        <p:txBody>
          <a:bodyPr anchor="t" rtlCol="false" tIns="0" lIns="0" bIns="0" rIns="0">
            <a:spAutoFit/>
          </a:bodyPr>
          <a:lstStyle/>
          <a:p>
            <a:pPr algn="ctr">
              <a:lnSpc>
                <a:spcPts val="10341"/>
              </a:lnSpc>
            </a:pPr>
            <a:r>
              <a:rPr lang="en-US" sz="11119" b="true">
                <a:solidFill>
                  <a:srgbClr val="FFFFFF"/>
                </a:solidFill>
                <a:latin typeface="Arimo Bold"/>
                <a:ea typeface="Arimo Bold"/>
                <a:cs typeface="Arimo Bold"/>
                <a:sym typeface="Arimo Bold"/>
              </a:rPr>
              <a:t>Our Team</a:t>
            </a:r>
          </a:p>
        </p:txBody>
      </p:sp>
      <p:sp>
        <p:nvSpPr>
          <p:cNvPr name="TextBox 20" id="20"/>
          <p:cNvSpPr txBox="true"/>
          <p:nvPr/>
        </p:nvSpPr>
        <p:spPr>
          <a:xfrm rot="0">
            <a:off x="2319921" y="1053358"/>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21" id="21"/>
          <p:cNvSpPr txBox="true"/>
          <p:nvPr/>
        </p:nvSpPr>
        <p:spPr>
          <a:xfrm rot="0">
            <a:off x="16766041" y="8285670"/>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333" r="0" b="-3333"/>
              </a:stretch>
            </a:blipFill>
          </p:spPr>
        </p:sp>
      </p:grpSp>
      <p:grpSp>
        <p:nvGrpSpPr>
          <p:cNvPr name="Group 4" id="4"/>
          <p:cNvGrpSpPr/>
          <p:nvPr/>
        </p:nvGrpSpPr>
        <p:grpSpPr>
          <a:xfrm rot="0">
            <a:off x="125907" y="2626078"/>
            <a:ext cx="8075295" cy="8229600"/>
            <a:chOff x="0" y="0"/>
            <a:chExt cx="10767060" cy="10972800"/>
          </a:xfrm>
        </p:grpSpPr>
        <p:sp>
          <p:nvSpPr>
            <p:cNvPr name="Freeform 5" id="5"/>
            <p:cNvSpPr/>
            <p:nvPr/>
          </p:nvSpPr>
          <p:spPr>
            <a:xfrm flipH="false" flipV="false" rot="0">
              <a:off x="0" y="0"/>
              <a:ext cx="10767060" cy="10972800"/>
            </a:xfrm>
            <a:custGeom>
              <a:avLst/>
              <a:gdLst/>
              <a:ahLst/>
              <a:cxnLst/>
              <a:rect r="r" b="b" t="t" l="l"/>
              <a:pathLst>
                <a:path h="10972800" w="10767060">
                  <a:moveTo>
                    <a:pt x="0" y="0"/>
                  </a:moveTo>
                  <a:lnTo>
                    <a:pt x="10767060" y="0"/>
                  </a:lnTo>
                  <a:lnTo>
                    <a:pt x="10767060" y="10972800"/>
                  </a:lnTo>
                  <a:lnTo>
                    <a:pt x="0" y="10972800"/>
                  </a:lnTo>
                  <a:lnTo>
                    <a:pt x="0" y="0"/>
                  </a:lnTo>
                  <a:close/>
                </a:path>
              </a:pathLst>
            </a:custGeom>
            <a:blipFill>
              <a:blip r:embed="rId3"/>
              <a:stretch>
                <a:fillRect l="-31" t="0" r="-31" b="0"/>
              </a:stretch>
            </a:blipFill>
          </p:spPr>
        </p:sp>
      </p:grpSp>
      <p:grpSp>
        <p:nvGrpSpPr>
          <p:cNvPr name="Group 6" id="6"/>
          <p:cNvGrpSpPr/>
          <p:nvPr/>
        </p:nvGrpSpPr>
        <p:grpSpPr>
          <a:xfrm rot="5943237">
            <a:off x="-1669489" y="4338372"/>
            <a:ext cx="10630566" cy="3853625"/>
            <a:chOff x="0" y="0"/>
            <a:chExt cx="14174088" cy="5138166"/>
          </a:xfrm>
        </p:grpSpPr>
        <p:sp>
          <p:nvSpPr>
            <p:cNvPr name="Freeform 7" id="7"/>
            <p:cNvSpPr/>
            <p:nvPr/>
          </p:nvSpPr>
          <p:spPr>
            <a:xfrm flipH="false" flipV="false" rot="0">
              <a:off x="0" y="0"/>
              <a:ext cx="14174088" cy="5138166"/>
            </a:xfrm>
            <a:custGeom>
              <a:avLst/>
              <a:gdLst/>
              <a:ahLst/>
              <a:cxnLst/>
              <a:rect r="r" b="b" t="t" l="l"/>
              <a:pathLst>
                <a:path h="5138166" w="14174088">
                  <a:moveTo>
                    <a:pt x="0" y="0"/>
                  </a:moveTo>
                  <a:lnTo>
                    <a:pt x="14174088" y="0"/>
                  </a:lnTo>
                  <a:lnTo>
                    <a:pt x="14174088" y="5138166"/>
                  </a:lnTo>
                  <a:lnTo>
                    <a:pt x="0" y="5138166"/>
                  </a:lnTo>
                  <a:lnTo>
                    <a:pt x="0" y="0"/>
                  </a:lnTo>
                  <a:close/>
                </a:path>
              </a:pathLst>
            </a:custGeom>
            <a:blipFill>
              <a:blip r:embed="rId4"/>
              <a:stretch>
                <a:fillRect l="0" t="-78" r="0" b="-79"/>
              </a:stretch>
            </a:blipFill>
          </p:spPr>
        </p:sp>
      </p:grpSp>
      <p:sp>
        <p:nvSpPr>
          <p:cNvPr name="TextBox 8" id="8"/>
          <p:cNvSpPr txBox="true"/>
          <p:nvPr/>
        </p:nvSpPr>
        <p:spPr>
          <a:xfrm rot="0">
            <a:off x="8986289" y="1116305"/>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9" id="9"/>
          <p:cNvSpPr txBox="true"/>
          <p:nvPr/>
        </p:nvSpPr>
        <p:spPr>
          <a:xfrm rot="0">
            <a:off x="8201202" y="2356990"/>
            <a:ext cx="8529915" cy="2403255"/>
          </a:xfrm>
          <a:prstGeom prst="rect">
            <a:avLst/>
          </a:prstGeom>
        </p:spPr>
        <p:txBody>
          <a:bodyPr anchor="t" rtlCol="false" tIns="0" lIns="0" bIns="0" rIns="0">
            <a:spAutoFit/>
          </a:bodyPr>
          <a:lstStyle/>
          <a:p>
            <a:pPr algn="l">
              <a:lnSpc>
                <a:spcPts val="10341"/>
              </a:lnSpc>
            </a:pPr>
            <a:r>
              <a:rPr lang="en-US" sz="11119" b="true">
                <a:solidFill>
                  <a:srgbClr val="FFFFFF"/>
                </a:solidFill>
                <a:latin typeface="Arimo Bold"/>
                <a:ea typeface="Arimo Bold"/>
                <a:cs typeface="Arimo Bold"/>
                <a:sym typeface="Arimo Bold"/>
              </a:rPr>
              <a:t>Problem Statement</a:t>
            </a:r>
          </a:p>
        </p:txBody>
      </p:sp>
      <p:sp>
        <p:nvSpPr>
          <p:cNvPr name="TextBox 10" id="10"/>
          <p:cNvSpPr txBox="true"/>
          <p:nvPr/>
        </p:nvSpPr>
        <p:spPr>
          <a:xfrm rot="0">
            <a:off x="8221295" y="5325290"/>
            <a:ext cx="8107647" cy="2281716"/>
          </a:xfrm>
          <a:prstGeom prst="rect">
            <a:avLst/>
          </a:prstGeom>
        </p:spPr>
        <p:txBody>
          <a:bodyPr anchor="t" rtlCol="false" tIns="0" lIns="0" bIns="0" rIns="0">
            <a:spAutoFit/>
          </a:bodyPr>
          <a:lstStyle/>
          <a:p>
            <a:pPr algn="just">
              <a:lnSpc>
                <a:spcPts val="3386"/>
              </a:lnSpc>
            </a:pPr>
            <a:r>
              <a:rPr lang="en-US" sz="2417">
                <a:solidFill>
                  <a:srgbClr val="FFFFFF"/>
                </a:solidFill>
                <a:latin typeface="Poppins"/>
                <a:ea typeface="Poppins"/>
                <a:cs typeface="Poppins"/>
                <a:sym typeface="Poppins"/>
              </a:rPr>
              <a:t>Using Natural Language Processing(NLP) and ML algorithms for determining the sentiment being conveyed by English texts. This can be very useful while analyzing customer feedback of companies, or movie reviews of audience.</a:t>
            </a:r>
          </a:p>
        </p:txBody>
      </p:sp>
      <p:sp>
        <p:nvSpPr>
          <p:cNvPr name="TextBox 11" id="11"/>
          <p:cNvSpPr txBox="true"/>
          <p:nvPr/>
        </p:nvSpPr>
        <p:spPr>
          <a:xfrm rot="0">
            <a:off x="16421303" y="8285670"/>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03</a:t>
            </a:r>
          </a:p>
        </p:txBody>
      </p:sp>
      <p:grpSp>
        <p:nvGrpSpPr>
          <p:cNvPr name="Group 12" id="12"/>
          <p:cNvGrpSpPr/>
          <p:nvPr/>
        </p:nvGrpSpPr>
        <p:grpSpPr>
          <a:xfrm rot="0">
            <a:off x="7687321" y="754407"/>
            <a:ext cx="1184624" cy="1180338"/>
            <a:chOff x="0" y="0"/>
            <a:chExt cx="1579499" cy="1573784"/>
          </a:xfrm>
        </p:grpSpPr>
        <p:sp>
          <p:nvSpPr>
            <p:cNvPr name="Freeform 13" id="13"/>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5"/>
              <a:stretch>
                <a:fillRect l="0" t="-181" r="0" b="-181"/>
              </a:stretch>
            </a:blipFill>
          </p:spPr>
        </p:sp>
      </p:grpSp>
      <p:sp>
        <p:nvSpPr>
          <p:cNvPr name="Freeform 14" id="14"/>
          <p:cNvSpPr/>
          <p:nvPr/>
        </p:nvSpPr>
        <p:spPr>
          <a:xfrm flipH="false" flipV="false" rot="0">
            <a:off x="8871989" y="9258300"/>
            <a:ext cx="6298241" cy="574538"/>
          </a:xfrm>
          <a:custGeom>
            <a:avLst/>
            <a:gdLst/>
            <a:ahLst/>
            <a:cxnLst/>
            <a:rect r="r" b="b" t="t" l="l"/>
            <a:pathLst>
              <a:path h="574538" w="6298241">
                <a:moveTo>
                  <a:pt x="0" y="0"/>
                </a:moveTo>
                <a:lnTo>
                  <a:pt x="6298241" y="0"/>
                </a:lnTo>
                <a:lnTo>
                  <a:pt x="6298241" y="574538"/>
                </a:lnTo>
                <a:lnTo>
                  <a:pt x="0" y="574538"/>
                </a:lnTo>
                <a:lnTo>
                  <a:pt x="0" y="0"/>
                </a:lnTo>
                <a:close/>
              </a:path>
            </a:pathLst>
          </a:custGeom>
          <a:blipFill>
            <a:blip r:embed="rId6">
              <a:extLst>
                <a:ext uri="{96DAC541-7B7A-43D3-8B79-37D633B846F1}">
                  <asvg:svgBlip xmlns:asvg="http://schemas.microsoft.com/office/drawing/2016/SVG/main" r:embed="rId7"/>
                </a:ext>
              </a:extLst>
            </a:blip>
            <a:stretch>
              <a:fillRect l="0" t="-505" r="0" b="-505"/>
            </a:stretch>
          </a:blipFill>
        </p:spPr>
      </p:sp>
      <p:sp>
        <p:nvSpPr>
          <p:cNvPr name="TextBox 15" id="15"/>
          <p:cNvSpPr txBox="true"/>
          <p:nvPr/>
        </p:nvSpPr>
        <p:spPr>
          <a:xfrm rot="0">
            <a:off x="9358960" y="9354116"/>
            <a:ext cx="5324299" cy="325755"/>
          </a:xfrm>
          <a:prstGeom prst="rect">
            <a:avLst/>
          </a:prstGeom>
        </p:spPr>
        <p:txBody>
          <a:bodyPr anchor="t" rtlCol="false" tIns="0" lIns="0" bIns="0" rIns="0">
            <a:spAutoFit/>
          </a:bodyPr>
          <a:lstStyle/>
          <a:p>
            <a:pPr algn="ctr">
              <a:lnSpc>
                <a:spcPts val="2520"/>
              </a:lnSpc>
            </a:pPr>
            <a:r>
              <a:rPr lang="en-US" b="true" sz="1800" u="sng">
                <a:solidFill>
                  <a:srgbClr val="0000FF"/>
                </a:solidFill>
                <a:latin typeface="Arimo Bold"/>
                <a:ea typeface="Arimo Bold"/>
                <a:cs typeface="Arimo Bold"/>
                <a:sym typeface="Arimo Bold"/>
                <a:hlinkClick r:id="rId8" tooltip="https://github.com/sray3000/minor-project"/>
              </a:rPr>
              <a:t>https://github.com/sray3000/minor-project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13" r="0" b="-9213"/>
              </a:stretch>
            </a:blipFill>
          </p:spPr>
        </p:sp>
      </p:grpSp>
      <p:grpSp>
        <p:nvGrpSpPr>
          <p:cNvPr name="Group 4" id="4"/>
          <p:cNvGrpSpPr/>
          <p:nvPr/>
        </p:nvGrpSpPr>
        <p:grpSpPr>
          <a:xfrm rot="0">
            <a:off x="1028700" y="438531"/>
            <a:ext cx="1184624" cy="1180338"/>
            <a:chOff x="0" y="0"/>
            <a:chExt cx="1579499" cy="1573784"/>
          </a:xfrm>
        </p:grpSpPr>
        <p:sp>
          <p:nvSpPr>
            <p:cNvPr name="Freeform 5" id="5"/>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3"/>
              <a:stretch>
                <a:fillRect l="0" t="-181" r="0" b="-181"/>
              </a:stretch>
            </a:blipFill>
          </p:spPr>
        </p:sp>
      </p:grpSp>
      <p:sp>
        <p:nvSpPr>
          <p:cNvPr name="Freeform 6" id="6"/>
          <p:cNvSpPr/>
          <p:nvPr/>
        </p:nvSpPr>
        <p:spPr>
          <a:xfrm flipH="false" flipV="false" rot="0">
            <a:off x="2878692" y="2266978"/>
            <a:ext cx="12530617" cy="7048472"/>
          </a:xfrm>
          <a:custGeom>
            <a:avLst/>
            <a:gdLst/>
            <a:ahLst/>
            <a:cxnLst/>
            <a:rect r="r" b="b" t="t" l="l"/>
            <a:pathLst>
              <a:path h="7048472" w="12530617">
                <a:moveTo>
                  <a:pt x="0" y="0"/>
                </a:moveTo>
                <a:lnTo>
                  <a:pt x="12530616" y="0"/>
                </a:lnTo>
                <a:lnTo>
                  <a:pt x="12530616" y="7048472"/>
                </a:lnTo>
                <a:lnTo>
                  <a:pt x="0" y="7048472"/>
                </a:lnTo>
                <a:lnTo>
                  <a:pt x="0" y="0"/>
                </a:lnTo>
                <a:close/>
              </a:path>
            </a:pathLst>
          </a:custGeom>
          <a:blipFill>
            <a:blip r:embed="rId4"/>
            <a:stretch>
              <a:fillRect l="0" t="0" r="0" b="0"/>
            </a:stretch>
          </a:blipFill>
        </p:spPr>
      </p:sp>
      <p:sp>
        <p:nvSpPr>
          <p:cNvPr name="TextBox 7" id="7"/>
          <p:cNvSpPr txBox="true"/>
          <p:nvPr/>
        </p:nvSpPr>
        <p:spPr>
          <a:xfrm rot="0">
            <a:off x="2374639" y="828993"/>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8" id="8"/>
          <p:cNvSpPr txBox="true"/>
          <p:nvPr/>
        </p:nvSpPr>
        <p:spPr>
          <a:xfrm rot="0">
            <a:off x="3816702" y="433547"/>
            <a:ext cx="10654596" cy="1086166"/>
          </a:xfrm>
          <a:prstGeom prst="rect">
            <a:avLst/>
          </a:prstGeom>
        </p:spPr>
        <p:txBody>
          <a:bodyPr anchor="t" rtlCol="false" tIns="0" lIns="0" bIns="0" rIns="0">
            <a:spAutoFit/>
          </a:bodyPr>
          <a:lstStyle/>
          <a:p>
            <a:pPr algn="ctr">
              <a:lnSpc>
                <a:spcPts val="10341"/>
              </a:lnSpc>
            </a:pPr>
            <a:r>
              <a:rPr lang="en-US" sz="11119" b="true">
                <a:solidFill>
                  <a:srgbClr val="FFFFFF"/>
                </a:solidFill>
                <a:latin typeface="Arimo Bold"/>
                <a:ea typeface="Arimo Bold"/>
                <a:cs typeface="Arimo Bold"/>
                <a:sym typeface="Arimo Bold"/>
              </a:rPr>
              <a:t>Workflow</a:t>
            </a:r>
          </a:p>
        </p:txBody>
      </p:sp>
      <p:sp>
        <p:nvSpPr>
          <p:cNvPr name="TextBox 9" id="9"/>
          <p:cNvSpPr txBox="true"/>
          <p:nvPr/>
        </p:nvSpPr>
        <p:spPr>
          <a:xfrm rot="0">
            <a:off x="16421303" y="514514"/>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333" r="0" b="-3333"/>
              </a:stretch>
            </a:blipFill>
          </p:spPr>
        </p:sp>
      </p:grpSp>
      <p:grpSp>
        <p:nvGrpSpPr>
          <p:cNvPr name="Group 4" id="4"/>
          <p:cNvGrpSpPr/>
          <p:nvPr/>
        </p:nvGrpSpPr>
        <p:grpSpPr>
          <a:xfrm rot="0">
            <a:off x="6648352" y="6988011"/>
            <a:ext cx="4620673" cy="6406515"/>
            <a:chOff x="0" y="0"/>
            <a:chExt cx="6160897" cy="8542020"/>
          </a:xfrm>
        </p:grpSpPr>
        <p:sp>
          <p:nvSpPr>
            <p:cNvPr name="Freeform 5" id="5"/>
            <p:cNvSpPr/>
            <p:nvPr/>
          </p:nvSpPr>
          <p:spPr>
            <a:xfrm flipH="false" flipV="false" rot="0">
              <a:off x="0" y="0"/>
              <a:ext cx="6160897" cy="8542020"/>
            </a:xfrm>
            <a:custGeom>
              <a:avLst/>
              <a:gdLst/>
              <a:ahLst/>
              <a:cxnLst/>
              <a:rect r="r" b="b" t="t" l="l"/>
              <a:pathLst>
                <a:path h="8542020" w="6160897">
                  <a:moveTo>
                    <a:pt x="0" y="0"/>
                  </a:moveTo>
                  <a:lnTo>
                    <a:pt x="6160897" y="0"/>
                  </a:lnTo>
                  <a:lnTo>
                    <a:pt x="6160897" y="8542020"/>
                  </a:lnTo>
                  <a:lnTo>
                    <a:pt x="0" y="8542020"/>
                  </a:lnTo>
                  <a:lnTo>
                    <a:pt x="0" y="0"/>
                  </a:lnTo>
                  <a:close/>
                </a:path>
              </a:pathLst>
            </a:custGeom>
            <a:blipFill>
              <a:blip r:embed="rId3"/>
              <a:stretch>
                <a:fillRect l="-67" t="0" r="-67" b="0"/>
              </a:stretch>
            </a:blipFill>
          </p:spPr>
        </p:sp>
      </p:grpSp>
      <p:grpSp>
        <p:nvGrpSpPr>
          <p:cNvPr name="Group 6" id="6"/>
          <p:cNvGrpSpPr/>
          <p:nvPr/>
        </p:nvGrpSpPr>
        <p:grpSpPr>
          <a:xfrm rot="0">
            <a:off x="6950100" y="438520"/>
            <a:ext cx="1184624" cy="1180338"/>
            <a:chOff x="0" y="0"/>
            <a:chExt cx="1579499" cy="1573784"/>
          </a:xfrm>
        </p:grpSpPr>
        <p:sp>
          <p:nvSpPr>
            <p:cNvPr name="Freeform 7" id="7"/>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4"/>
              <a:stretch>
                <a:fillRect l="0" t="-181" r="0" b="-181"/>
              </a:stretch>
            </a:blipFill>
          </p:spPr>
        </p:sp>
      </p:grpSp>
      <p:sp>
        <p:nvSpPr>
          <p:cNvPr name="TextBox 8" id="8"/>
          <p:cNvSpPr txBox="true"/>
          <p:nvPr/>
        </p:nvSpPr>
        <p:spPr>
          <a:xfrm rot="0">
            <a:off x="2526155" y="1856983"/>
            <a:ext cx="13235691" cy="1086166"/>
          </a:xfrm>
          <a:prstGeom prst="rect">
            <a:avLst/>
          </a:prstGeom>
        </p:spPr>
        <p:txBody>
          <a:bodyPr anchor="t" rtlCol="false" tIns="0" lIns="0" bIns="0" rIns="0">
            <a:spAutoFit/>
          </a:bodyPr>
          <a:lstStyle/>
          <a:p>
            <a:pPr algn="ctr">
              <a:lnSpc>
                <a:spcPts val="10341"/>
              </a:lnSpc>
            </a:pPr>
            <a:r>
              <a:rPr lang="en-US" sz="11119" b="true">
                <a:solidFill>
                  <a:srgbClr val="FFFFFF"/>
                </a:solidFill>
                <a:latin typeface="Arimo Bold"/>
                <a:ea typeface="Arimo Bold"/>
                <a:cs typeface="Arimo Bold"/>
                <a:sym typeface="Arimo Bold"/>
              </a:rPr>
              <a:t>Data Collection</a:t>
            </a:r>
          </a:p>
        </p:txBody>
      </p:sp>
      <p:sp>
        <p:nvSpPr>
          <p:cNvPr name="TextBox 9" id="9"/>
          <p:cNvSpPr txBox="true"/>
          <p:nvPr/>
        </p:nvSpPr>
        <p:spPr>
          <a:xfrm rot="0">
            <a:off x="8354804" y="800417"/>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0" id="10"/>
          <p:cNvSpPr txBox="true"/>
          <p:nvPr/>
        </p:nvSpPr>
        <p:spPr>
          <a:xfrm rot="0">
            <a:off x="3453642" y="3491200"/>
            <a:ext cx="11380716" cy="2710341"/>
          </a:xfrm>
          <a:prstGeom prst="rect">
            <a:avLst/>
          </a:prstGeom>
        </p:spPr>
        <p:txBody>
          <a:bodyPr anchor="t" rtlCol="false" tIns="0" lIns="0" bIns="0" rIns="0">
            <a:spAutoFit/>
          </a:bodyPr>
          <a:lstStyle/>
          <a:p>
            <a:pPr algn="ctr">
              <a:lnSpc>
                <a:spcPts val="3386"/>
              </a:lnSpc>
            </a:pPr>
            <a:r>
              <a:rPr lang="en-US" sz="2417">
                <a:solidFill>
                  <a:srgbClr val="FFFFFF"/>
                </a:solidFill>
                <a:latin typeface="Poppins"/>
                <a:ea typeface="Poppins"/>
                <a:cs typeface="Poppins"/>
                <a:sym typeface="Poppins"/>
              </a:rPr>
              <a:t>We obtained an IMDB movie reviews dataset(CSV file) from Kaggle consisting of 50,000 movie reviews. It was perfectly balanced i.e. consists of equal number of entries of both classes - positive and negative.</a:t>
            </a:r>
          </a:p>
          <a:p>
            <a:pPr algn="ctr">
              <a:lnSpc>
                <a:spcPts val="3386"/>
              </a:lnSpc>
            </a:pPr>
          </a:p>
          <a:p>
            <a:pPr algn="ctr">
              <a:lnSpc>
                <a:spcPts val="3386"/>
              </a:lnSpc>
            </a:pPr>
          </a:p>
          <a:p>
            <a:pPr algn="ctr">
              <a:lnSpc>
                <a:spcPts val="3386"/>
              </a:lnSpc>
            </a:pPr>
            <a:r>
              <a:rPr lang="en-US" sz="2417" u="sng">
                <a:solidFill>
                  <a:srgbClr val="0000FF"/>
                </a:solidFill>
                <a:latin typeface="Poppins"/>
                <a:ea typeface="Poppins"/>
                <a:cs typeface="Poppins"/>
                <a:sym typeface="Poppins"/>
                <a:hlinkClick r:id="rId5" tooltip="https://www.kaggle.com/datasets/lakshmi25npathi/imdb-dataset-of-50k-movie-reviews"/>
              </a:rPr>
              <a:t>Dataset Link</a:t>
            </a:r>
          </a:p>
        </p:txBody>
      </p:sp>
      <p:sp>
        <p:nvSpPr>
          <p:cNvPr name="TextBox 11" id="11"/>
          <p:cNvSpPr txBox="true"/>
          <p:nvPr/>
        </p:nvSpPr>
        <p:spPr>
          <a:xfrm rot="0">
            <a:off x="16421303" y="514514"/>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E02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alphaModFix amt="30000"/>
              </a:blip>
              <a:stretch>
                <a:fillRect l="0" t="-38888" r="0" b="-38888"/>
              </a:stretch>
            </a:blipFill>
          </p:spPr>
        </p:sp>
      </p:grpSp>
      <p:grpSp>
        <p:nvGrpSpPr>
          <p:cNvPr name="Group 4" id="4"/>
          <p:cNvGrpSpPr/>
          <p:nvPr/>
        </p:nvGrpSpPr>
        <p:grpSpPr>
          <a:xfrm rot="0">
            <a:off x="6950100" y="438520"/>
            <a:ext cx="1184624" cy="1180338"/>
            <a:chOff x="0" y="0"/>
            <a:chExt cx="1579499" cy="1573784"/>
          </a:xfrm>
        </p:grpSpPr>
        <p:sp>
          <p:nvSpPr>
            <p:cNvPr name="Freeform 5" id="5"/>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3"/>
              <a:stretch>
                <a:fillRect l="0" t="-181" r="0" b="-181"/>
              </a:stretch>
            </a:blipFill>
          </p:spPr>
        </p:sp>
      </p:grpSp>
      <p:grpSp>
        <p:nvGrpSpPr>
          <p:cNvPr name="Group 6" id="6"/>
          <p:cNvGrpSpPr/>
          <p:nvPr/>
        </p:nvGrpSpPr>
        <p:grpSpPr>
          <a:xfrm rot="0">
            <a:off x="2428417" y="3880614"/>
            <a:ext cx="3297840" cy="2855785"/>
            <a:chOff x="0" y="0"/>
            <a:chExt cx="4397120" cy="3807714"/>
          </a:xfrm>
        </p:grpSpPr>
        <p:sp>
          <p:nvSpPr>
            <p:cNvPr name="Freeform 7" id="7"/>
            <p:cNvSpPr/>
            <p:nvPr/>
          </p:nvSpPr>
          <p:spPr>
            <a:xfrm flipH="false" flipV="false" rot="0">
              <a:off x="0" y="0"/>
              <a:ext cx="4397121" cy="3807714"/>
            </a:xfrm>
            <a:custGeom>
              <a:avLst/>
              <a:gdLst/>
              <a:ahLst/>
              <a:cxnLst/>
              <a:rect r="r" b="b" t="t" l="l"/>
              <a:pathLst>
                <a:path h="3807714" w="4397121">
                  <a:moveTo>
                    <a:pt x="3297809" y="0"/>
                  </a:moveTo>
                  <a:lnTo>
                    <a:pt x="1099312" y="0"/>
                  </a:lnTo>
                  <a:lnTo>
                    <a:pt x="0" y="1903857"/>
                  </a:lnTo>
                  <a:lnTo>
                    <a:pt x="1099312" y="3807714"/>
                  </a:lnTo>
                  <a:lnTo>
                    <a:pt x="3297809" y="3807714"/>
                  </a:lnTo>
                  <a:lnTo>
                    <a:pt x="4397121" y="1903857"/>
                  </a:lnTo>
                  <a:close/>
                </a:path>
              </a:pathLst>
            </a:custGeom>
            <a:blipFill>
              <a:blip r:embed="rId4"/>
              <a:stretch>
                <a:fillRect l="0" t="-7739" r="0" b="-7739"/>
              </a:stretch>
            </a:blipFill>
          </p:spPr>
        </p:sp>
      </p:grpSp>
      <p:grpSp>
        <p:nvGrpSpPr>
          <p:cNvPr name="Group 8" id="8"/>
          <p:cNvGrpSpPr/>
          <p:nvPr/>
        </p:nvGrpSpPr>
        <p:grpSpPr>
          <a:xfrm rot="0">
            <a:off x="7554478" y="3843484"/>
            <a:ext cx="3297840" cy="2855785"/>
            <a:chOff x="0" y="0"/>
            <a:chExt cx="4397120" cy="3807714"/>
          </a:xfrm>
        </p:grpSpPr>
        <p:sp>
          <p:nvSpPr>
            <p:cNvPr name="Freeform 9" id="9"/>
            <p:cNvSpPr/>
            <p:nvPr/>
          </p:nvSpPr>
          <p:spPr>
            <a:xfrm flipH="false" flipV="false" rot="0">
              <a:off x="0" y="0"/>
              <a:ext cx="4397121" cy="3807714"/>
            </a:xfrm>
            <a:custGeom>
              <a:avLst/>
              <a:gdLst/>
              <a:ahLst/>
              <a:cxnLst/>
              <a:rect r="r" b="b" t="t" l="l"/>
              <a:pathLst>
                <a:path h="3807714" w="4397121">
                  <a:moveTo>
                    <a:pt x="3297809" y="0"/>
                  </a:moveTo>
                  <a:lnTo>
                    <a:pt x="1099312" y="0"/>
                  </a:lnTo>
                  <a:lnTo>
                    <a:pt x="0" y="1903857"/>
                  </a:lnTo>
                  <a:lnTo>
                    <a:pt x="1099312" y="3807714"/>
                  </a:lnTo>
                  <a:lnTo>
                    <a:pt x="3297809" y="3807714"/>
                  </a:lnTo>
                  <a:lnTo>
                    <a:pt x="4397121" y="1903857"/>
                  </a:lnTo>
                  <a:close/>
                </a:path>
              </a:pathLst>
            </a:custGeom>
            <a:blipFill>
              <a:blip r:embed="rId5"/>
              <a:stretch>
                <a:fillRect l="0" t="-7739" r="0" b="-7739"/>
              </a:stretch>
            </a:blipFill>
          </p:spPr>
        </p:sp>
      </p:grpSp>
      <p:grpSp>
        <p:nvGrpSpPr>
          <p:cNvPr name="Group 10" id="10"/>
          <p:cNvGrpSpPr/>
          <p:nvPr/>
        </p:nvGrpSpPr>
        <p:grpSpPr>
          <a:xfrm rot="0">
            <a:off x="13135520" y="3753891"/>
            <a:ext cx="3297840" cy="2855786"/>
            <a:chOff x="0" y="0"/>
            <a:chExt cx="4397120" cy="3807714"/>
          </a:xfrm>
        </p:grpSpPr>
        <p:sp>
          <p:nvSpPr>
            <p:cNvPr name="Freeform 11" id="11"/>
            <p:cNvSpPr/>
            <p:nvPr/>
          </p:nvSpPr>
          <p:spPr>
            <a:xfrm flipH="false" flipV="false" rot="0">
              <a:off x="0" y="0"/>
              <a:ext cx="4397121" cy="3807714"/>
            </a:xfrm>
            <a:custGeom>
              <a:avLst/>
              <a:gdLst/>
              <a:ahLst/>
              <a:cxnLst/>
              <a:rect r="r" b="b" t="t" l="l"/>
              <a:pathLst>
                <a:path h="3807714" w="4397121">
                  <a:moveTo>
                    <a:pt x="3297809" y="0"/>
                  </a:moveTo>
                  <a:lnTo>
                    <a:pt x="1099312" y="0"/>
                  </a:lnTo>
                  <a:lnTo>
                    <a:pt x="0" y="1903857"/>
                  </a:lnTo>
                  <a:lnTo>
                    <a:pt x="1099312" y="3807714"/>
                  </a:lnTo>
                  <a:lnTo>
                    <a:pt x="3297809" y="3807714"/>
                  </a:lnTo>
                  <a:lnTo>
                    <a:pt x="4397121" y="1903857"/>
                  </a:lnTo>
                  <a:close/>
                </a:path>
              </a:pathLst>
            </a:custGeom>
            <a:blipFill>
              <a:blip r:embed="rId6"/>
              <a:stretch>
                <a:fillRect l="0" t="-7739" r="0" b="-7739"/>
              </a:stretch>
            </a:blipFill>
          </p:spPr>
        </p:sp>
      </p:grpSp>
      <p:grpSp>
        <p:nvGrpSpPr>
          <p:cNvPr name="Group 12" id="12"/>
          <p:cNvGrpSpPr/>
          <p:nvPr/>
        </p:nvGrpSpPr>
        <p:grpSpPr>
          <a:xfrm rot="0">
            <a:off x="4492232" y="9365658"/>
            <a:ext cx="747236" cy="585597"/>
            <a:chOff x="0" y="0"/>
            <a:chExt cx="996315" cy="780796"/>
          </a:xfrm>
        </p:grpSpPr>
        <p:sp>
          <p:nvSpPr>
            <p:cNvPr name="Freeform 13" id="13"/>
            <p:cNvSpPr/>
            <p:nvPr/>
          </p:nvSpPr>
          <p:spPr>
            <a:xfrm flipH="false" flipV="false" rot="0">
              <a:off x="0" y="0"/>
              <a:ext cx="996315" cy="780796"/>
            </a:xfrm>
            <a:custGeom>
              <a:avLst/>
              <a:gdLst/>
              <a:ahLst/>
              <a:cxnLst/>
              <a:rect r="r" b="b" t="t" l="l"/>
              <a:pathLst>
                <a:path h="780796" w="996315">
                  <a:moveTo>
                    <a:pt x="0" y="0"/>
                  </a:moveTo>
                  <a:lnTo>
                    <a:pt x="996315" y="0"/>
                  </a:lnTo>
                  <a:lnTo>
                    <a:pt x="996315" y="780796"/>
                  </a:lnTo>
                  <a:lnTo>
                    <a:pt x="0" y="780796"/>
                  </a:lnTo>
                  <a:lnTo>
                    <a:pt x="0" y="0"/>
                  </a:lnTo>
                  <a:close/>
                </a:path>
              </a:pathLst>
            </a:custGeom>
            <a:blipFill>
              <a:blip r:embed="rId7"/>
              <a:stretch>
                <a:fillRect l="-24067" t="0" r="-24067" b="0"/>
              </a:stretch>
            </a:blipFill>
          </p:spPr>
        </p:sp>
      </p:grpSp>
      <p:grpSp>
        <p:nvGrpSpPr>
          <p:cNvPr name="Group 14" id="14"/>
          <p:cNvGrpSpPr/>
          <p:nvPr/>
        </p:nvGrpSpPr>
        <p:grpSpPr>
          <a:xfrm rot="0">
            <a:off x="10103973" y="9070163"/>
            <a:ext cx="809911" cy="881062"/>
            <a:chOff x="0" y="0"/>
            <a:chExt cx="1079881" cy="1174750"/>
          </a:xfrm>
        </p:grpSpPr>
        <p:sp>
          <p:nvSpPr>
            <p:cNvPr name="Freeform 15" id="15"/>
            <p:cNvSpPr/>
            <p:nvPr/>
          </p:nvSpPr>
          <p:spPr>
            <a:xfrm flipH="false" flipV="false" rot="0">
              <a:off x="0" y="0"/>
              <a:ext cx="1079881" cy="1174750"/>
            </a:xfrm>
            <a:custGeom>
              <a:avLst/>
              <a:gdLst/>
              <a:ahLst/>
              <a:cxnLst/>
              <a:rect r="r" b="b" t="t" l="l"/>
              <a:pathLst>
                <a:path h="1174750" w="1079881">
                  <a:moveTo>
                    <a:pt x="0" y="0"/>
                  </a:moveTo>
                  <a:lnTo>
                    <a:pt x="1079881" y="0"/>
                  </a:lnTo>
                  <a:lnTo>
                    <a:pt x="1079881" y="1174750"/>
                  </a:lnTo>
                  <a:lnTo>
                    <a:pt x="0" y="1174750"/>
                  </a:lnTo>
                  <a:lnTo>
                    <a:pt x="0" y="0"/>
                  </a:lnTo>
                  <a:close/>
                </a:path>
              </a:pathLst>
            </a:custGeom>
            <a:blipFill>
              <a:blip r:embed="rId8"/>
              <a:stretch>
                <a:fillRect l="0" t="-257" r="0" b="-257"/>
              </a:stretch>
            </a:blipFill>
          </p:spPr>
        </p:sp>
      </p:grpSp>
      <p:sp>
        <p:nvSpPr>
          <p:cNvPr name="TextBox 16" id="16"/>
          <p:cNvSpPr txBox="true"/>
          <p:nvPr/>
        </p:nvSpPr>
        <p:spPr>
          <a:xfrm rot="0">
            <a:off x="8354804" y="800417"/>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7" id="17"/>
          <p:cNvSpPr txBox="true"/>
          <p:nvPr/>
        </p:nvSpPr>
        <p:spPr>
          <a:xfrm rot="0">
            <a:off x="0" y="1821686"/>
            <a:ext cx="18288000" cy="1086166"/>
          </a:xfrm>
          <a:prstGeom prst="rect">
            <a:avLst/>
          </a:prstGeom>
        </p:spPr>
        <p:txBody>
          <a:bodyPr anchor="t" rtlCol="false" tIns="0" lIns="0" bIns="0" rIns="0">
            <a:spAutoFit/>
          </a:bodyPr>
          <a:lstStyle/>
          <a:p>
            <a:pPr algn="ctr">
              <a:lnSpc>
                <a:spcPts val="10341"/>
              </a:lnSpc>
            </a:pPr>
            <a:r>
              <a:rPr lang="en-US" sz="11119" b="true">
                <a:solidFill>
                  <a:srgbClr val="FFFFFF"/>
                </a:solidFill>
                <a:latin typeface="Arimo Bold"/>
                <a:ea typeface="Arimo Bold"/>
                <a:cs typeface="Arimo Bold"/>
                <a:sym typeface="Arimo Bold"/>
              </a:rPr>
              <a:t>Data Preprocessing</a:t>
            </a:r>
          </a:p>
        </p:txBody>
      </p:sp>
      <p:sp>
        <p:nvSpPr>
          <p:cNvPr name="TextBox 18" id="18"/>
          <p:cNvSpPr txBox="true"/>
          <p:nvPr/>
        </p:nvSpPr>
        <p:spPr>
          <a:xfrm rot="0">
            <a:off x="2686988" y="6743389"/>
            <a:ext cx="2756597" cy="567216"/>
          </a:xfrm>
          <a:prstGeom prst="rect">
            <a:avLst/>
          </a:prstGeom>
        </p:spPr>
        <p:txBody>
          <a:bodyPr anchor="t" rtlCol="false" tIns="0" lIns="0" bIns="0" rIns="0">
            <a:spAutoFit/>
          </a:bodyPr>
          <a:lstStyle/>
          <a:p>
            <a:pPr algn="ctr">
              <a:lnSpc>
                <a:spcPts val="3386"/>
              </a:lnSpc>
            </a:pPr>
            <a:r>
              <a:rPr lang="en-US" sz="2417">
                <a:solidFill>
                  <a:srgbClr val="FA85E2"/>
                </a:solidFill>
                <a:latin typeface="Poppins"/>
                <a:ea typeface="Poppins"/>
                <a:cs typeface="Poppins"/>
                <a:sym typeface="Poppins"/>
              </a:rPr>
              <a:t>Data Cleaning</a:t>
            </a:r>
          </a:p>
        </p:txBody>
      </p:sp>
      <p:sp>
        <p:nvSpPr>
          <p:cNvPr name="TextBox 19" id="19"/>
          <p:cNvSpPr txBox="true"/>
          <p:nvPr/>
        </p:nvSpPr>
        <p:spPr>
          <a:xfrm rot="0">
            <a:off x="7813049" y="6743389"/>
            <a:ext cx="2756597" cy="567216"/>
          </a:xfrm>
          <a:prstGeom prst="rect">
            <a:avLst/>
          </a:prstGeom>
        </p:spPr>
        <p:txBody>
          <a:bodyPr anchor="t" rtlCol="false" tIns="0" lIns="0" bIns="0" rIns="0">
            <a:spAutoFit/>
          </a:bodyPr>
          <a:lstStyle/>
          <a:p>
            <a:pPr algn="ctr">
              <a:lnSpc>
                <a:spcPts val="3386"/>
              </a:lnSpc>
            </a:pPr>
            <a:r>
              <a:rPr lang="en-US" sz="2417">
                <a:solidFill>
                  <a:srgbClr val="FA85E2"/>
                </a:solidFill>
                <a:latin typeface="Poppins"/>
                <a:ea typeface="Poppins"/>
                <a:cs typeface="Poppins"/>
                <a:sym typeface="Poppins"/>
              </a:rPr>
              <a:t>Tokenization</a:t>
            </a:r>
          </a:p>
        </p:txBody>
      </p:sp>
      <p:sp>
        <p:nvSpPr>
          <p:cNvPr name="TextBox 20" id="20"/>
          <p:cNvSpPr txBox="true"/>
          <p:nvPr/>
        </p:nvSpPr>
        <p:spPr>
          <a:xfrm rot="0">
            <a:off x="13123476" y="7000564"/>
            <a:ext cx="3071287" cy="302941"/>
          </a:xfrm>
          <a:prstGeom prst="rect">
            <a:avLst/>
          </a:prstGeom>
        </p:spPr>
        <p:txBody>
          <a:bodyPr anchor="t" rtlCol="false" tIns="0" lIns="0" bIns="0" rIns="0">
            <a:spAutoFit/>
          </a:bodyPr>
          <a:lstStyle/>
          <a:p>
            <a:pPr algn="ctr">
              <a:lnSpc>
                <a:spcPts val="2466"/>
              </a:lnSpc>
            </a:pPr>
            <a:r>
              <a:rPr lang="en-US" sz="2417">
                <a:solidFill>
                  <a:srgbClr val="FA85E2"/>
                </a:solidFill>
                <a:latin typeface="Poppins"/>
                <a:ea typeface="Poppins"/>
                <a:cs typeface="Poppins"/>
                <a:sym typeface="Poppins"/>
              </a:rPr>
              <a:t>Lemmatization</a:t>
            </a:r>
          </a:p>
        </p:txBody>
      </p:sp>
      <p:sp>
        <p:nvSpPr>
          <p:cNvPr name="TextBox 21" id="21"/>
          <p:cNvSpPr txBox="true"/>
          <p:nvPr/>
        </p:nvSpPr>
        <p:spPr>
          <a:xfrm rot="0">
            <a:off x="2299289" y="7292374"/>
            <a:ext cx="3531995" cy="2687240"/>
          </a:xfrm>
          <a:prstGeom prst="rect">
            <a:avLst/>
          </a:prstGeom>
        </p:spPr>
        <p:txBody>
          <a:bodyPr anchor="t" rtlCol="false" tIns="0" lIns="0" bIns="0" rIns="0">
            <a:spAutoFit/>
          </a:bodyPr>
          <a:lstStyle/>
          <a:p>
            <a:pPr algn="l">
              <a:lnSpc>
                <a:spcPts val="2558"/>
              </a:lnSpc>
            </a:pPr>
            <a:r>
              <a:rPr lang="en-US" sz="1828">
                <a:solidFill>
                  <a:srgbClr val="FFFFFF"/>
                </a:solidFill>
                <a:latin typeface="Poppins"/>
                <a:ea typeface="Poppins"/>
                <a:cs typeface="Poppins"/>
                <a:sym typeface="Poppins"/>
              </a:rPr>
              <a:t>Clean the text reviews by converting to lowercase, fixing contractions, removing HTML tags, URLs and other special characters. </a:t>
            </a:r>
          </a:p>
          <a:p>
            <a:pPr algn="l">
              <a:lnSpc>
                <a:spcPts val="2558"/>
              </a:lnSpc>
            </a:pPr>
          </a:p>
          <a:p>
            <a:pPr algn="l">
              <a:lnSpc>
                <a:spcPts val="2558"/>
              </a:lnSpc>
            </a:pPr>
            <a:r>
              <a:rPr lang="en-US" sz="1828">
                <a:solidFill>
                  <a:srgbClr val="FFFFFF"/>
                </a:solidFill>
                <a:latin typeface="Poppins"/>
                <a:ea typeface="Poppins"/>
                <a:cs typeface="Poppins"/>
                <a:sym typeface="Poppins"/>
              </a:rPr>
              <a:t>Libraries used: re</a:t>
            </a:r>
          </a:p>
          <a:p>
            <a:pPr algn="l">
              <a:lnSpc>
                <a:spcPts val="2558"/>
              </a:lnSpc>
            </a:pPr>
          </a:p>
        </p:txBody>
      </p:sp>
      <p:sp>
        <p:nvSpPr>
          <p:cNvPr name="TextBox 22" id="22"/>
          <p:cNvSpPr txBox="true"/>
          <p:nvPr/>
        </p:nvSpPr>
        <p:spPr>
          <a:xfrm rot="0">
            <a:off x="7795202" y="7292374"/>
            <a:ext cx="2792291" cy="2687240"/>
          </a:xfrm>
          <a:prstGeom prst="rect">
            <a:avLst/>
          </a:prstGeom>
        </p:spPr>
        <p:txBody>
          <a:bodyPr anchor="t" rtlCol="false" tIns="0" lIns="0" bIns="0" rIns="0">
            <a:spAutoFit/>
          </a:bodyPr>
          <a:lstStyle/>
          <a:p>
            <a:pPr algn="ctr">
              <a:lnSpc>
                <a:spcPts val="2558"/>
              </a:lnSpc>
            </a:pPr>
            <a:r>
              <a:rPr lang="en-US" sz="1828">
                <a:solidFill>
                  <a:srgbClr val="FFFFFF"/>
                </a:solidFill>
                <a:latin typeface="Poppins"/>
                <a:ea typeface="Poppins"/>
                <a:cs typeface="Poppins"/>
                <a:sym typeface="Poppins"/>
              </a:rPr>
              <a:t>Split each review into individual words or tokens and filter out the stopwords.</a:t>
            </a:r>
          </a:p>
          <a:p>
            <a:pPr algn="ctr">
              <a:lnSpc>
                <a:spcPts val="2558"/>
              </a:lnSpc>
            </a:pPr>
          </a:p>
          <a:p>
            <a:pPr algn="l">
              <a:lnSpc>
                <a:spcPts val="2558"/>
              </a:lnSpc>
            </a:pPr>
          </a:p>
          <a:p>
            <a:pPr algn="l">
              <a:lnSpc>
                <a:spcPts val="2558"/>
              </a:lnSpc>
            </a:pPr>
            <a:r>
              <a:rPr lang="en-US" sz="1828">
                <a:solidFill>
                  <a:srgbClr val="FFFFFF"/>
                </a:solidFill>
                <a:latin typeface="Poppins"/>
                <a:ea typeface="Poppins"/>
                <a:cs typeface="Poppins"/>
                <a:sym typeface="Poppins"/>
              </a:rPr>
              <a:t>Libraries used: nltk</a:t>
            </a:r>
          </a:p>
          <a:p>
            <a:pPr algn="ctr">
              <a:lnSpc>
                <a:spcPts val="2558"/>
              </a:lnSpc>
            </a:pPr>
          </a:p>
        </p:txBody>
      </p:sp>
      <p:sp>
        <p:nvSpPr>
          <p:cNvPr name="TextBox 23" id="23"/>
          <p:cNvSpPr txBox="true"/>
          <p:nvPr/>
        </p:nvSpPr>
        <p:spPr>
          <a:xfrm rot="0">
            <a:off x="12646493" y="7292374"/>
            <a:ext cx="4025253" cy="2363390"/>
          </a:xfrm>
          <a:prstGeom prst="rect">
            <a:avLst/>
          </a:prstGeom>
        </p:spPr>
        <p:txBody>
          <a:bodyPr anchor="t" rtlCol="false" tIns="0" lIns="0" bIns="0" rIns="0">
            <a:spAutoFit/>
          </a:bodyPr>
          <a:lstStyle/>
          <a:p>
            <a:pPr algn="ctr">
              <a:lnSpc>
                <a:spcPts val="2558"/>
              </a:lnSpc>
            </a:pPr>
            <a:r>
              <a:rPr lang="en-US" sz="1828">
                <a:solidFill>
                  <a:srgbClr val="FFFFFF"/>
                </a:solidFill>
                <a:latin typeface="Poppins"/>
                <a:ea typeface="Poppins"/>
                <a:cs typeface="Poppins"/>
                <a:sym typeface="Poppins"/>
              </a:rPr>
              <a:t>Lemmatize(or stem) each token i.e. convert them into their base or root form based on English parts of speech.</a:t>
            </a:r>
          </a:p>
          <a:p>
            <a:pPr algn="ctr">
              <a:lnSpc>
                <a:spcPts val="2558"/>
              </a:lnSpc>
            </a:pPr>
          </a:p>
          <a:p>
            <a:pPr algn="ctr">
              <a:lnSpc>
                <a:spcPts val="2558"/>
              </a:lnSpc>
            </a:pPr>
          </a:p>
          <a:p>
            <a:pPr algn="l">
              <a:lnSpc>
                <a:spcPts val="2558"/>
              </a:lnSpc>
            </a:pPr>
            <a:r>
              <a:rPr lang="en-US" sz="1828">
                <a:solidFill>
                  <a:srgbClr val="FFFFFF"/>
                </a:solidFill>
                <a:latin typeface="Poppins"/>
                <a:ea typeface="Poppins"/>
                <a:cs typeface="Poppins"/>
                <a:sym typeface="Poppins"/>
              </a:rPr>
              <a:t>Libraries used: nltk</a:t>
            </a:r>
          </a:p>
        </p:txBody>
      </p:sp>
      <p:grpSp>
        <p:nvGrpSpPr>
          <p:cNvPr name="Group 24" id="24"/>
          <p:cNvGrpSpPr/>
          <p:nvPr/>
        </p:nvGrpSpPr>
        <p:grpSpPr>
          <a:xfrm rot="0">
            <a:off x="14971575" y="9070163"/>
            <a:ext cx="809911" cy="881062"/>
            <a:chOff x="0" y="0"/>
            <a:chExt cx="1079881" cy="1174750"/>
          </a:xfrm>
        </p:grpSpPr>
        <p:sp>
          <p:nvSpPr>
            <p:cNvPr name="Freeform 25" id="25"/>
            <p:cNvSpPr/>
            <p:nvPr/>
          </p:nvSpPr>
          <p:spPr>
            <a:xfrm flipH="false" flipV="false" rot="0">
              <a:off x="0" y="0"/>
              <a:ext cx="1079881" cy="1174750"/>
            </a:xfrm>
            <a:custGeom>
              <a:avLst/>
              <a:gdLst/>
              <a:ahLst/>
              <a:cxnLst/>
              <a:rect r="r" b="b" t="t" l="l"/>
              <a:pathLst>
                <a:path h="1174750" w="1079881">
                  <a:moveTo>
                    <a:pt x="0" y="0"/>
                  </a:moveTo>
                  <a:lnTo>
                    <a:pt x="1079881" y="0"/>
                  </a:lnTo>
                  <a:lnTo>
                    <a:pt x="1079881" y="1174750"/>
                  </a:lnTo>
                  <a:lnTo>
                    <a:pt x="0" y="1174750"/>
                  </a:lnTo>
                  <a:lnTo>
                    <a:pt x="0" y="0"/>
                  </a:lnTo>
                  <a:close/>
                </a:path>
              </a:pathLst>
            </a:custGeom>
            <a:blipFill>
              <a:blip r:embed="rId8"/>
              <a:stretch>
                <a:fillRect l="0" t="-257" r="0" b="-257"/>
              </a:stretch>
            </a:blipFill>
          </p:spPr>
        </p:sp>
      </p:grpSp>
      <p:sp>
        <p:nvSpPr>
          <p:cNvPr name="TextBox 26" id="26"/>
          <p:cNvSpPr txBox="true"/>
          <p:nvPr/>
        </p:nvSpPr>
        <p:spPr>
          <a:xfrm rot="0">
            <a:off x="16573703" y="666914"/>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06</a:t>
            </a:r>
          </a:p>
        </p:txBody>
      </p:sp>
      <p:sp>
        <p:nvSpPr>
          <p:cNvPr name="Freeform 27" id="27"/>
          <p:cNvSpPr/>
          <p:nvPr/>
        </p:nvSpPr>
        <p:spPr>
          <a:xfrm flipH="false" flipV="false" rot="0">
            <a:off x="2416373" y="3567133"/>
            <a:ext cx="843381" cy="843381"/>
          </a:xfrm>
          <a:custGeom>
            <a:avLst/>
            <a:gdLst/>
            <a:ahLst/>
            <a:cxnLst/>
            <a:rect r="r" b="b" t="t" l="l"/>
            <a:pathLst>
              <a:path h="843381" w="843381">
                <a:moveTo>
                  <a:pt x="0" y="0"/>
                </a:moveTo>
                <a:lnTo>
                  <a:pt x="843381" y="0"/>
                </a:lnTo>
                <a:lnTo>
                  <a:pt x="843381" y="843381"/>
                </a:lnTo>
                <a:lnTo>
                  <a:pt x="0" y="8433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7900647" y="3446880"/>
            <a:ext cx="843381" cy="843381"/>
          </a:xfrm>
          <a:custGeom>
            <a:avLst/>
            <a:gdLst/>
            <a:ahLst/>
            <a:cxnLst/>
            <a:rect r="r" b="b" t="t" l="l"/>
            <a:pathLst>
              <a:path h="843381" w="843381">
                <a:moveTo>
                  <a:pt x="0" y="0"/>
                </a:moveTo>
                <a:lnTo>
                  <a:pt x="843381" y="0"/>
                </a:lnTo>
                <a:lnTo>
                  <a:pt x="843381" y="843381"/>
                </a:lnTo>
                <a:lnTo>
                  <a:pt x="0" y="8433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479352" y="3320156"/>
            <a:ext cx="843381" cy="843381"/>
          </a:xfrm>
          <a:custGeom>
            <a:avLst/>
            <a:gdLst/>
            <a:ahLst/>
            <a:cxnLst/>
            <a:rect r="r" b="b" t="t" l="l"/>
            <a:pathLst>
              <a:path h="843381" w="843381">
                <a:moveTo>
                  <a:pt x="0" y="0"/>
                </a:moveTo>
                <a:lnTo>
                  <a:pt x="843381" y="0"/>
                </a:lnTo>
                <a:lnTo>
                  <a:pt x="843381" y="843381"/>
                </a:lnTo>
                <a:lnTo>
                  <a:pt x="0" y="8433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E02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alphaModFix amt="26000"/>
              </a:blip>
              <a:stretch>
                <a:fillRect l="0" t="-3333" r="0" b="-3333"/>
              </a:stretch>
            </a:blipFill>
          </p:spPr>
        </p:sp>
      </p:grpSp>
      <p:grpSp>
        <p:nvGrpSpPr>
          <p:cNvPr name="Group 4" id="4"/>
          <p:cNvGrpSpPr/>
          <p:nvPr/>
        </p:nvGrpSpPr>
        <p:grpSpPr>
          <a:xfrm rot="0">
            <a:off x="6950100" y="438520"/>
            <a:ext cx="1184624" cy="1180338"/>
            <a:chOff x="0" y="0"/>
            <a:chExt cx="1579499" cy="1573784"/>
          </a:xfrm>
        </p:grpSpPr>
        <p:sp>
          <p:nvSpPr>
            <p:cNvPr name="Freeform 5" id="5"/>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3"/>
              <a:stretch>
                <a:fillRect l="0" t="-181" r="0" b="-181"/>
              </a:stretch>
            </a:blipFill>
          </p:spPr>
        </p:sp>
      </p:grpSp>
      <p:grpSp>
        <p:nvGrpSpPr>
          <p:cNvPr name="Group 6" id="6"/>
          <p:cNvGrpSpPr/>
          <p:nvPr/>
        </p:nvGrpSpPr>
        <p:grpSpPr>
          <a:xfrm rot="0">
            <a:off x="7690323" y="4577460"/>
            <a:ext cx="13273262" cy="2720187"/>
            <a:chOff x="0" y="0"/>
            <a:chExt cx="17697683" cy="3626916"/>
          </a:xfrm>
        </p:grpSpPr>
        <p:sp>
          <p:nvSpPr>
            <p:cNvPr name="Freeform 7" id="7"/>
            <p:cNvSpPr/>
            <p:nvPr/>
          </p:nvSpPr>
          <p:spPr>
            <a:xfrm flipH="false" flipV="false" rot="0">
              <a:off x="0" y="0"/>
              <a:ext cx="17697704" cy="3626866"/>
            </a:xfrm>
            <a:custGeom>
              <a:avLst/>
              <a:gdLst/>
              <a:ahLst/>
              <a:cxnLst/>
              <a:rect r="r" b="b" t="t" l="l"/>
              <a:pathLst>
                <a:path h="3626866" w="17697704">
                  <a:moveTo>
                    <a:pt x="0" y="0"/>
                  </a:moveTo>
                  <a:lnTo>
                    <a:pt x="17697704" y="0"/>
                  </a:lnTo>
                  <a:lnTo>
                    <a:pt x="17697704" y="3626866"/>
                  </a:lnTo>
                  <a:lnTo>
                    <a:pt x="0" y="3626866"/>
                  </a:lnTo>
                  <a:lnTo>
                    <a:pt x="0" y="0"/>
                  </a:lnTo>
                  <a:close/>
                </a:path>
              </a:pathLst>
            </a:custGeom>
            <a:blipFill>
              <a:blip r:embed="rId4"/>
              <a:stretch>
                <a:fillRect l="-1631" t="0" r="-1631" b="-1"/>
              </a:stretch>
            </a:blipFill>
          </p:spPr>
        </p:sp>
      </p:grpSp>
      <p:sp>
        <p:nvSpPr>
          <p:cNvPr name="TextBox 8" id="8"/>
          <p:cNvSpPr txBox="true"/>
          <p:nvPr/>
        </p:nvSpPr>
        <p:spPr>
          <a:xfrm rot="0">
            <a:off x="0" y="2058239"/>
            <a:ext cx="18288000" cy="1086166"/>
          </a:xfrm>
          <a:prstGeom prst="rect">
            <a:avLst/>
          </a:prstGeom>
        </p:spPr>
        <p:txBody>
          <a:bodyPr anchor="t" rtlCol="false" tIns="0" lIns="0" bIns="0" rIns="0">
            <a:spAutoFit/>
          </a:bodyPr>
          <a:lstStyle/>
          <a:p>
            <a:pPr algn="ctr">
              <a:lnSpc>
                <a:spcPts val="10341"/>
              </a:lnSpc>
            </a:pPr>
            <a:r>
              <a:rPr lang="en-US" sz="11119" b="true">
                <a:solidFill>
                  <a:srgbClr val="FFFFFF"/>
                </a:solidFill>
                <a:latin typeface="Arimo Bold"/>
                <a:ea typeface="Arimo Bold"/>
                <a:cs typeface="Arimo Bold"/>
                <a:sym typeface="Arimo Bold"/>
              </a:rPr>
              <a:t>Vectorization</a:t>
            </a:r>
          </a:p>
        </p:txBody>
      </p:sp>
      <p:sp>
        <p:nvSpPr>
          <p:cNvPr name="TextBox 9" id="9"/>
          <p:cNvSpPr txBox="true"/>
          <p:nvPr/>
        </p:nvSpPr>
        <p:spPr>
          <a:xfrm rot="0">
            <a:off x="8354804" y="800417"/>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0" id="10"/>
          <p:cNvSpPr txBox="true"/>
          <p:nvPr/>
        </p:nvSpPr>
        <p:spPr>
          <a:xfrm rot="0">
            <a:off x="16726103" y="819314"/>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07</a:t>
            </a:r>
          </a:p>
        </p:txBody>
      </p:sp>
      <p:sp>
        <p:nvSpPr>
          <p:cNvPr name="TextBox 11" id="11"/>
          <p:cNvSpPr txBox="true"/>
          <p:nvPr/>
        </p:nvSpPr>
        <p:spPr>
          <a:xfrm rot="0">
            <a:off x="1028700" y="3345587"/>
            <a:ext cx="7106068" cy="5912713"/>
          </a:xfrm>
          <a:prstGeom prst="rect">
            <a:avLst/>
          </a:prstGeom>
        </p:spPr>
        <p:txBody>
          <a:bodyPr anchor="t" rtlCol="false" tIns="0" lIns="0" bIns="0" rIns="0">
            <a:spAutoFit/>
          </a:bodyPr>
          <a:lstStyle/>
          <a:p>
            <a:pPr algn="l">
              <a:lnSpc>
                <a:spcPts val="5062"/>
              </a:lnSpc>
            </a:pPr>
            <a:r>
              <a:rPr lang="en-US" sz="3265">
                <a:solidFill>
                  <a:srgbClr val="FFFFFF"/>
                </a:solidFill>
                <a:latin typeface="League Spartan"/>
                <a:ea typeface="League Spartan"/>
                <a:cs typeface="League Spartan"/>
                <a:sym typeface="League Spartan"/>
              </a:rPr>
              <a:t>Vectorization is the technique of converting textual data into numeric arrays for ease of computation by machine learning algorithms.</a:t>
            </a:r>
          </a:p>
          <a:p>
            <a:pPr algn="l">
              <a:lnSpc>
                <a:spcPts val="5062"/>
              </a:lnSpc>
            </a:pPr>
            <a:r>
              <a:rPr lang="en-US" sz="3265">
                <a:solidFill>
                  <a:srgbClr val="FFFFFF"/>
                </a:solidFill>
                <a:latin typeface="League Spartan"/>
                <a:ea typeface="League Spartan"/>
                <a:cs typeface="League Spartan"/>
                <a:sym typeface="League Spartan"/>
              </a:rPr>
              <a:t>In our project we used the TF-IDF(Term Frequency-Inverse Document Frequency) vectorizer to achieve this.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3298" t="0" r="-3298" b="0"/>
              </a:stretch>
            </a:blipFill>
          </p:spPr>
        </p:sp>
      </p:grpSp>
      <p:sp>
        <p:nvSpPr>
          <p:cNvPr name="Freeform 4" id="4"/>
          <p:cNvSpPr/>
          <p:nvPr/>
        </p:nvSpPr>
        <p:spPr>
          <a:xfrm flipH="false" flipV="false" rot="0">
            <a:off x="10580521" y="675587"/>
            <a:ext cx="10323592" cy="10323592"/>
          </a:xfrm>
          <a:custGeom>
            <a:avLst/>
            <a:gdLst/>
            <a:ahLst/>
            <a:cxnLst/>
            <a:rect r="r" b="b" t="t" l="l"/>
            <a:pathLst>
              <a:path h="10323592" w="10323592">
                <a:moveTo>
                  <a:pt x="0" y="0"/>
                </a:moveTo>
                <a:lnTo>
                  <a:pt x="10323592" y="0"/>
                </a:lnTo>
                <a:lnTo>
                  <a:pt x="10323592" y="10323592"/>
                </a:lnTo>
                <a:lnTo>
                  <a:pt x="0" y="10323592"/>
                </a:lnTo>
                <a:lnTo>
                  <a:pt x="0" y="0"/>
                </a:lnTo>
                <a:close/>
              </a:path>
            </a:pathLst>
          </a:custGeom>
          <a:blipFill>
            <a:blip r:embed="rId3">
              <a:extLst>
                <a:ext uri="{96DAC541-7B7A-43D3-8B79-37D633B846F1}">
                  <asvg:svgBlip xmlns:asvg="http://schemas.microsoft.com/office/drawing/2016/SVG/main" r:embed="rId4"/>
                </a:ext>
              </a:extLst>
            </a:blip>
            <a:stretch>
              <a:fillRect l="0" t="-138" r="0" b="-138"/>
            </a:stretch>
          </a:blipFill>
        </p:spPr>
      </p:sp>
      <p:grpSp>
        <p:nvGrpSpPr>
          <p:cNvPr name="Group 5" id="5"/>
          <p:cNvGrpSpPr/>
          <p:nvPr/>
        </p:nvGrpSpPr>
        <p:grpSpPr>
          <a:xfrm rot="0">
            <a:off x="12596870" y="2602538"/>
            <a:ext cx="3970782" cy="8229600"/>
            <a:chOff x="0" y="0"/>
            <a:chExt cx="5294376" cy="10972800"/>
          </a:xfrm>
        </p:grpSpPr>
        <p:sp>
          <p:nvSpPr>
            <p:cNvPr name="Freeform 6" id="6"/>
            <p:cNvSpPr/>
            <p:nvPr/>
          </p:nvSpPr>
          <p:spPr>
            <a:xfrm flipH="false" flipV="false" rot="0">
              <a:off x="0" y="0"/>
              <a:ext cx="5294376" cy="10972800"/>
            </a:xfrm>
            <a:custGeom>
              <a:avLst/>
              <a:gdLst/>
              <a:ahLst/>
              <a:cxnLst/>
              <a:rect r="r" b="b" t="t" l="l"/>
              <a:pathLst>
                <a:path h="10972800" w="5294376">
                  <a:moveTo>
                    <a:pt x="0" y="0"/>
                  </a:moveTo>
                  <a:lnTo>
                    <a:pt x="5294376" y="0"/>
                  </a:lnTo>
                  <a:lnTo>
                    <a:pt x="5294376" y="10972800"/>
                  </a:lnTo>
                  <a:lnTo>
                    <a:pt x="0" y="10972800"/>
                  </a:lnTo>
                  <a:lnTo>
                    <a:pt x="0" y="0"/>
                  </a:lnTo>
                  <a:close/>
                </a:path>
              </a:pathLst>
            </a:custGeom>
            <a:blipFill>
              <a:blip r:embed="rId5"/>
              <a:stretch>
                <a:fillRect l="0" t="-39" r="0" b="-39"/>
              </a:stretch>
            </a:blipFill>
          </p:spPr>
        </p:sp>
      </p:grpSp>
      <p:sp>
        <p:nvSpPr>
          <p:cNvPr name="Freeform 7" id="7"/>
          <p:cNvSpPr/>
          <p:nvPr/>
        </p:nvSpPr>
        <p:spPr>
          <a:xfrm flipH="false" flipV="false" rot="0">
            <a:off x="-1678302" y="-1121099"/>
            <a:ext cx="5216487" cy="5216487"/>
          </a:xfrm>
          <a:custGeom>
            <a:avLst/>
            <a:gdLst/>
            <a:ahLst/>
            <a:cxnLst/>
            <a:rect r="r" b="b" t="t" l="l"/>
            <a:pathLst>
              <a:path h="5216487" w="5216487">
                <a:moveTo>
                  <a:pt x="0" y="0"/>
                </a:moveTo>
                <a:lnTo>
                  <a:pt x="5216487" y="0"/>
                </a:lnTo>
                <a:lnTo>
                  <a:pt x="5216487" y="5216487"/>
                </a:lnTo>
                <a:lnTo>
                  <a:pt x="0" y="5216487"/>
                </a:lnTo>
                <a:lnTo>
                  <a:pt x="0" y="0"/>
                </a:lnTo>
                <a:close/>
              </a:path>
            </a:pathLst>
          </a:custGeom>
          <a:blipFill>
            <a:blip r:embed="rId3">
              <a:extLst>
                <a:ext uri="{96DAC541-7B7A-43D3-8B79-37D633B846F1}">
                  <asvg:svgBlip xmlns:asvg="http://schemas.microsoft.com/office/drawing/2016/SVG/main" r:embed="rId4"/>
                </a:ext>
              </a:extLst>
            </a:blip>
            <a:stretch>
              <a:fillRect l="0" t="-182" r="0" b="-182"/>
            </a:stretch>
          </a:blipFill>
        </p:spPr>
      </p:sp>
      <p:sp>
        <p:nvSpPr>
          <p:cNvPr name="TextBox 8" id="8"/>
          <p:cNvSpPr txBox="true"/>
          <p:nvPr/>
        </p:nvSpPr>
        <p:spPr>
          <a:xfrm rot="0">
            <a:off x="16421303" y="514514"/>
            <a:ext cx="986517" cy="972630"/>
          </a:xfrm>
          <a:prstGeom prst="rect">
            <a:avLst/>
          </a:prstGeom>
        </p:spPr>
        <p:txBody>
          <a:bodyPr anchor="t" rtlCol="false" tIns="0" lIns="0" bIns="0" rIns="0">
            <a:spAutoFit/>
          </a:bodyPr>
          <a:lstStyle/>
          <a:p>
            <a:pPr algn="l">
              <a:lnSpc>
                <a:spcPts val="5026"/>
              </a:lnSpc>
            </a:pPr>
            <a:r>
              <a:rPr lang="en-US" sz="3589">
                <a:solidFill>
                  <a:srgbClr val="FFFFFF"/>
                </a:solidFill>
                <a:latin typeface="Academy"/>
                <a:ea typeface="Academy"/>
                <a:cs typeface="Academy"/>
                <a:sym typeface="Academy"/>
              </a:rPr>
              <a:t>08</a:t>
            </a:r>
          </a:p>
        </p:txBody>
      </p:sp>
      <p:sp>
        <p:nvSpPr>
          <p:cNvPr name="TextBox 9" id="9"/>
          <p:cNvSpPr txBox="true"/>
          <p:nvPr/>
        </p:nvSpPr>
        <p:spPr>
          <a:xfrm rot="0">
            <a:off x="2327994" y="2356990"/>
            <a:ext cx="9663078" cy="2403255"/>
          </a:xfrm>
          <a:prstGeom prst="rect">
            <a:avLst/>
          </a:prstGeom>
        </p:spPr>
        <p:txBody>
          <a:bodyPr anchor="t" rtlCol="false" tIns="0" lIns="0" bIns="0" rIns="0">
            <a:spAutoFit/>
          </a:bodyPr>
          <a:lstStyle/>
          <a:p>
            <a:pPr algn="l">
              <a:lnSpc>
                <a:spcPts val="10341"/>
              </a:lnSpc>
            </a:pPr>
            <a:r>
              <a:rPr lang="en-US" sz="11119" b="true">
                <a:solidFill>
                  <a:srgbClr val="FFFFFF"/>
                </a:solidFill>
                <a:latin typeface="Arimo Bold"/>
                <a:ea typeface="Arimo Bold"/>
                <a:cs typeface="Arimo Bold"/>
                <a:sym typeface="Arimo Bold"/>
              </a:rPr>
              <a:t>Model</a:t>
            </a:r>
          </a:p>
          <a:p>
            <a:pPr algn="l">
              <a:lnSpc>
                <a:spcPts val="10341"/>
              </a:lnSpc>
            </a:pPr>
            <a:r>
              <a:rPr lang="en-US" sz="11119" b="true">
                <a:solidFill>
                  <a:srgbClr val="FFFFFF"/>
                </a:solidFill>
                <a:latin typeface="Arimo Bold"/>
                <a:ea typeface="Arimo Bold"/>
                <a:cs typeface="Arimo Bold"/>
                <a:sym typeface="Arimo Bold"/>
              </a:rPr>
              <a:t>Development</a:t>
            </a:r>
          </a:p>
        </p:txBody>
      </p:sp>
      <p:sp>
        <p:nvSpPr>
          <p:cNvPr name="TextBox 10" id="10"/>
          <p:cNvSpPr txBox="true"/>
          <p:nvPr/>
        </p:nvSpPr>
        <p:spPr>
          <a:xfrm rot="0">
            <a:off x="3139641" y="1116305"/>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name="TextBox 11" id="11"/>
          <p:cNvSpPr txBox="true"/>
          <p:nvPr/>
        </p:nvSpPr>
        <p:spPr>
          <a:xfrm rot="0">
            <a:off x="2502458" y="5325290"/>
            <a:ext cx="6698692" cy="1853091"/>
          </a:xfrm>
          <a:prstGeom prst="rect">
            <a:avLst/>
          </a:prstGeom>
        </p:spPr>
        <p:txBody>
          <a:bodyPr anchor="t" rtlCol="false" tIns="0" lIns="0" bIns="0" rIns="0">
            <a:spAutoFit/>
          </a:bodyPr>
          <a:lstStyle/>
          <a:p>
            <a:pPr algn="just">
              <a:lnSpc>
                <a:spcPts val="3386"/>
              </a:lnSpc>
            </a:pPr>
            <a:r>
              <a:rPr lang="en-US" sz="2417">
                <a:solidFill>
                  <a:srgbClr val="FFFFFF"/>
                </a:solidFill>
                <a:latin typeface="Poppins"/>
                <a:ea typeface="Poppins"/>
                <a:cs typeface="Poppins"/>
                <a:sym typeface="Poppins"/>
              </a:rPr>
              <a:t>We designed and implemented two ML models - Naive Bayes and SVM. We created these two models individually and trained and tested them separately.</a:t>
            </a:r>
          </a:p>
        </p:txBody>
      </p:sp>
      <p:grpSp>
        <p:nvGrpSpPr>
          <p:cNvPr name="Group 12" id="12"/>
          <p:cNvGrpSpPr/>
          <p:nvPr/>
        </p:nvGrpSpPr>
        <p:grpSpPr>
          <a:xfrm rot="0">
            <a:off x="1735682" y="754407"/>
            <a:ext cx="1184624" cy="1180338"/>
            <a:chOff x="0" y="0"/>
            <a:chExt cx="1579499" cy="1573784"/>
          </a:xfrm>
        </p:grpSpPr>
        <p:sp>
          <p:nvSpPr>
            <p:cNvPr name="Freeform 13" id="13"/>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6"/>
              <a:stretch>
                <a:fillRect l="0" t="-181" r="0" b="-181"/>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E022B"/>
        </a:solidFill>
      </p:bgPr>
    </p:bg>
    <p:spTree>
      <p:nvGrpSpPr>
        <p:cNvPr id="1" name=""/>
        <p:cNvGrpSpPr/>
        <p:nvPr/>
      </p:nvGrpSpPr>
      <p:grpSpPr>
        <a:xfrm>
          <a:off x="0" y="0"/>
          <a:ext cx="0" cy="0"/>
          <a:chOff x="0" y="0"/>
          <a:chExt cx="0" cy="0"/>
        </a:xfrm>
      </p:grpSpPr>
      <p:grpSp>
        <p:nvGrpSpPr>
          <p:cNvPr name="Group 2" id="2"/>
          <p:cNvGrpSpPr/>
          <p:nvPr/>
        </p:nvGrpSpPr>
        <p:grpSpPr>
          <a:xfrm rot="0">
            <a:off x="19050" y="-69667"/>
            <a:ext cx="18411825" cy="10356629"/>
            <a:chOff x="0" y="0"/>
            <a:chExt cx="24549100" cy="13808838"/>
          </a:xfrm>
        </p:grpSpPr>
        <p:sp>
          <p:nvSpPr>
            <p:cNvPr name="Freeform 3" id="3"/>
            <p:cNvSpPr/>
            <p:nvPr/>
          </p:nvSpPr>
          <p:spPr>
            <a:xfrm flipH="false" flipV="false" rot="0">
              <a:off x="0" y="0"/>
              <a:ext cx="24549100" cy="13808838"/>
            </a:xfrm>
            <a:custGeom>
              <a:avLst/>
              <a:gdLst/>
              <a:ahLst/>
              <a:cxnLst/>
              <a:rect r="r" b="b" t="t" l="l"/>
              <a:pathLst>
                <a:path h="13808838" w="24549100">
                  <a:moveTo>
                    <a:pt x="0" y="0"/>
                  </a:moveTo>
                  <a:lnTo>
                    <a:pt x="24549100" y="0"/>
                  </a:lnTo>
                  <a:lnTo>
                    <a:pt x="24549100" y="13808838"/>
                  </a:lnTo>
                  <a:lnTo>
                    <a:pt x="0" y="13808838"/>
                  </a:lnTo>
                  <a:lnTo>
                    <a:pt x="0" y="0"/>
                  </a:lnTo>
                  <a:close/>
                </a:path>
              </a:pathLst>
            </a:custGeom>
            <a:blipFill>
              <a:blip r:embed="rId2">
                <a:alphaModFix amt="58000"/>
              </a:blip>
              <a:stretch>
                <a:fillRect l="0" t="-51" r="0" b="-51"/>
              </a:stretch>
            </a:blipFill>
          </p:spPr>
        </p:sp>
      </p:grpSp>
      <p:grpSp>
        <p:nvGrpSpPr>
          <p:cNvPr name="Group 4" id="4"/>
          <p:cNvGrpSpPr/>
          <p:nvPr/>
        </p:nvGrpSpPr>
        <p:grpSpPr>
          <a:xfrm rot="0">
            <a:off x="0" y="2587180"/>
            <a:ext cx="8692610" cy="7699819"/>
            <a:chOff x="0" y="0"/>
            <a:chExt cx="11590147" cy="10266426"/>
          </a:xfrm>
        </p:grpSpPr>
        <p:sp>
          <p:nvSpPr>
            <p:cNvPr name="Freeform 5" id="5"/>
            <p:cNvSpPr/>
            <p:nvPr/>
          </p:nvSpPr>
          <p:spPr>
            <a:xfrm flipH="false" flipV="false" rot="0">
              <a:off x="0" y="0"/>
              <a:ext cx="11590147" cy="10266426"/>
            </a:xfrm>
            <a:custGeom>
              <a:avLst/>
              <a:gdLst/>
              <a:ahLst/>
              <a:cxnLst/>
              <a:rect r="r" b="b" t="t" l="l"/>
              <a:pathLst>
                <a:path h="10266426" w="11590147">
                  <a:moveTo>
                    <a:pt x="0" y="0"/>
                  </a:moveTo>
                  <a:lnTo>
                    <a:pt x="11590147" y="0"/>
                  </a:lnTo>
                  <a:lnTo>
                    <a:pt x="11590147" y="10266426"/>
                  </a:lnTo>
                  <a:lnTo>
                    <a:pt x="0" y="10266426"/>
                  </a:lnTo>
                  <a:lnTo>
                    <a:pt x="0" y="0"/>
                  </a:lnTo>
                  <a:close/>
                </a:path>
              </a:pathLst>
            </a:custGeom>
            <a:blipFill>
              <a:blip r:embed="rId3"/>
              <a:stretch>
                <a:fillRect l="-1088" t="0" r="-1088" b="0"/>
              </a:stretch>
            </a:blipFill>
          </p:spPr>
        </p:sp>
      </p:grpSp>
      <p:sp>
        <p:nvSpPr>
          <p:cNvPr name="TextBox 6" id="6"/>
          <p:cNvSpPr txBox="true"/>
          <p:nvPr/>
        </p:nvSpPr>
        <p:spPr>
          <a:xfrm rot="0">
            <a:off x="5564362" y="-87947"/>
            <a:ext cx="8197933" cy="1814195"/>
          </a:xfrm>
          <a:prstGeom prst="rect">
            <a:avLst/>
          </a:prstGeom>
        </p:spPr>
        <p:txBody>
          <a:bodyPr anchor="t" rtlCol="false" tIns="0" lIns="0" bIns="0" rIns="0">
            <a:spAutoFit/>
          </a:bodyPr>
          <a:lstStyle/>
          <a:p>
            <a:pPr algn="ctr">
              <a:lnSpc>
                <a:spcPts val="12880"/>
              </a:lnSpc>
            </a:pPr>
            <a:r>
              <a:rPr lang="en-US" sz="9200" b="true">
                <a:solidFill>
                  <a:srgbClr val="FFFFFF"/>
                </a:solidFill>
                <a:latin typeface="Arimo Bold"/>
                <a:ea typeface="Arimo Bold"/>
                <a:cs typeface="Arimo Bold"/>
                <a:sym typeface="Arimo Bold"/>
              </a:rPr>
              <a:t>NAIVE BAYES</a:t>
            </a:r>
          </a:p>
        </p:txBody>
      </p:sp>
      <p:sp>
        <p:nvSpPr>
          <p:cNvPr name="TextBox 7" id="7"/>
          <p:cNvSpPr txBox="true"/>
          <p:nvPr/>
        </p:nvSpPr>
        <p:spPr>
          <a:xfrm rot="0">
            <a:off x="2198444" y="800417"/>
            <a:ext cx="2559121" cy="370840"/>
          </a:xfrm>
          <a:prstGeom prst="rect">
            <a:avLst/>
          </a:prstGeom>
        </p:spPr>
        <p:txBody>
          <a:bodyPr anchor="t" rtlCol="false" tIns="0" lIns="0" bIns="0" rIns="0">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grpSp>
        <p:nvGrpSpPr>
          <p:cNvPr name="Group 8" id="8"/>
          <p:cNvGrpSpPr/>
          <p:nvPr/>
        </p:nvGrpSpPr>
        <p:grpSpPr>
          <a:xfrm rot="0">
            <a:off x="841115" y="438520"/>
            <a:ext cx="1184624" cy="1180338"/>
            <a:chOff x="0" y="0"/>
            <a:chExt cx="1579499" cy="1573784"/>
          </a:xfrm>
        </p:grpSpPr>
        <p:sp>
          <p:nvSpPr>
            <p:cNvPr name="Freeform 9" id="9"/>
            <p:cNvSpPr/>
            <p:nvPr/>
          </p:nvSpPr>
          <p:spPr>
            <a:xfrm flipH="false" flipV="false" rot="0">
              <a:off x="0" y="0"/>
              <a:ext cx="1579499" cy="1573784"/>
            </a:xfrm>
            <a:custGeom>
              <a:avLst/>
              <a:gdLst/>
              <a:ahLst/>
              <a:cxnLst/>
              <a:rect r="r" b="b" t="t" l="l"/>
              <a:pathLst>
                <a:path h="1573784" w="1579499">
                  <a:moveTo>
                    <a:pt x="0" y="0"/>
                  </a:moveTo>
                  <a:lnTo>
                    <a:pt x="1579499" y="0"/>
                  </a:lnTo>
                  <a:lnTo>
                    <a:pt x="1579499" y="1573784"/>
                  </a:lnTo>
                  <a:lnTo>
                    <a:pt x="0" y="1573784"/>
                  </a:lnTo>
                  <a:lnTo>
                    <a:pt x="0" y="0"/>
                  </a:lnTo>
                  <a:close/>
                </a:path>
              </a:pathLst>
            </a:custGeom>
            <a:blipFill>
              <a:blip r:embed="rId4"/>
              <a:stretch>
                <a:fillRect l="0" t="-181" r="0" b="-181"/>
              </a:stretch>
            </a:blipFill>
          </p:spPr>
        </p:sp>
      </p:grpSp>
      <p:sp>
        <p:nvSpPr>
          <p:cNvPr name="TextBox 10" id="10"/>
          <p:cNvSpPr txBox="true"/>
          <p:nvPr/>
        </p:nvSpPr>
        <p:spPr>
          <a:xfrm rot="0">
            <a:off x="8645940" y="4600667"/>
            <a:ext cx="9642060" cy="3501397"/>
          </a:xfrm>
          <a:prstGeom prst="rect">
            <a:avLst/>
          </a:prstGeom>
        </p:spPr>
        <p:txBody>
          <a:bodyPr anchor="t" rtlCol="false" tIns="0" lIns="0" bIns="0" rIns="0">
            <a:spAutoFit/>
          </a:bodyPr>
          <a:lstStyle/>
          <a:p>
            <a:pPr algn="ctr">
              <a:lnSpc>
                <a:spcPts val="3883"/>
              </a:lnSpc>
            </a:pPr>
            <a:r>
              <a:rPr lang="en-US" sz="2774" b="true">
                <a:solidFill>
                  <a:srgbClr val="FFFFFF"/>
                </a:solidFill>
                <a:latin typeface="League Spartan"/>
                <a:ea typeface="League Spartan"/>
                <a:cs typeface="League Spartan"/>
                <a:sym typeface="League Spartan"/>
              </a:rPr>
              <a:t>Selected for its simplicity and effectiveness in text classification tasks with balanced datasets.</a:t>
            </a:r>
          </a:p>
          <a:p>
            <a:pPr algn="ctr">
              <a:lnSpc>
                <a:spcPts val="3883"/>
              </a:lnSpc>
            </a:pPr>
          </a:p>
          <a:p>
            <a:pPr algn="ctr">
              <a:lnSpc>
                <a:spcPts val="3883"/>
              </a:lnSpc>
            </a:pPr>
            <a:r>
              <a:rPr lang="en-US" sz="2774" b="true">
                <a:solidFill>
                  <a:srgbClr val="FFFFFF"/>
                </a:solidFill>
                <a:latin typeface="League Spartan"/>
                <a:ea typeface="League Spartan"/>
                <a:cs typeface="League Spartan"/>
                <a:sym typeface="League Spartan"/>
              </a:rPr>
              <a:t>Naive Bayes(Multinomial) works well under the assumption of feature independence, which was particularly effective for this project since the dataset was balanced.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DAGVnC4uONQ</dc:identifier>
  <dcterms:modified xsi:type="dcterms:W3CDTF">2011-08-01T06:04:30Z</dcterms:modified>
  <cp:revision>1</cp:revision>
  <dc:title>DA241M project presentation_final.pptx</dc:title>
</cp:coreProperties>
</file>