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73" r:id="rId7"/>
    <p:sldId id="262" r:id="rId8"/>
    <p:sldId id="270" r:id="rId9"/>
    <p:sldId id="271" r:id="rId10"/>
    <p:sldId id="272" r:id="rId11"/>
    <p:sldId id="269" r:id="rId12"/>
    <p:sldId id="264" r:id="rId13"/>
    <p:sldId id="265" r:id="rId14"/>
    <p:sldId id="266" r:id="rId15"/>
    <p:sldId id="263" r:id="rId1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שער" id="{3464A436-18AA-4902-9EF1-94621CC1A2AB}">
          <p14:sldIdLst>
            <p14:sldId id="257"/>
          </p14:sldIdLst>
        </p14:section>
        <p14:section name="הקדמה" id="{59E76EAF-1854-4067-99AA-D1BF226B2F02}">
          <p14:sldIdLst>
            <p14:sldId id="256"/>
          </p14:sldIdLst>
        </p14:section>
        <p14:section name="התקנת wget על Windows" id="{5DFA6319-6E78-40F5-9A88-EB2CE017CC40}">
          <p14:sldIdLst>
            <p14:sldId id="259"/>
            <p14:sldId id="260"/>
          </p14:sldIdLst>
        </p14:section>
        <p14:section name="הורדת המאגר" id="{1B46D87D-ACD1-405E-AED3-4CEAB7DBB69F}">
          <p14:sldIdLst>
            <p14:sldId id="261"/>
            <p14:sldId id="273"/>
          </p14:sldIdLst>
        </p14:section>
        <p14:section name="העתקת המאגר להחסן נייד" id="{71606707-3C95-47EA-93EB-03EECAF34F41}">
          <p14:sldIdLst>
            <p14:sldId id="262"/>
            <p14:sldId id="270"/>
            <p14:sldId id="271"/>
            <p14:sldId id="272"/>
            <p14:sldId id="269"/>
            <p14:sldId id="264"/>
            <p14:sldId id="265"/>
            <p14:sldId id="266"/>
          </p14:sldIdLst>
        </p14:section>
        <p14:section name="מקורות" id="{6E29D048-CCF0-40ED-9B0F-046E92DDFAFB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149"/>
    <a:srgbClr val="CCCCCC"/>
    <a:srgbClr val="CBC6C5"/>
    <a:srgbClr val="118191"/>
    <a:srgbClr val="FFFF66"/>
    <a:srgbClr val="FFCC00"/>
    <a:srgbClr val="8E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B147-4CA9-8FFF-3040-B95A0609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F2227-1675-1658-CF6D-4E728778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32DC5-5713-0BBE-007B-8424703F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90F6-6A35-4A92-8524-B1CF2BC31864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023C9-38CB-FC87-FE61-781FE9CA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DFDCE-8209-E298-91B4-B62F31C4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F47F-CE65-44CD-BC11-238142476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84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56C1-06E2-BC7F-3A5E-3D1BB0AC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ABCC5-E061-ED5C-889B-6794957F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F110D-4192-CB1C-41A1-5F950859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90F6-6A35-4A92-8524-B1CF2BC31864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A9AC9-779F-7E5D-C442-07A4AB97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5A565-4DD4-53F3-ABF6-42C0873F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F47F-CE65-44CD-BC11-238142476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332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A9C74-C364-B616-7322-50DD29EE6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6E073-1FE4-DF38-FA5A-F4B853114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F37DB-29FF-B6B6-3E67-0CB69779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90F6-6A35-4A92-8524-B1CF2BC31864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540B-AFEE-921B-0D97-268362DE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8C9A1-8A10-A0B1-22BD-E95D2689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F47F-CE65-44CD-BC11-238142476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825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C6CD-67E4-ED1A-F769-4305F828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0FCD-079C-E137-31CE-93CEA8555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3859E-0892-E869-3DE1-CEB78014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90F6-6A35-4A92-8524-B1CF2BC31864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CE72-BBD2-E67F-2AEC-54BB5E95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FFA7A-8773-30F8-7890-50C21006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F47F-CE65-44CD-BC11-238142476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008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02D1-8940-64F0-AE18-459FB60C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35EF8-CA2F-B3A9-D059-500474DB2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B721F-C23B-38C8-2358-77AAABD1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90F6-6A35-4A92-8524-B1CF2BC31864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FED4-9A1A-160A-FE1D-7E3DC09D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34174-B449-9270-31C1-B6E64E72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F47F-CE65-44CD-BC11-238142476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915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0D9A-746C-B2F0-FD46-058D5AF5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B9F3D-62FA-B50F-85F4-83C932ED9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A46DA-1CBA-3338-3FEA-84F6D24E0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56F91-5675-435F-8B5E-5C907272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90F6-6A35-4A92-8524-B1CF2BC31864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54AE0-214A-E5E9-0F33-2B47962D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4B5C7-44EB-A42F-3C16-3D4E0D87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F47F-CE65-44CD-BC11-238142476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846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9C34-9A91-6A6A-F12C-09D5AD7A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6C04A-6EAC-0040-7F87-FE7DD54E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91B28-A6FF-D501-055A-0DC9738E2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9C85-55BE-498E-F9D0-37F646A6B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10844-6C76-0458-A088-7C10F1CC4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6C7EC-D724-316E-6C38-F16085F5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90F6-6A35-4A92-8524-B1CF2BC31864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546EE-5454-EA91-2301-46173844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D6C98-4818-4473-8812-814809C4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F47F-CE65-44CD-BC11-238142476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281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13C5-7457-5281-92DF-EA682F25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8A3FE-B7F8-F410-A6C5-CBA8D7D1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90F6-6A35-4A92-8524-B1CF2BC31864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4D0B8-E8D4-55F3-E5F2-4A767EFA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29DFB-42BA-448F-66D4-F5946F20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F47F-CE65-44CD-BC11-238142476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836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38D1B-2069-6EF4-804F-82A9A1C1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90F6-6A35-4A92-8524-B1CF2BC31864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F7BA2-F5A1-F75B-BA48-959BF1AE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88536-655A-74F8-B1C5-9E5F9EBF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F47F-CE65-44CD-BC11-238142476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006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40EB-FC4C-6507-ABD1-A0C74706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2C256-4605-7755-49B8-562E8E534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3154E-640A-681A-8995-28DE81DB4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91482-28D7-FF09-B574-21A18027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90F6-6A35-4A92-8524-B1CF2BC31864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E9DCA-B961-0FF0-B4AE-DEC002DF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7E21D-698F-181D-ED61-7C70DAFC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F47F-CE65-44CD-BC11-238142476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879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8DDA-88F8-0A54-2E93-6A3BC613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CE2AC-AD54-84B4-B63F-259107FB9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A12C6-8C21-7F0C-7C0F-7F06E5FF9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64CA5-7073-7AAD-5B3E-EE58FCC2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90F6-6A35-4A92-8524-B1CF2BC31864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037CC-ECA3-3127-6664-659709AE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48FF3-CFBA-1E3C-30B4-74F38467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F47F-CE65-44CD-BC11-238142476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814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0ACA0-1260-1DE9-038A-B1F7204D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38D27-CA23-0D07-CE12-E36825367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BFBF9-349D-2061-5851-CC999173D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90F6-6A35-4A92-8524-B1CF2BC31864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88EE2-0082-A300-C682-1A2B33274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7B2A1-31DC-B5E9-655D-CE7A53AB9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0F47F-CE65-44CD-BC11-238142476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848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yx.srayaa.com/" TargetMode="External"/><Relationship Id="rId2" Type="http://schemas.openxmlformats.org/officeDocument/2006/relationships/hyperlink" Target="https://srayaa.wixsite.com/math/variou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titionwizard.com/partitionmanager/error-0x80070052.html#what-causes-error-0x80070052-308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cchouinard.com/wget-install-windows" TargetMode="External"/><Relationship Id="rId2" Type="http://schemas.openxmlformats.org/officeDocument/2006/relationships/hyperlink" Target="https://www.tug.org/texlive/acquire-mirror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upport.xbox.com/en-US/help/hardware-network/connect-network/format-flash-drive-to-ntfs-windows" TargetMode="External"/><Relationship Id="rId5" Type="http://schemas.openxmlformats.org/officeDocument/2006/relationships/hyperlink" Target="https://www.partitionwizard.com/partitionmanager/error-0x80070052.html" TargetMode="External"/><Relationship Id="rId4" Type="http://schemas.openxmlformats.org/officeDocument/2006/relationships/hyperlink" Target="https://chatgp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wget" TargetMode="External"/><Relationship Id="rId2" Type="http://schemas.openxmlformats.org/officeDocument/2006/relationships/hyperlink" Target="https://rsync.samba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tan.org/mirror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ternallybored.org/misc/wge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Windows\System3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tan.org/mirro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e.wikipedia.org/wiki/USB#USB_3.X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A8211-DB32-1D5A-620F-3DC8E1FDC38A}"/>
              </a:ext>
            </a:extLst>
          </p:cNvPr>
          <p:cNvSpPr txBox="1"/>
          <p:nvPr/>
        </p:nvSpPr>
        <p:spPr>
          <a:xfrm>
            <a:off x="3775752" y="1859340"/>
            <a:ext cx="4640495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4800" dirty="0">
                <a:solidFill>
                  <a:srgbClr val="084149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יצירת מאגר מקומי של </a:t>
            </a:r>
            <a:r>
              <a:rPr lang="en-US" sz="4800" dirty="0">
                <a:solidFill>
                  <a:srgbClr val="084149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TeX Live</a:t>
            </a:r>
            <a:endParaRPr lang="he-IL" sz="4800" dirty="0">
              <a:solidFill>
                <a:srgbClr val="084149"/>
              </a:solidFill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9DEBD-2006-8A27-D7C5-8278268635AB}"/>
              </a:ext>
            </a:extLst>
          </p:cNvPr>
          <p:cNvSpPr txBox="1"/>
          <p:nvPr/>
        </p:nvSpPr>
        <p:spPr>
          <a:xfrm>
            <a:off x="5147351" y="3429000"/>
            <a:ext cx="189729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400" dirty="0">
                <a:solidFill>
                  <a:srgbClr val="084149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שריה אנסבכר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221E8-F9DC-C642-2B71-B78895808075}"/>
              </a:ext>
            </a:extLst>
          </p:cNvPr>
          <p:cNvSpPr txBox="1"/>
          <p:nvPr/>
        </p:nvSpPr>
        <p:spPr>
          <a:xfrm>
            <a:off x="3614984" y="5460325"/>
            <a:ext cx="4962027" cy="13042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dirty="0">
                <a:solidFill>
                  <a:srgbClr val="084149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מדריך זה הוא חלק מסדרת מדריכים המופיעה באתר:</a:t>
            </a:r>
            <a:endParaRPr lang="en-US" dirty="0">
              <a:solidFill>
                <a:srgbClr val="084149"/>
              </a:solidFill>
              <a:latin typeface="Suez One" panose="00000500000000000000" pitchFamily="2" charset="-79"/>
              <a:cs typeface="Suez One" panose="00000500000000000000" pitchFamily="2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dirty="0">
                <a:solidFill>
                  <a:srgbClr val="084149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עִבְלִיקְס - הכל על </a:t>
            </a:r>
            <a:r>
              <a:rPr lang="en-US" dirty="0">
                <a:solidFill>
                  <a:srgbClr val="084149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LyX</a:t>
            </a:r>
            <a:r>
              <a:rPr lang="he-IL">
                <a:solidFill>
                  <a:srgbClr val="084149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, </a:t>
            </a:r>
            <a:r>
              <a:rPr lang="he-IL" dirty="0">
                <a:solidFill>
                  <a:srgbClr val="084149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בעברית</a:t>
            </a:r>
          </a:p>
          <a:p>
            <a:pPr algn="ctr" rtl="1">
              <a:lnSpc>
                <a:spcPct val="150000"/>
              </a:lnSpc>
            </a:pPr>
            <a:r>
              <a:rPr lang="en-US" dirty="0">
                <a:solidFill>
                  <a:srgbClr val="084149"/>
                </a:solidFill>
                <a:latin typeface="Suez One" panose="00000500000000000000" pitchFamily="2" charset="-79"/>
                <a:cs typeface="Suez One" panose="00000500000000000000" pitchFamily="2" charset="-79"/>
                <a:hlinkClick r:id="rId2"/>
              </a:rPr>
              <a:t>https://</a:t>
            </a:r>
            <a:r>
              <a:rPr lang="en-US" dirty="0">
                <a:solidFill>
                  <a:srgbClr val="084149"/>
                </a:solidFill>
                <a:latin typeface="Suez One" panose="00000500000000000000" pitchFamily="2" charset="-79"/>
                <a:cs typeface="Suez One" panose="00000500000000000000" pitchFamily="2" charset="-79"/>
                <a:hlinkClick r:id="rId3"/>
              </a:rPr>
              <a:t>lyx.srayaa.com</a:t>
            </a:r>
            <a:endParaRPr lang="he-IL" dirty="0">
              <a:solidFill>
                <a:srgbClr val="084149"/>
              </a:solidFill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3371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5125C4-4DE1-5C03-8457-72CE8B2C70D3}"/>
              </a:ext>
            </a:extLst>
          </p:cNvPr>
          <p:cNvSpPr txBox="1"/>
          <p:nvPr/>
        </p:nvSpPr>
        <p:spPr>
          <a:xfrm>
            <a:off x="1" y="0"/>
            <a:ext cx="12192000" cy="830997"/>
          </a:xfrm>
          <a:prstGeom prst="rect">
            <a:avLst/>
          </a:prstGeom>
          <a:solidFill>
            <a:srgbClr val="11819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he-IL" sz="48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העתקת המאגר להחסן נייד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A9D7F-74DB-2E91-3E09-A701E9EDFD40}"/>
              </a:ext>
            </a:extLst>
          </p:cNvPr>
          <p:cNvSpPr txBox="1"/>
          <p:nvPr/>
        </p:nvSpPr>
        <p:spPr>
          <a:xfrm>
            <a:off x="1482600" y="830997"/>
            <a:ext cx="92268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he-IL" sz="24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algn="r" rtl="1"/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נוציא את ההחסן הנייד מהחיבור הנוכחי ונכניס אותו לחיבור אחר, כך שיתקבל המסך הבא: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D78087-B770-E0FB-A130-F4234E7C3677}"/>
              </a:ext>
            </a:extLst>
          </p:cNvPr>
          <p:cNvGrpSpPr/>
          <p:nvPr/>
        </p:nvGrpSpPr>
        <p:grpSpPr>
          <a:xfrm>
            <a:off x="1707600" y="2031326"/>
            <a:ext cx="8776800" cy="4561498"/>
            <a:chOff x="1707600" y="2031326"/>
            <a:chExt cx="8776800" cy="45614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E3886E-B0F0-021B-5D5B-436F9618A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7605"/>
            <a:stretch/>
          </p:blipFill>
          <p:spPr>
            <a:xfrm>
              <a:off x="1707600" y="2031326"/>
              <a:ext cx="8776800" cy="456149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94DEA0-314E-B8F7-7C94-E1EA2058B745}"/>
                </a:ext>
              </a:extLst>
            </p:cNvPr>
            <p:cNvSpPr/>
            <p:nvPr/>
          </p:nvSpPr>
          <p:spPr>
            <a:xfrm>
              <a:off x="3905891" y="5568941"/>
              <a:ext cx="1459860" cy="458062"/>
            </a:xfrm>
            <a:prstGeom prst="rect">
              <a:avLst/>
            </a:prstGeom>
            <a:noFill/>
            <a:ln w="57150">
              <a:solidFill>
                <a:srgbClr val="8E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51808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5125C4-4DE1-5C03-8457-72CE8B2C70D3}"/>
              </a:ext>
            </a:extLst>
          </p:cNvPr>
          <p:cNvSpPr txBox="1"/>
          <p:nvPr/>
        </p:nvSpPr>
        <p:spPr>
          <a:xfrm>
            <a:off x="1" y="0"/>
            <a:ext cx="12192000" cy="830997"/>
          </a:xfrm>
          <a:prstGeom prst="rect">
            <a:avLst/>
          </a:prstGeom>
          <a:solidFill>
            <a:srgbClr val="11819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he-IL" sz="48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העתקת המאגר להחסן נייד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A9D7F-74DB-2E91-3E09-A701E9EDFD40}"/>
              </a:ext>
            </a:extLst>
          </p:cNvPr>
          <p:cNvSpPr txBox="1"/>
          <p:nvPr/>
        </p:nvSpPr>
        <p:spPr>
          <a:xfrm>
            <a:off x="1482600" y="830997"/>
            <a:ext cx="9226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he-IL" sz="24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algn="r" rtl="1"/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כעת נדאג לכך שלא נקבל את הודעת השגיאה שהוזכרה לעיל: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FE4DA-1921-94D4-10E3-C716A8E5F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87" b="56493"/>
          <a:stretch/>
        </p:blipFill>
        <p:spPr>
          <a:xfrm>
            <a:off x="2941048" y="1669664"/>
            <a:ext cx="6309904" cy="1431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7F9E4D-DE1A-83B0-E3B8-C4259CEC540B}"/>
              </a:ext>
            </a:extLst>
          </p:cNvPr>
          <p:cNvSpPr txBox="1"/>
          <p:nvPr/>
        </p:nvSpPr>
        <p:spPr>
          <a:xfrm>
            <a:off x="1482600" y="3101268"/>
            <a:ext cx="92268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he-IL" sz="12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algn="r" rtl="1"/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קוד השגיאה </a:t>
            </a: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0x80070052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 מופיע מכמה סיבות אפשריות (ראו 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  <a:hlinkClick r:id="rId3"/>
              </a:rPr>
              <a:t>כאן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), אנו נתמקד במקרה שבו ההחסן הנייד אינו מפורמט כראוי, מתוך הנחה שבשאר המקרים יצליח הקורא לטפל לבדו (תוך היעזרות במדריך שבקישור הנ"ל).</a:t>
            </a:r>
          </a:p>
          <a:p>
            <a:pPr algn="r" rtl="1"/>
            <a:endParaRPr lang="he-IL" sz="12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5454E-BC49-3C5B-CC2D-F965B0200790}"/>
              </a:ext>
            </a:extLst>
          </p:cNvPr>
          <p:cNvSpPr txBox="1"/>
          <p:nvPr/>
        </p:nvSpPr>
        <p:spPr>
          <a:xfrm>
            <a:off x="1482600" y="4670928"/>
            <a:ext cx="9226800" cy="830997"/>
          </a:xfrm>
          <a:prstGeom prst="rect">
            <a:avLst/>
          </a:prstGeom>
          <a:solidFill>
            <a:srgbClr val="FFFF66"/>
          </a:solidFill>
          <a:ln w="38100">
            <a:solidFill>
              <a:srgbClr val="8E0000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rgbClr val="8E0000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אזהרה!!!: פעולת הפירמוט מוחקת את כל המידע מההחסן הנייד, יש לגבות קבצים חשובים לפני ההמשך.</a:t>
            </a:r>
          </a:p>
        </p:txBody>
      </p:sp>
    </p:spTree>
    <p:extLst>
      <p:ext uri="{BB962C8B-B14F-4D97-AF65-F5344CB8AC3E}">
        <p14:creationId xmlns:p14="http://schemas.microsoft.com/office/powerpoint/2010/main" val="173574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5125C4-4DE1-5C03-8457-72CE8B2C70D3}"/>
              </a:ext>
            </a:extLst>
          </p:cNvPr>
          <p:cNvSpPr txBox="1"/>
          <p:nvPr/>
        </p:nvSpPr>
        <p:spPr>
          <a:xfrm>
            <a:off x="1" y="0"/>
            <a:ext cx="12192000" cy="830997"/>
          </a:xfrm>
          <a:prstGeom prst="rect">
            <a:avLst/>
          </a:prstGeom>
          <a:solidFill>
            <a:srgbClr val="11819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he-IL" sz="48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העתקת המאגר להחסן נייד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A9D7F-74DB-2E91-3E09-A701E9EDFD40}"/>
              </a:ext>
            </a:extLst>
          </p:cNvPr>
          <p:cNvSpPr txBox="1"/>
          <p:nvPr/>
        </p:nvSpPr>
        <p:spPr>
          <a:xfrm>
            <a:off x="1482600" y="830997"/>
            <a:ext cx="92268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he-IL" sz="24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algn="r" rtl="1"/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בסייר הקבצים, נלחץ לחיצה ימנית על ההחסן הנייד, ובתפריט שנפתח נחבר באפשרות "</a:t>
            </a: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Format…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".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F4C500-71EC-F303-8330-09A6E0B5CC39}"/>
              </a:ext>
            </a:extLst>
          </p:cNvPr>
          <p:cNvGrpSpPr/>
          <p:nvPr/>
        </p:nvGrpSpPr>
        <p:grpSpPr>
          <a:xfrm>
            <a:off x="1482600" y="2031326"/>
            <a:ext cx="6400800" cy="4826674"/>
            <a:chOff x="1482600" y="2031326"/>
            <a:chExt cx="6400800" cy="48266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B51C80-FF67-3795-6FB1-9B45EA53D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6350" t="18795" r="31151" b="10825"/>
            <a:stretch/>
          </p:blipFill>
          <p:spPr>
            <a:xfrm>
              <a:off x="1482600" y="2031326"/>
              <a:ext cx="6400800" cy="482667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0B2299-67DB-3FF9-5D2A-DAB7CD2E1AFA}"/>
                </a:ext>
              </a:extLst>
            </p:cNvPr>
            <p:cNvSpPr/>
            <p:nvPr/>
          </p:nvSpPr>
          <p:spPr>
            <a:xfrm>
              <a:off x="5334289" y="5086249"/>
              <a:ext cx="614448" cy="338506"/>
            </a:xfrm>
            <a:prstGeom prst="rect">
              <a:avLst/>
            </a:prstGeom>
            <a:noFill/>
            <a:ln w="57150">
              <a:solidFill>
                <a:srgbClr val="8E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55EA79C-0451-DE8D-0725-AB87E70F6A4A}"/>
                </a:ext>
              </a:extLst>
            </p:cNvPr>
            <p:cNvSpPr/>
            <p:nvPr/>
          </p:nvSpPr>
          <p:spPr>
            <a:xfrm>
              <a:off x="4303415" y="5014330"/>
              <a:ext cx="903006" cy="482344"/>
            </a:xfrm>
            <a:prstGeom prst="rightArrow">
              <a:avLst>
                <a:gd name="adj1" fmla="val 50000"/>
                <a:gd name="adj2" fmla="val 81951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74189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5125C4-4DE1-5C03-8457-72CE8B2C70D3}"/>
              </a:ext>
            </a:extLst>
          </p:cNvPr>
          <p:cNvSpPr txBox="1"/>
          <p:nvPr/>
        </p:nvSpPr>
        <p:spPr>
          <a:xfrm>
            <a:off x="1" y="0"/>
            <a:ext cx="12192000" cy="830997"/>
          </a:xfrm>
          <a:prstGeom prst="rect">
            <a:avLst/>
          </a:prstGeom>
          <a:solidFill>
            <a:srgbClr val="11819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he-IL" sz="48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העתקת המאגר להחסן נייד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A9D7F-74DB-2E91-3E09-A701E9EDFD40}"/>
              </a:ext>
            </a:extLst>
          </p:cNvPr>
          <p:cNvSpPr txBox="1"/>
          <p:nvPr/>
        </p:nvSpPr>
        <p:spPr>
          <a:xfrm>
            <a:off x="1482600" y="830997"/>
            <a:ext cx="92268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he-IL" sz="24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algn="r" rtl="1"/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בחלון שנפתח, תחת "</a:t>
            </a: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File system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", נבחר באפשרות "</a:t>
            </a: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NTFS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", ולאחר מכן נלחץ על "</a:t>
            </a: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Start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".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0B2299-67DB-3FF9-5D2A-DAB7CD2E1AFA}"/>
              </a:ext>
            </a:extLst>
          </p:cNvPr>
          <p:cNvSpPr/>
          <p:nvPr/>
        </p:nvSpPr>
        <p:spPr>
          <a:xfrm>
            <a:off x="5334289" y="5086249"/>
            <a:ext cx="614448" cy="338506"/>
          </a:xfrm>
          <a:prstGeom prst="rect">
            <a:avLst/>
          </a:prstGeom>
          <a:noFill/>
          <a:ln w="57150">
            <a:solidFill>
              <a:srgbClr val="8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55EA79C-0451-DE8D-0725-AB87E70F6A4A}"/>
              </a:ext>
            </a:extLst>
          </p:cNvPr>
          <p:cNvSpPr/>
          <p:nvPr/>
        </p:nvSpPr>
        <p:spPr>
          <a:xfrm>
            <a:off x="4303415" y="5014330"/>
            <a:ext cx="903006" cy="482344"/>
          </a:xfrm>
          <a:prstGeom prst="rightArrow">
            <a:avLst>
              <a:gd name="adj1" fmla="val 50000"/>
              <a:gd name="adj2" fmla="val 81951"/>
            </a:avLst>
          </a:prstGeom>
          <a:solidFill>
            <a:srgbClr val="8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B605B-0F10-FBE4-1C7B-3982D56D78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15" t="18428" r="19102" b="12117"/>
          <a:stretch/>
        </p:blipFill>
        <p:spPr>
          <a:xfrm>
            <a:off x="1482600" y="2031326"/>
            <a:ext cx="5386779" cy="47632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90CCD4-87ED-1C89-5D94-E1D8DB6E9C26}"/>
              </a:ext>
            </a:extLst>
          </p:cNvPr>
          <p:cNvSpPr txBox="1"/>
          <p:nvPr/>
        </p:nvSpPr>
        <p:spPr>
          <a:xfrm>
            <a:off x="6869379" y="2031326"/>
            <a:ext cx="3833396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he-IL" sz="12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algn="r" rtl="1"/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*אם זו כבר האפשרות הקיימת נדע שהבעיה אינה בפירמוט של ההחסן הנייד, ולכן אין צורך להמשיך בתהליך זה.</a:t>
            </a:r>
          </a:p>
        </p:txBody>
      </p:sp>
    </p:spTree>
    <p:extLst>
      <p:ext uri="{BB962C8B-B14F-4D97-AF65-F5344CB8AC3E}">
        <p14:creationId xmlns:p14="http://schemas.microsoft.com/office/powerpoint/2010/main" val="150105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C65E04-6912-561B-AA5F-9C61F54A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73" t="32845" r="36571" b="48428"/>
          <a:stretch/>
        </p:blipFill>
        <p:spPr>
          <a:xfrm>
            <a:off x="4416174" y="1661994"/>
            <a:ext cx="3359651" cy="12842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5125C4-4DE1-5C03-8457-72CE8B2C70D3}"/>
              </a:ext>
            </a:extLst>
          </p:cNvPr>
          <p:cNvSpPr txBox="1"/>
          <p:nvPr/>
        </p:nvSpPr>
        <p:spPr>
          <a:xfrm>
            <a:off x="1" y="0"/>
            <a:ext cx="12192000" cy="830997"/>
          </a:xfrm>
          <a:prstGeom prst="rect">
            <a:avLst/>
          </a:prstGeom>
          <a:solidFill>
            <a:srgbClr val="11819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he-IL" sz="48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העתקת המאגר להחסן נייד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A9D7F-74DB-2E91-3E09-A701E9EDFD40}"/>
              </a:ext>
            </a:extLst>
          </p:cNvPr>
          <p:cNvSpPr txBox="1"/>
          <p:nvPr/>
        </p:nvSpPr>
        <p:spPr>
          <a:xfrm>
            <a:off x="1482600" y="830997"/>
            <a:ext cx="9226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he-IL" sz="24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algn="r" rtl="1"/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כעת נקבל אזהרה האומרת שהפירמוט ימחק את כל המידע מההחסן הנייד: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F9959-E209-9152-FE52-592F5461542D}"/>
              </a:ext>
            </a:extLst>
          </p:cNvPr>
          <p:cNvSpPr txBox="1"/>
          <p:nvPr/>
        </p:nvSpPr>
        <p:spPr>
          <a:xfrm>
            <a:off x="1482600" y="2946264"/>
            <a:ext cx="922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ומכיוון שכבר שעינו לאזהרה שלעיל, נלחץ על "</a:t>
            </a: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ok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" ונקבל את המסך הבא: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E742C-8D6A-025B-8183-F1C80DA93C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935" t="30563" r="18764" b="21753"/>
          <a:stretch/>
        </p:blipFill>
        <p:spPr>
          <a:xfrm>
            <a:off x="1482600" y="3407929"/>
            <a:ext cx="5766924" cy="3270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B8891-2D31-C117-1710-9C194F7156CF}"/>
              </a:ext>
            </a:extLst>
          </p:cNvPr>
          <p:cNvSpPr txBox="1"/>
          <p:nvPr/>
        </p:nvSpPr>
        <p:spPr>
          <a:xfrm>
            <a:off x="8311792" y="3326260"/>
            <a:ext cx="2397607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he-IL" sz="12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algn="r" rtl="1"/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נלחץ על "</a:t>
            </a: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ok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" ובזאת סיימנו את תהליך הפירמוט.</a:t>
            </a:r>
          </a:p>
        </p:txBody>
      </p:sp>
    </p:spTree>
    <p:extLst>
      <p:ext uri="{BB962C8B-B14F-4D97-AF65-F5344CB8AC3E}">
        <p14:creationId xmlns:p14="http://schemas.microsoft.com/office/powerpoint/2010/main" val="37839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5125C4-4DE1-5C03-8457-72CE8B2C70D3}"/>
              </a:ext>
            </a:extLst>
          </p:cNvPr>
          <p:cNvSpPr txBox="1"/>
          <p:nvPr/>
        </p:nvSpPr>
        <p:spPr>
          <a:xfrm>
            <a:off x="1" y="0"/>
            <a:ext cx="12192000" cy="830997"/>
          </a:xfrm>
          <a:prstGeom prst="rect">
            <a:avLst/>
          </a:prstGeom>
          <a:solidFill>
            <a:srgbClr val="11819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he-IL" sz="48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מקורות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A9D7F-74DB-2E91-3E09-A701E9EDFD40}"/>
              </a:ext>
            </a:extLst>
          </p:cNvPr>
          <p:cNvSpPr txBox="1"/>
          <p:nvPr/>
        </p:nvSpPr>
        <p:spPr>
          <a:xfrm>
            <a:off x="1482600" y="830997"/>
            <a:ext cx="9226800" cy="58169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he-IL" sz="24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תודתי נתונה למתן בן-אשר על שהסביר לי את התהליך בפעם הראשונה.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מצגת זו נכתבה ע"פ ההוראות הרשמיות של </a:t>
            </a: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TeX Live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, ראו כאן: </a:t>
            </a:r>
            <a:r>
              <a:rPr lang="en-US" sz="2400" dirty="0">
                <a:latin typeface="Heebo" pitchFamily="2" charset="-79"/>
                <a:cs typeface="Heebo" pitchFamily="2" charset="-79"/>
                <a:hlinkClick r:id="rId2"/>
              </a:rPr>
              <a:t>https://www.tug.org/texlive/acquire-mirror.html</a:t>
            </a:r>
            <a:endParaRPr lang="en-US" sz="2400" dirty="0">
              <a:latin typeface="Heebo" pitchFamily="2" charset="-79"/>
              <a:cs typeface="Heebo" pitchFamily="2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12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ההדרכה להתקנת </a:t>
            </a:r>
            <a:r>
              <a:rPr lang="en-US" sz="2400" dirty="0" err="1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wget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 נכתבה ע"פ המדריך שבכתובת הבאה:</a:t>
            </a:r>
            <a:b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</a:b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  <a:hlinkClick r:id="rId3"/>
              </a:rPr>
              <a:t>https://www.jcchouinard.com/wget-install-windows</a:t>
            </a:r>
            <a:endParaRPr lang="he-IL" sz="24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12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הנוסח המדויק של הפקודה להורדת המאגר נמצא באמצעות </a:t>
            </a: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  <a:hlinkClick r:id="rId4"/>
              </a:rPr>
              <a:t>chat GPT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12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הטיפול בקוד השגיאה </a:t>
            </a: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0x80070052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 נכתב ע"פ המדריכים שבקישורים הבאים:</a:t>
            </a:r>
            <a:endParaRPr lang="en-US" sz="24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marL="800100" lvl="1" indent="-342900" algn="r" rtl="1">
              <a:buFont typeface="Heebo" pitchFamily="2" charset="-79"/>
              <a:buChar char="–"/>
            </a:pP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  <a:hlinkClick r:id="rId5"/>
              </a:rPr>
              <a:t>https://www.partitionwizard.com/partitionmanager/error-0x80070052.html</a:t>
            </a:r>
            <a:endParaRPr lang="he-IL" sz="24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marL="800100" lvl="1" indent="-342900" algn="r" rtl="1">
              <a:buFont typeface="Heebo" pitchFamily="2" charset="-79"/>
              <a:buChar char="–"/>
            </a:pP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  <a:hlinkClick r:id="rId6"/>
              </a:rPr>
              <a:t>https://support.xbox.com/en-US/help/hardware-network/connect-network/format-flash-drive-to-ntfs-windows</a:t>
            </a:r>
            <a:endParaRPr lang="he-IL" sz="24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4808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5125C4-4DE1-5C03-8457-72CE8B2C70D3}"/>
              </a:ext>
            </a:extLst>
          </p:cNvPr>
          <p:cNvSpPr txBox="1"/>
          <p:nvPr/>
        </p:nvSpPr>
        <p:spPr>
          <a:xfrm>
            <a:off x="1" y="0"/>
            <a:ext cx="12192000" cy="830997"/>
          </a:xfrm>
          <a:prstGeom prst="rect">
            <a:avLst/>
          </a:prstGeom>
          <a:solidFill>
            <a:srgbClr val="11819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he-IL" sz="48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הקדמה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4CA31-D4F9-0551-B40F-7B97023BF02A}"/>
              </a:ext>
            </a:extLst>
          </p:cNvPr>
          <p:cNvSpPr txBox="1"/>
          <p:nvPr/>
        </p:nvSpPr>
        <p:spPr>
          <a:xfrm>
            <a:off x="1482600" y="830997"/>
            <a:ext cx="9226800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he-IL" sz="24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algn="r" rtl="1"/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תהליך ההורדה של המאגר מתחלק לשני שלבים הכרחיים ושלב אופציונלי:</a:t>
            </a:r>
          </a:p>
          <a:p>
            <a:pPr algn="r" rtl="1"/>
            <a:endParaRPr lang="he-IL" sz="12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b="1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התקנת </a:t>
            </a:r>
            <a:r>
              <a:rPr lang="en-US" sz="2400" b="1" dirty="0" err="1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wget</a:t>
            </a:r>
            <a:r>
              <a:rPr lang="he-IL" sz="2400" b="1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 (הכרחי):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 ע"מ להוריד את המאגר נזדקק לתוכנה שתסנכרן את המאגר המקומי עם זה שברשת. ע"פ ההוראות הרשמיות העדיפות הראשונה היא להשתמש ב-</a:t>
            </a:r>
            <a:r>
              <a:rPr lang="en-US" sz="2400" dirty="0" err="1">
                <a:solidFill>
                  <a:srgbClr val="084149"/>
                </a:solidFill>
                <a:latin typeface="Heebo" pitchFamily="2" charset="-79"/>
                <a:cs typeface="Heebo" pitchFamily="2" charset="-79"/>
                <a:hlinkClick r:id="rId2"/>
              </a:rPr>
              <a:t>rsync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; אלא ש-</a:t>
            </a:r>
            <a:r>
              <a:rPr lang="en-US" sz="2400" dirty="0" err="1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rsync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 אינה פועלת כראוי ב-</a:t>
            </a: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Windows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 ולכן נשתמש בעדיפות השנייה שהיא </a:t>
            </a:r>
            <a:r>
              <a:rPr lang="en-US" sz="2400" dirty="0" err="1">
                <a:latin typeface="Heebo" pitchFamily="2" charset="-79"/>
                <a:cs typeface="Heebo" pitchFamily="2" charset="-79"/>
                <a:hlinkClick r:id="rId3"/>
              </a:rPr>
              <a:t>wget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.</a:t>
            </a:r>
            <a:b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</a:b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סיבה נוספת לעדיפות של </a:t>
            </a:r>
            <a:r>
              <a:rPr lang="en-US" sz="2400" dirty="0" err="1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wget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 היא שמרבית המאגרים שמהם נוכל להעתיק אינם תומכים בסנכרון ע"י </a:t>
            </a:r>
            <a:r>
              <a:rPr lang="en-US" sz="2400" dirty="0" err="1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rsync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.</a:t>
            </a:r>
          </a:p>
          <a:p>
            <a:pPr marL="457200" indent="-457200" algn="r" rtl="1">
              <a:buFont typeface="+mj-lt"/>
              <a:buAutoNum type="arabicPeriod"/>
            </a:pPr>
            <a:endParaRPr lang="he-IL" sz="12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b="1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הורדת המאגר (הכרחי):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 את המאגר ניתן להוריד מכל אחת מהכתובות המופיעות בעמוד </a:t>
            </a: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  <a:hlinkClick r:id="rId4"/>
              </a:rPr>
              <a:t>https://ctan.org/mirrors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. עדיפות תינתן ל-</a:t>
            </a: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https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 על פני </a:t>
            </a: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http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 ו-</a:t>
            </a: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ftp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 מסיבות של בטיחות, וכמו כן נעדיף להוריד את המאגר משרת קרוב (מבחינה גאוגרפית) כדי לקצר את משך ההורדה.</a:t>
            </a:r>
          </a:p>
          <a:p>
            <a:pPr marL="457200" indent="-457200" algn="r" rtl="1">
              <a:buFont typeface="+mj-lt"/>
              <a:buAutoNum type="arabicPeriod"/>
            </a:pPr>
            <a:endParaRPr lang="he-IL" sz="1200" b="1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b="1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העתקת המאגר להחסן נייד (אופציונלי)</a:t>
            </a:r>
          </a:p>
        </p:txBody>
      </p:sp>
    </p:spTree>
    <p:extLst>
      <p:ext uri="{BB962C8B-B14F-4D97-AF65-F5344CB8AC3E}">
        <p14:creationId xmlns:p14="http://schemas.microsoft.com/office/powerpoint/2010/main" val="287745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3A9D7F-74DB-2E91-3E09-A701E9EDFD40}"/>
              </a:ext>
            </a:extLst>
          </p:cNvPr>
          <p:cNvSpPr txBox="1"/>
          <p:nvPr/>
        </p:nvSpPr>
        <p:spPr>
          <a:xfrm>
            <a:off x="1476582" y="830997"/>
            <a:ext cx="922619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he-IL" sz="24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algn="r" rtl="1"/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ניכנס לכתובת: </a:t>
            </a:r>
            <a:r>
              <a:rPr lang="en-US" sz="2400" dirty="0">
                <a:latin typeface="Heebo" pitchFamily="2" charset="-79"/>
                <a:cs typeface="Heebo" pitchFamily="2" charset="-79"/>
                <a:hlinkClick r:id="rId2"/>
              </a:rPr>
              <a:t>https://eternallybored.org/misc/wget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, ונוריד את קובץ ה-</a:t>
            </a: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exe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 של התוכנה ע"י לחיצה על הקישור המסומן בצילום המסך: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125C4-4DE1-5C03-8457-72CE8B2C70D3}"/>
              </a:ext>
            </a:extLst>
          </p:cNvPr>
          <p:cNvSpPr txBox="1"/>
          <p:nvPr/>
        </p:nvSpPr>
        <p:spPr>
          <a:xfrm>
            <a:off x="1" y="0"/>
            <a:ext cx="12192000" cy="830997"/>
          </a:xfrm>
          <a:prstGeom prst="rect">
            <a:avLst/>
          </a:prstGeom>
          <a:solidFill>
            <a:srgbClr val="11819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he-IL" sz="48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התקנת </a:t>
            </a:r>
            <a:r>
              <a:rPr lang="en-US" sz="4800" dirty="0" err="1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wget</a:t>
            </a:r>
            <a:r>
              <a:rPr lang="he-IL" sz="48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 על </a:t>
            </a:r>
            <a:r>
              <a:rPr lang="en-US" sz="48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Windows</a:t>
            </a:r>
            <a:endParaRPr lang="he-IL" sz="4800" dirty="0">
              <a:solidFill>
                <a:schemeClr val="bg1"/>
              </a:solidFill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9DDF6-F630-A3D5-21D6-F841C931E94A}"/>
              </a:ext>
            </a:extLst>
          </p:cNvPr>
          <p:cNvSpPr txBox="1"/>
          <p:nvPr/>
        </p:nvSpPr>
        <p:spPr>
          <a:xfrm>
            <a:off x="8197881" y="2031326"/>
            <a:ext cx="250489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he-IL" sz="12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algn="r" rtl="1"/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*כמובן שעדיף להוריד את הגרסה העדכנית ביותר.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8B0A59-F53E-5745-7DCB-D5FA30C76A23}"/>
              </a:ext>
            </a:extLst>
          </p:cNvPr>
          <p:cNvGrpSpPr/>
          <p:nvPr/>
        </p:nvGrpSpPr>
        <p:grpSpPr>
          <a:xfrm>
            <a:off x="1476582" y="2031326"/>
            <a:ext cx="6185043" cy="4274051"/>
            <a:chOff x="1476582" y="2031326"/>
            <a:chExt cx="6185043" cy="42740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9E293B-3DF0-2013-FA6E-E25603E96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7191" t="16478" r="32079" b="21199"/>
            <a:stretch/>
          </p:blipFill>
          <p:spPr>
            <a:xfrm>
              <a:off x="1476582" y="2031326"/>
              <a:ext cx="6185043" cy="427405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69CC89-FDF4-F481-2185-959A43DAE4B7}"/>
                </a:ext>
              </a:extLst>
            </p:cNvPr>
            <p:cNvSpPr/>
            <p:nvPr/>
          </p:nvSpPr>
          <p:spPr>
            <a:xfrm>
              <a:off x="3053426" y="4572541"/>
              <a:ext cx="380145" cy="297950"/>
            </a:xfrm>
            <a:prstGeom prst="rect">
              <a:avLst/>
            </a:prstGeom>
            <a:noFill/>
            <a:ln w="57150">
              <a:solidFill>
                <a:srgbClr val="8E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5E10015A-F162-77E9-AC84-637CD46807B5}"/>
                </a:ext>
              </a:extLst>
            </p:cNvPr>
            <p:cNvSpPr/>
            <p:nvPr/>
          </p:nvSpPr>
          <p:spPr>
            <a:xfrm>
              <a:off x="2955821" y="3565262"/>
              <a:ext cx="554805" cy="937517"/>
            </a:xfrm>
            <a:prstGeom prst="downArrow">
              <a:avLst>
                <a:gd name="adj1" fmla="val 50000"/>
                <a:gd name="adj2" fmla="val 79630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70579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3A9D7F-74DB-2E91-3E09-A701E9EDFD40}"/>
              </a:ext>
            </a:extLst>
          </p:cNvPr>
          <p:cNvSpPr txBox="1"/>
          <p:nvPr/>
        </p:nvSpPr>
        <p:spPr>
          <a:xfrm>
            <a:off x="1489225" y="830997"/>
            <a:ext cx="921355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he-IL" sz="24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algn="r" rtl="1"/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כעת נעתיק את קובץ ה-</a:t>
            </a: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exe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 מתיקיית ההורדות אל התיקייה: </a:t>
            </a: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  <a:hlinkClick r:id="rId2" action="ppaction://hlinkfile"/>
              </a:rPr>
              <a:t>C:\Windows\System32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,</a:t>
            </a:r>
          </a:p>
          <a:p>
            <a:pPr algn="r" rtl="1"/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ונוודא שהפעולה הצליחה ע"י הרצת הפקודה הבאה (</a:t>
            </a:r>
            <a:r>
              <a:rPr lang="en-US" sz="2400" dirty="0" err="1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cmd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125C4-4DE1-5C03-8457-72CE8B2C70D3}"/>
              </a:ext>
            </a:extLst>
          </p:cNvPr>
          <p:cNvSpPr txBox="1"/>
          <p:nvPr/>
        </p:nvSpPr>
        <p:spPr>
          <a:xfrm>
            <a:off x="1" y="0"/>
            <a:ext cx="12192000" cy="830997"/>
          </a:xfrm>
          <a:prstGeom prst="rect">
            <a:avLst/>
          </a:prstGeom>
          <a:solidFill>
            <a:srgbClr val="11819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he-IL" sz="48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התקנת </a:t>
            </a:r>
            <a:r>
              <a:rPr lang="en-US" sz="4800" dirty="0" err="1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wget</a:t>
            </a:r>
            <a:r>
              <a:rPr lang="he-IL" sz="48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 על </a:t>
            </a:r>
            <a:r>
              <a:rPr lang="en-US" sz="48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Windows</a:t>
            </a:r>
            <a:endParaRPr lang="he-IL" sz="4800" dirty="0">
              <a:solidFill>
                <a:schemeClr val="bg1"/>
              </a:solidFill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BB8DD-BCFE-3153-BD42-48D9A363CBDD}"/>
              </a:ext>
            </a:extLst>
          </p:cNvPr>
          <p:cNvSpPr txBox="1"/>
          <p:nvPr/>
        </p:nvSpPr>
        <p:spPr>
          <a:xfrm>
            <a:off x="1489225" y="2400657"/>
            <a:ext cx="921355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--version</a:t>
            </a:r>
            <a:endParaRPr lang="he-IL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6B2B3-4AA4-89FF-8AF0-C6A4B94A4F49}"/>
              </a:ext>
            </a:extLst>
          </p:cNvPr>
          <p:cNvSpPr txBox="1"/>
          <p:nvPr/>
        </p:nvSpPr>
        <p:spPr>
          <a:xfrm>
            <a:off x="1489225" y="3854533"/>
            <a:ext cx="92135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he-IL" sz="12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algn="r" rtl="1"/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אחרת, נקבל את הפלט הבא: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0F968-CF50-71A5-9305-478A3186455F}"/>
              </a:ext>
            </a:extLst>
          </p:cNvPr>
          <p:cNvSpPr txBox="1"/>
          <p:nvPr/>
        </p:nvSpPr>
        <p:spPr>
          <a:xfrm>
            <a:off x="1489225" y="4513173"/>
            <a:ext cx="921355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is not recognized as an internal or external command, operable program or batch file.</a:t>
            </a:r>
            <a:endParaRPr lang="he-IL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ACEE1-71AA-300E-8B65-CF54D583C937}"/>
              </a:ext>
            </a:extLst>
          </p:cNvPr>
          <p:cNvSpPr txBox="1"/>
          <p:nvPr/>
        </p:nvSpPr>
        <p:spPr>
          <a:xfrm>
            <a:off x="1489225" y="3467733"/>
            <a:ext cx="921355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GNU Wget 1.21.4 built on mingw32.</a:t>
            </a:r>
            <a:endParaRPr lang="he-IL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52E4C-8AB7-668A-3CC5-CEA4F559A1F2}"/>
              </a:ext>
            </a:extLst>
          </p:cNvPr>
          <p:cNvSpPr txBox="1"/>
          <p:nvPr/>
        </p:nvSpPr>
        <p:spPr>
          <a:xfrm>
            <a:off x="1489225" y="2805843"/>
            <a:ext cx="92135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he-IL" sz="12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algn="r" rtl="1"/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אם הכל פעל כשורה נקבל פלט ארוך המתחיל בשורה כגון זו:</a:t>
            </a:r>
          </a:p>
        </p:txBody>
      </p:sp>
    </p:spTree>
    <p:extLst>
      <p:ext uri="{BB962C8B-B14F-4D97-AF65-F5344CB8AC3E}">
        <p14:creationId xmlns:p14="http://schemas.microsoft.com/office/powerpoint/2010/main" val="370740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3A9D7F-74DB-2E91-3E09-A701E9EDFD40}"/>
              </a:ext>
            </a:extLst>
          </p:cNvPr>
          <p:cNvSpPr txBox="1"/>
          <p:nvPr/>
        </p:nvSpPr>
        <p:spPr>
          <a:xfrm>
            <a:off x="429802" y="830997"/>
            <a:ext cx="1133239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he-IL" sz="24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algn="r" rtl="1"/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בתיקייה שבה נרצה ליצור את ה-</a:t>
            </a: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mirror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, נריץ את הפקודה הבאה (</a:t>
            </a:r>
            <a:r>
              <a:rPr lang="en-US" sz="2400" dirty="0" err="1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cmd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125C4-4DE1-5C03-8457-72CE8B2C70D3}"/>
              </a:ext>
            </a:extLst>
          </p:cNvPr>
          <p:cNvSpPr txBox="1"/>
          <p:nvPr/>
        </p:nvSpPr>
        <p:spPr>
          <a:xfrm>
            <a:off x="1" y="0"/>
            <a:ext cx="12192000" cy="830997"/>
          </a:xfrm>
          <a:prstGeom prst="rect">
            <a:avLst/>
          </a:prstGeom>
          <a:solidFill>
            <a:srgbClr val="11819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he-IL" sz="48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הורדת המאגר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BB8DD-BCFE-3153-BD42-48D9A363CBDD}"/>
              </a:ext>
            </a:extLst>
          </p:cNvPr>
          <p:cNvSpPr txBox="1"/>
          <p:nvPr/>
        </p:nvSpPr>
        <p:spPr>
          <a:xfrm>
            <a:off x="429802" y="1661994"/>
            <a:ext cx="11332396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--mirror -q --show-progress -r -np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--cut-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=5 -R "index.html*" https://ctan.mirror.garr.it/mirrors/ctan/systems/texlive/tlnet</a:t>
            </a:r>
            <a:endParaRPr lang="he-IL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A69CF-A084-31F6-79BC-21310438985F}"/>
              </a:ext>
            </a:extLst>
          </p:cNvPr>
          <p:cNvSpPr txBox="1"/>
          <p:nvPr/>
        </p:nvSpPr>
        <p:spPr>
          <a:xfrm>
            <a:off x="429802" y="2369880"/>
            <a:ext cx="1133239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algn="r" rtl="1">
              <a:defRPr sz="2400" b="1">
                <a:solidFill>
                  <a:srgbClr val="084149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endParaRPr lang="he-IL" sz="1200" b="0" dirty="0"/>
          </a:p>
          <a:p>
            <a:r>
              <a:rPr lang="he-IL" b="0" dirty="0"/>
              <a:t>אם הכל פעל כשורה נראה כעת את תהליך היצירה של ה-</a:t>
            </a:r>
            <a:r>
              <a:rPr lang="en-US" b="0" dirty="0"/>
              <a:t>mirror</a:t>
            </a:r>
            <a:r>
              <a:rPr lang="he-IL" b="0" dirty="0"/>
              <a:t>, תהליך זה יכול לקחת זמן רב כתלות במהירות ההורדה שלנו.</a:t>
            </a:r>
          </a:p>
          <a:p>
            <a:endParaRPr lang="he-IL" sz="12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AC692-B398-6446-AE17-8A13E21C0BBA}"/>
              </a:ext>
            </a:extLst>
          </p:cNvPr>
          <p:cNvSpPr txBox="1"/>
          <p:nvPr/>
        </p:nvSpPr>
        <p:spPr>
          <a:xfrm>
            <a:off x="5943297" y="3570209"/>
            <a:ext cx="5818901" cy="461665"/>
          </a:xfrm>
          <a:prstGeom prst="rect">
            <a:avLst/>
          </a:prstGeom>
          <a:solidFill>
            <a:srgbClr val="CCCCCC"/>
          </a:solidFill>
          <a:ln w="38100">
            <a:solidFill>
              <a:srgbClr val="084149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rgbClr val="084149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טיפ: הסבר של הפקודה מופיע בשקופית הבאה.</a:t>
            </a:r>
          </a:p>
        </p:txBody>
      </p:sp>
    </p:spTree>
    <p:extLst>
      <p:ext uri="{BB962C8B-B14F-4D97-AF65-F5344CB8AC3E}">
        <p14:creationId xmlns:p14="http://schemas.microsoft.com/office/powerpoint/2010/main" val="19858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5125C4-4DE1-5C03-8457-72CE8B2C70D3}"/>
              </a:ext>
            </a:extLst>
          </p:cNvPr>
          <p:cNvSpPr txBox="1"/>
          <p:nvPr/>
        </p:nvSpPr>
        <p:spPr>
          <a:xfrm>
            <a:off x="1" y="0"/>
            <a:ext cx="12192000" cy="830997"/>
          </a:xfrm>
          <a:prstGeom prst="rect">
            <a:avLst/>
          </a:prstGeom>
          <a:solidFill>
            <a:srgbClr val="11819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he-IL" sz="48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הורדת המאגר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A69CF-A084-31F6-79BC-21310438985F}"/>
              </a:ext>
            </a:extLst>
          </p:cNvPr>
          <p:cNvSpPr txBox="1"/>
          <p:nvPr/>
        </p:nvSpPr>
        <p:spPr>
          <a:xfrm>
            <a:off x="429802" y="2095621"/>
            <a:ext cx="11332395" cy="46474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algn="r" rtl="1">
              <a:defRPr sz="2400" b="1">
                <a:solidFill>
                  <a:srgbClr val="084149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endParaRPr lang="he-IL" sz="1200" b="0" dirty="0"/>
          </a:p>
          <a:p>
            <a:pPr algn="ctr"/>
            <a:r>
              <a:rPr lang="he-IL" sz="3200" dirty="0">
                <a:latin typeface="Suez One" panose="00000500000000000000" pitchFamily="2" charset="-79"/>
                <a:cs typeface="Suez One" panose="00000500000000000000" pitchFamily="2" charset="-79"/>
              </a:rPr>
              <a:t>הסבר</a:t>
            </a:r>
          </a:p>
          <a:p>
            <a:endParaRPr lang="he-I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1800" dirty="0"/>
              <a:t>"</a:t>
            </a:r>
            <a:r>
              <a:rPr lang="en-US" sz="1800" dirty="0"/>
              <a:t>-m</a:t>
            </a:r>
            <a:r>
              <a:rPr lang="he-IL" sz="1800" dirty="0"/>
              <a:t>" ("</a:t>
            </a:r>
            <a:r>
              <a:rPr lang="en-US" sz="1800" dirty="0"/>
              <a:t>--mirror</a:t>
            </a:r>
            <a:r>
              <a:rPr lang="he-IL" sz="1800" dirty="0"/>
              <a:t>"): </a:t>
            </a:r>
            <a:r>
              <a:rPr lang="he-IL" sz="1800" b="0" dirty="0"/>
              <a:t>פקודה זו אומרת ל-</a:t>
            </a:r>
            <a:r>
              <a:rPr lang="en-US" sz="1800" b="0" dirty="0" err="1"/>
              <a:t>wget</a:t>
            </a:r>
            <a:r>
              <a:rPr lang="he-IL" sz="1800" b="0" dirty="0"/>
              <a:t> שאנו רוצים ליצור </a:t>
            </a:r>
            <a:r>
              <a:rPr lang="en-US" sz="1800" b="0" dirty="0"/>
              <a:t>mirror</a:t>
            </a:r>
            <a:r>
              <a:rPr lang="he-IL" sz="1800" b="0" dirty="0"/>
              <a:t> של האתר.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1800" dirty="0"/>
              <a:t>"</a:t>
            </a:r>
            <a:r>
              <a:rPr lang="en-US" sz="1800" dirty="0"/>
              <a:t>-q</a:t>
            </a:r>
            <a:r>
              <a:rPr lang="he-IL" sz="1800" dirty="0"/>
              <a:t>" ("</a:t>
            </a:r>
            <a:r>
              <a:rPr lang="en-US" sz="1800" dirty="0"/>
              <a:t>--quiet</a:t>
            </a:r>
            <a:r>
              <a:rPr lang="he-IL" sz="1800" dirty="0"/>
              <a:t>"): </a:t>
            </a:r>
            <a:r>
              <a:rPr lang="he-IL" sz="1800" b="0" dirty="0"/>
              <a:t>משתיק את פירוט ההורדה (ברירת המחדל היא מלל רב עבור כל קובץ שיורד).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1800" dirty="0"/>
              <a:t>"</a:t>
            </a:r>
            <a:r>
              <a:rPr lang="en-US" sz="1800" dirty="0"/>
              <a:t>--show-progress</a:t>
            </a:r>
            <a:r>
              <a:rPr lang="he-IL" sz="1800" dirty="0"/>
              <a:t>":</a:t>
            </a:r>
            <a:r>
              <a:rPr lang="he-IL" sz="1800" b="0" dirty="0"/>
              <a:t> מציג שורה אחת עבור כל קובץ שיורד כדי שנוכל לעקוב אחרי ההורדה.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1800" dirty="0"/>
              <a:t>"</a:t>
            </a:r>
            <a:r>
              <a:rPr lang="en-US" sz="1800" dirty="0"/>
              <a:t>-r</a:t>
            </a:r>
            <a:r>
              <a:rPr lang="he-IL" sz="1800" dirty="0"/>
              <a:t>" ("</a:t>
            </a:r>
            <a:r>
              <a:rPr lang="en-US" sz="1800" dirty="0"/>
              <a:t>--recursive</a:t>
            </a:r>
            <a:r>
              <a:rPr lang="he-IL" sz="1800" dirty="0"/>
              <a:t>"):</a:t>
            </a:r>
            <a:r>
              <a:rPr lang="he-IL" sz="1800" b="0" dirty="0"/>
              <a:t> פקודה זו אומרת ל-</a:t>
            </a:r>
            <a:r>
              <a:rPr lang="en-US" sz="1800" b="0" dirty="0" err="1"/>
              <a:t>wget</a:t>
            </a:r>
            <a:r>
              <a:rPr lang="he-IL" sz="1800" b="0" dirty="0"/>
              <a:t> להעתיק קבצים באופן רקורסיבי, כלומר אם יש להעתיק קובץ אחד והוא מפנה לקובץ נוסף - יש להעתיק גם את הקובץ הנוסף.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1800" dirty="0"/>
              <a:t>"</a:t>
            </a:r>
            <a:r>
              <a:rPr lang="en-US" sz="1800" dirty="0"/>
              <a:t>-np</a:t>
            </a:r>
            <a:r>
              <a:rPr lang="he-IL" sz="1800" dirty="0"/>
              <a:t>" ("</a:t>
            </a:r>
            <a:r>
              <a:rPr lang="en-US" sz="1800" dirty="0"/>
              <a:t>--no-parent</a:t>
            </a:r>
            <a:r>
              <a:rPr lang="he-IL" sz="1800" dirty="0"/>
              <a:t>"):</a:t>
            </a:r>
            <a:r>
              <a:rPr lang="he-IL" sz="1800" b="0" dirty="0"/>
              <a:t> פקודה זו אומרת ל-</a:t>
            </a:r>
            <a:r>
              <a:rPr lang="en-US" sz="1800" b="0" dirty="0" err="1"/>
              <a:t>wget</a:t>
            </a:r>
            <a:r>
              <a:rPr lang="he-IL" sz="1800" b="0" dirty="0"/>
              <a:t> שלא לעלות בעץ התיקיות מעל לתיקייה הנתונה.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1800" dirty="0"/>
              <a:t>"</a:t>
            </a:r>
            <a:r>
              <a:rPr lang="en-US" sz="1800" dirty="0"/>
              <a:t>-</a:t>
            </a:r>
            <a:r>
              <a:rPr lang="en-US" sz="1800" dirty="0" err="1"/>
              <a:t>nH</a:t>
            </a:r>
            <a:r>
              <a:rPr lang="he-IL" sz="1800" dirty="0"/>
              <a:t>" ("</a:t>
            </a:r>
            <a:r>
              <a:rPr lang="en-US" sz="1800" dirty="0"/>
              <a:t>--no-host-directories</a:t>
            </a:r>
            <a:r>
              <a:rPr lang="he-IL" sz="1800" dirty="0"/>
              <a:t>"):</a:t>
            </a:r>
            <a:r>
              <a:rPr lang="he-IL" sz="1800" b="0" dirty="0"/>
              <a:t> פקודה זו אומרת ל-</a:t>
            </a:r>
            <a:r>
              <a:rPr lang="en-US" sz="1800" b="0" dirty="0" err="1"/>
              <a:t>wget</a:t>
            </a:r>
            <a:r>
              <a:rPr lang="he-IL" sz="1800" b="0" dirty="0"/>
              <a:t> שלא ליצור תיקייה עבור השרת המארח.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1800" dirty="0"/>
              <a:t>"</a:t>
            </a:r>
            <a:r>
              <a:rPr lang="en-US" sz="1800" dirty="0"/>
              <a:t>--cut-</a:t>
            </a:r>
            <a:r>
              <a:rPr lang="en-US" sz="1800" dirty="0" err="1"/>
              <a:t>dirs</a:t>
            </a:r>
            <a:r>
              <a:rPr lang="he-IL" sz="1800" dirty="0"/>
              <a:t>":</a:t>
            </a:r>
            <a:r>
              <a:rPr lang="he-IL" sz="1800" b="0" dirty="0"/>
              <a:t> המספר שאחרי סימן השוויון מציין את מספר התיקיות שלפני הקבצים אותם אנו מורידים, פקודה זו אומרת ל-</a:t>
            </a:r>
            <a:r>
              <a:rPr lang="en-US" sz="1800" b="0" dirty="0" err="1"/>
              <a:t>wget</a:t>
            </a:r>
            <a:r>
              <a:rPr lang="he-IL" sz="1800" b="0" dirty="0"/>
              <a:t> להתחיל את עץ התיקיות אחריהן כך שלא תהיה לנו שרשרת תיקיות שבכל אחת מהן תיקייה אחת בלבד.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1800" dirty="0"/>
              <a:t>"</a:t>
            </a:r>
            <a:r>
              <a:rPr lang="en-US" sz="1800" dirty="0"/>
              <a:t>-R</a:t>
            </a:r>
            <a:r>
              <a:rPr lang="he-IL" sz="1800" dirty="0"/>
              <a:t>" ("</a:t>
            </a:r>
            <a:r>
              <a:rPr lang="en-US" sz="1800" dirty="0"/>
              <a:t>--reject</a:t>
            </a:r>
            <a:r>
              <a:rPr lang="he-IL" sz="1800" dirty="0"/>
              <a:t>"):</a:t>
            </a:r>
            <a:r>
              <a:rPr lang="en-US" sz="1800" b="0" dirty="0"/>
              <a:t> </a:t>
            </a:r>
            <a:r>
              <a:rPr lang="he-IL" sz="1800" b="0" dirty="0"/>
              <a:t>פקודה זו אומרת ל-</a:t>
            </a:r>
            <a:r>
              <a:rPr lang="en-US" sz="1800" b="0" dirty="0" err="1"/>
              <a:t>wget</a:t>
            </a:r>
            <a:r>
              <a:rPr lang="he-IL" sz="1800" b="0" dirty="0"/>
              <a:t> להתעלם מקבצים ששמם הוא אחד מהשמות שברשימה - את הרשימה כותבים בתוך מירכאות כאשר בין כל שני שמות מפריד פסיק (כאן יש רק שם אחד ולכן אין פסיקים).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1800" dirty="0"/>
              <a:t>כתובת המאגר:</a:t>
            </a:r>
            <a:r>
              <a:rPr lang="he-IL" sz="1800" b="0" dirty="0"/>
              <a:t> לבסוף נרשום את אחת הכתובות המופיעות בקישורים שבעמוד </a:t>
            </a:r>
            <a:r>
              <a:rPr lang="en-US" sz="1800" b="0" dirty="0">
                <a:solidFill>
                  <a:srgbClr val="084149"/>
                </a:solidFill>
                <a:latin typeface="Heebo" pitchFamily="2" charset="-79"/>
                <a:cs typeface="Heebo" pitchFamily="2" charset="-79"/>
                <a:hlinkClick r:id="rId2"/>
              </a:rPr>
              <a:t>https://ctan.org/mirrors</a:t>
            </a:r>
            <a:r>
              <a:rPr lang="he-IL" sz="1800" b="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 ולאחריה "</a:t>
            </a:r>
            <a:r>
              <a:rPr lang="en-US" sz="1800" b="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systems/</a:t>
            </a:r>
            <a:r>
              <a:rPr lang="en-US" sz="1800" b="0" dirty="0" err="1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texlive</a:t>
            </a:r>
            <a:r>
              <a:rPr lang="en-US" sz="1800" b="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/</a:t>
            </a:r>
            <a:r>
              <a:rPr lang="en-US" sz="1800" b="0" dirty="0" err="1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tlnet</a:t>
            </a:r>
            <a:r>
              <a:rPr lang="he-IL" sz="1800" b="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".</a:t>
            </a:r>
            <a:r>
              <a:rPr lang="he-IL" sz="1800" b="0" dirty="0"/>
              <a:t> בדוגמה זו הכתובת שנבחרה היא "</a:t>
            </a:r>
            <a:r>
              <a:rPr lang="en-US" sz="1800" b="0" dirty="0"/>
              <a:t>https://ctan.mirror.garr.it/mirrors/ctan</a:t>
            </a:r>
            <a:r>
              <a:rPr lang="he-IL" sz="1800" b="0" dirty="0"/>
              <a:t>".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29132-D38F-4CE4-2757-4C1E415B9819}"/>
              </a:ext>
            </a:extLst>
          </p:cNvPr>
          <p:cNvSpPr txBox="1"/>
          <p:nvPr/>
        </p:nvSpPr>
        <p:spPr>
          <a:xfrm>
            <a:off x="429802" y="1387735"/>
            <a:ext cx="11332396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 -q --show-progress -r -np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--cut-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=5 -R "index.html*" https://ctan.mirror.garr.it/mirrors/ctan/systems/texlive/tlnet</a:t>
            </a:r>
            <a:endParaRPr lang="he-IL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93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5125C4-4DE1-5C03-8457-72CE8B2C70D3}"/>
              </a:ext>
            </a:extLst>
          </p:cNvPr>
          <p:cNvSpPr txBox="1"/>
          <p:nvPr/>
        </p:nvSpPr>
        <p:spPr>
          <a:xfrm>
            <a:off x="1" y="0"/>
            <a:ext cx="12192000" cy="830997"/>
          </a:xfrm>
          <a:prstGeom prst="rect">
            <a:avLst/>
          </a:prstGeom>
          <a:solidFill>
            <a:srgbClr val="11819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he-IL" sz="48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העתקת המאגר להחסן נייד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A9D7F-74DB-2E91-3E09-A701E9EDFD40}"/>
              </a:ext>
            </a:extLst>
          </p:cNvPr>
          <p:cNvSpPr txBox="1"/>
          <p:nvPr/>
        </p:nvSpPr>
        <p:spPr>
          <a:xfrm>
            <a:off x="1482600" y="830997"/>
            <a:ext cx="92268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he-IL" sz="24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algn="r" rtl="1"/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כעת ייתכן שנרצה להעתיק את המאגר להחסן נייד (</a:t>
            </a: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disk-on-key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). אמנם פעולת "העתק-הדבק" פשוטה תספיק כאן, אלא ישנן שתי נקודות שראוי לשים לב אליהן לפני תחילת ההעתקה כדי לחסוך זמן ועוגמת נפש.</a:t>
            </a:r>
          </a:p>
          <a:p>
            <a:pPr algn="r" rtl="1"/>
            <a:endParaRPr lang="he-IL" sz="24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אם ההחסן הנייד והמחשב תומכים בתקן </a:t>
            </a: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  <a:hlinkClick r:id="rId2"/>
              </a:rPr>
              <a:t>USB 3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, כדאי לוודא שההחסן הנייד מחובר ליציאה התומכת בה גם היא (הסבר בשקופית הבאה).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במהלך ההעתקה אנו עלולים להיתקל בהודעת השגיאה הבאה: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53F6EC-416E-3237-3E61-F3EA2A2F26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687" b="56493"/>
          <a:stretch/>
        </p:blipFill>
        <p:spPr>
          <a:xfrm>
            <a:off x="2941048" y="3877985"/>
            <a:ext cx="6309904" cy="143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7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5125C4-4DE1-5C03-8457-72CE8B2C70D3}"/>
              </a:ext>
            </a:extLst>
          </p:cNvPr>
          <p:cNvSpPr txBox="1"/>
          <p:nvPr/>
        </p:nvSpPr>
        <p:spPr>
          <a:xfrm>
            <a:off x="1" y="0"/>
            <a:ext cx="12192000" cy="830997"/>
          </a:xfrm>
          <a:prstGeom prst="rect">
            <a:avLst/>
          </a:prstGeom>
          <a:solidFill>
            <a:srgbClr val="11819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he-IL" sz="48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העתקת המאגר להחסן נייד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A9D7F-74DB-2E91-3E09-A701E9EDFD40}"/>
              </a:ext>
            </a:extLst>
          </p:cNvPr>
          <p:cNvSpPr txBox="1"/>
          <p:nvPr/>
        </p:nvSpPr>
        <p:spPr>
          <a:xfrm>
            <a:off x="1482600" y="830997"/>
            <a:ext cx="92268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he-IL" sz="24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algn="r" rtl="1"/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כדי לבדוק אם ההחסן הנייד והמחשב תומכים בתקן </a:t>
            </a: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USB 3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 ניכנס להגדרות -&gt; בלוטות' ומכשירים -&gt; מכשירים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B3C06D-0966-B656-A39C-CEE546B9ACAB}"/>
              </a:ext>
            </a:extLst>
          </p:cNvPr>
          <p:cNvGrpSpPr/>
          <p:nvPr/>
        </p:nvGrpSpPr>
        <p:grpSpPr>
          <a:xfrm>
            <a:off x="702179" y="2031326"/>
            <a:ext cx="9782598" cy="4556439"/>
            <a:chOff x="702179" y="2031326"/>
            <a:chExt cx="9782598" cy="455643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17FF2C-9B86-E7FA-55FD-C9E52DEC8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7715"/>
            <a:stretch/>
          </p:blipFill>
          <p:spPr>
            <a:xfrm>
              <a:off x="1707222" y="2031326"/>
              <a:ext cx="8777555" cy="455643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3DBEE8-AB4B-7109-C333-BF305344F52F}"/>
                </a:ext>
              </a:extLst>
            </p:cNvPr>
            <p:cNvSpPr/>
            <p:nvPr/>
          </p:nvSpPr>
          <p:spPr>
            <a:xfrm>
              <a:off x="1707221" y="3801786"/>
              <a:ext cx="1477767" cy="369522"/>
            </a:xfrm>
            <a:prstGeom prst="rect">
              <a:avLst/>
            </a:prstGeom>
            <a:noFill/>
            <a:ln w="57150">
              <a:solidFill>
                <a:srgbClr val="8E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D3B506-25E7-6419-7621-66C860E945F1}"/>
                </a:ext>
              </a:extLst>
            </p:cNvPr>
            <p:cNvSpPr/>
            <p:nvPr/>
          </p:nvSpPr>
          <p:spPr>
            <a:xfrm>
              <a:off x="3854520" y="5373384"/>
              <a:ext cx="2985192" cy="482885"/>
            </a:xfrm>
            <a:prstGeom prst="rect">
              <a:avLst/>
            </a:prstGeom>
            <a:noFill/>
            <a:ln w="57150">
              <a:solidFill>
                <a:srgbClr val="8E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77633AE0-A147-7BD8-0C56-F1F0F1292AA0}"/>
                </a:ext>
              </a:extLst>
            </p:cNvPr>
            <p:cNvSpPr/>
            <p:nvPr/>
          </p:nvSpPr>
          <p:spPr>
            <a:xfrm>
              <a:off x="702179" y="3747693"/>
              <a:ext cx="903006" cy="482344"/>
            </a:xfrm>
            <a:prstGeom prst="rightArrow">
              <a:avLst>
                <a:gd name="adj1" fmla="val 50000"/>
                <a:gd name="adj2" fmla="val 81951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F959ACFF-67B8-6825-1C71-0078BCBBBE1B}"/>
                </a:ext>
              </a:extLst>
            </p:cNvPr>
            <p:cNvSpPr/>
            <p:nvPr/>
          </p:nvSpPr>
          <p:spPr>
            <a:xfrm flipH="1">
              <a:off x="6941751" y="5399356"/>
              <a:ext cx="887112" cy="482344"/>
            </a:xfrm>
            <a:prstGeom prst="rightArrow">
              <a:avLst>
                <a:gd name="adj1" fmla="val 50000"/>
                <a:gd name="adj2" fmla="val 81951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35636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5125C4-4DE1-5C03-8457-72CE8B2C70D3}"/>
              </a:ext>
            </a:extLst>
          </p:cNvPr>
          <p:cNvSpPr txBox="1"/>
          <p:nvPr/>
        </p:nvSpPr>
        <p:spPr>
          <a:xfrm>
            <a:off x="1" y="0"/>
            <a:ext cx="12192000" cy="830997"/>
          </a:xfrm>
          <a:prstGeom prst="rect">
            <a:avLst/>
          </a:prstGeom>
          <a:solidFill>
            <a:srgbClr val="11819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he-IL" sz="48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העתקת המאגר להחסן נייד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A9D7F-74DB-2E91-3E09-A701E9EDFD40}"/>
              </a:ext>
            </a:extLst>
          </p:cNvPr>
          <p:cNvSpPr txBox="1"/>
          <p:nvPr/>
        </p:nvSpPr>
        <p:spPr>
          <a:xfrm>
            <a:off x="1482600" y="830997"/>
            <a:ext cx="92268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he-IL" sz="2400" dirty="0">
              <a:solidFill>
                <a:srgbClr val="084149"/>
              </a:solidFill>
              <a:latin typeface="Heebo" pitchFamily="2" charset="-79"/>
              <a:cs typeface="Heebo" pitchFamily="2" charset="-79"/>
            </a:endParaRPr>
          </a:p>
          <a:p>
            <a:pPr algn="r" rtl="1"/>
            <a:r>
              <a:rPr lang="he-IL" sz="240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אם ליד 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ההחסן הנייד מופיעה ההודעה שבצילום המסך, נדע שהמחשב וההחסן הנייד תומכים ב-</a:t>
            </a:r>
            <a:r>
              <a:rPr lang="en-US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USB 3</a:t>
            </a:r>
            <a:r>
              <a:rPr lang="he-IL" sz="2400" dirty="0">
                <a:solidFill>
                  <a:srgbClr val="084149"/>
                </a:solidFill>
                <a:latin typeface="Heebo" pitchFamily="2" charset="-79"/>
                <a:cs typeface="Heebo" pitchFamily="2" charset="-79"/>
              </a:rPr>
              <a:t>, אבל ההחסן אינו בחיבור תואם.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962E2E-224E-910D-94EB-27E5BF59BA93}"/>
              </a:ext>
            </a:extLst>
          </p:cNvPr>
          <p:cNvGrpSpPr/>
          <p:nvPr/>
        </p:nvGrpSpPr>
        <p:grpSpPr>
          <a:xfrm>
            <a:off x="1707600" y="2031326"/>
            <a:ext cx="8776800" cy="4570839"/>
            <a:chOff x="1707600" y="2031326"/>
            <a:chExt cx="8776800" cy="45708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D621D8-A0FB-56D9-283A-29B50188B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7416"/>
            <a:stretch/>
          </p:blipFill>
          <p:spPr>
            <a:xfrm>
              <a:off x="1707600" y="2031326"/>
              <a:ext cx="8776800" cy="457083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94DEA0-314E-B8F7-7C94-E1EA2058B745}"/>
                </a:ext>
              </a:extLst>
            </p:cNvPr>
            <p:cNvSpPr/>
            <p:nvPr/>
          </p:nvSpPr>
          <p:spPr>
            <a:xfrm>
              <a:off x="3905891" y="5568941"/>
              <a:ext cx="2641214" cy="458062"/>
            </a:xfrm>
            <a:prstGeom prst="rect">
              <a:avLst/>
            </a:prstGeom>
            <a:noFill/>
            <a:ln w="57150">
              <a:solidFill>
                <a:srgbClr val="8E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78114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8E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1122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Heebo</vt:lpstr>
      <vt:lpstr>Suez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Sraya Ansbacher</dc:creator>
  <cp:lastModifiedBy>Sraya Ansbacher</cp:lastModifiedBy>
  <cp:revision>32</cp:revision>
  <dcterms:created xsi:type="dcterms:W3CDTF">2024-10-16T09:15:49Z</dcterms:created>
  <dcterms:modified xsi:type="dcterms:W3CDTF">2025-03-28T16:42:21Z</dcterms:modified>
</cp:coreProperties>
</file>