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1" r:id="rId6"/>
    <p:sldId id="271" r:id="rId7"/>
    <p:sldId id="272" r:id="rId8"/>
    <p:sldId id="276" r:id="rId9"/>
    <p:sldId id="265" r:id="rId10"/>
    <p:sldId id="273" r:id="rId11"/>
    <p:sldId id="274" r:id="rId12"/>
    <p:sldId id="277" r:id="rId13"/>
    <p:sldId id="278" r:id="rId14"/>
    <p:sldId id="275" r:id="rId15"/>
    <p:sldId id="279" r:id="rId16"/>
    <p:sldId id="269" r:id="rId17"/>
    <p:sldId id="270" r:id="rId1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4" d="100"/>
          <a:sy n="124" d="100"/>
        </p:scale>
        <p:origin x="274"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01090" y="1025144"/>
            <a:ext cx="7341819" cy="37655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u="sng">
                <a:solidFill>
                  <a:srgbClr val="2DB7DB"/>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u="sng">
                <a:solidFill>
                  <a:srgbClr val="2DB7DB"/>
                </a:solidFill>
                <a:latin typeface="Tahoma"/>
                <a:cs typeface="Tahom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u="sng">
                <a:solidFill>
                  <a:srgbClr val="2DB7DB"/>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3809999" cy="1895045"/>
          </a:xfrm>
          <a:prstGeom prst="rect">
            <a:avLst/>
          </a:prstGeom>
        </p:spPr>
      </p:pic>
      <p:pic>
        <p:nvPicPr>
          <p:cNvPr id="17" name="bg object 17"/>
          <p:cNvPicPr/>
          <p:nvPr/>
        </p:nvPicPr>
        <p:blipFill>
          <a:blip r:embed="rId3" cstate="print"/>
          <a:stretch>
            <a:fillRect/>
          </a:stretch>
        </p:blipFill>
        <p:spPr>
          <a:xfrm>
            <a:off x="7487370" y="4493572"/>
            <a:ext cx="1656629" cy="649926"/>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5334000" y="0"/>
            <a:ext cx="3810000" cy="1879925"/>
          </a:xfrm>
          <a:prstGeom prst="rect">
            <a:avLst/>
          </a:prstGeom>
        </p:spPr>
      </p:pic>
      <p:pic>
        <p:nvPicPr>
          <p:cNvPr id="17" name="bg object 17"/>
          <p:cNvPicPr/>
          <p:nvPr/>
        </p:nvPicPr>
        <p:blipFill>
          <a:blip r:embed="rId8" cstate="print"/>
          <a:stretch>
            <a:fillRect/>
          </a:stretch>
        </p:blipFill>
        <p:spPr>
          <a:xfrm>
            <a:off x="0" y="4493572"/>
            <a:ext cx="1656629" cy="649926"/>
          </a:xfrm>
          <a:prstGeom prst="rect">
            <a:avLst/>
          </a:prstGeom>
        </p:spPr>
      </p:pic>
      <p:sp>
        <p:nvSpPr>
          <p:cNvPr id="2" name="Holder 2"/>
          <p:cNvSpPr>
            <a:spLocks noGrp="1"/>
          </p:cNvSpPr>
          <p:nvPr>
            <p:ph type="title"/>
          </p:nvPr>
        </p:nvSpPr>
        <p:spPr>
          <a:xfrm>
            <a:off x="3459987" y="1278382"/>
            <a:ext cx="2224024" cy="330834"/>
          </a:xfrm>
          <a:prstGeom prst="rect">
            <a:avLst/>
          </a:prstGeom>
        </p:spPr>
        <p:txBody>
          <a:bodyPr wrap="square" lIns="0" tIns="0" rIns="0" bIns="0">
            <a:spAutoFit/>
          </a:bodyPr>
          <a:lstStyle>
            <a:lvl1pPr>
              <a:defRPr sz="2000" b="1" i="0" u="sng">
                <a:solidFill>
                  <a:srgbClr val="2DB7DB"/>
                </a:solidFill>
                <a:latin typeface="Tahoma"/>
                <a:cs typeface="Tahoma"/>
              </a:defRPr>
            </a:lvl1pPr>
          </a:lstStyle>
          <a:p>
            <a:endParaRPr/>
          </a:p>
        </p:txBody>
      </p:sp>
      <p:sp>
        <p:nvSpPr>
          <p:cNvPr id="3" name="Holder 3"/>
          <p:cNvSpPr>
            <a:spLocks noGrp="1"/>
          </p:cNvSpPr>
          <p:nvPr>
            <p:ph type="body" idx="1"/>
          </p:nvPr>
        </p:nvSpPr>
        <p:spPr>
          <a:xfrm>
            <a:off x="938377" y="1518285"/>
            <a:ext cx="7092950" cy="1640839"/>
          </a:xfrm>
          <a:prstGeom prst="rect">
            <a:avLst/>
          </a:prstGeom>
        </p:spPr>
        <p:txBody>
          <a:bodyPr wrap="square" lIns="0" tIns="0" rIns="0" bIns="0">
            <a:spAutoFit/>
          </a:bodyPr>
          <a:lstStyle>
            <a:lvl1pPr>
              <a:defRPr sz="16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5/16/2024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489789" y="0"/>
            <a:ext cx="2654210" cy="929600"/>
          </a:xfrm>
          <a:prstGeom prst="rect">
            <a:avLst/>
          </a:prstGeom>
        </p:spPr>
      </p:pic>
      <p:sp>
        <p:nvSpPr>
          <p:cNvPr id="3" name="object 3"/>
          <p:cNvSpPr/>
          <p:nvPr/>
        </p:nvSpPr>
        <p:spPr>
          <a:xfrm>
            <a:off x="7728204" y="4190250"/>
            <a:ext cx="1416050" cy="953769"/>
          </a:xfrm>
          <a:custGeom>
            <a:avLst/>
            <a:gdLst/>
            <a:ahLst/>
            <a:cxnLst/>
            <a:rect l="l" t="t" r="r" b="b"/>
            <a:pathLst>
              <a:path w="1416050" h="953770">
                <a:moveTo>
                  <a:pt x="1415796" y="0"/>
                </a:moveTo>
                <a:lnTo>
                  <a:pt x="0" y="537184"/>
                </a:lnTo>
                <a:lnTo>
                  <a:pt x="0" y="953248"/>
                </a:lnTo>
                <a:lnTo>
                  <a:pt x="1415796" y="953248"/>
                </a:lnTo>
                <a:lnTo>
                  <a:pt x="1415796" y="0"/>
                </a:lnTo>
                <a:close/>
              </a:path>
            </a:pathLst>
          </a:custGeom>
          <a:solidFill>
            <a:srgbClr val="1E3644">
              <a:alpha val="79998"/>
            </a:srgbClr>
          </a:solidFill>
        </p:spPr>
        <p:txBody>
          <a:bodyPr wrap="square" lIns="0" tIns="0" rIns="0" bIns="0" rtlCol="0"/>
          <a:lstStyle/>
          <a:p>
            <a:endParaRPr/>
          </a:p>
        </p:txBody>
      </p:sp>
      <p:sp>
        <p:nvSpPr>
          <p:cNvPr id="4" name="object 4"/>
          <p:cNvSpPr txBox="1">
            <a:spLocks noGrp="1"/>
          </p:cNvSpPr>
          <p:nvPr>
            <p:ph type="title"/>
          </p:nvPr>
        </p:nvSpPr>
        <p:spPr>
          <a:xfrm>
            <a:off x="3459987" y="1278382"/>
            <a:ext cx="2224024" cy="259686"/>
          </a:xfrm>
          <a:prstGeom prst="rect">
            <a:avLst/>
          </a:prstGeom>
        </p:spPr>
        <p:txBody>
          <a:bodyPr vert="horz" wrap="square" lIns="0" tIns="13335" rIns="0" bIns="0" rtlCol="0">
            <a:spAutoFit/>
          </a:bodyPr>
          <a:lstStyle/>
          <a:p>
            <a:pPr marL="378460">
              <a:lnSpc>
                <a:spcPct val="100000"/>
              </a:lnSpc>
              <a:spcBef>
                <a:spcPts val="105"/>
              </a:spcBef>
            </a:pPr>
            <a:r>
              <a:rPr sz="1600" spc="-114" dirty="0"/>
              <a:t>PRES</a:t>
            </a:r>
            <a:r>
              <a:rPr sz="1600" spc="-105" dirty="0"/>
              <a:t>E</a:t>
            </a:r>
            <a:r>
              <a:rPr sz="1600" spc="10" dirty="0"/>
              <a:t>NT</a:t>
            </a:r>
            <a:r>
              <a:rPr sz="1600" spc="-114" dirty="0"/>
              <a:t>E</a:t>
            </a:r>
            <a:r>
              <a:rPr sz="1600" spc="-35" dirty="0"/>
              <a:t>D</a:t>
            </a:r>
            <a:r>
              <a:rPr sz="1600" spc="-90" dirty="0"/>
              <a:t> </a:t>
            </a:r>
            <a:r>
              <a:rPr sz="1600" spc="-65" dirty="0"/>
              <a:t>BY</a:t>
            </a:r>
          </a:p>
        </p:txBody>
      </p:sp>
      <p:pic>
        <p:nvPicPr>
          <p:cNvPr id="5" name="object 5"/>
          <p:cNvPicPr/>
          <p:nvPr/>
        </p:nvPicPr>
        <p:blipFill>
          <a:blip r:embed="rId3" cstate="print"/>
          <a:stretch>
            <a:fillRect/>
          </a:stretch>
        </p:blipFill>
        <p:spPr>
          <a:xfrm>
            <a:off x="0" y="4493572"/>
            <a:ext cx="1656629" cy="649926"/>
          </a:xfrm>
          <a:prstGeom prst="rect">
            <a:avLst/>
          </a:prstGeom>
        </p:spPr>
      </p:pic>
      <p:graphicFrame>
        <p:nvGraphicFramePr>
          <p:cNvPr id="6" name="object 6"/>
          <p:cNvGraphicFramePr>
            <a:graphicFrameLocks noGrp="1"/>
          </p:cNvGraphicFramePr>
          <p:nvPr>
            <p:extLst>
              <p:ext uri="{D42A27DB-BD31-4B8C-83A1-F6EECF244321}">
                <p14:modId xmlns:p14="http://schemas.microsoft.com/office/powerpoint/2010/main" val="3994513261"/>
              </p:ext>
            </p:extLst>
          </p:nvPr>
        </p:nvGraphicFramePr>
        <p:xfrm>
          <a:off x="3833304" y="1701101"/>
          <a:ext cx="4406861" cy="2226912"/>
        </p:xfrm>
        <a:graphic>
          <a:graphicData uri="http://schemas.openxmlformats.org/drawingml/2006/table">
            <a:tbl>
              <a:tblPr firstRow="1" bandRow="1">
                <a:tableStyleId>{2D5ABB26-0587-4C30-8999-92F81FD0307C}</a:tableStyleId>
              </a:tblPr>
              <a:tblGrid>
                <a:gridCol w="1469158">
                  <a:extLst>
                    <a:ext uri="{9D8B030D-6E8A-4147-A177-3AD203B41FA5}">
                      <a16:colId xmlns:a16="http://schemas.microsoft.com/office/drawing/2014/main" val="20000"/>
                    </a:ext>
                  </a:extLst>
                </a:gridCol>
                <a:gridCol w="1666352">
                  <a:extLst>
                    <a:ext uri="{9D8B030D-6E8A-4147-A177-3AD203B41FA5}">
                      <a16:colId xmlns:a16="http://schemas.microsoft.com/office/drawing/2014/main" val="20001"/>
                    </a:ext>
                  </a:extLst>
                </a:gridCol>
                <a:gridCol w="1271351">
                  <a:extLst>
                    <a:ext uri="{9D8B030D-6E8A-4147-A177-3AD203B41FA5}">
                      <a16:colId xmlns:a16="http://schemas.microsoft.com/office/drawing/2014/main" val="20002"/>
                    </a:ext>
                  </a:extLst>
                </a:gridCol>
              </a:tblGrid>
              <a:tr h="360769">
                <a:tc>
                  <a:txBody>
                    <a:bodyPr/>
                    <a:lstStyle/>
                    <a:p>
                      <a:pPr marL="1270" algn="ctr">
                        <a:lnSpc>
                          <a:spcPct val="100000"/>
                        </a:lnSpc>
                        <a:spcBef>
                          <a:spcPts val="690"/>
                        </a:spcBef>
                      </a:pPr>
                      <a:r>
                        <a:rPr sz="1100" spc="-10" dirty="0">
                          <a:latin typeface="Arial MT"/>
                          <a:cs typeface="Arial MT"/>
                        </a:rPr>
                        <a:t>NAME</a:t>
                      </a:r>
                      <a:endParaRPr sz="1100">
                        <a:latin typeface="Arial MT"/>
                        <a:cs typeface="Arial MT"/>
                      </a:endParaRPr>
                    </a:p>
                  </a:txBody>
                  <a:tcPr marL="0" marR="0" marT="876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635" algn="ctr">
                        <a:lnSpc>
                          <a:spcPct val="100000"/>
                        </a:lnSpc>
                        <a:spcBef>
                          <a:spcPts val="690"/>
                        </a:spcBef>
                      </a:pPr>
                      <a:r>
                        <a:rPr sz="1100" spc="-5" dirty="0">
                          <a:latin typeface="Arial MT"/>
                          <a:cs typeface="Arial MT"/>
                        </a:rPr>
                        <a:t>UNIVERSITY</a:t>
                      </a:r>
                      <a:r>
                        <a:rPr sz="1100" spc="-30" dirty="0">
                          <a:latin typeface="Arial MT"/>
                          <a:cs typeface="Arial MT"/>
                        </a:rPr>
                        <a:t> </a:t>
                      </a:r>
                      <a:r>
                        <a:rPr sz="1100" dirty="0">
                          <a:latin typeface="Arial MT"/>
                          <a:cs typeface="Arial MT"/>
                        </a:rPr>
                        <a:t>ROLL</a:t>
                      </a:r>
                      <a:endParaRPr sz="1100">
                        <a:latin typeface="Arial MT"/>
                        <a:cs typeface="Arial MT"/>
                      </a:endParaRPr>
                    </a:p>
                  </a:txBody>
                  <a:tcPr marL="0" marR="0" marT="876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905" algn="ctr">
                        <a:lnSpc>
                          <a:spcPct val="100000"/>
                        </a:lnSpc>
                        <a:spcBef>
                          <a:spcPts val="690"/>
                        </a:spcBef>
                      </a:pPr>
                      <a:r>
                        <a:rPr sz="1100" spc="-5" dirty="0">
                          <a:latin typeface="Arial MT"/>
                          <a:cs typeface="Arial MT"/>
                        </a:rPr>
                        <a:t>CLASS</a:t>
                      </a:r>
                      <a:r>
                        <a:rPr sz="1100" spc="-35" dirty="0">
                          <a:latin typeface="Arial MT"/>
                          <a:cs typeface="Arial MT"/>
                        </a:rPr>
                        <a:t> </a:t>
                      </a:r>
                      <a:r>
                        <a:rPr sz="1100" dirty="0">
                          <a:latin typeface="Arial MT"/>
                          <a:cs typeface="Arial MT"/>
                        </a:rPr>
                        <a:t>ROLL</a:t>
                      </a:r>
                      <a:endParaRPr sz="1100">
                        <a:latin typeface="Arial MT"/>
                        <a:cs typeface="Arial MT"/>
                      </a:endParaRPr>
                    </a:p>
                  </a:txBody>
                  <a:tcPr marL="0" marR="0" marT="876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360650">
                <a:tc>
                  <a:txBody>
                    <a:bodyPr/>
                    <a:lstStyle/>
                    <a:p>
                      <a:pPr marL="1270" algn="ctr">
                        <a:lnSpc>
                          <a:spcPct val="100000"/>
                        </a:lnSpc>
                        <a:spcBef>
                          <a:spcPts val="690"/>
                        </a:spcBef>
                      </a:pPr>
                      <a:r>
                        <a:rPr sz="1100" spc="-5" dirty="0">
                          <a:latin typeface="Arial MT"/>
                          <a:cs typeface="Arial MT"/>
                        </a:rPr>
                        <a:t>SOU</a:t>
                      </a:r>
                      <a:r>
                        <a:rPr lang="en-US" sz="1100" spc="-5" dirty="0">
                          <a:latin typeface="Arial MT"/>
                          <a:cs typeface="Arial MT"/>
                        </a:rPr>
                        <a:t>VIK GHOSH</a:t>
                      </a:r>
                      <a:endParaRPr sz="1100" dirty="0">
                        <a:latin typeface="Arial MT"/>
                        <a:cs typeface="Arial MT"/>
                      </a:endParaRPr>
                    </a:p>
                  </a:txBody>
                  <a:tcPr marL="0" marR="0" marT="876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635" algn="ctr">
                        <a:lnSpc>
                          <a:spcPct val="100000"/>
                        </a:lnSpc>
                        <a:spcBef>
                          <a:spcPts val="690"/>
                        </a:spcBef>
                      </a:pPr>
                      <a:r>
                        <a:rPr sz="1100" spc="-5" dirty="0">
                          <a:latin typeface="Arial MT"/>
                          <a:cs typeface="Arial MT"/>
                        </a:rPr>
                        <a:t>10900</a:t>
                      </a:r>
                      <a:r>
                        <a:rPr lang="en-US" sz="1100" spc="-5" dirty="0">
                          <a:latin typeface="Arial MT"/>
                          <a:cs typeface="Arial MT"/>
                        </a:rPr>
                        <a:t>220073</a:t>
                      </a:r>
                      <a:endParaRPr sz="1100" dirty="0">
                        <a:latin typeface="Arial MT"/>
                        <a:cs typeface="Arial MT"/>
                      </a:endParaRPr>
                    </a:p>
                  </a:txBody>
                  <a:tcPr marL="0" marR="0" marT="876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270" algn="ctr">
                        <a:lnSpc>
                          <a:spcPct val="100000"/>
                        </a:lnSpc>
                        <a:spcBef>
                          <a:spcPts val="690"/>
                        </a:spcBef>
                      </a:pPr>
                      <a:r>
                        <a:rPr lang="en-US" sz="1100" spc="-5" dirty="0">
                          <a:latin typeface="Arial MT"/>
                          <a:cs typeface="Arial MT"/>
                        </a:rPr>
                        <a:t>72</a:t>
                      </a:r>
                      <a:endParaRPr sz="1100" dirty="0">
                        <a:latin typeface="Arial MT"/>
                        <a:cs typeface="Arial MT"/>
                      </a:endParaRPr>
                    </a:p>
                  </a:txBody>
                  <a:tcPr marL="0" marR="0" marT="8763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360649">
                <a:tc>
                  <a:txBody>
                    <a:bodyPr/>
                    <a:lstStyle/>
                    <a:p>
                      <a:pPr marL="1270" algn="ctr">
                        <a:lnSpc>
                          <a:spcPct val="100000"/>
                        </a:lnSpc>
                        <a:spcBef>
                          <a:spcPts val="695"/>
                        </a:spcBef>
                      </a:pPr>
                      <a:r>
                        <a:rPr sz="1100" spc="-5" dirty="0">
                          <a:latin typeface="Arial MT"/>
                          <a:cs typeface="Arial MT"/>
                        </a:rPr>
                        <a:t>SOUM</a:t>
                      </a:r>
                      <a:r>
                        <a:rPr lang="en-US" sz="1100" spc="-5" dirty="0">
                          <a:latin typeface="Arial MT"/>
                          <a:cs typeface="Arial MT"/>
                        </a:rPr>
                        <a:t>YAJYOTI MUKHERJEE</a:t>
                      </a:r>
                      <a:endParaRPr sz="1100" dirty="0">
                        <a:latin typeface="Arial MT"/>
                        <a:cs typeface="Arial MT"/>
                      </a:endParaRPr>
                    </a:p>
                  </a:txBody>
                  <a:tcPr marL="0" marR="0" marT="882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635" algn="ctr">
                        <a:lnSpc>
                          <a:spcPct val="100000"/>
                        </a:lnSpc>
                        <a:spcBef>
                          <a:spcPts val="695"/>
                        </a:spcBef>
                      </a:pPr>
                      <a:r>
                        <a:rPr sz="1100" spc="-5" dirty="0">
                          <a:latin typeface="Arial MT"/>
                          <a:cs typeface="Arial MT"/>
                        </a:rPr>
                        <a:t>10900</a:t>
                      </a:r>
                      <a:r>
                        <a:rPr lang="en-US" sz="1100" spc="-5" dirty="0">
                          <a:latin typeface="Arial MT"/>
                          <a:cs typeface="Arial MT"/>
                        </a:rPr>
                        <a:t>220077</a:t>
                      </a:r>
                      <a:endParaRPr sz="1100" dirty="0">
                        <a:latin typeface="Arial MT"/>
                        <a:cs typeface="Arial MT"/>
                      </a:endParaRPr>
                    </a:p>
                  </a:txBody>
                  <a:tcPr marL="0" marR="0" marT="882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270" algn="ctr">
                        <a:lnSpc>
                          <a:spcPct val="100000"/>
                        </a:lnSpc>
                        <a:spcBef>
                          <a:spcPts val="695"/>
                        </a:spcBef>
                      </a:pPr>
                      <a:r>
                        <a:rPr lang="en-US" sz="1100" spc="-5" dirty="0">
                          <a:latin typeface="Arial MT"/>
                          <a:cs typeface="Arial MT"/>
                        </a:rPr>
                        <a:t>76</a:t>
                      </a:r>
                      <a:endParaRPr sz="1100" dirty="0">
                        <a:latin typeface="Arial MT"/>
                        <a:cs typeface="Arial MT"/>
                      </a:endParaRPr>
                    </a:p>
                  </a:txBody>
                  <a:tcPr marL="0" marR="0" marT="882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360649">
                <a:tc>
                  <a:txBody>
                    <a:bodyPr/>
                    <a:lstStyle/>
                    <a:p>
                      <a:pPr marL="1270" algn="ctr">
                        <a:lnSpc>
                          <a:spcPct val="100000"/>
                        </a:lnSpc>
                        <a:spcBef>
                          <a:spcPts val="695"/>
                        </a:spcBef>
                      </a:pPr>
                      <a:r>
                        <a:rPr lang="en-US" sz="1100" dirty="0">
                          <a:latin typeface="Arial MT"/>
                          <a:cs typeface="Arial MT"/>
                        </a:rPr>
                        <a:t>SOUMIK MONDAL</a:t>
                      </a:r>
                      <a:endParaRPr sz="1100" dirty="0">
                        <a:latin typeface="Arial MT"/>
                        <a:cs typeface="Arial MT"/>
                      </a:endParaRPr>
                    </a:p>
                  </a:txBody>
                  <a:tcPr marL="0" marR="0" marT="88265" marB="0">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a:solidFill>
                        <a:srgbClr val="9E9E9E"/>
                      </a:solidFill>
                      <a:prstDash val="solid"/>
                    </a:lnB>
                  </a:tcPr>
                </a:tc>
                <a:tc>
                  <a:txBody>
                    <a:bodyPr/>
                    <a:lstStyle/>
                    <a:p>
                      <a:pPr marL="635" algn="ctr">
                        <a:lnSpc>
                          <a:spcPct val="100000"/>
                        </a:lnSpc>
                        <a:spcBef>
                          <a:spcPts val="695"/>
                        </a:spcBef>
                      </a:pPr>
                      <a:r>
                        <a:rPr lang="en-US" sz="1100" dirty="0">
                          <a:latin typeface="Arial MT"/>
                          <a:cs typeface="Arial MT"/>
                        </a:rPr>
                        <a:t>10900220086</a:t>
                      </a:r>
                      <a:endParaRPr sz="1100" dirty="0">
                        <a:latin typeface="Arial MT"/>
                        <a:cs typeface="Arial MT"/>
                      </a:endParaRPr>
                    </a:p>
                  </a:txBody>
                  <a:tcPr marL="0" marR="0" marT="88265" marB="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a:solidFill>
                        <a:srgbClr val="9E9E9E"/>
                      </a:solidFill>
                      <a:prstDash val="solid"/>
                    </a:lnB>
                  </a:tcPr>
                </a:tc>
                <a:tc>
                  <a:txBody>
                    <a:bodyPr/>
                    <a:lstStyle/>
                    <a:p>
                      <a:pPr marL="1270" algn="ctr">
                        <a:lnSpc>
                          <a:spcPct val="100000"/>
                        </a:lnSpc>
                        <a:spcBef>
                          <a:spcPts val="695"/>
                        </a:spcBef>
                      </a:pPr>
                      <a:r>
                        <a:rPr lang="en-US" sz="1100" dirty="0">
                          <a:latin typeface="Arial MT"/>
                          <a:cs typeface="Arial MT"/>
                        </a:rPr>
                        <a:t>85</a:t>
                      </a:r>
                      <a:endParaRPr sz="1100" dirty="0">
                        <a:latin typeface="Arial MT"/>
                        <a:cs typeface="Arial MT"/>
                      </a:endParaRPr>
                    </a:p>
                  </a:txBody>
                  <a:tcPr marL="0" marR="0" marT="88265" marB="0">
                    <a:lnL w="9525" cap="flat" cmpd="sng" algn="ctr">
                      <a:solidFill>
                        <a:srgbClr val="9E9E9E"/>
                      </a:solidFill>
                      <a:prstDash val="solid"/>
                      <a:round/>
                      <a:headEnd type="none" w="med" len="med"/>
                      <a:tailEnd type="none" w="med" len="med"/>
                    </a:lnL>
                    <a:lnR w="9525">
                      <a:solidFill>
                        <a:srgbClr val="9E9E9E"/>
                      </a:solidFill>
                      <a:prstDash val="solid"/>
                    </a:lnR>
                    <a:lnT w="9525" cap="flat" cmpd="sng" algn="ctr">
                      <a:solidFill>
                        <a:srgbClr val="9E9E9E"/>
                      </a:solidFill>
                      <a:prstDash val="solid"/>
                      <a:round/>
                      <a:headEnd type="none" w="med" len="med"/>
                      <a:tailEnd type="none" w="med" len="med"/>
                    </a:lnT>
                    <a:lnB w="9525">
                      <a:solidFill>
                        <a:srgbClr val="9E9E9E"/>
                      </a:solidFill>
                      <a:prstDash val="solid"/>
                    </a:lnB>
                  </a:tcPr>
                </a:tc>
                <a:extLst>
                  <a:ext uri="{0D108BD9-81ED-4DB2-BD59-A6C34878D82A}">
                    <a16:rowId xmlns:a16="http://schemas.microsoft.com/office/drawing/2014/main" val="3467085207"/>
                  </a:ext>
                </a:extLst>
              </a:tr>
              <a:tr h="360650">
                <a:tc>
                  <a:txBody>
                    <a:bodyPr/>
                    <a:lstStyle/>
                    <a:p>
                      <a:pPr marL="635" algn="ctr">
                        <a:lnSpc>
                          <a:spcPct val="100000"/>
                        </a:lnSpc>
                        <a:spcBef>
                          <a:spcPts val="695"/>
                        </a:spcBef>
                      </a:pPr>
                      <a:r>
                        <a:rPr sz="1100" spc="-5" dirty="0">
                          <a:latin typeface="Arial MT"/>
                          <a:cs typeface="Arial MT"/>
                        </a:rPr>
                        <a:t>S</a:t>
                      </a:r>
                      <a:r>
                        <a:rPr lang="en-US" sz="1100" spc="-5" dirty="0">
                          <a:latin typeface="Arial MT"/>
                          <a:cs typeface="Arial MT"/>
                        </a:rPr>
                        <a:t>RAYOAN RAY</a:t>
                      </a:r>
                      <a:endParaRPr sz="1100" dirty="0">
                        <a:latin typeface="Arial MT"/>
                        <a:cs typeface="Arial MT"/>
                      </a:endParaRPr>
                    </a:p>
                  </a:txBody>
                  <a:tcPr marL="0" marR="0" marT="882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635" algn="ctr">
                        <a:lnSpc>
                          <a:spcPct val="100000"/>
                        </a:lnSpc>
                        <a:spcBef>
                          <a:spcPts val="695"/>
                        </a:spcBef>
                      </a:pPr>
                      <a:r>
                        <a:rPr sz="1100" spc="-5" dirty="0">
                          <a:latin typeface="Arial MT"/>
                          <a:cs typeface="Arial MT"/>
                        </a:rPr>
                        <a:t>10900</a:t>
                      </a:r>
                      <a:r>
                        <a:rPr lang="en-US" sz="1100" spc="-5" dirty="0">
                          <a:latin typeface="Arial MT"/>
                          <a:cs typeface="Arial MT"/>
                        </a:rPr>
                        <a:t>220113</a:t>
                      </a:r>
                      <a:endParaRPr sz="1100" dirty="0">
                        <a:latin typeface="Arial MT"/>
                        <a:cs typeface="Arial MT"/>
                      </a:endParaRPr>
                    </a:p>
                  </a:txBody>
                  <a:tcPr marL="0" marR="0" marT="882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270" algn="ctr">
                        <a:lnSpc>
                          <a:spcPct val="100000"/>
                        </a:lnSpc>
                        <a:spcBef>
                          <a:spcPts val="695"/>
                        </a:spcBef>
                      </a:pPr>
                      <a:r>
                        <a:rPr lang="en-US" sz="1100" spc="-5" dirty="0">
                          <a:latin typeface="Arial MT"/>
                          <a:cs typeface="Arial MT"/>
                        </a:rPr>
                        <a:t>112</a:t>
                      </a:r>
                      <a:endParaRPr sz="1100" dirty="0">
                        <a:latin typeface="Arial MT"/>
                        <a:cs typeface="Arial MT"/>
                      </a:endParaRPr>
                    </a:p>
                  </a:txBody>
                  <a:tcPr marL="0" marR="0" marT="882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360649">
                <a:tc>
                  <a:txBody>
                    <a:bodyPr/>
                    <a:lstStyle/>
                    <a:p>
                      <a:pPr marL="1270" algn="ctr">
                        <a:lnSpc>
                          <a:spcPct val="100000"/>
                        </a:lnSpc>
                        <a:spcBef>
                          <a:spcPts val="695"/>
                        </a:spcBef>
                      </a:pPr>
                      <a:r>
                        <a:rPr sz="1100" spc="-5" dirty="0">
                          <a:latin typeface="Arial MT"/>
                          <a:cs typeface="Arial MT"/>
                        </a:rPr>
                        <a:t>S</a:t>
                      </a:r>
                      <a:r>
                        <a:rPr lang="en-US" sz="1100" spc="-5" dirty="0">
                          <a:latin typeface="Arial MT"/>
                          <a:cs typeface="Arial MT"/>
                        </a:rPr>
                        <a:t>UVAM METIA</a:t>
                      </a:r>
                      <a:endParaRPr sz="1100" dirty="0">
                        <a:latin typeface="Arial MT"/>
                        <a:cs typeface="Arial MT"/>
                      </a:endParaRPr>
                    </a:p>
                  </a:txBody>
                  <a:tcPr marL="0" marR="0" marT="882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2540" algn="ctr">
                        <a:lnSpc>
                          <a:spcPct val="100000"/>
                        </a:lnSpc>
                        <a:spcBef>
                          <a:spcPts val="695"/>
                        </a:spcBef>
                      </a:pPr>
                      <a:r>
                        <a:rPr sz="1100" spc="-5" dirty="0">
                          <a:latin typeface="Arial MT"/>
                          <a:cs typeface="Arial MT"/>
                        </a:rPr>
                        <a:t>10</a:t>
                      </a:r>
                      <a:r>
                        <a:rPr lang="en-US" sz="1100" spc="-5" dirty="0">
                          <a:latin typeface="Arial MT"/>
                          <a:cs typeface="Arial MT"/>
                        </a:rPr>
                        <a:t>901320008</a:t>
                      </a:r>
                      <a:endParaRPr sz="1100" dirty="0">
                        <a:latin typeface="Arial MT"/>
                        <a:cs typeface="Arial MT"/>
                      </a:endParaRPr>
                    </a:p>
                  </a:txBody>
                  <a:tcPr marL="0" marR="0" marT="882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270" algn="ctr">
                        <a:lnSpc>
                          <a:spcPct val="100000"/>
                        </a:lnSpc>
                        <a:spcBef>
                          <a:spcPts val="695"/>
                        </a:spcBef>
                      </a:pPr>
                      <a:r>
                        <a:rPr lang="en-US" sz="1100" spc="-5" dirty="0">
                          <a:latin typeface="Arial MT"/>
                          <a:cs typeface="Arial MT"/>
                        </a:rPr>
                        <a:t>136</a:t>
                      </a:r>
                      <a:endParaRPr sz="1100" dirty="0">
                        <a:latin typeface="Arial MT"/>
                        <a:cs typeface="Arial MT"/>
                      </a:endParaRPr>
                    </a:p>
                  </a:txBody>
                  <a:tcPr marL="0" marR="0" marT="882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bl>
          </a:graphicData>
        </a:graphic>
      </p:graphicFrame>
      <p:sp>
        <p:nvSpPr>
          <p:cNvPr id="7" name="object 7"/>
          <p:cNvSpPr txBox="1"/>
          <p:nvPr/>
        </p:nvSpPr>
        <p:spPr>
          <a:xfrm>
            <a:off x="776122" y="614273"/>
            <a:ext cx="7450455" cy="299184"/>
          </a:xfrm>
          <a:prstGeom prst="rect">
            <a:avLst/>
          </a:prstGeom>
        </p:spPr>
        <p:txBody>
          <a:bodyPr vert="horz" wrap="square" lIns="0" tIns="12700" rIns="0" bIns="0" rtlCol="0">
            <a:spAutoFit/>
          </a:bodyPr>
          <a:lstStyle/>
          <a:p>
            <a:pPr marL="680085" marR="5080" indent="-668020" algn="ctr">
              <a:lnSpc>
                <a:spcPct val="114700"/>
              </a:lnSpc>
              <a:spcBef>
                <a:spcPts val="100"/>
              </a:spcBef>
            </a:pPr>
            <a:r>
              <a:rPr lang="en-US" b="1" i="1" u="sng" dirty="0">
                <a:solidFill>
                  <a:schemeClr val="accent1">
                    <a:lumMod val="50000"/>
                  </a:schemeClr>
                </a:solidFill>
                <a:latin typeface="Tahoma"/>
                <a:cs typeface="Tahoma"/>
              </a:rPr>
              <a:t>SMART PARKING SYSTEM</a:t>
            </a:r>
            <a:endParaRPr b="1" i="1" u="sng" dirty="0">
              <a:solidFill>
                <a:schemeClr val="accent1">
                  <a:lumMod val="50000"/>
                </a:schemeClr>
              </a:solidFill>
              <a:latin typeface="Tahoma"/>
              <a:cs typeface="Tahoma"/>
            </a:endParaRPr>
          </a:p>
        </p:txBody>
      </p:sp>
      <p:pic>
        <p:nvPicPr>
          <p:cNvPr id="9" name="object 9"/>
          <p:cNvPicPr/>
          <p:nvPr/>
        </p:nvPicPr>
        <p:blipFill>
          <a:blip r:embed="rId4" cstate="print"/>
          <a:stretch>
            <a:fillRect/>
          </a:stretch>
        </p:blipFill>
        <p:spPr>
          <a:xfrm>
            <a:off x="492251" y="2751921"/>
            <a:ext cx="2679192" cy="883138"/>
          </a:xfrm>
          <a:prstGeom prst="rect">
            <a:avLst/>
          </a:prstGeom>
        </p:spPr>
      </p:pic>
      <p:sp>
        <p:nvSpPr>
          <p:cNvPr id="10" name="object 10"/>
          <p:cNvSpPr txBox="1"/>
          <p:nvPr/>
        </p:nvSpPr>
        <p:spPr>
          <a:xfrm>
            <a:off x="584403" y="2958211"/>
            <a:ext cx="7071359" cy="1875789"/>
          </a:xfrm>
          <a:prstGeom prst="rect">
            <a:avLst/>
          </a:prstGeom>
        </p:spPr>
        <p:txBody>
          <a:bodyPr vert="horz" wrap="square" lIns="0" tIns="12700" rIns="0" bIns="0" rtlCol="0">
            <a:spAutoFit/>
          </a:bodyPr>
          <a:lstStyle/>
          <a:p>
            <a:pPr marL="526415">
              <a:lnSpc>
                <a:spcPct val="100000"/>
              </a:lnSpc>
              <a:spcBef>
                <a:spcPts val="100"/>
              </a:spcBef>
            </a:pPr>
            <a:r>
              <a:rPr sz="1400" b="1" spc="20" dirty="0">
                <a:solidFill>
                  <a:srgbClr val="A61C00"/>
                </a:solidFill>
                <a:latin typeface="Tahoma"/>
                <a:cs typeface="Tahoma"/>
              </a:rPr>
              <a:t>N</a:t>
            </a:r>
            <a:r>
              <a:rPr sz="1400" b="1" spc="-80" dirty="0">
                <a:solidFill>
                  <a:srgbClr val="A61C00"/>
                </a:solidFill>
                <a:latin typeface="Tahoma"/>
                <a:cs typeface="Tahoma"/>
              </a:rPr>
              <a:t>ET</a:t>
            </a:r>
            <a:r>
              <a:rPr sz="1400" b="1" spc="-204" dirty="0">
                <a:solidFill>
                  <a:srgbClr val="A61C00"/>
                </a:solidFill>
                <a:latin typeface="Tahoma"/>
                <a:cs typeface="Tahoma"/>
              </a:rPr>
              <a:t>AJ</a:t>
            </a:r>
            <a:r>
              <a:rPr sz="1400" b="1" spc="-165" dirty="0">
                <a:solidFill>
                  <a:srgbClr val="A61C00"/>
                </a:solidFill>
                <a:latin typeface="Tahoma"/>
                <a:cs typeface="Tahoma"/>
              </a:rPr>
              <a:t>I</a:t>
            </a:r>
            <a:r>
              <a:rPr sz="1400" b="1" spc="-65" dirty="0">
                <a:solidFill>
                  <a:srgbClr val="A61C00"/>
                </a:solidFill>
                <a:latin typeface="Tahoma"/>
                <a:cs typeface="Tahoma"/>
              </a:rPr>
              <a:t> </a:t>
            </a:r>
            <a:r>
              <a:rPr sz="1400" b="1" spc="-50" dirty="0">
                <a:solidFill>
                  <a:srgbClr val="A61C00"/>
                </a:solidFill>
                <a:latin typeface="Tahoma"/>
                <a:cs typeface="Tahoma"/>
              </a:rPr>
              <a:t>SU</a:t>
            </a:r>
            <a:r>
              <a:rPr sz="1400" b="1" spc="-55" dirty="0">
                <a:solidFill>
                  <a:srgbClr val="A61C00"/>
                </a:solidFill>
                <a:latin typeface="Tahoma"/>
                <a:cs typeface="Tahoma"/>
              </a:rPr>
              <a:t>B</a:t>
            </a:r>
            <a:r>
              <a:rPr sz="1400" b="1" spc="-60" dirty="0">
                <a:solidFill>
                  <a:srgbClr val="A61C00"/>
                </a:solidFill>
                <a:latin typeface="Tahoma"/>
                <a:cs typeface="Tahoma"/>
              </a:rPr>
              <a:t>HAS</a:t>
            </a:r>
            <a:r>
              <a:rPr sz="1400" b="1" spc="-20" dirty="0">
                <a:solidFill>
                  <a:srgbClr val="A61C00"/>
                </a:solidFill>
                <a:latin typeface="Tahoma"/>
                <a:cs typeface="Tahoma"/>
              </a:rPr>
              <a:t>H</a:t>
            </a:r>
            <a:endParaRPr sz="1400" dirty="0">
              <a:latin typeface="Tahoma"/>
              <a:cs typeface="Tahoma"/>
            </a:endParaRPr>
          </a:p>
          <a:p>
            <a:pPr marL="127000">
              <a:lnSpc>
                <a:spcPct val="100000"/>
              </a:lnSpc>
              <a:spcBef>
                <a:spcPts val="5"/>
              </a:spcBef>
            </a:pPr>
            <a:r>
              <a:rPr sz="1400" b="1" u="heavy" spc="-50" dirty="0">
                <a:solidFill>
                  <a:srgbClr val="A61C00"/>
                </a:solidFill>
                <a:uFill>
                  <a:solidFill>
                    <a:srgbClr val="1F487C"/>
                  </a:solidFill>
                </a:uFill>
                <a:latin typeface="Tahoma"/>
                <a:cs typeface="Tahoma"/>
              </a:rPr>
              <a:t> </a:t>
            </a:r>
            <a:r>
              <a:rPr sz="1400" b="1" u="heavy" spc="105" dirty="0">
                <a:solidFill>
                  <a:srgbClr val="A61C00"/>
                </a:solidFill>
                <a:uFill>
                  <a:solidFill>
                    <a:srgbClr val="1F487C"/>
                  </a:solidFill>
                </a:uFill>
                <a:latin typeface="Tahoma"/>
                <a:cs typeface="Tahoma"/>
              </a:rPr>
              <a:t> </a:t>
            </a:r>
            <a:r>
              <a:rPr sz="1400" b="1" u="heavy" spc="-95" dirty="0">
                <a:solidFill>
                  <a:srgbClr val="A61C00"/>
                </a:solidFill>
                <a:uFill>
                  <a:solidFill>
                    <a:srgbClr val="1F487C"/>
                  </a:solidFill>
                </a:uFill>
                <a:latin typeface="Tahoma"/>
                <a:cs typeface="Tahoma"/>
              </a:rPr>
              <a:t>ENG</a:t>
            </a:r>
            <a:r>
              <a:rPr sz="1400" b="1" u="heavy" spc="-65" dirty="0">
                <a:solidFill>
                  <a:srgbClr val="A61C00"/>
                </a:solidFill>
                <a:uFill>
                  <a:solidFill>
                    <a:srgbClr val="1F487C"/>
                  </a:solidFill>
                </a:uFill>
                <a:latin typeface="Tahoma"/>
                <a:cs typeface="Tahoma"/>
              </a:rPr>
              <a:t>I</a:t>
            </a:r>
            <a:r>
              <a:rPr sz="1400" b="1" u="heavy" spc="20" dirty="0">
                <a:solidFill>
                  <a:srgbClr val="A61C00"/>
                </a:solidFill>
                <a:uFill>
                  <a:solidFill>
                    <a:srgbClr val="1F487C"/>
                  </a:solidFill>
                </a:uFill>
                <a:latin typeface="Tahoma"/>
                <a:cs typeface="Tahoma"/>
              </a:rPr>
              <a:t>N</a:t>
            </a:r>
            <a:r>
              <a:rPr sz="1400" b="1" spc="-85" dirty="0">
                <a:solidFill>
                  <a:srgbClr val="A61C00"/>
                </a:solidFill>
                <a:latin typeface="Tahoma"/>
                <a:cs typeface="Tahoma"/>
              </a:rPr>
              <a:t>E</a:t>
            </a:r>
            <a:r>
              <a:rPr sz="1400" b="1" spc="-90" dirty="0">
                <a:solidFill>
                  <a:srgbClr val="A61C00"/>
                </a:solidFill>
                <a:latin typeface="Tahoma"/>
                <a:cs typeface="Tahoma"/>
              </a:rPr>
              <a:t>E</a:t>
            </a:r>
            <a:r>
              <a:rPr sz="1400" b="1" spc="-229" dirty="0">
                <a:solidFill>
                  <a:srgbClr val="A61C00"/>
                </a:solidFill>
                <a:latin typeface="Tahoma"/>
                <a:cs typeface="Tahoma"/>
              </a:rPr>
              <a:t>R</a:t>
            </a:r>
            <a:r>
              <a:rPr sz="1400" b="1" spc="-145" dirty="0">
                <a:solidFill>
                  <a:srgbClr val="A61C00"/>
                </a:solidFill>
                <a:latin typeface="Tahoma"/>
                <a:cs typeface="Tahoma"/>
              </a:rPr>
              <a:t>I</a:t>
            </a:r>
            <a:r>
              <a:rPr sz="1400" b="1" spc="20" dirty="0">
                <a:solidFill>
                  <a:srgbClr val="A61C00"/>
                </a:solidFill>
                <a:latin typeface="Tahoma"/>
                <a:cs typeface="Tahoma"/>
              </a:rPr>
              <a:t>N</a:t>
            </a:r>
            <a:r>
              <a:rPr sz="1400" b="1" spc="-25" dirty="0">
                <a:solidFill>
                  <a:srgbClr val="A61C00"/>
                </a:solidFill>
                <a:latin typeface="Tahoma"/>
                <a:cs typeface="Tahoma"/>
              </a:rPr>
              <a:t>G</a:t>
            </a:r>
            <a:r>
              <a:rPr sz="1400" b="1" spc="-65" dirty="0">
                <a:solidFill>
                  <a:srgbClr val="A61C00"/>
                </a:solidFill>
                <a:latin typeface="Tahoma"/>
                <a:cs typeface="Tahoma"/>
              </a:rPr>
              <a:t> </a:t>
            </a:r>
            <a:r>
              <a:rPr sz="1400" b="1" spc="-25" dirty="0">
                <a:solidFill>
                  <a:srgbClr val="A61C00"/>
                </a:solidFill>
                <a:latin typeface="Tahoma"/>
                <a:cs typeface="Tahoma"/>
              </a:rPr>
              <a:t>CO</a:t>
            </a:r>
            <a:r>
              <a:rPr sz="1400" b="1" spc="-30" dirty="0">
                <a:solidFill>
                  <a:srgbClr val="A61C00"/>
                </a:solidFill>
                <a:latin typeface="Tahoma"/>
                <a:cs typeface="Tahoma"/>
              </a:rPr>
              <a:t>L</a:t>
            </a:r>
            <a:r>
              <a:rPr sz="1400" b="1" spc="-55" dirty="0">
                <a:solidFill>
                  <a:srgbClr val="A61C00"/>
                </a:solidFill>
                <a:latin typeface="Tahoma"/>
                <a:cs typeface="Tahoma"/>
              </a:rPr>
              <a:t>L</a:t>
            </a:r>
            <a:r>
              <a:rPr sz="1400" b="1" spc="-65" dirty="0">
                <a:solidFill>
                  <a:srgbClr val="A61C00"/>
                </a:solidFill>
                <a:latin typeface="Tahoma"/>
                <a:cs typeface="Tahoma"/>
              </a:rPr>
              <a:t>EGE</a:t>
            </a:r>
            <a:endParaRPr sz="1400" dirty="0">
              <a:latin typeface="Tahoma"/>
              <a:cs typeface="Tahoma"/>
            </a:endParaRPr>
          </a:p>
          <a:p>
            <a:pPr>
              <a:lnSpc>
                <a:spcPct val="100000"/>
              </a:lnSpc>
            </a:pPr>
            <a:endParaRPr sz="1900" dirty="0">
              <a:latin typeface="Tahoma"/>
              <a:cs typeface="Tahoma"/>
            </a:endParaRPr>
          </a:p>
          <a:p>
            <a:pPr marR="3358515" algn="ctr">
              <a:lnSpc>
                <a:spcPct val="100000"/>
              </a:lnSpc>
              <a:spcBef>
                <a:spcPts val="1325"/>
              </a:spcBef>
            </a:pPr>
            <a:r>
              <a:rPr sz="1600" dirty="0">
                <a:latin typeface="Calibri"/>
                <a:cs typeface="Calibri"/>
              </a:rPr>
              <a:t>Under</a:t>
            </a:r>
            <a:r>
              <a:rPr sz="1600" spc="-10" dirty="0">
                <a:latin typeface="Calibri"/>
                <a:cs typeface="Calibri"/>
              </a:rPr>
              <a:t> </a:t>
            </a:r>
            <a:r>
              <a:rPr sz="1600" dirty="0">
                <a:latin typeface="Calibri"/>
                <a:cs typeface="Calibri"/>
              </a:rPr>
              <a:t>the</a:t>
            </a:r>
            <a:r>
              <a:rPr sz="1600" spc="-25" dirty="0">
                <a:latin typeface="Calibri"/>
                <a:cs typeface="Calibri"/>
              </a:rPr>
              <a:t> </a:t>
            </a:r>
            <a:r>
              <a:rPr sz="1600" dirty="0">
                <a:latin typeface="Calibri"/>
                <a:cs typeface="Calibri"/>
              </a:rPr>
              <a:t>guidance</a:t>
            </a:r>
            <a:r>
              <a:rPr sz="1600" spc="-30" dirty="0">
                <a:latin typeface="Calibri"/>
                <a:cs typeface="Calibri"/>
              </a:rPr>
              <a:t> </a:t>
            </a:r>
            <a:r>
              <a:rPr sz="1600" spc="-5" dirty="0">
                <a:latin typeface="Calibri"/>
                <a:cs typeface="Calibri"/>
              </a:rPr>
              <a:t>of</a:t>
            </a:r>
            <a:r>
              <a:rPr sz="1600" spc="-10" dirty="0">
                <a:latin typeface="Calibri"/>
                <a:cs typeface="Calibri"/>
              </a:rPr>
              <a:t> </a:t>
            </a:r>
            <a:r>
              <a:rPr sz="1600" b="1" u="heavy" spc="-5" dirty="0">
                <a:uFill>
                  <a:solidFill>
                    <a:srgbClr val="000000"/>
                  </a:solidFill>
                </a:uFill>
                <a:latin typeface="Calibri"/>
                <a:cs typeface="Calibri"/>
              </a:rPr>
              <a:t>Prof.</a:t>
            </a:r>
            <a:r>
              <a:rPr sz="1600" b="1" u="heavy" spc="-30" dirty="0">
                <a:uFill>
                  <a:solidFill>
                    <a:srgbClr val="000000"/>
                  </a:solidFill>
                </a:uFill>
                <a:latin typeface="Calibri"/>
                <a:cs typeface="Calibri"/>
              </a:rPr>
              <a:t> </a:t>
            </a:r>
            <a:r>
              <a:rPr lang="en-US" sz="1600" b="1" u="heavy" spc="-30" dirty="0" err="1">
                <a:uFill>
                  <a:solidFill>
                    <a:srgbClr val="000000"/>
                  </a:solidFill>
                </a:uFill>
                <a:latin typeface="Calibri"/>
                <a:cs typeface="Calibri"/>
              </a:rPr>
              <a:t>Sukanta</a:t>
            </a:r>
            <a:r>
              <a:rPr lang="en-US" sz="1600" b="1" u="heavy" spc="-30" dirty="0">
                <a:uFill>
                  <a:solidFill>
                    <a:srgbClr val="000000"/>
                  </a:solidFill>
                </a:uFill>
                <a:latin typeface="Calibri"/>
                <a:cs typeface="Calibri"/>
              </a:rPr>
              <a:t> Bose</a:t>
            </a:r>
            <a:endParaRPr sz="1600" dirty="0">
              <a:latin typeface="Calibri"/>
              <a:cs typeface="Calibri"/>
            </a:endParaRPr>
          </a:p>
          <a:p>
            <a:pPr marR="3319779" algn="ctr">
              <a:lnSpc>
                <a:spcPct val="100000"/>
              </a:lnSpc>
              <a:spcBef>
                <a:spcPts val="635"/>
              </a:spcBef>
            </a:pPr>
            <a:r>
              <a:rPr sz="1100" dirty="0">
                <a:latin typeface="Calibri"/>
                <a:cs typeface="Calibri"/>
              </a:rPr>
              <a:t>(Department</a:t>
            </a:r>
            <a:r>
              <a:rPr sz="1100" spc="-40" dirty="0">
                <a:latin typeface="Calibri"/>
                <a:cs typeface="Calibri"/>
              </a:rPr>
              <a:t> </a:t>
            </a:r>
            <a:r>
              <a:rPr sz="1100" dirty="0">
                <a:latin typeface="Calibri"/>
                <a:cs typeface="Calibri"/>
              </a:rPr>
              <a:t>of </a:t>
            </a:r>
            <a:r>
              <a:rPr lang="en-US" sz="1100" spc="-5" dirty="0">
                <a:latin typeface="Calibri"/>
                <a:cs typeface="Calibri"/>
              </a:rPr>
              <a:t>INFORMATION TECHNOLOGY</a:t>
            </a:r>
            <a:r>
              <a:rPr sz="1100" spc="-5" dirty="0">
                <a:latin typeface="Calibri"/>
                <a:cs typeface="Calibri"/>
              </a:rPr>
              <a:t>)</a:t>
            </a:r>
            <a:endParaRPr sz="1100" dirty="0">
              <a:latin typeface="Calibri"/>
              <a:cs typeface="Calibri"/>
            </a:endParaRPr>
          </a:p>
          <a:p>
            <a:pPr>
              <a:lnSpc>
                <a:spcPct val="100000"/>
              </a:lnSpc>
              <a:spcBef>
                <a:spcPts val="20"/>
              </a:spcBef>
            </a:pPr>
            <a:endParaRPr sz="1150" dirty="0">
              <a:latin typeface="Calibri"/>
              <a:cs typeface="Calibri"/>
            </a:endParaRPr>
          </a:p>
          <a:p>
            <a:pPr marL="915035">
              <a:lnSpc>
                <a:spcPct val="100000"/>
              </a:lnSpc>
            </a:pPr>
            <a:r>
              <a:rPr sz="1800" i="1" spc="-150" dirty="0">
                <a:solidFill>
                  <a:srgbClr val="1F487C"/>
                </a:solidFill>
                <a:latin typeface="Trebuchet MS"/>
                <a:cs typeface="Trebuchet MS"/>
              </a:rPr>
              <a:t>(</a:t>
            </a:r>
            <a:r>
              <a:rPr sz="1800" i="1" spc="-85" dirty="0">
                <a:solidFill>
                  <a:srgbClr val="1F487C"/>
                </a:solidFill>
                <a:latin typeface="Trebuchet MS"/>
                <a:cs typeface="Trebuchet MS"/>
              </a:rPr>
              <a:t> </a:t>
            </a:r>
            <a:r>
              <a:rPr sz="1800" i="1" spc="-15" dirty="0">
                <a:solidFill>
                  <a:srgbClr val="1F487C"/>
                </a:solidFill>
                <a:latin typeface="Trebuchet MS"/>
                <a:cs typeface="Trebuchet MS"/>
              </a:rPr>
              <a:t>MAULANA</a:t>
            </a:r>
            <a:r>
              <a:rPr sz="1800" i="1" spc="-75" dirty="0">
                <a:solidFill>
                  <a:srgbClr val="1F487C"/>
                </a:solidFill>
                <a:latin typeface="Trebuchet MS"/>
                <a:cs typeface="Trebuchet MS"/>
              </a:rPr>
              <a:t> </a:t>
            </a:r>
            <a:r>
              <a:rPr sz="1800" i="1" spc="-20" dirty="0">
                <a:solidFill>
                  <a:srgbClr val="1F487C"/>
                </a:solidFill>
                <a:latin typeface="Trebuchet MS"/>
                <a:cs typeface="Trebuchet MS"/>
              </a:rPr>
              <a:t>ABUL</a:t>
            </a:r>
            <a:r>
              <a:rPr sz="1800" i="1" spc="-85" dirty="0">
                <a:solidFill>
                  <a:srgbClr val="1F487C"/>
                </a:solidFill>
                <a:latin typeface="Trebuchet MS"/>
                <a:cs typeface="Trebuchet MS"/>
              </a:rPr>
              <a:t> </a:t>
            </a:r>
            <a:r>
              <a:rPr sz="1800" i="1" spc="-35" dirty="0">
                <a:solidFill>
                  <a:srgbClr val="1F487C"/>
                </a:solidFill>
                <a:latin typeface="Trebuchet MS"/>
                <a:cs typeface="Trebuchet MS"/>
              </a:rPr>
              <a:t>KALAM</a:t>
            </a:r>
            <a:r>
              <a:rPr sz="1800" i="1" spc="-75" dirty="0">
                <a:solidFill>
                  <a:srgbClr val="1F487C"/>
                </a:solidFill>
                <a:latin typeface="Trebuchet MS"/>
                <a:cs typeface="Trebuchet MS"/>
              </a:rPr>
              <a:t> </a:t>
            </a:r>
            <a:r>
              <a:rPr sz="1800" i="1" spc="-40" dirty="0">
                <a:solidFill>
                  <a:srgbClr val="1F487C"/>
                </a:solidFill>
                <a:latin typeface="Trebuchet MS"/>
                <a:cs typeface="Trebuchet MS"/>
              </a:rPr>
              <a:t>AZAD</a:t>
            </a:r>
            <a:r>
              <a:rPr sz="1800" i="1" spc="-90" dirty="0">
                <a:solidFill>
                  <a:srgbClr val="1F487C"/>
                </a:solidFill>
                <a:latin typeface="Trebuchet MS"/>
                <a:cs typeface="Trebuchet MS"/>
              </a:rPr>
              <a:t> </a:t>
            </a:r>
            <a:r>
              <a:rPr sz="1800" i="1" spc="-30" dirty="0">
                <a:solidFill>
                  <a:srgbClr val="1F487C"/>
                </a:solidFill>
                <a:latin typeface="Trebuchet MS"/>
                <a:cs typeface="Trebuchet MS"/>
              </a:rPr>
              <a:t>UNIVERSITY</a:t>
            </a:r>
            <a:r>
              <a:rPr sz="1800" i="1" spc="-75" dirty="0">
                <a:solidFill>
                  <a:srgbClr val="1F487C"/>
                </a:solidFill>
                <a:latin typeface="Trebuchet MS"/>
                <a:cs typeface="Trebuchet MS"/>
              </a:rPr>
              <a:t> </a:t>
            </a:r>
            <a:r>
              <a:rPr sz="1800" i="1" spc="-10" dirty="0">
                <a:solidFill>
                  <a:srgbClr val="1F487C"/>
                </a:solidFill>
                <a:latin typeface="Trebuchet MS"/>
                <a:cs typeface="Trebuchet MS"/>
              </a:rPr>
              <a:t>OF</a:t>
            </a:r>
            <a:r>
              <a:rPr sz="1800" i="1" spc="-75" dirty="0">
                <a:solidFill>
                  <a:srgbClr val="1F487C"/>
                </a:solidFill>
                <a:latin typeface="Trebuchet MS"/>
                <a:cs typeface="Trebuchet MS"/>
              </a:rPr>
              <a:t> </a:t>
            </a:r>
            <a:r>
              <a:rPr sz="1800" i="1" spc="-10" dirty="0">
                <a:solidFill>
                  <a:srgbClr val="1F487C"/>
                </a:solidFill>
                <a:latin typeface="Trebuchet MS"/>
                <a:cs typeface="Trebuchet MS"/>
              </a:rPr>
              <a:t>TECHNOLOGY</a:t>
            </a:r>
            <a:r>
              <a:rPr sz="1800" i="1" spc="-90" dirty="0">
                <a:solidFill>
                  <a:srgbClr val="1F487C"/>
                </a:solidFill>
                <a:latin typeface="Trebuchet MS"/>
                <a:cs typeface="Trebuchet MS"/>
              </a:rPr>
              <a:t> </a:t>
            </a:r>
            <a:r>
              <a:rPr sz="1800" i="1" spc="-150" dirty="0">
                <a:solidFill>
                  <a:srgbClr val="1F487C"/>
                </a:solidFill>
                <a:latin typeface="Trebuchet MS"/>
                <a:cs typeface="Trebuchet MS"/>
              </a:rPr>
              <a:t>)</a:t>
            </a:r>
            <a:endParaRPr sz="1800" dirty="0">
              <a:latin typeface="Trebuchet MS"/>
              <a:cs typeface="Trebuchet MS"/>
            </a:endParaRPr>
          </a:p>
        </p:txBody>
      </p:sp>
      <p:pic>
        <p:nvPicPr>
          <p:cNvPr id="12" name="Picture 11">
            <a:extLst>
              <a:ext uri="{FF2B5EF4-FFF2-40B4-BE49-F238E27FC236}">
                <a16:creationId xmlns:a16="http://schemas.microsoft.com/office/drawing/2014/main" id="{32BAAC0F-D068-FC8A-7731-7E9ECC63078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6800" y="906308"/>
            <a:ext cx="1958162" cy="19871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5F2C7-7E4B-3FFA-9AAA-3F3ABB1AED65}"/>
              </a:ext>
            </a:extLst>
          </p:cNvPr>
          <p:cNvSpPr>
            <a:spLocks noGrp="1"/>
          </p:cNvSpPr>
          <p:nvPr>
            <p:ph type="title"/>
          </p:nvPr>
        </p:nvSpPr>
        <p:spPr>
          <a:xfrm>
            <a:off x="457201" y="209550"/>
            <a:ext cx="1143000" cy="76200"/>
          </a:xfrm>
        </p:spPr>
        <p:txBody>
          <a:bodyPr/>
          <a:lstStyle/>
          <a:p>
            <a:endParaRPr lang="en-IN" dirty="0"/>
          </a:p>
        </p:txBody>
      </p:sp>
      <p:sp>
        <p:nvSpPr>
          <p:cNvPr id="3" name="Text Placeholder 2">
            <a:extLst>
              <a:ext uri="{FF2B5EF4-FFF2-40B4-BE49-F238E27FC236}">
                <a16:creationId xmlns:a16="http://schemas.microsoft.com/office/drawing/2014/main" id="{DC57DE41-D33A-1B0B-6A44-501A6F6BFB02}"/>
              </a:ext>
            </a:extLst>
          </p:cNvPr>
          <p:cNvSpPr>
            <a:spLocks noGrp="1"/>
          </p:cNvSpPr>
          <p:nvPr>
            <p:ph type="body" idx="1"/>
          </p:nvPr>
        </p:nvSpPr>
        <p:spPr>
          <a:xfrm>
            <a:off x="457201" y="742950"/>
            <a:ext cx="8381999" cy="4008790"/>
          </a:xfrm>
        </p:spPr>
        <p:txBody>
          <a:bodyPr/>
          <a:lstStyle/>
          <a:p>
            <a:pPr marL="342900" lvl="0" indent="-342900">
              <a:spcBef>
                <a:spcPts val="1500"/>
              </a:spcBef>
              <a:spcAft>
                <a:spcPts val="1500"/>
              </a:spcAft>
              <a:tabLst>
                <a:tab pos="457200" algn="l"/>
              </a:tabLst>
            </a:pPr>
            <a:r>
              <a:rPr lang="en-IN" sz="1200" b="1" dirty="0">
                <a:solidFill>
                  <a:srgbClr val="0D0D0D"/>
                </a:solidFill>
                <a:effectLst/>
                <a:highlight>
                  <a:srgbClr val="FFFFFF"/>
                </a:highlight>
                <a:latin typeface="Segoe UI" panose="020B0502040204020203" pitchFamily="34" charset="0"/>
                <a:ea typeface="Times New Roman" panose="02020603050405020304" pitchFamily="18" charset="0"/>
              </a:rPr>
              <a:t>Traffic Light (LEDs)</a:t>
            </a:r>
            <a:r>
              <a:rPr lang="en-IN" sz="1200" dirty="0">
                <a:solidFill>
                  <a:srgbClr val="0D0D0D"/>
                </a:solidFill>
                <a:effectLst/>
                <a:highlight>
                  <a:srgbClr val="FFFFFF"/>
                </a:highlight>
                <a:latin typeface="Segoe UI" panose="020B0502040204020203" pitchFamily="34" charset="0"/>
                <a:ea typeface="Times New Roman" panose="02020603050405020304" pitchFamily="18" charset="0"/>
              </a:rPr>
              <a:t>:</a:t>
            </a:r>
            <a:endParaRPr lang="en-IN" sz="1200" dirty="0">
              <a:effectLst/>
              <a:highlight>
                <a:srgbClr val="FFFFFF"/>
              </a:highlight>
              <a:latin typeface="Times New Roman" panose="02020603050405020304" pitchFamily="18" charset="0"/>
              <a:ea typeface="Times New Roman" panose="02020603050405020304" pitchFamily="18" charset="0"/>
            </a:endParaRPr>
          </a:p>
          <a:p>
            <a:pPr marL="742950" lvl="1" indent="-285750">
              <a:spcBef>
                <a:spcPts val="600"/>
              </a:spcBef>
              <a:spcAft>
                <a:spcPts val="600"/>
              </a:spcAft>
              <a:buSzPts val="1000"/>
              <a:buFont typeface="Symbol" panose="05050102010706020507" pitchFamily="18" charset="2"/>
              <a:buChar char=""/>
              <a:tabLst>
                <a:tab pos="914400" algn="l"/>
              </a:tabLst>
            </a:pPr>
            <a:r>
              <a:rPr lang="en-US" sz="1200" b="1" dirty="0">
                <a:solidFill>
                  <a:srgbClr val="0D0D0D"/>
                </a:solidFill>
                <a:effectLst/>
                <a:highlight>
                  <a:srgbClr val="FFFFFF"/>
                </a:highlight>
                <a:latin typeface="Segoe UI" panose="020B0502040204020203" pitchFamily="34" charset="0"/>
                <a:ea typeface="Courier New" panose="02070309020205020404" pitchFamily="49" charset="0"/>
              </a:rPr>
              <a:t>Red LED</a:t>
            </a:r>
            <a:r>
              <a:rPr lang="en-US" sz="1200" dirty="0">
                <a:solidFill>
                  <a:srgbClr val="0D0D0D"/>
                </a:solidFill>
                <a:effectLst/>
                <a:highlight>
                  <a:srgbClr val="FFFFFF"/>
                </a:highlight>
                <a:latin typeface="Segoe UI" panose="020B0502040204020203" pitchFamily="34" charset="0"/>
                <a:ea typeface="Courier New" panose="02070309020205020404" pitchFamily="49" charset="0"/>
              </a:rPr>
              <a:t>:</a:t>
            </a:r>
            <a:endParaRPr lang="en-IN" sz="1200" dirty="0">
              <a:solidFill>
                <a:srgbClr val="0D0D0D"/>
              </a:solidFill>
              <a:effectLst/>
              <a:highlight>
                <a:srgbClr val="FFFFFF"/>
              </a:highlight>
              <a:latin typeface="Courier New" panose="02070309020205020404" pitchFamily="49" charset="0"/>
              <a:ea typeface="Courier New" panose="02070309020205020404" pitchFamily="49" charset="0"/>
            </a:endParaRPr>
          </a:p>
          <a:p>
            <a:pPr marL="1143000" lvl="2" indent="-228600">
              <a:spcBef>
                <a:spcPts val="600"/>
              </a:spcBef>
              <a:spcAft>
                <a:spcPts val="600"/>
              </a:spcAft>
              <a:buSzPts val="1000"/>
              <a:buFont typeface="Symbol" panose="05050102010706020507" pitchFamily="18" charset="2"/>
              <a:buChar char=""/>
              <a:tabLst>
                <a:tab pos="1371600" algn="l"/>
              </a:tabLst>
            </a:pPr>
            <a:r>
              <a:rPr lang="en-US" sz="1200" dirty="0">
                <a:solidFill>
                  <a:srgbClr val="0D0D0D"/>
                </a:solidFill>
                <a:effectLst/>
                <a:highlight>
                  <a:srgbClr val="FFFFFF"/>
                </a:highlight>
                <a:latin typeface="Segoe UI" panose="020B0502040204020203" pitchFamily="34" charset="0"/>
                <a:ea typeface="Courier New" panose="02070309020205020404" pitchFamily="49" charset="0"/>
              </a:rPr>
              <a:t>Anode (longer leg) connects to Arduino digital pin 6.</a:t>
            </a:r>
            <a:endParaRPr lang="en-IN" sz="1200" dirty="0">
              <a:solidFill>
                <a:srgbClr val="0D0D0D"/>
              </a:solidFill>
              <a:effectLst/>
              <a:highlight>
                <a:srgbClr val="FFFFFF"/>
              </a:highlight>
              <a:latin typeface="Courier New" panose="02070309020205020404" pitchFamily="49" charset="0"/>
              <a:ea typeface="Courier New" panose="02070309020205020404" pitchFamily="49" charset="0"/>
            </a:endParaRPr>
          </a:p>
          <a:p>
            <a:pPr marL="1143000" lvl="2" indent="-228600">
              <a:spcBef>
                <a:spcPts val="600"/>
              </a:spcBef>
              <a:spcAft>
                <a:spcPts val="600"/>
              </a:spcAft>
              <a:buSzPts val="1000"/>
              <a:buFont typeface="Symbol" panose="05050102010706020507" pitchFamily="18" charset="2"/>
              <a:buChar char=""/>
              <a:tabLst>
                <a:tab pos="1371600" algn="l"/>
              </a:tabLst>
            </a:pPr>
            <a:r>
              <a:rPr lang="en-US" sz="1200" dirty="0">
                <a:solidFill>
                  <a:srgbClr val="0D0D0D"/>
                </a:solidFill>
                <a:effectLst/>
                <a:highlight>
                  <a:srgbClr val="FFFFFF"/>
                </a:highlight>
                <a:latin typeface="Segoe UI" panose="020B0502040204020203" pitchFamily="34" charset="0"/>
                <a:ea typeface="Courier New" panose="02070309020205020404" pitchFamily="49" charset="0"/>
              </a:rPr>
              <a:t>Cathode (shorter leg) connects to the Arduino GND through a resistor (typically 220Ω).</a:t>
            </a:r>
            <a:endParaRPr lang="en-IN" sz="1200" dirty="0">
              <a:solidFill>
                <a:srgbClr val="0D0D0D"/>
              </a:solidFill>
              <a:effectLst/>
              <a:highlight>
                <a:srgbClr val="FFFFFF"/>
              </a:highlight>
              <a:latin typeface="Courier New" panose="02070309020205020404" pitchFamily="49" charset="0"/>
              <a:ea typeface="Courier New" panose="02070309020205020404" pitchFamily="49" charset="0"/>
            </a:endParaRPr>
          </a:p>
          <a:p>
            <a:pPr marL="742950" lvl="1" indent="-285750">
              <a:spcBef>
                <a:spcPts val="600"/>
              </a:spcBef>
              <a:spcAft>
                <a:spcPts val="600"/>
              </a:spcAft>
              <a:buSzPts val="1000"/>
              <a:buFont typeface="Symbol" panose="05050102010706020507" pitchFamily="18" charset="2"/>
              <a:buChar char=""/>
              <a:tabLst>
                <a:tab pos="914400" algn="l"/>
              </a:tabLst>
            </a:pPr>
            <a:r>
              <a:rPr lang="en-US" sz="1200" b="1" dirty="0">
                <a:solidFill>
                  <a:srgbClr val="0D0D0D"/>
                </a:solidFill>
                <a:effectLst/>
                <a:highlight>
                  <a:srgbClr val="FFFFFF"/>
                </a:highlight>
                <a:latin typeface="Segoe UI" panose="020B0502040204020203" pitchFamily="34" charset="0"/>
                <a:ea typeface="Courier New" panose="02070309020205020404" pitchFamily="49" charset="0"/>
              </a:rPr>
              <a:t>Yellow LED</a:t>
            </a:r>
            <a:r>
              <a:rPr lang="en-US" sz="1200" dirty="0">
                <a:solidFill>
                  <a:srgbClr val="0D0D0D"/>
                </a:solidFill>
                <a:effectLst/>
                <a:highlight>
                  <a:srgbClr val="FFFFFF"/>
                </a:highlight>
                <a:latin typeface="Segoe UI" panose="020B0502040204020203" pitchFamily="34" charset="0"/>
                <a:ea typeface="Courier New" panose="02070309020205020404" pitchFamily="49" charset="0"/>
              </a:rPr>
              <a:t>:</a:t>
            </a:r>
            <a:endParaRPr lang="en-IN" sz="1200" dirty="0">
              <a:solidFill>
                <a:srgbClr val="0D0D0D"/>
              </a:solidFill>
              <a:effectLst/>
              <a:highlight>
                <a:srgbClr val="FFFFFF"/>
              </a:highlight>
              <a:latin typeface="Courier New" panose="02070309020205020404" pitchFamily="49" charset="0"/>
              <a:ea typeface="Courier New" panose="02070309020205020404" pitchFamily="49" charset="0"/>
            </a:endParaRPr>
          </a:p>
          <a:p>
            <a:pPr marL="1143000" lvl="2" indent="-228600">
              <a:spcBef>
                <a:spcPts val="600"/>
              </a:spcBef>
              <a:spcAft>
                <a:spcPts val="600"/>
              </a:spcAft>
              <a:buSzPts val="1000"/>
              <a:buFont typeface="Symbol" panose="05050102010706020507" pitchFamily="18" charset="2"/>
              <a:buChar char=""/>
              <a:tabLst>
                <a:tab pos="1371600" algn="l"/>
              </a:tabLst>
            </a:pPr>
            <a:r>
              <a:rPr lang="en-US" sz="1200" dirty="0">
                <a:solidFill>
                  <a:srgbClr val="0D0D0D"/>
                </a:solidFill>
                <a:effectLst/>
                <a:highlight>
                  <a:srgbClr val="FFFFFF"/>
                </a:highlight>
                <a:latin typeface="Segoe UI" panose="020B0502040204020203" pitchFamily="34" charset="0"/>
                <a:ea typeface="Courier New" panose="02070309020205020404" pitchFamily="49" charset="0"/>
              </a:rPr>
              <a:t>Anode (longer leg) connects to Arduino digital pin 7.</a:t>
            </a:r>
            <a:endParaRPr lang="en-IN" sz="1200" dirty="0">
              <a:solidFill>
                <a:srgbClr val="0D0D0D"/>
              </a:solidFill>
              <a:effectLst/>
              <a:highlight>
                <a:srgbClr val="FFFFFF"/>
              </a:highlight>
              <a:latin typeface="Courier New" panose="02070309020205020404" pitchFamily="49" charset="0"/>
              <a:ea typeface="Courier New" panose="02070309020205020404" pitchFamily="49" charset="0"/>
            </a:endParaRPr>
          </a:p>
          <a:p>
            <a:pPr marL="1143000" lvl="2" indent="-228600">
              <a:spcBef>
                <a:spcPts val="600"/>
              </a:spcBef>
              <a:spcAft>
                <a:spcPts val="600"/>
              </a:spcAft>
              <a:buSzPts val="1000"/>
              <a:buFont typeface="Symbol" panose="05050102010706020507" pitchFamily="18" charset="2"/>
              <a:buChar char=""/>
              <a:tabLst>
                <a:tab pos="1371600" algn="l"/>
              </a:tabLst>
            </a:pPr>
            <a:r>
              <a:rPr lang="en-US" sz="1200" dirty="0">
                <a:solidFill>
                  <a:srgbClr val="0D0D0D"/>
                </a:solidFill>
                <a:effectLst/>
                <a:highlight>
                  <a:srgbClr val="FFFFFF"/>
                </a:highlight>
                <a:latin typeface="Segoe UI" panose="020B0502040204020203" pitchFamily="34" charset="0"/>
                <a:ea typeface="Courier New" panose="02070309020205020404" pitchFamily="49" charset="0"/>
              </a:rPr>
              <a:t>Cathode (shorter leg) connects to the Arduino GND through a resistor (typically 220Ω).</a:t>
            </a:r>
            <a:endParaRPr lang="en-IN" sz="1200" dirty="0">
              <a:solidFill>
                <a:srgbClr val="0D0D0D"/>
              </a:solidFill>
              <a:effectLst/>
              <a:highlight>
                <a:srgbClr val="FFFFFF"/>
              </a:highlight>
              <a:latin typeface="Courier New" panose="02070309020205020404" pitchFamily="49" charset="0"/>
              <a:ea typeface="Courier New" panose="02070309020205020404" pitchFamily="49" charset="0"/>
            </a:endParaRPr>
          </a:p>
          <a:p>
            <a:pPr marL="742950" lvl="1" indent="-285750">
              <a:spcBef>
                <a:spcPts val="600"/>
              </a:spcBef>
              <a:spcAft>
                <a:spcPts val="600"/>
              </a:spcAft>
              <a:buSzPts val="1000"/>
              <a:buFont typeface="Symbol" panose="05050102010706020507" pitchFamily="18" charset="2"/>
              <a:buChar char=""/>
              <a:tabLst>
                <a:tab pos="914400" algn="l"/>
              </a:tabLst>
            </a:pPr>
            <a:r>
              <a:rPr lang="en-US" sz="1200" b="1" dirty="0">
                <a:solidFill>
                  <a:srgbClr val="0D0D0D"/>
                </a:solidFill>
                <a:effectLst/>
                <a:highlight>
                  <a:srgbClr val="FFFFFF"/>
                </a:highlight>
                <a:latin typeface="Segoe UI" panose="020B0502040204020203" pitchFamily="34" charset="0"/>
                <a:ea typeface="Courier New" panose="02070309020205020404" pitchFamily="49" charset="0"/>
              </a:rPr>
              <a:t>Green LED</a:t>
            </a:r>
            <a:r>
              <a:rPr lang="en-US" sz="1200" dirty="0">
                <a:solidFill>
                  <a:srgbClr val="0D0D0D"/>
                </a:solidFill>
                <a:effectLst/>
                <a:highlight>
                  <a:srgbClr val="FFFFFF"/>
                </a:highlight>
                <a:latin typeface="Segoe UI" panose="020B0502040204020203" pitchFamily="34" charset="0"/>
                <a:ea typeface="Courier New" panose="02070309020205020404" pitchFamily="49" charset="0"/>
              </a:rPr>
              <a:t>:</a:t>
            </a:r>
            <a:endParaRPr lang="en-IN" sz="1200" dirty="0">
              <a:solidFill>
                <a:srgbClr val="0D0D0D"/>
              </a:solidFill>
              <a:effectLst/>
              <a:highlight>
                <a:srgbClr val="FFFFFF"/>
              </a:highlight>
              <a:latin typeface="Courier New" panose="02070309020205020404" pitchFamily="49" charset="0"/>
              <a:ea typeface="Courier New" panose="02070309020205020404" pitchFamily="49" charset="0"/>
            </a:endParaRPr>
          </a:p>
          <a:p>
            <a:pPr marL="1143000" lvl="2" indent="-228600">
              <a:spcBef>
                <a:spcPts val="600"/>
              </a:spcBef>
              <a:spcAft>
                <a:spcPts val="600"/>
              </a:spcAft>
              <a:buSzPts val="1000"/>
              <a:buFont typeface="Symbol" panose="05050102010706020507" pitchFamily="18" charset="2"/>
              <a:buChar char=""/>
              <a:tabLst>
                <a:tab pos="1371600" algn="l"/>
              </a:tabLst>
            </a:pPr>
            <a:r>
              <a:rPr lang="en-US" sz="1200" dirty="0">
                <a:solidFill>
                  <a:srgbClr val="0D0D0D"/>
                </a:solidFill>
                <a:effectLst/>
                <a:highlight>
                  <a:srgbClr val="FFFFFF"/>
                </a:highlight>
                <a:latin typeface="Segoe UI" panose="020B0502040204020203" pitchFamily="34" charset="0"/>
                <a:ea typeface="Courier New" panose="02070309020205020404" pitchFamily="49" charset="0"/>
              </a:rPr>
              <a:t>Anode (longer leg) connects to Arduino digital pin 8.</a:t>
            </a:r>
            <a:endParaRPr lang="en-IN" sz="1200" dirty="0">
              <a:solidFill>
                <a:srgbClr val="0D0D0D"/>
              </a:solidFill>
              <a:effectLst/>
              <a:highlight>
                <a:srgbClr val="FFFFFF"/>
              </a:highlight>
              <a:latin typeface="Courier New" panose="02070309020205020404" pitchFamily="49" charset="0"/>
              <a:ea typeface="Courier New" panose="02070309020205020404" pitchFamily="49" charset="0"/>
            </a:endParaRPr>
          </a:p>
          <a:p>
            <a:pPr marL="1143000" lvl="2" indent="-228600">
              <a:spcBef>
                <a:spcPts val="600"/>
              </a:spcBef>
              <a:spcAft>
                <a:spcPts val="600"/>
              </a:spcAft>
              <a:buSzPts val="1000"/>
              <a:buFont typeface="Symbol" panose="05050102010706020507" pitchFamily="18" charset="2"/>
              <a:buChar char=""/>
              <a:tabLst>
                <a:tab pos="1371600" algn="l"/>
              </a:tabLst>
            </a:pPr>
            <a:r>
              <a:rPr lang="en-US" sz="1200" dirty="0">
                <a:solidFill>
                  <a:srgbClr val="0D0D0D"/>
                </a:solidFill>
                <a:effectLst/>
                <a:highlight>
                  <a:srgbClr val="FFFFFF"/>
                </a:highlight>
                <a:latin typeface="Segoe UI" panose="020B0502040204020203" pitchFamily="34" charset="0"/>
                <a:ea typeface="Courier New" panose="02070309020205020404" pitchFamily="49" charset="0"/>
              </a:rPr>
              <a:t>Cathode (shorter leg) connects to the Arduino GND through a resistor (typically 220Ω).</a:t>
            </a:r>
          </a:p>
          <a:p>
            <a:pPr lvl="2">
              <a:spcBef>
                <a:spcPts val="600"/>
              </a:spcBef>
              <a:spcAft>
                <a:spcPts val="600"/>
              </a:spcAft>
              <a:buSzPts val="1000"/>
              <a:tabLst>
                <a:tab pos="1371600" algn="l"/>
              </a:tabLst>
            </a:pPr>
            <a:endParaRPr lang="en-IN" sz="1200" dirty="0">
              <a:solidFill>
                <a:srgbClr val="0D0D0D"/>
              </a:solidFill>
              <a:effectLst/>
              <a:highlight>
                <a:srgbClr val="FFFFFF"/>
              </a:highlight>
              <a:latin typeface="Courier New" panose="02070309020205020404" pitchFamily="49" charset="0"/>
              <a:ea typeface="Courier New" panose="02070309020205020404" pitchFamily="49" charset="0"/>
            </a:endParaRPr>
          </a:p>
          <a:p>
            <a:endParaRPr lang="en-IN" dirty="0"/>
          </a:p>
        </p:txBody>
      </p:sp>
    </p:spTree>
    <p:extLst>
      <p:ext uri="{BB962C8B-B14F-4D97-AF65-F5344CB8AC3E}">
        <p14:creationId xmlns:p14="http://schemas.microsoft.com/office/powerpoint/2010/main" val="3317362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DB27E-6C89-3EB8-68DD-75340A1A3BE9}"/>
              </a:ext>
            </a:extLst>
          </p:cNvPr>
          <p:cNvSpPr>
            <a:spLocks noGrp="1"/>
          </p:cNvSpPr>
          <p:nvPr>
            <p:ph type="title"/>
          </p:nvPr>
        </p:nvSpPr>
        <p:spPr>
          <a:xfrm>
            <a:off x="304800" y="209550"/>
            <a:ext cx="2438400" cy="76200"/>
          </a:xfrm>
        </p:spPr>
        <p:txBody>
          <a:bodyPr/>
          <a:lstStyle/>
          <a:p>
            <a:endParaRPr lang="en-IN" dirty="0"/>
          </a:p>
        </p:txBody>
      </p:sp>
      <p:sp>
        <p:nvSpPr>
          <p:cNvPr id="3" name="Text Placeholder 2">
            <a:extLst>
              <a:ext uri="{FF2B5EF4-FFF2-40B4-BE49-F238E27FC236}">
                <a16:creationId xmlns:a16="http://schemas.microsoft.com/office/drawing/2014/main" id="{74393C90-6AA2-6E72-747B-62EBFED6DC3B}"/>
              </a:ext>
            </a:extLst>
          </p:cNvPr>
          <p:cNvSpPr>
            <a:spLocks noGrp="1"/>
          </p:cNvSpPr>
          <p:nvPr>
            <p:ph type="body" idx="1"/>
          </p:nvPr>
        </p:nvSpPr>
        <p:spPr>
          <a:xfrm>
            <a:off x="381000" y="514350"/>
            <a:ext cx="8458200" cy="3641894"/>
          </a:xfrm>
        </p:spPr>
        <p:txBody>
          <a:bodyPr/>
          <a:lstStyle/>
          <a:p>
            <a:pPr marL="342900" lvl="0" indent="-342900">
              <a:spcBef>
                <a:spcPts val="1500"/>
              </a:spcBef>
              <a:spcAft>
                <a:spcPts val="1500"/>
              </a:spcAft>
              <a:tabLst>
                <a:tab pos="457200" algn="l"/>
              </a:tabLst>
            </a:pPr>
            <a:r>
              <a:rPr lang="en-IN" sz="1200" b="1" dirty="0">
                <a:solidFill>
                  <a:srgbClr val="0D0D0D"/>
                </a:solidFill>
                <a:effectLst/>
                <a:highlight>
                  <a:srgbClr val="FFFFFF"/>
                </a:highlight>
                <a:latin typeface="Segoe UI" panose="020B0502040204020203" pitchFamily="34" charset="0"/>
                <a:ea typeface="Times New Roman" panose="02020603050405020304" pitchFamily="18" charset="0"/>
              </a:rPr>
              <a:t>Buzzer</a:t>
            </a:r>
            <a:r>
              <a:rPr lang="en-IN" sz="1200" dirty="0">
                <a:solidFill>
                  <a:srgbClr val="0D0D0D"/>
                </a:solidFill>
                <a:effectLst/>
                <a:highlight>
                  <a:srgbClr val="FFFFFF"/>
                </a:highlight>
                <a:latin typeface="Segoe UI" panose="020B0502040204020203" pitchFamily="34" charset="0"/>
                <a:ea typeface="Times New Roman" panose="02020603050405020304" pitchFamily="18" charset="0"/>
              </a:rPr>
              <a:t>:</a:t>
            </a:r>
            <a:endParaRPr lang="en-IN" sz="1200" dirty="0">
              <a:effectLst/>
              <a:highlight>
                <a:srgbClr val="FFFFFF"/>
              </a:highlight>
              <a:latin typeface="Times New Roman" panose="02020603050405020304" pitchFamily="18" charset="0"/>
              <a:ea typeface="Times New Roman" panose="02020603050405020304" pitchFamily="18" charset="0"/>
            </a:endParaRPr>
          </a:p>
          <a:p>
            <a:pPr marL="742950" lvl="1" indent="-285750">
              <a:spcBef>
                <a:spcPts val="600"/>
              </a:spcBef>
              <a:spcAft>
                <a:spcPts val="600"/>
              </a:spcAft>
              <a:buSzPts val="1000"/>
              <a:buFont typeface="Symbol" panose="05050102010706020507" pitchFamily="18" charset="2"/>
              <a:buChar char=""/>
              <a:tabLst>
                <a:tab pos="914400" algn="l"/>
              </a:tabLst>
            </a:pPr>
            <a:r>
              <a:rPr lang="en-US" sz="1200" b="1" dirty="0">
                <a:solidFill>
                  <a:srgbClr val="0D0D0D"/>
                </a:solidFill>
                <a:effectLst/>
                <a:highlight>
                  <a:srgbClr val="FFFFFF"/>
                </a:highlight>
                <a:latin typeface="Segoe UI" panose="020B0502040204020203" pitchFamily="34" charset="0"/>
                <a:ea typeface="Courier New" panose="02070309020205020404" pitchFamily="49" charset="0"/>
              </a:rPr>
              <a:t>Positive (longer leg)</a:t>
            </a:r>
            <a:r>
              <a:rPr lang="en-US" sz="1200" dirty="0">
                <a:solidFill>
                  <a:srgbClr val="0D0D0D"/>
                </a:solidFill>
                <a:effectLst/>
                <a:highlight>
                  <a:srgbClr val="FFFFFF"/>
                </a:highlight>
                <a:latin typeface="Segoe UI" panose="020B0502040204020203" pitchFamily="34" charset="0"/>
                <a:ea typeface="Courier New" panose="02070309020205020404" pitchFamily="49" charset="0"/>
              </a:rPr>
              <a:t>: Connects to Arduino digital pin 9.</a:t>
            </a:r>
            <a:endParaRPr lang="en-IN" sz="1200" dirty="0">
              <a:solidFill>
                <a:srgbClr val="0D0D0D"/>
              </a:solidFill>
              <a:effectLst/>
              <a:highlight>
                <a:srgbClr val="FFFFFF"/>
              </a:highlight>
              <a:latin typeface="Courier New" panose="02070309020205020404" pitchFamily="49" charset="0"/>
              <a:ea typeface="Courier New" panose="02070309020205020404" pitchFamily="49" charset="0"/>
            </a:endParaRPr>
          </a:p>
          <a:p>
            <a:pPr marL="742950" lvl="1" indent="-285750">
              <a:spcBef>
                <a:spcPts val="600"/>
              </a:spcBef>
              <a:spcAft>
                <a:spcPts val="600"/>
              </a:spcAft>
              <a:buSzPts val="1000"/>
              <a:buFont typeface="Symbol" panose="05050102010706020507" pitchFamily="18" charset="2"/>
              <a:buChar char=""/>
              <a:tabLst>
                <a:tab pos="914400" algn="l"/>
              </a:tabLst>
            </a:pPr>
            <a:r>
              <a:rPr lang="en-US" sz="1200" b="1" dirty="0">
                <a:solidFill>
                  <a:srgbClr val="0D0D0D"/>
                </a:solidFill>
                <a:effectLst/>
                <a:highlight>
                  <a:srgbClr val="FFFFFF"/>
                </a:highlight>
                <a:latin typeface="Segoe UI" panose="020B0502040204020203" pitchFamily="34" charset="0"/>
                <a:ea typeface="Courier New" panose="02070309020205020404" pitchFamily="49" charset="0"/>
              </a:rPr>
              <a:t>Negative (shorter leg)</a:t>
            </a:r>
            <a:r>
              <a:rPr lang="en-US" sz="1200" dirty="0">
                <a:solidFill>
                  <a:srgbClr val="0D0D0D"/>
                </a:solidFill>
                <a:effectLst/>
                <a:highlight>
                  <a:srgbClr val="FFFFFF"/>
                </a:highlight>
                <a:latin typeface="Segoe UI" panose="020B0502040204020203" pitchFamily="34" charset="0"/>
                <a:ea typeface="Courier New" panose="02070309020205020404" pitchFamily="49" charset="0"/>
              </a:rPr>
              <a:t>: Connects to the Arduino GND.</a:t>
            </a:r>
            <a:endParaRPr lang="en-IN" sz="1200" dirty="0">
              <a:solidFill>
                <a:srgbClr val="0D0D0D"/>
              </a:solidFill>
              <a:effectLst/>
              <a:highlight>
                <a:srgbClr val="FFFFFF"/>
              </a:highlight>
              <a:latin typeface="Courier New" panose="02070309020205020404" pitchFamily="49" charset="0"/>
              <a:ea typeface="Courier New" panose="02070309020205020404" pitchFamily="49" charset="0"/>
            </a:endParaRPr>
          </a:p>
          <a:p>
            <a:pPr marL="342900" lvl="0" indent="-342900">
              <a:spcBef>
                <a:spcPts val="1500"/>
              </a:spcBef>
              <a:spcAft>
                <a:spcPts val="1500"/>
              </a:spcAft>
              <a:tabLst>
                <a:tab pos="457200" algn="l"/>
              </a:tabLst>
            </a:pPr>
            <a:r>
              <a:rPr lang="en-IN" sz="1200" b="1" dirty="0">
                <a:solidFill>
                  <a:srgbClr val="0D0D0D"/>
                </a:solidFill>
                <a:effectLst/>
                <a:highlight>
                  <a:srgbClr val="FFFFFF"/>
                </a:highlight>
                <a:latin typeface="Segoe UI" panose="020B0502040204020203" pitchFamily="34" charset="0"/>
                <a:ea typeface="Times New Roman" panose="02020603050405020304" pitchFamily="18" charset="0"/>
              </a:rPr>
              <a:t>LCD Display with I2C Module</a:t>
            </a:r>
            <a:r>
              <a:rPr lang="en-IN" sz="1200" dirty="0">
                <a:solidFill>
                  <a:srgbClr val="0D0D0D"/>
                </a:solidFill>
                <a:effectLst/>
                <a:highlight>
                  <a:srgbClr val="FFFFFF"/>
                </a:highlight>
                <a:latin typeface="Segoe UI" panose="020B0502040204020203" pitchFamily="34" charset="0"/>
                <a:ea typeface="Times New Roman" panose="02020603050405020304" pitchFamily="18" charset="0"/>
              </a:rPr>
              <a:t>:</a:t>
            </a:r>
            <a:endParaRPr lang="en-IN" sz="1200" dirty="0">
              <a:effectLst/>
              <a:highlight>
                <a:srgbClr val="FFFFFF"/>
              </a:highlight>
              <a:latin typeface="Times New Roman" panose="02020603050405020304" pitchFamily="18" charset="0"/>
              <a:ea typeface="Times New Roman" panose="02020603050405020304" pitchFamily="18" charset="0"/>
            </a:endParaRPr>
          </a:p>
          <a:p>
            <a:pPr marL="742950" lvl="1" indent="-285750">
              <a:spcBef>
                <a:spcPts val="600"/>
              </a:spcBef>
              <a:spcAft>
                <a:spcPts val="600"/>
              </a:spcAft>
              <a:buSzPts val="1000"/>
              <a:buFont typeface="Symbol" panose="05050102010706020507" pitchFamily="18" charset="2"/>
              <a:buChar char=""/>
              <a:tabLst>
                <a:tab pos="914400" algn="l"/>
              </a:tabLst>
            </a:pPr>
            <a:r>
              <a:rPr lang="en-US" sz="1200" b="1" dirty="0">
                <a:solidFill>
                  <a:srgbClr val="0D0D0D"/>
                </a:solidFill>
                <a:effectLst/>
                <a:highlight>
                  <a:srgbClr val="FFFFFF"/>
                </a:highlight>
                <a:latin typeface="Segoe UI" panose="020B0502040204020203" pitchFamily="34" charset="0"/>
                <a:ea typeface="Courier New" panose="02070309020205020404" pitchFamily="49" charset="0"/>
              </a:rPr>
              <a:t>VCC</a:t>
            </a:r>
            <a:r>
              <a:rPr lang="en-US" sz="1200" dirty="0">
                <a:solidFill>
                  <a:srgbClr val="0D0D0D"/>
                </a:solidFill>
                <a:effectLst/>
                <a:highlight>
                  <a:srgbClr val="FFFFFF"/>
                </a:highlight>
                <a:latin typeface="Segoe UI" panose="020B0502040204020203" pitchFamily="34" charset="0"/>
                <a:ea typeface="Courier New" panose="02070309020205020404" pitchFamily="49" charset="0"/>
              </a:rPr>
              <a:t>: Connects to the Arduino 5V pin.</a:t>
            </a:r>
            <a:endParaRPr lang="en-IN" sz="1200" dirty="0">
              <a:solidFill>
                <a:srgbClr val="0D0D0D"/>
              </a:solidFill>
              <a:effectLst/>
              <a:highlight>
                <a:srgbClr val="FFFFFF"/>
              </a:highlight>
              <a:latin typeface="Courier New" panose="02070309020205020404" pitchFamily="49" charset="0"/>
              <a:ea typeface="Courier New" panose="02070309020205020404" pitchFamily="49" charset="0"/>
            </a:endParaRPr>
          </a:p>
          <a:p>
            <a:pPr marL="742950" lvl="1" indent="-285750">
              <a:spcBef>
                <a:spcPts val="600"/>
              </a:spcBef>
              <a:spcAft>
                <a:spcPts val="600"/>
              </a:spcAft>
              <a:buSzPts val="1000"/>
              <a:buFont typeface="Symbol" panose="05050102010706020507" pitchFamily="18" charset="2"/>
              <a:buChar char=""/>
              <a:tabLst>
                <a:tab pos="914400" algn="l"/>
              </a:tabLst>
            </a:pPr>
            <a:r>
              <a:rPr lang="en-US" sz="1200" b="1" dirty="0">
                <a:solidFill>
                  <a:srgbClr val="0D0D0D"/>
                </a:solidFill>
                <a:effectLst/>
                <a:highlight>
                  <a:srgbClr val="FFFFFF"/>
                </a:highlight>
                <a:latin typeface="Segoe UI" panose="020B0502040204020203" pitchFamily="34" charset="0"/>
                <a:ea typeface="Courier New" panose="02070309020205020404" pitchFamily="49" charset="0"/>
              </a:rPr>
              <a:t>GND</a:t>
            </a:r>
            <a:r>
              <a:rPr lang="en-US" sz="1200" dirty="0">
                <a:solidFill>
                  <a:srgbClr val="0D0D0D"/>
                </a:solidFill>
                <a:effectLst/>
                <a:highlight>
                  <a:srgbClr val="FFFFFF"/>
                </a:highlight>
                <a:latin typeface="Segoe UI" panose="020B0502040204020203" pitchFamily="34" charset="0"/>
                <a:ea typeface="Courier New" panose="02070309020205020404" pitchFamily="49" charset="0"/>
              </a:rPr>
              <a:t>: Connects to the Arduino GND pin.</a:t>
            </a:r>
            <a:endParaRPr lang="en-IN" sz="1200" dirty="0">
              <a:solidFill>
                <a:srgbClr val="0D0D0D"/>
              </a:solidFill>
              <a:effectLst/>
              <a:highlight>
                <a:srgbClr val="FFFFFF"/>
              </a:highlight>
              <a:latin typeface="Courier New" panose="02070309020205020404" pitchFamily="49" charset="0"/>
              <a:ea typeface="Courier New" panose="02070309020205020404" pitchFamily="49" charset="0"/>
            </a:endParaRPr>
          </a:p>
          <a:p>
            <a:pPr marL="742950" lvl="1" indent="-285750">
              <a:spcBef>
                <a:spcPts val="600"/>
              </a:spcBef>
              <a:spcAft>
                <a:spcPts val="600"/>
              </a:spcAft>
              <a:buSzPts val="1000"/>
              <a:buFont typeface="Symbol" panose="05050102010706020507" pitchFamily="18" charset="2"/>
              <a:buChar char=""/>
              <a:tabLst>
                <a:tab pos="914400" algn="l"/>
              </a:tabLst>
            </a:pPr>
            <a:r>
              <a:rPr lang="en-US" sz="1200" b="1" dirty="0">
                <a:solidFill>
                  <a:srgbClr val="0D0D0D"/>
                </a:solidFill>
                <a:effectLst/>
                <a:highlight>
                  <a:srgbClr val="FFFFFF"/>
                </a:highlight>
                <a:latin typeface="Segoe UI" panose="020B0502040204020203" pitchFamily="34" charset="0"/>
                <a:ea typeface="Courier New" panose="02070309020205020404" pitchFamily="49" charset="0"/>
              </a:rPr>
              <a:t>SDA</a:t>
            </a:r>
            <a:r>
              <a:rPr lang="en-US" sz="1200" dirty="0">
                <a:solidFill>
                  <a:srgbClr val="0D0D0D"/>
                </a:solidFill>
                <a:effectLst/>
                <a:highlight>
                  <a:srgbClr val="FFFFFF"/>
                </a:highlight>
                <a:latin typeface="Segoe UI" panose="020B0502040204020203" pitchFamily="34" charset="0"/>
                <a:ea typeface="Courier New" panose="02070309020205020404" pitchFamily="49" charset="0"/>
              </a:rPr>
              <a:t>: Connects to the Arduino SDA (A4) pin.</a:t>
            </a:r>
            <a:endParaRPr lang="en-IN" dirty="0">
              <a:effectLst/>
              <a:highlight>
                <a:srgbClr val="FFFFFF"/>
              </a:highlight>
            </a:endParaRPr>
          </a:p>
          <a:p>
            <a:pPr marL="742950" lvl="1" indent="-285750">
              <a:spcBef>
                <a:spcPts val="600"/>
              </a:spcBef>
              <a:spcAft>
                <a:spcPts val="600"/>
              </a:spcAft>
              <a:buSzPts val="1000"/>
              <a:buFont typeface="Symbol" panose="05050102010706020507" pitchFamily="18" charset="2"/>
              <a:buChar char=""/>
              <a:tabLst>
                <a:tab pos="914400" algn="l"/>
              </a:tabLst>
            </a:pPr>
            <a:r>
              <a:rPr lang="en-US" sz="1200" b="1" dirty="0">
                <a:solidFill>
                  <a:srgbClr val="0D0D0D"/>
                </a:solidFill>
                <a:effectLst/>
                <a:highlight>
                  <a:srgbClr val="FFFFFF"/>
                </a:highlight>
                <a:latin typeface="Segoe UI" panose="020B0502040204020203" pitchFamily="34" charset="0"/>
                <a:ea typeface="Courier New" panose="02070309020205020404" pitchFamily="49" charset="0"/>
              </a:rPr>
              <a:t>SCL</a:t>
            </a:r>
            <a:r>
              <a:rPr lang="en-US" sz="1200" dirty="0">
                <a:solidFill>
                  <a:srgbClr val="0D0D0D"/>
                </a:solidFill>
                <a:effectLst/>
                <a:highlight>
                  <a:srgbClr val="FFFFFF"/>
                </a:highlight>
                <a:latin typeface="Segoe UI" panose="020B0502040204020203" pitchFamily="34" charset="0"/>
                <a:ea typeface="Courier New" panose="02070309020205020404" pitchFamily="49" charset="0"/>
              </a:rPr>
              <a:t>: Connects to the Arduino SCL (A5) pin.</a:t>
            </a:r>
            <a:endParaRPr lang="en-IN" sz="1200" dirty="0">
              <a:solidFill>
                <a:srgbClr val="0D0D0D"/>
              </a:solidFill>
              <a:effectLst/>
              <a:highlight>
                <a:srgbClr val="FFFFFF"/>
              </a:highlight>
              <a:latin typeface="Courier New" panose="02070309020205020404" pitchFamily="49" charset="0"/>
              <a:ea typeface="Courier New" panose="02070309020205020404" pitchFamily="49" charset="0"/>
            </a:endParaRPr>
          </a:p>
          <a:p>
            <a:pPr marL="742950" lvl="1" indent="-285750">
              <a:spcBef>
                <a:spcPts val="600"/>
              </a:spcBef>
              <a:spcAft>
                <a:spcPts val="600"/>
              </a:spcAft>
              <a:buSzPts val="1000"/>
              <a:buFont typeface="Symbol" panose="05050102010706020507" pitchFamily="18" charset="2"/>
              <a:buChar char=""/>
              <a:tabLst>
                <a:tab pos="914400" algn="l"/>
              </a:tabLst>
            </a:pPr>
            <a:endParaRPr lang="en-IN" sz="1200" dirty="0">
              <a:solidFill>
                <a:srgbClr val="0D0D0D"/>
              </a:solidFill>
              <a:effectLst/>
              <a:highlight>
                <a:srgbClr val="FFFFFF"/>
              </a:highlight>
              <a:latin typeface="Courier New" panose="02070309020205020404" pitchFamily="49" charset="0"/>
              <a:ea typeface="Courier New" panose="02070309020205020404" pitchFamily="49" charset="0"/>
            </a:endParaRPr>
          </a:p>
          <a:p>
            <a:pPr>
              <a:lnSpc>
                <a:spcPct val="147000"/>
              </a:lnSpc>
              <a:tabLst>
                <a:tab pos="827405" algn="l"/>
              </a:tabLst>
            </a:pPr>
            <a:endParaRPr lang="en-IN" dirty="0"/>
          </a:p>
        </p:txBody>
      </p:sp>
    </p:spTree>
    <p:extLst>
      <p:ext uri="{BB962C8B-B14F-4D97-AF65-F5344CB8AC3E}">
        <p14:creationId xmlns:p14="http://schemas.microsoft.com/office/powerpoint/2010/main" val="3383904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4C1FF-AFB8-BACA-1F2D-A93ABBCF95B8}"/>
              </a:ext>
            </a:extLst>
          </p:cNvPr>
          <p:cNvSpPr>
            <a:spLocks noGrp="1"/>
          </p:cNvSpPr>
          <p:nvPr>
            <p:ph type="title"/>
          </p:nvPr>
        </p:nvSpPr>
        <p:spPr>
          <a:xfrm>
            <a:off x="304801" y="209550"/>
            <a:ext cx="4343400" cy="276999"/>
          </a:xfrm>
        </p:spPr>
        <p:txBody>
          <a:bodyPr/>
          <a:lstStyle/>
          <a:p>
            <a:r>
              <a:rPr lang="en-US" sz="1800" dirty="0"/>
              <a:t>Functionality</a:t>
            </a:r>
            <a:endParaRPr lang="en-IN" sz="1800" dirty="0"/>
          </a:p>
        </p:txBody>
      </p:sp>
      <p:sp>
        <p:nvSpPr>
          <p:cNvPr id="3" name="Text Placeholder 2">
            <a:extLst>
              <a:ext uri="{FF2B5EF4-FFF2-40B4-BE49-F238E27FC236}">
                <a16:creationId xmlns:a16="http://schemas.microsoft.com/office/drawing/2014/main" id="{ACA1224F-A24B-8F85-F75E-712B69B919AF}"/>
              </a:ext>
            </a:extLst>
          </p:cNvPr>
          <p:cNvSpPr>
            <a:spLocks noGrp="1"/>
          </p:cNvSpPr>
          <p:nvPr>
            <p:ph type="body" idx="1"/>
          </p:nvPr>
        </p:nvSpPr>
        <p:spPr>
          <a:xfrm>
            <a:off x="381000" y="742950"/>
            <a:ext cx="7650327" cy="4193456"/>
          </a:xfrm>
        </p:spPr>
        <p:txBody>
          <a:bodyPr/>
          <a:lstStyle/>
          <a:p>
            <a:pPr marL="342900" lvl="0" indent="-342900">
              <a:spcBef>
                <a:spcPts val="1500"/>
              </a:spcBef>
              <a:spcAft>
                <a:spcPts val="1500"/>
              </a:spcAft>
              <a:tabLst>
                <a:tab pos="457200" algn="l"/>
              </a:tabLst>
            </a:pPr>
            <a:r>
              <a:rPr lang="en-IN" sz="1200" b="1" dirty="0">
                <a:solidFill>
                  <a:srgbClr val="0D0D0D"/>
                </a:solidFill>
                <a:effectLst/>
                <a:highlight>
                  <a:srgbClr val="FFFFFF"/>
                </a:highlight>
                <a:latin typeface="Segoe UI" panose="020B0502040204020203" pitchFamily="34" charset="0"/>
                <a:ea typeface="Times New Roman" panose="02020603050405020304" pitchFamily="18" charset="0"/>
              </a:rPr>
              <a:t>Initialization</a:t>
            </a:r>
            <a:r>
              <a:rPr lang="en-IN" sz="1200" dirty="0">
                <a:solidFill>
                  <a:srgbClr val="0D0D0D"/>
                </a:solidFill>
                <a:effectLst/>
                <a:highlight>
                  <a:srgbClr val="FFFFFF"/>
                </a:highlight>
                <a:latin typeface="Segoe UI" panose="020B0502040204020203" pitchFamily="34" charset="0"/>
                <a:ea typeface="Times New Roman" panose="02020603050405020304" pitchFamily="18" charset="0"/>
              </a:rPr>
              <a:t>:</a:t>
            </a:r>
            <a:endParaRPr lang="en-IN" sz="1200" dirty="0">
              <a:effectLst/>
              <a:highlight>
                <a:srgbClr val="FFFFFF"/>
              </a:highlight>
              <a:latin typeface="Times New Roman" panose="02020603050405020304" pitchFamily="18" charset="0"/>
              <a:ea typeface="Times New Roman" panose="02020603050405020304" pitchFamily="18" charset="0"/>
            </a:endParaRPr>
          </a:p>
          <a:p>
            <a:pPr marL="742950" lvl="1" indent="-285750">
              <a:spcBef>
                <a:spcPts val="600"/>
              </a:spcBef>
              <a:spcAft>
                <a:spcPts val="600"/>
              </a:spcAft>
              <a:buSzPts val="1000"/>
              <a:buFont typeface="Symbol" panose="05050102010706020507" pitchFamily="18" charset="2"/>
              <a:buChar char=""/>
              <a:tabLst>
                <a:tab pos="914400" algn="l"/>
              </a:tabLst>
            </a:pPr>
            <a:r>
              <a:rPr lang="en-US" sz="1200" dirty="0">
                <a:solidFill>
                  <a:srgbClr val="0D0D0D"/>
                </a:solidFill>
                <a:effectLst/>
                <a:highlight>
                  <a:srgbClr val="FFFFFF"/>
                </a:highlight>
                <a:latin typeface="Segoe UI" panose="020B0502040204020203" pitchFamily="34" charset="0"/>
                <a:ea typeface="Courier New" panose="02070309020205020404" pitchFamily="49" charset="0"/>
              </a:rPr>
              <a:t>When the system initializes, the LCD displays a welcome message indicating the number of available slots.</a:t>
            </a:r>
            <a:endParaRPr lang="en-IN" sz="1200" dirty="0">
              <a:solidFill>
                <a:srgbClr val="0D0D0D"/>
              </a:solidFill>
              <a:effectLst/>
              <a:highlight>
                <a:srgbClr val="FFFFFF"/>
              </a:highlight>
              <a:latin typeface="Courier New" panose="02070309020205020404" pitchFamily="49" charset="0"/>
              <a:ea typeface="Courier New" panose="02070309020205020404" pitchFamily="49" charset="0"/>
            </a:endParaRPr>
          </a:p>
          <a:p>
            <a:pPr marL="342900" lvl="0" indent="-342900">
              <a:spcBef>
                <a:spcPts val="1500"/>
              </a:spcBef>
              <a:spcAft>
                <a:spcPts val="1500"/>
              </a:spcAft>
              <a:tabLst>
                <a:tab pos="457200" algn="l"/>
              </a:tabLst>
            </a:pPr>
            <a:r>
              <a:rPr lang="en-IN" sz="1200" b="1" dirty="0">
                <a:solidFill>
                  <a:srgbClr val="0D0D0D"/>
                </a:solidFill>
                <a:effectLst/>
                <a:highlight>
                  <a:srgbClr val="FFFFFF"/>
                </a:highlight>
                <a:latin typeface="Segoe UI" panose="020B0502040204020203" pitchFamily="34" charset="0"/>
                <a:ea typeface="Times New Roman" panose="02020603050405020304" pitchFamily="18" charset="0"/>
              </a:rPr>
              <a:t>Vehicle Detection</a:t>
            </a:r>
            <a:r>
              <a:rPr lang="en-IN" sz="1200" dirty="0">
                <a:solidFill>
                  <a:srgbClr val="0D0D0D"/>
                </a:solidFill>
                <a:effectLst/>
                <a:highlight>
                  <a:srgbClr val="FFFFFF"/>
                </a:highlight>
                <a:latin typeface="Segoe UI" panose="020B0502040204020203" pitchFamily="34" charset="0"/>
                <a:ea typeface="Times New Roman" panose="02020603050405020304" pitchFamily="18" charset="0"/>
              </a:rPr>
              <a:t>:</a:t>
            </a:r>
            <a:endParaRPr lang="en-IN" sz="1200" dirty="0">
              <a:effectLst/>
              <a:highlight>
                <a:srgbClr val="FFFFFF"/>
              </a:highlight>
              <a:latin typeface="Times New Roman" panose="02020603050405020304" pitchFamily="18" charset="0"/>
              <a:ea typeface="Times New Roman" panose="02020603050405020304" pitchFamily="18" charset="0"/>
            </a:endParaRPr>
          </a:p>
          <a:p>
            <a:pPr marL="742950" lvl="1" indent="-285750">
              <a:spcBef>
                <a:spcPts val="600"/>
              </a:spcBef>
              <a:spcAft>
                <a:spcPts val="600"/>
              </a:spcAft>
              <a:buSzPts val="1000"/>
              <a:buFont typeface="Symbol" panose="05050102010706020507" pitchFamily="18" charset="2"/>
              <a:buChar char=""/>
              <a:tabLst>
                <a:tab pos="914400" algn="l"/>
              </a:tabLst>
            </a:pPr>
            <a:r>
              <a:rPr lang="en-US" sz="1200" dirty="0">
                <a:solidFill>
                  <a:srgbClr val="0D0D0D"/>
                </a:solidFill>
                <a:effectLst/>
                <a:highlight>
                  <a:srgbClr val="FFFFFF"/>
                </a:highlight>
                <a:latin typeface="Segoe UI" panose="020B0502040204020203" pitchFamily="34" charset="0"/>
                <a:ea typeface="Courier New" panose="02070309020205020404" pitchFamily="49" charset="0"/>
              </a:rPr>
              <a:t>When a vehicle is detected by the first ultrasonic sensor, the servo motor rotates to open the barrier, the yellow light turns off, and the green light turns on.</a:t>
            </a:r>
            <a:endParaRPr lang="en-IN" sz="1200" dirty="0">
              <a:solidFill>
                <a:srgbClr val="0D0D0D"/>
              </a:solidFill>
              <a:effectLst/>
              <a:highlight>
                <a:srgbClr val="FFFFFF"/>
              </a:highlight>
              <a:latin typeface="Courier New" panose="02070309020205020404" pitchFamily="49" charset="0"/>
              <a:ea typeface="Courier New" panose="02070309020205020404" pitchFamily="49" charset="0"/>
            </a:endParaRPr>
          </a:p>
          <a:p>
            <a:pPr marL="742950" lvl="1" indent="-285750">
              <a:spcBef>
                <a:spcPts val="600"/>
              </a:spcBef>
              <a:spcAft>
                <a:spcPts val="600"/>
              </a:spcAft>
              <a:buSzPts val="1000"/>
              <a:buFont typeface="Symbol" panose="05050102010706020507" pitchFamily="18" charset="2"/>
              <a:buChar char=""/>
              <a:tabLst>
                <a:tab pos="914400" algn="l"/>
              </a:tabLst>
            </a:pPr>
            <a:r>
              <a:rPr lang="en-US" sz="1200" dirty="0">
                <a:solidFill>
                  <a:srgbClr val="0D0D0D"/>
                </a:solidFill>
                <a:effectLst/>
                <a:highlight>
                  <a:srgbClr val="FFFFFF"/>
                </a:highlight>
                <a:latin typeface="Segoe UI" panose="020B0502040204020203" pitchFamily="34" charset="0"/>
                <a:ea typeface="Courier New" panose="02070309020205020404" pitchFamily="49" charset="0"/>
              </a:rPr>
              <a:t>Once the vehicle passes the second ultrasonic sensor, the barrier closes, the green light turns off, and the yellow light turns back on.</a:t>
            </a:r>
            <a:endParaRPr lang="en-IN" sz="1200" dirty="0">
              <a:solidFill>
                <a:srgbClr val="0D0D0D"/>
              </a:solidFill>
              <a:effectLst/>
              <a:highlight>
                <a:srgbClr val="FFFFFF"/>
              </a:highlight>
              <a:latin typeface="Courier New" panose="02070309020205020404" pitchFamily="49" charset="0"/>
              <a:ea typeface="Courier New" panose="02070309020205020404" pitchFamily="49" charset="0"/>
            </a:endParaRPr>
          </a:p>
          <a:p>
            <a:pPr marL="742950" lvl="1" indent="-285750">
              <a:spcBef>
                <a:spcPts val="600"/>
              </a:spcBef>
              <a:spcAft>
                <a:spcPts val="600"/>
              </a:spcAft>
              <a:buSzPts val="1000"/>
              <a:buFont typeface="Symbol" panose="05050102010706020507" pitchFamily="18" charset="2"/>
              <a:buChar char=""/>
              <a:tabLst>
                <a:tab pos="914400" algn="l"/>
              </a:tabLst>
            </a:pPr>
            <a:r>
              <a:rPr lang="en-US" sz="1200" dirty="0">
                <a:solidFill>
                  <a:srgbClr val="0D0D0D"/>
                </a:solidFill>
                <a:effectLst/>
                <a:highlight>
                  <a:srgbClr val="FFFFFF"/>
                </a:highlight>
                <a:latin typeface="Segoe UI" panose="020B0502040204020203" pitchFamily="34" charset="0"/>
                <a:ea typeface="Courier New" panose="02070309020205020404" pitchFamily="49" charset="0"/>
              </a:rPr>
              <a:t>The LCD updates to show the remaining number of slots.</a:t>
            </a:r>
          </a:p>
          <a:p>
            <a:pPr marL="342900" lvl="0" indent="-342900">
              <a:spcBef>
                <a:spcPts val="1500"/>
              </a:spcBef>
              <a:spcAft>
                <a:spcPts val="1500"/>
              </a:spcAft>
              <a:tabLst>
                <a:tab pos="457200" algn="l"/>
              </a:tabLst>
            </a:pPr>
            <a:r>
              <a:rPr lang="en-IN" sz="1200" b="1" dirty="0">
                <a:solidFill>
                  <a:srgbClr val="0D0D0D"/>
                </a:solidFill>
                <a:effectLst/>
                <a:highlight>
                  <a:srgbClr val="FFFFFF"/>
                </a:highlight>
                <a:latin typeface="Segoe UI" panose="020B0502040204020203" pitchFamily="34" charset="0"/>
                <a:ea typeface="Times New Roman" panose="02020603050405020304" pitchFamily="18" charset="0"/>
              </a:rPr>
              <a:t>Full capacity</a:t>
            </a:r>
            <a:r>
              <a:rPr lang="en-IN" sz="1200" dirty="0">
                <a:solidFill>
                  <a:srgbClr val="0D0D0D"/>
                </a:solidFill>
                <a:effectLst/>
                <a:highlight>
                  <a:srgbClr val="FFFFFF"/>
                </a:highlight>
                <a:latin typeface="Segoe UI" panose="020B0502040204020203" pitchFamily="34" charset="0"/>
                <a:ea typeface="Times New Roman" panose="02020603050405020304" pitchFamily="18" charset="0"/>
              </a:rPr>
              <a:t>:</a:t>
            </a:r>
            <a:endParaRPr lang="en-IN" sz="1200" dirty="0">
              <a:effectLst/>
              <a:highlight>
                <a:srgbClr val="FFFFFF"/>
              </a:highlight>
              <a:latin typeface="Times New Roman" panose="02020603050405020304" pitchFamily="18" charset="0"/>
              <a:ea typeface="Times New Roman" panose="02020603050405020304" pitchFamily="18" charset="0"/>
            </a:endParaRPr>
          </a:p>
          <a:p>
            <a:pPr marL="742950" lvl="1" indent="-285750">
              <a:spcBef>
                <a:spcPts val="600"/>
              </a:spcBef>
              <a:spcAft>
                <a:spcPts val="600"/>
              </a:spcAft>
              <a:buSzPts val="1000"/>
              <a:buFont typeface="Symbol" panose="05050102010706020507" pitchFamily="18" charset="2"/>
              <a:buChar char=""/>
              <a:tabLst>
                <a:tab pos="914400" algn="l"/>
              </a:tabLst>
            </a:pPr>
            <a:r>
              <a:rPr lang="en-US" sz="1200" dirty="0">
                <a:solidFill>
                  <a:srgbClr val="0D0D0D"/>
                </a:solidFill>
                <a:effectLst/>
                <a:highlight>
                  <a:srgbClr val="FFFFFF"/>
                </a:highlight>
                <a:latin typeface="Segoe UI" panose="020B0502040204020203" pitchFamily="34" charset="0"/>
                <a:ea typeface="Courier New" panose="02070309020205020404" pitchFamily="49" charset="0"/>
              </a:rPr>
              <a:t>When all slots are filled, red light turns on and the buzzer sounds for a brief period and the LCD displays a “No slots left” message.</a:t>
            </a:r>
            <a:endParaRPr lang="en-IN" sz="1200" dirty="0">
              <a:solidFill>
                <a:srgbClr val="0D0D0D"/>
              </a:solidFill>
              <a:effectLst/>
              <a:highlight>
                <a:srgbClr val="FFFFFF"/>
              </a:highlight>
              <a:latin typeface="Courier New" panose="02070309020205020404" pitchFamily="49" charset="0"/>
              <a:ea typeface="Courier New" panose="02070309020205020404" pitchFamily="49" charset="0"/>
            </a:endParaRPr>
          </a:p>
          <a:p>
            <a:endParaRPr lang="en-IN" dirty="0"/>
          </a:p>
        </p:txBody>
      </p:sp>
    </p:spTree>
    <p:extLst>
      <p:ext uri="{BB962C8B-B14F-4D97-AF65-F5344CB8AC3E}">
        <p14:creationId xmlns:p14="http://schemas.microsoft.com/office/powerpoint/2010/main" val="2456556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C984C-E905-7CB4-03C7-0E01AAFEC63D}"/>
              </a:ext>
            </a:extLst>
          </p:cNvPr>
          <p:cNvSpPr>
            <a:spLocks noGrp="1"/>
          </p:cNvSpPr>
          <p:nvPr>
            <p:ph type="title"/>
          </p:nvPr>
        </p:nvSpPr>
        <p:spPr>
          <a:xfrm>
            <a:off x="381000" y="209550"/>
            <a:ext cx="4343399" cy="381000"/>
          </a:xfrm>
        </p:spPr>
        <p:txBody>
          <a:bodyPr/>
          <a:lstStyle/>
          <a:p>
            <a:r>
              <a:rPr lang="en-IN" sz="1800" dirty="0">
                <a:effectLst/>
                <a:highlight>
                  <a:srgbClr val="FFFFFF"/>
                </a:highlight>
                <a:latin typeface="Courier New" panose="02070309020205020404" pitchFamily="49" charset="0"/>
                <a:ea typeface="Courier New" panose="02070309020205020404" pitchFamily="49" charset="0"/>
              </a:rPr>
              <a:t>Project Demo link with image</a:t>
            </a:r>
            <a:br>
              <a:rPr lang="en-IN" sz="1800" dirty="0">
                <a:effectLst/>
                <a:highlight>
                  <a:srgbClr val="FFFFFF"/>
                </a:highlight>
                <a:latin typeface="Courier New" panose="02070309020205020404" pitchFamily="49" charset="0"/>
                <a:ea typeface="Courier New" panose="02070309020205020404" pitchFamily="49" charset="0"/>
              </a:rPr>
            </a:br>
            <a:endParaRPr lang="en-IN" dirty="0"/>
          </a:p>
        </p:txBody>
      </p:sp>
      <p:sp>
        <p:nvSpPr>
          <p:cNvPr id="3" name="Text Placeholder 2">
            <a:extLst>
              <a:ext uri="{FF2B5EF4-FFF2-40B4-BE49-F238E27FC236}">
                <a16:creationId xmlns:a16="http://schemas.microsoft.com/office/drawing/2014/main" id="{2B529FE7-9AA2-8503-57BC-9A1B717A43F8}"/>
              </a:ext>
            </a:extLst>
          </p:cNvPr>
          <p:cNvSpPr>
            <a:spLocks noGrp="1"/>
          </p:cNvSpPr>
          <p:nvPr>
            <p:ph type="body" idx="1"/>
          </p:nvPr>
        </p:nvSpPr>
        <p:spPr>
          <a:xfrm>
            <a:off x="938377" y="666750"/>
            <a:ext cx="7092950" cy="3693319"/>
          </a:xfrm>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Demonstration link :- https://youtu.be/9XBMm6LkfTw?si=Z1fdBKgrj8w9Quqp</a:t>
            </a:r>
          </a:p>
        </p:txBody>
      </p:sp>
      <p:pic>
        <p:nvPicPr>
          <p:cNvPr id="4" name="Picture 3">
            <a:extLst>
              <a:ext uri="{FF2B5EF4-FFF2-40B4-BE49-F238E27FC236}">
                <a16:creationId xmlns:a16="http://schemas.microsoft.com/office/drawing/2014/main" id="{B83B95B3-8D5C-4526-D7A5-52B3D115870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8377" y="590550"/>
            <a:ext cx="3513361" cy="2978150"/>
          </a:xfrm>
          <a:prstGeom prst="rect">
            <a:avLst/>
          </a:prstGeom>
          <a:noFill/>
          <a:ln>
            <a:noFill/>
          </a:ln>
        </p:spPr>
      </p:pic>
    </p:spTree>
    <p:extLst>
      <p:ext uri="{BB962C8B-B14F-4D97-AF65-F5344CB8AC3E}">
        <p14:creationId xmlns:p14="http://schemas.microsoft.com/office/powerpoint/2010/main" val="2123224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7B96-1844-AEA4-7AF4-3821387CF817}"/>
              </a:ext>
            </a:extLst>
          </p:cNvPr>
          <p:cNvSpPr>
            <a:spLocks noGrp="1"/>
          </p:cNvSpPr>
          <p:nvPr>
            <p:ph type="title"/>
          </p:nvPr>
        </p:nvSpPr>
        <p:spPr>
          <a:xfrm>
            <a:off x="304801" y="285751"/>
            <a:ext cx="2057400" cy="246221"/>
          </a:xfrm>
        </p:spPr>
        <p:txBody>
          <a:bodyPr/>
          <a:lstStyle/>
          <a:p>
            <a:r>
              <a:rPr lang="en-US" sz="1600" dirty="0"/>
              <a:t>FUTURE SCOPE</a:t>
            </a:r>
            <a:endParaRPr lang="en-IN" sz="1600" dirty="0"/>
          </a:p>
        </p:txBody>
      </p:sp>
      <p:sp>
        <p:nvSpPr>
          <p:cNvPr id="3" name="Text Placeholder 2">
            <a:extLst>
              <a:ext uri="{FF2B5EF4-FFF2-40B4-BE49-F238E27FC236}">
                <a16:creationId xmlns:a16="http://schemas.microsoft.com/office/drawing/2014/main" id="{9A134C77-7AB6-B424-F2B2-40A8F7428524}"/>
              </a:ext>
            </a:extLst>
          </p:cNvPr>
          <p:cNvSpPr>
            <a:spLocks noGrp="1"/>
          </p:cNvSpPr>
          <p:nvPr>
            <p:ph type="body" idx="1"/>
          </p:nvPr>
        </p:nvSpPr>
        <p:spPr>
          <a:xfrm>
            <a:off x="381000" y="590550"/>
            <a:ext cx="7321550" cy="4114800"/>
          </a:xfrm>
        </p:spPr>
        <p:txBody>
          <a:bodyPr/>
          <a:lstStyle/>
          <a:p>
            <a:endParaRPr lang="en-IN" sz="1400" dirty="0">
              <a:effectLst/>
              <a:latin typeface="Segoe UI" panose="020B0502040204020203" pitchFamily="34" charset="0"/>
              <a:ea typeface="Times New Roman" panose="02020603050405020304" pitchFamily="18" charset="0"/>
            </a:endParaRPr>
          </a:p>
          <a:p>
            <a:endParaRPr lang="en-IN" sz="1400" dirty="0">
              <a:latin typeface="Segoe UI" panose="020B0502040204020203" pitchFamily="34" charset="0"/>
              <a:ea typeface="Times New Roman" panose="02020603050405020304" pitchFamily="18" charset="0"/>
            </a:endParaRPr>
          </a:p>
          <a:p>
            <a:endParaRPr lang="en-IN" sz="1200" dirty="0">
              <a:effectLst/>
              <a:latin typeface="Times New Roman" panose="02020603050405020304" pitchFamily="18" charset="0"/>
              <a:ea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C9153721-AEFD-74C1-E520-5E143ED79955}"/>
              </a:ext>
            </a:extLst>
          </p:cNvPr>
          <p:cNvSpPr txBox="1"/>
          <p:nvPr/>
        </p:nvSpPr>
        <p:spPr>
          <a:xfrm>
            <a:off x="457200" y="590550"/>
            <a:ext cx="8077200" cy="4301177"/>
          </a:xfrm>
          <a:prstGeom prst="rect">
            <a:avLst/>
          </a:prstGeom>
          <a:noFill/>
        </p:spPr>
        <p:txBody>
          <a:bodyPr wrap="square">
            <a:spAutoFit/>
          </a:bodyPr>
          <a:lstStyle/>
          <a:p>
            <a:pPr marL="342900" lvl="0" indent="-342900">
              <a:spcBef>
                <a:spcPts val="1500"/>
              </a:spcBef>
              <a:spcAft>
                <a:spcPts val="1500"/>
              </a:spcAft>
              <a:buFont typeface="+mj-lt"/>
              <a:buAutoNum type="arabicPeriod"/>
              <a:tabLst>
                <a:tab pos="457200" algn="l"/>
              </a:tabLst>
            </a:pPr>
            <a:r>
              <a:rPr lang="en-IN" sz="1200" b="1" dirty="0">
                <a:solidFill>
                  <a:srgbClr val="0D0D0D"/>
                </a:solidFill>
                <a:effectLst/>
                <a:highlight>
                  <a:srgbClr val="FFFFFF"/>
                </a:highlight>
                <a:latin typeface="Segoe UI" panose="020B0502040204020203" pitchFamily="34" charset="0"/>
                <a:ea typeface="Times New Roman" panose="02020603050405020304" pitchFamily="18" charset="0"/>
              </a:rPr>
              <a:t>Enhanced Security Features</a:t>
            </a:r>
            <a:r>
              <a:rPr lang="en-IN" sz="1200" dirty="0">
                <a:solidFill>
                  <a:srgbClr val="0D0D0D"/>
                </a:solidFill>
                <a:effectLst/>
                <a:highlight>
                  <a:srgbClr val="FFFFFF"/>
                </a:highlight>
                <a:latin typeface="Segoe UI" panose="020B0502040204020203" pitchFamily="34" charset="0"/>
                <a:ea typeface="Times New Roman" panose="02020603050405020304" pitchFamily="18" charset="0"/>
              </a:rPr>
              <a:t>:</a:t>
            </a:r>
            <a:endParaRPr lang="en-IN" sz="1200" dirty="0">
              <a:solidFill>
                <a:srgbClr val="0D0D0D"/>
              </a:solidFill>
              <a:effectLst/>
              <a:highlight>
                <a:srgbClr val="FFFFFF"/>
              </a:highlight>
              <a:latin typeface="Courier New" panose="02070309020205020404" pitchFamily="49" charset="0"/>
              <a:ea typeface="Courier New" panose="02070309020205020404" pitchFamily="49" charset="0"/>
            </a:endParaRPr>
          </a:p>
          <a:p>
            <a:pPr marL="742950" lvl="1" indent="-285750">
              <a:spcBef>
                <a:spcPts val="600"/>
              </a:spcBef>
              <a:spcAft>
                <a:spcPts val="600"/>
              </a:spcAft>
              <a:buSzPts val="1000"/>
              <a:buFont typeface="Symbol" panose="05050102010706020507" pitchFamily="18" charset="2"/>
              <a:buChar char=""/>
              <a:tabLst>
                <a:tab pos="914400" algn="l"/>
              </a:tabLst>
            </a:pPr>
            <a:r>
              <a:rPr lang="en-IN" sz="1200" dirty="0">
                <a:solidFill>
                  <a:srgbClr val="0D0D0D"/>
                </a:solidFill>
                <a:effectLst/>
                <a:highlight>
                  <a:srgbClr val="FFFFFF"/>
                </a:highlight>
                <a:latin typeface="Segoe UI" panose="020B0502040204020203" pitchFamily="34" charset="0"/>
                <a:ea typeface="Times New Roman" panose="02020603050405020304" pitchFamily="18" charset="0"/>
              </a:rPr>
              <a:t>Incorporate additional security features such as CCTV integration and automatic number plate recognition (ANPR) to monitor and log vehicle entries and exits. This can enhance the security and management of the parking area.</a:t>
            </a:r>
            <a:endParaRPr lang="en-IN" sz="1200" dirty="0">
              <a:solidFill>
                <a:srgbClr val="0D0D0D"/>
              </a:solidFill>
              <a:effectLst/>
              <a:highlight>
                <a:srgbClr val="FFFFFF"/>
              </a:highlight>
              <a:latin typeface="Courier New" panose="02070309020205020404" pitchFamily="49" charset="0"/>
              <a:ea typeface="Courier New" panose="02070309020205020404" pitchFamily="49" charset="0"/>
            </a:endParaRPr>
          </a:p>
          <a:p>
            <a:pPr marL="342900" lvl="0" indent="-342900">
              <a:spcBef>
                <a:spcPts val="1500"/>
              </a:spcBef>
              <a:spcAft>
                <a:spcPts val="1500"/>
              </a:spcAft>
              <a:buFont typeface="+mj-lt"/>
              <a:buAutoNum type="arabicPeriod" startAt="2"/>
              <a:tabLst>
                <a:tab pos="457200" algn="l"/>
              </a:tabLst>
            </a:pPr>
            <a:r>
              <a:rPr lang="en-IN" sz="1200" b="1" dirty="0">
                <a:solidFill>
                  <a:srgbClr val="0D0D0D"/>
                </a:solidFill>
                <a:effectLst/>
                <a:highlight>
                  <a:srgbClr val="FFFFFF"/>
                </a:highlight>
                <a:latin typeface="Segoe UI" panose="020B0502040204020203" pitchFamily="34" charset="0"/>
                <a:ea typeface="Times New Roman" panose="02020603050405020304" pitchFamily="18" charset="0"/>
              </a:rPr>
              <a:t>Energy Efficiency Improvements</a:t>
            </a:r>
            <a:r>
              <a:rPr lang="en-IN" sz="1200" dirty="0">
                <a:solidFill>
                  <a:srgbClr val="0D0D0D"/>
                </a:solidFill>
                <a:effectLst/>
                <a:highlight>
                  <a:srgbClr val="FFFFFF"/>
                </a:highlight>
                <a:latin typeface="Segoe UI" panose="020B0502040204020203" pitchFamily="34" charset="0"/>
                <a:ea typeface="Times New Roman" panose="02020603050405020304" pitchFamily="18" charset="0"/>
              </a:rPr>
              <a:t>:</a:t>
            </a:r>
            <a:endParaRPr lang="en-IN" sz="1200" dirty="0">
              <a:solidFill>
                <a:srgbClr val="0D0D0D"/>
              </a:solidFill>
              <a:effectLst/>
              <a:highlight>
                <a:srgbClr val="FFFFFF"/>
              </a:highlight>
              <a:latin typeface="Courier New" panose="02070309020205020404" pitchFamily="49" charset="0"/>
              <a:ea typeface="Courier New" panose="02070309020205020404" pitchFamily="49" charset="0"/>
            </a:endParaRPr>
          </a:p>
          <a:p>
            <a:pPr marL="742950" lvl="1" indent="-285750">
              <a:spcBef>
                <a:spcPts val="600"/>
              </a:spcBef>
              <a:spcAft>
                <a:spcPts val="600"/>
              </a:spcAft>
              <a:buSzPts val="1000"/>
              <a:buFont typeface="Symbol" panose="05050102010706020507" pitchFamily="18" charset="2"/>
              <a:buChar char=""/>
              <a:tabLst>
                <a:tab pos="914400" algn="l"/>
              </a:tabLst>
            </a:pPr>
            <a:r>
              <a:rPr lang="en-IN" sz="1200" dirty="0">
                <a:solidFill>
                  <a:srgbClr val="0D0D0D"/>
                </a:solidFill>
                <a:effectLst/>
                <a:highlight>
                  <a:srgbClr val="FFFFFF"/>
                </a:highlight>
                <a:latin typeface="Segoe UI" panose="020B0502040204020203" pitchFamily="34" charset="0"/>
                <a:ea typeface="Times New Roman" panose="02020603050405020304" pitchFamily="18" charset="0"/>
              </a:rPr>
              <a:t>Utilize solar panels to power the system and implement energy-efficient components to reduce the overall power consumption. This can make the system more sustainable and cost-effective in the long run.</a:t>
            </a:r>
            <a:endParaRPr lang="en-IN" sz="1200" dirty="0">
              <a:solidFill>
                <a:srgbClr val="0D0D0D"/>
              </a:solidFill>
              <a:effectLst/>
              <a:highlight>
                <a:srgbClr val="FFFFFF"/>
              </a:highlight>
              <a:latin typeface="Courier New" panose="02070309020205020404" pitchFamily="49" charset="0"/>
              <a:ea typeface="Courier New" panose="02070309020205020404" pitchFamily="49" charset="0"/>
            </a:endParaRPr>
          </a:p>
          <a:p>
            <a:pPr marL="342900" lvl="0" indent="-342900">
              <a:spcBef>
                <a:spcPts val="1500"/>
              </a:spcBef>
              <a:spcAft>
                <a:spcPts val="1500"/>
              </a:spcAft>
              <a:buFont typeface="+mj-lt"/>
              <a:buAutoNum type="arabicPeriod" startAt="3"/>
              <a:tabLst>
                <a:tab pos="457200" algn="l"/>
              </a:tabLst>
            </a:pPr>
            <a:r>
              <a:rPr lang="en-IN" sz="1200" b="1" dirty="0">
                <a:solidFill>
                  <a:srgbClr val="0D0D0D"/>
                </a:solidFill>
                <a:effectLst/>
                <a:highlight>
                  <a:srgbClr val="FFFFFF"/>
                </a:highlight>
                <a:latin typeface="Segoe UI" panose="020B0502040204020203" pitchFamily="34" charset="0"/>
                <a:ea typeface="Times New Roman" panose="02020603050405020304" pitchFamily="18" charset="0"/>
              </a:rPr>
              <a:t>Scalability for Larger Facilities</a:t>
            </a:r>
            <a:r>
              <a:rPr lang="en-IN" sz="1200" dirty="0">
                <a:solidFill>
                  <a:srgbClr val="0D0D0D"/>
                </a:solidFill>
                <a:effectLst/>
                <a:highlight>
                  <a:srgbClr val="FFFFFF"/>
                </a:highlight>
                <a:latin typeface="Segoe UI" panose="020B0502040204020203" pitchFamily="34" charset="0"/>
                <a:ea typeface="Times New Roman" panose="02020603050405020304" pitchFamily="18" charset="0"/>
              </a:rPr>
              <a:t>:</a:t>
            </a:r>
            <a:endParaRPr lang="en-IN" sz="1200" dirty="0">
              <a:solidFill>
                <a:srgbClr val="0D0D0D"/>
              </a:solidFill>
              <a:effectLst/>
              <a:highlight>
                <a:srgbClr val="FFFFFF"/>
              </a:highlight>
              <a:latin typeface="Courier New" panose="02070309020205020404" pitchFamily="49" charset="0"/>
              <a:ea typeface="Courier New" panose="02070309020205020404" pitchFamily="49" charset="0"/>
            </a:endParaRPr>
          </a:p>
          <a:p>
            <a:pPr marL="742950" lvl="1" indent="-285750">
              <a:spcBef>
                <a:spcPts val="600"/>
              </a:spcBef>
              <a:spcAft>
                <a:spcPts val="600"/>
              </a:spcAft>
              <a:buSzPts val="1000"/>
              <a:buFont typeface="Symbol" panose="05050102010706020507" pitchFamily="18" charset="2"/>
              <a:buChar char=""/>
              <a:tabLst>
                <a:tab pos="914400" algn="l"/>
              </a:tabLst>
            </a:pPr>
            <a:r>
              <a:rPr lang="en-IN" sz="1200" dirty="0">
                <a:solidFill>
                  <a:srgbClr val="0D0D0D"/>
                </a:solidFill>
                <a:effectLst/>
                <a:highlight>
                  <a:srgbClr val="FFFFFF"/>
                </a:highlight>
                <a:latin typeface="Segoe UI" panose="020B0502040204020203" pitchFamily="34" charset="0"/>
                <a:ea typeface="Times New Roman" panose="02020603050405020304" pitchFamily="18" charset="0"/>
              </a:rPr>
              <a:t>Expand the system's capability to manage larger parking facilities by incorporating multiple entry and exit points, and using a centralized database to track slot availability across various locations within a facility.</a:t>
            </a:r>
          </a:p>
          <a:p>
            <a:pPr lvl="0">
              <a:spcBef>
                <a:spcPts val="1500"/>
              </a:spcBef>
              <a:spcAft>
                <a:spcPts val="1500"/>
              </a:spcAft>
              <a:tabLst>
                <a:tab pos="457200" algn="l"/>
              </a:tabLst>
            </a:pPr>
            <a:r>
              <a:rPr lang="en-IN" sz="1200" b="1" dirty="0">
                <a:solidFill>
                  <a:srgbClr val="0D0D0D"/>
                </a:solidFill>
                <a:effectLst/>
                <a:highlight>
                  <a:srgbClr val="FFFFFF"/>
                </a:highlight>
                <a:latin typeface="Segoe UI" panose="020B0502040204020203" pitchFamily="34" charset="0"/>
                <a:ea typeface="Times New Roman" panose="02020603050405020304" pitchFamily="18" charset="0"/>
              </a:rPr>
              <a:t>4.      Remote Monitoring and Control</a:t>
            </a:r>
            <a:r>
              <a:rPr lang="en-IN" sz="1200" dirty="0">
                <a:solidFill>
                  <a:srgbClr val="0D0D0D"/>
                </a:solidFill>
                <a:effectLst/>
                <a:highlight>
                  <a:srgbClr val="FFFFFF"/>
                </a:highlight>
                <a:latin typeface="Segoe UI" panose="020B0502040204020203" pitchFamily="34" charset="0"/>
                <a:ea typeface="Times New Roman" panose="02020603050405020304" pitchFamily="18" charset="0"/>
              </a:rPr>
              <a:t>:</a:t>
            </a:r>
            <a:endParaRPr lang="en-IN" sz="1200" dirty="0">
              <a:solidFill>
                <a:srgbClr val="0D0D0D"/>
              </a:solidFill>
              <a:effectLst/>
              <a:highlight>
                <a:srgbClr val="FFFFFF"/>
              </a:highlight>
              <a:latin typeface="Courier New" panose="02070309020205020404" pitchFamily="49" charset="0"/>
              <a:ea typeface="Courier New" panose="02070309020205020404" pitchFamily="49" charset="0"/>
            </a:endParaRPr>
          </a:p>
          <a:p>
            <a:r>
              <a:rPr lang="en-IN" sz="1200" dirty="0">
                <a:solidFill>
                  <a:srgbClr val="0D0D0D"/>
                </a:solidFill>
                <a:effectLst/>
                <a:latin typeface="Segoe UI" panose="020B0502040204020203" pitchFamily="34" charset="0"/>
                <a:ea typeface="Times New Roman" panose="02020603050405020304" pitchFamily="18" charset="0"/>
              </a:rPr>
              <a:t>Integrate the system with IoT technology to enable remote monitoring and control of the parking slots via a web interface or mobile app. This would allow users to check slot availability in real-time and reserve slots in advance</a:t>
            </a:r>
            <a:endParaRPr lang="en-IN" sz="1200" dirty="0">
              <a:solidFill>
                <a:srgbClr val="0D0D0D"/>
              </a:solidFill>
              <a:effectLst/>
              <a:highlight>
                <a:srgbClr val="FFFFFF"/>
              </a:highlight>
              <a:latin typeface="Courier New" panose="02070309020205020404" pitchFamily="49" charset="0"/>
              <a:ea typeface="Courier New" panose="02070309020205020404" pitchFamily="49" charset="0"/>
            </a:endParaRPr>
          </a:p>
        </p:txBody>
      </p:sp>
    </p:spTree>
    <p:extLst>
      <p:ext uri="{BB962C8B-B14F-4D97-AF65-F5344CB8AC3E}">
        <p14:creationId xmlns:p14="http://schemas.microsoft.com/office/powerpoint/2010/main" val="2393343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96136-217D-2101-0F87-97563FE011B5}"/>
              </a:ext>
            </a:extLst>
          </p:cNvPr>
          <p:cNvSpPr>
            <a:spLocks noGrp="1"/>
          </p:cNvSpPr>
          <p:nvPr>
            <p:ph type="title"/>
          </p:nvPr>
        </p:nvSpPr>
        <p:spPr>
          <a:xfrm>
            <a:off x="304801" y="209550"/>
            <a:ext cx="4953000" cy="246221"/>
          </a:xfrm>
        </p:spPr>
        <p:txBody>
          <a:bodyPr/>
          <a:lstStyle/>
          <a:p>
            <a:r>
              <a:rPr lang="en-US" sz="1600" dirty="0"/>
              <a:t>CONCLUSION</a:t>
            </a:r>
            <a:endParaRPr lang="en-IN" sz="1600" dirty="0"/>
          </a:p>
        </p:txBody>
      </p:sp>
      <p:sp>
        <p:nvSpPr>
          <p:cNvPr id="3" name="Text Placeholder 2">
            <a:extLst>
              <a:ext uri="{FF2B5EF4-FFF2-40B4-BE49-F238E27FC236}">
                <a16:creationId xmlns:a16="http://schemas.microsoft.com/office/drawing/2014/main" id="{A067B755-77BC-A871-0FEB-024F6397C2C2}"/>
              </a:ext>
            </a:extLst>
          </p:cNvPr>
          <p:cNvSpPr>
            <a:spLocks noGrp="1"/>
          </p:cNvSpPr>
          <p:nvPr>
            <p:ph type="body" idx="1"/>
          </p:nvPr>
        </p:nvSpPr>
        <p:spPr>
          <a:xfrm>
            <a:off x="533400" y="590550"/>
            <a:ext cx="7497927" cy="4170372"/>
          </a:xfrm>
        </p:spPr>
        <p:txBody>
          <a:bodyPr/>
          <a:lstStyle/>
          <a:p>
            <a:pPr>
              <a:spcAft>
                <a:spcPts val="1500"/>
              </a:spcAft>
            </a:pPr>
            <a:r>
              <a:rPr lang="en-IN" sz="1200" dirty="0">
                <a:solidFill>
                  <a:srgbClr val="0D0D0D"/>
                </a:solidFill>
                <a:effectLst/>
                <a:highlight>
                  <a:srgbClr val="FFFFFF"/>
                </a:highlight>
                <a:latin typeface="Segoe UI" panose="020B0502040204020203" pitchFamily="34" charset="0"/>
                <a:ea typeface="Times New Roman" panose="02020603050405020304" pitchFamily="18" charset="0"/>
              </a:rPr>
              <a:t>This project successfully demonstrates an efficient and automated car parking system using an Arduino-based platform. By integrating ultrasonic sensors, a servo motor, an LED traffic light, a buzzer, and an LCD display, we created a system that manages parking slots dynamically and provides clear visual and audio indicators to users.</a:t>
            </a:r>
            <a:endParaRPr lang="en-IN" sz="1200" dirty="0">
              <a:effectLst/>
              <a:highlight>
                <a:srgbClr val="FFFFFF"/>
              </a:highlight>
              <a:latin typeface="Times New Roman" panose="02020603050405020304" pitchFamily="18" charset="0"/>
              <a:ea typeface="Times New Roman" panose="02020603050405020304" pitchFamily="18" charset="0"/>
            </a:endParaRPr>
          </a:p>
          <a:p>
            <a:pPr>
              <a:spcBef>
                <a:spcPts val="1500"/>
              </a:spcBef>
              <a:spcAft>
                <a:spcPts val="1500"/>
              </a:spcAft>
            </a:pPr>
            <a:r>
              <a:rPr lang="en-IN" sz="1200" dirty="0">
                <a:solidFill>
                  <a:srgbClr val="0D0D0D"/>
                </a:solidFill>
                <a:effectLst/>
                <a:highlight>
                  <a:srgbClr val="FFFFFF"/>
                </a:highlight>
                <a:latin typeface="Segoe UI" panose="020B0502040204020203" pitchFamily="34" charset="0"/>
                <a:ea typeface="Times New Roman" panose="02020603050405020304" pitchFamily="18" charset="0"/>
              </a:rPr>
              <a:t>The system begins by welcoming the user and displaying the number of available slots. As a car approaches, the ultrasonic sensors detect its presence and control the barrier accordingly, ensuring smooth entry and exit. The real-time updates on the LCD display enhance user experience by providing immediate feedback on slot availability.</a:t>
            </a:r>
            <a:endParaRPr lang="en-IN" sz="1200" dirty="0">
              <a:effectLst/>
              <a:highlight>
                <a:srgbClr val="FFFFFF"/>
              </a:highlight>
              <a:latin typeface="Times New Roman" panose="02020603050405020304" pitchFamily="18" charset="0"/>
              <a:ea typeface="Times New Roman" panose="02020603050405020304" pitchFamily="18" charset="0"/>
            </a:endParaRPr>
          </a:p>
          <a:p>
            <a:pPr>
              <a:spcBef>
                <a:spcPts val="1500"/>
              </a:spcBef>
              <a:spcAft>
                <a:spcPts val="1500"/>
              </a:spcAft>
            </a:pPr>
            <a:r>
              <a:rPr lang="en-IN" sz="1200" dirty="0">
                <a:solidFill>
                  <a:srgbClr val="0D0D0D"/>
                </a:solidFill>
                <a:effectLst/>
                <a:highlight>
                  <a:srgbClr val="FFFFFF"/>
                </a:highlight>
                <a:latin typeface="Segoe UI" panose="020B0502040204020203" pitchFamily="34" charset="0"/>
                <a:ea typeface="Times New Roman" panose="02020603050405020304" pitchFamily="18" charset="0"/>
              </a:rPr>
              <a:t>Throughout the project, various components were interfaced with the Arduino Uno, showcasing the potential of microcontroller-based automation in real-world applications. The system's ability to handle multiple cars efficiently while ensuring proper </a:t>
            </a:r>
            <a:r>
              <a:rPr lang="en-IN" sz="1200" dirty="0" err="1">
                <a:solidFill>
                  <a:srgbClr val="0D0D0D"/>
                </a:solidFill>
                <a:effectLst/>
                <a:highlight>
                  <a:srgbClr val="FFFFFF"/>
                </a:highlight>
                <a:latin typeface="Segoe UI" panose="020B0502040204020203" pitchFamily="34" charset="0"/>
                <a:ea typeface="Times New Roman" panose="02020603050405020304" pitchFamily="18" charset="0"/>
              </a:rPr>
              <a:t>signaling</a:t>
            </a:r>
            <a:r>
              <a:rPr lang="en-IN" sz="1200" dirty="0">
                <a:solidFill>
                  <a:srgbClr val="0D0D0D"/>
                </a:solidFill>
                <a:effectLst/>
                <a:highlight>
                  <a:srgbClr val="FFFFFF"/>
                </a:highlight>
                <a:latin typeface="Segoe UI" panose="020B0502040204020203" pitchFamily="34" charset="0"/>
                <a:ea typeface="Times New Roman" panose="02020603050405020304" pitchFamily="18" charset="0"/>
              </a:rPr>
              <a:t> demonstrates its robustness and reliability.</a:t>
            </a:r>
            <a:endParaRPr lang="en-IN" sz="1200" dirty="0">
              <a:effectLst/>
              <a:highlight>
                <a:srgbClr val="FFFFFF"/>
              </a:highlight>
              <a:latin typeface="Times New Roman" panose="02020603050405020304" pitchFamily="18" charset="0"/>
              <a:ea typeface="Times New Roman" panose="02020603050405020304" pitchFamily="18" charset="0"/>
            </a:endParaRPr>
          </a:p>
          <a:p>
            <a:pPr>
              <a:spcBef>
                <a:spcPts val="1500"/>
              </a:spcBef>
            </a:pPr>
            <a:r>
              <a:rPr lang="en-IN" sz="1200" dirty="0">
                <a:solidFill>
                  <a:srgbClr val="0D0D0D"/>
                </a:solidFill>
                <a:effectLst/>
                <a:highlight>
                  <a:srgbClr val="FFFFFF"/>
                </a:highlight>
                <a:latin typeface="Segoe UI" panose="020B0502040204020203" pitchFamily="34" charset="0"/>
                <a:ea typeface="Times New Roman" panose="02020603050405020304" pitchFamily="18" charset="0"/>
              </a:rPr>
              <a:t>Overall, this project not only meets the intended objectives but also lays a foundation for future enhancements such as remote monitoring, energy efficiency improvements, and integration with larger parking management systems. It serves as a practical example of how technology can be leveraged to solve everyday challenges, making parking management more effective and user-friendly.</a:t>
            </a:r>
            <a:endParaRPr lang="en-IN" sz="1200" dirty="0">
              <a:effectLst/>
              <a:highlight>
                <a:srgbClr val="FFFFFF"/>
              </a:highligh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693631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268" y="379221"/>
            <a:ext cx="1814830" cy="376555"/>
          </a:xfrm>
          <a:prstGeom prst="rect">
            <a:avLst/>
          </a:prstGeom>
        </p:spPr>
        <p:txBody>
          <a:bodyPr vert="horz" wrap="square" lIns="0" tIns="13335" rIns="0" bIns="0" rtlCol="0">
            <a:spAutoFit/>
          </a:bodyPr>
          <a:lstStyle/>
          <a:p>
            <a:pPr marL="12700">
              <a:lnSpc>
                <a:spcPct val="100000"/>
              </a:lnSpc>
              <a:spcBef>
                <a:spcPts val="105"/>
              </a:spcBef>
            </a:pPr>
            <a:r>
              <a:rPr sz="2300" u="heavy" spc="-105" dirty="0">
                <a:uFill>
                  <a:solidFill>
                    <a:srgbClr val="2DB7DB"/>
                  </a:solidFill>
                </a:uFill>
              </a:rPr>
              <a:t>REFERENCES</a:t>
            </a:r>
            <a:endParaRPr sz="2300"/>
          </a:p>
        </p:txBody>
      </p:sp>
      <p:sp>
        <p:nvSpPr>
          <p:cNvPr id="5" name="TextBox 4">
            <a:extLst>
              <a:ext uri="{FF2B5EF4-FFF2-40B4-BE49-F238E27FC236}">
                <a16:creationId xmlns:a16="http://schemas.microsoft.com/office/drawing/2014/main" id="{0F1B1E39-A70B-F0F1-999D-E11A68AFAE0D}"/>
              </a:ext>
            </a:extLst>
          </p:cNvPr>
          <p:cNvSpPr txBox="1"/>
          <p:nvPr/>
        </p:nvSpPr>
        <p:spPr>
          <a:xfrm>
            <a:off x="609600" y="755776"/>
            <a:ext cx="6553200" cy="4046108"/>
          </a:xfrm>
          <a:prstGeom prst="rect">
            <a:avLst/>
          </a:prstGeom>
          <a:noFill/>
        </p:spPr>
        <p:txBody>
          <a:bodyPr wrap="square">
            <a:spAutoFit/>
          </a:bodyPr>
          <a:lstStyle/>
          <a:p>
            <a:pPr marL="342900" lvl="0" indent="-342900">
              <a:buFont typeface="+mj-lt"/>
              <a:buAutoNum type="arabicPeriod"/>
              <a:tabLst>
                <a:tab pos="457200" algn="l"/>
              </a:tabLst>
            </a:pPr>
            <a:r>
              <a:rPr lang="en-IN" sz="1200" b="1" dirty="0">
                <a:effectLst/>
                <a:latin typeface="Segoe UI" panose="020B0502040204020203" pitchFamily="34" charset="0"/>
                <a:ea typeface="Times New Roman" panose="02020603050405020304" pitchFamily="18" charset="0"/>
              </a:rPr>
              <a:t>Research Papers:</a:t>
            </a:r>
            <a:endParaRPr lang="en-IN" sz="1100" dirty="0">
              <a:effectLst/>
              <a:latin typeface="Times New Roman" panose="02020603050405020304" pitchFamily="18" charset="0"/>
              <a:ea typeface="Times New Roman" panose="02020603050405020304" pitchFamily="18" charset="0"/>
            </a:endParaRPr>
          </a:p>
          <a:p>
            <a:pPr marL="742950" lvl="1" indent="-285750">
              <a:buSzPts val="1000"/>
              <a:buFont typeface="Symbol" panose="05050102010706020507" pitchFamily="18" charset="2"/>
              <a:buChar char=""/>
              <a:tabLst>
                <a:tab pos="914400" algn="l"/>
              </a:tabLst>
            </a:pPr>
            <a:r>
              <a:rPr lang="en-IN" sz="1200" dirty="0">
                <a:effectLst/>
                <a:latin typeface="Segoe UI" panose="020B0502040204020203" pitchFamily="34" charset="0"/>
                <a:ea typeface="Times New Roman" panose="02020603050405020304" pitchFamily="18" charset="0"/>
              </a:rPr>
              <a:t>"Intelligent Traffic Light Control System Using Internet of Things" by A. </a:t>
            </a:r>
            <a:r>
              <a:rPr lang="en-IN" sz="1200" dirty="0" err="1">
                <a:effectLst/>
                <a:latin typeface="Segoe UI" panose="020B0502040204020203" pitchFamily="34" charset="0"/>
                <a:ea typeface="Times New Roman" panose="02020603050405020304" pitchFamily="18" charset="0"/>
              </a:rPr>
              <a:t>Elakkiya</a:t>
            </a:r>
            <a:r>
              <a:rPr lang="en-IN" sz="1200" dirty="0">
                <a:effectLst/>
                <a:latin typeface="Segoe UI" panose="020B0502040204020203" pitchFamily="34" charset="0"/>
                <a:ea typeface="Times New Roman" panose="02020603050405020304" pitchFamily="18" charset="0"/>
              </a:rPr>
              <a:t>, S. </a:t>
            </a:r>
            <a:r>
              <a:rPr lang="en-IN" sz="1200" dirty="0" err="1">
                <a:effectLst/>
                <a:latin typeface="Segoe UI" panose="020B0502040204020203" pitchFamily="34" charset="0"/>
                <a:ea typeface="Times New Roman" panose="02020603050405020304" pitchFamily="18" charset="0"/>
              </a:rPr>
              <a:t>Gokulapriya</a:t>
            </a:r>
            <a:r>
              <a:rPr lang="en-IN" sz="1200" dirty="0">
                <a:effectLst/>
                <a:latin typeface="Segoe UI" panose="020B0502040204020203" pitchFamily="34" charset="0"/>
                <a:ea typeface="Times New Roman" panose="02020603050405020304" pitchFamily="18" charset="0"/>
              </a:rPr>
              <a:t>, and M. Prabhakaran.</a:t>
            </a:r>
            <a:endParaRPr lang="en-IN" sz="1100" dirty="0">
              <a:effectLst/>
              <a:latin typeface="Times New Roman" panose="02020603050405020304" pitchFamily="18" charset="0"/>
              <a:ea typeface="Times New Roman" panose="02020603050405020304" pitchFamily="18" charset="0"/>
            </a:endParaRPr>
          </a:p>
          <a:p>
            <a:pPr marL="742950" lvl="1" indent="-285750">
              <a:buSzPts val="1000"/>
              <a:buFont typeface="Symbol" panose="05050102010706020507" pitchFamily="18" charset="2"/>
              <a:buChar char=""/>
              <a:tabLst>
                <a:tab pos="914400" algn="l"/>
              </a:tabLst>
            </a:pPr>
            <a:r>
              <a:rPr lang="en-IN" sz="1200" dirty="0">
                <a:effectLst/>
                <a:latin typeface="Segoe UI" panose="020B0502040204020203" pitchFamily="34" charset="0"/>
                <a:ea typeface="Times New Roman" panose="02020603050405020304" pitchFamily="18" charset="0"/>
              </a:rPr>
              <a:t>"An IoT-Based Intelligent Traffic Management System" by S. M. H. F. Shuaib, N. A. Ismail, and A. A. M. Isa.</a:t>
            </a:r>
            <a:endParaRPr lang="en-IN" sz="11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IN" sz="1200" b="1" dirty="0">
                <a:effectLst/>
                <a:latin typeface="Segoe UI" panose="020B0502040204020203" pitchFamily="34" charset="0"/>
                <a:ea typeface="Times New Roman" panose="02020603050405020304" pitchFamily="18" charset="0"/>
              </a:rPr>
              <a:t>Books:</a:t>
            </a:r>
            <a:endParaRPr lang="en-IN" sz="1100" dirty="0">
              <a:effectLst/>
              <a:latin typeface="Times New Roman" panose="02020603050405020304" pitchFamily="18" charset="0"/>
              <a:ea typeface="Times New Roman" panose="02020603050405020304" pitchFamily="18" charset="0"/>
            </a:endParaRPr>
          </a:p>
          <a:p>
            <a:pPr marL="742950" lvl="1" indent="-285750">
              <a:buSzPts val="1000"/>
              <a:buFont typeface="Symbol" panose="05050102010706020507" pitchFamily="18" charset="2"/>
              <a:buChar char=""/>
              <a:tabLst>
                <a:tab pos="914400" algn="l"/>
              </a:tabLst>
            </a:pPr>
            <a:r>
              <a:rPr lang="en-IN" sz="1200" dirty="0">
                <a:effectLst/>
                <a:latin typeface="Segoe UI" panose="020B0502040204020203" pitchFamily="34" charset="0"/>
                <a:ea typeface="Times New Roman" panose="02020603050405020304" pitchFamily="18" charset="0"/>
              </a:rPr>
              <a:t>"Internet of Things (IoT) for Smart Cities" by </a:t>
            </a:r>
            <a:r>
              <a:rPr lang="en-IN" sz="1200" dirty="0" err="1">
                <a:effectLst/>
                <a:latin typeface="Segoe UI" panose="020B0502040204020203" pitchFamily="34" charset="0"/>
                <a:ea typeface="Times New Roman" panose="02020603050405020304" pitchFamily="18" charset="0"/>
              </a:rPr>
              <a:t>Pethuru</a:t>
            </a:r>
            <a:r>
              <a:rPr lang="en-IN" sz="1200" dirty="0">
                <a:effectLst/>
                <a:latin typeface="Segoe UI" panose="020B0502040204020203" pitchFamily="34" charset="0"/>
                <a:ea typeface="Times New Roman" panose="02020603050405020304" pitchFamily="18" charset="0"/>
              </a:rPr>
              <a:t> Raj, Anupama C. Raman, and K. G. Srinivasa.</a:t>
            </a:r>
            <a:endParaRPr lang="en-IN" sz="1100" dirty="0">
              <a:effectLst/>
              <a:latin typeface="Times New Roman" panose="02020603050405020304" pitchFamily="18" charset="0"/>
              <a:ea typeface="Times New Roman" panose="02020603050405020304" pitchFamily="18" charset="0"/>
            </a:endParaRPr>
          </a:p>
          <a:p>
            <a:pPr marL="742950" lvl="1" indent="-285750">
              <a:buSzPts val="1000"/>
              <a:buFont typeface="Symbol" panose="05050102010706020507" pitchFamily="18" charset="2"/>
              <a:buChar char=""/>
              <a:tabLst>
                <a:tab pos="914400" algn="l"/>
              </a:tabLst>
            </a:pPr>
            <a:r>
              <a:rPr lang="en-IN" sz="1200" dirty="0">
                <a:effectLst/>
                <a:latin typeface="Segoe UI" panose="020B0502040204020203" pitchFamily="34" charset="0"/>
                <a:ea typeface="Times New Roman" panose="02020603050405020304" pitchFamily="18" charset="0"/>
              </a:rPr>
              <a:t>"Building the Internet of Things: Implement New Business Models, Disrupt Competitors, Transform Your Industry" by Maciej Kranz.</a:t>
            </a:r>
            <a:endParaRPr lang="en-IN" sz="1100" dirty="0">
              <a:effectLst/>
              <a:latin typeface="Times New Roman" panose="02020603050405020304" pitchFamily="18" charset="0"/>
              <a:ea typeface="Times New Roman" panose="02020603050405020304" pitchFamily="18" charset="0"/>
            </a:endParaRPr>
          </a:p>
          <a:p>
            <a:pPr marL="342900" marR="402590" lvl="0" indent="-342900" algn="just">
              <a:spcAft>
                <a:spcPts val="0"/>
              </a:spcAft>
              <a:buFont typeface="+mj-lt"/>
              <a:buAutoNum type="arabicPeriod"/>
              <a:tabLst>
                <a:tab pos="457200" algn="l"/>
              </a:tabLst>
            </a:pPr>
            <a:r>
              <a:rPr lang="en-IN" sz="1200" b="1" dirty="0">
                <a:effectLst/>
                <a:latin typeface="Segoe UI" panose="020B0502040204020203" pitchFamily="34" charset="0"/>
                <a:ea typeface="Times New Roman" panose="02020603050405020304" pitchFamily="18" charset="0"/>
              </a:rPr>
              <a:t>YOUTUBE</a:t>
            </a:r>
            <a:endParaRPr lang="en-IN" sz="1100" dirty="0">
              <a:effectLst/>
              <a:latin typeface="Times New Roman" panose="02020603050405020304" pitchFamily="18" charset="0"/>
              <a:ea typeface="Times New Roman" panose="02020603050405020304" pitchFamily="18" charset="0"/>
            </a:endParaRPr>
          </a:p>
          <a:p>
            <a:pPr>
              <a:lnSpc>
                <a:spcPct val="147000"/>
              </a:lnSpc>
              <a:tabLst>
                <a:tab pos="827405" algn="l"/>
              </a:tabLst>
            </a:pPr>
            <a:r>
              <a:rPr lang="en-US" sz="1200" b="1" u="none" strike="noStrike"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marR="402590" lvl="0" algn="just">
              <a:lnSpc>
                <a:spcPct val="147000"/>
              </a:lnSpc>
              <a:tabLst>
                <a:tab pos="457200" algn="l"/>
                <a:tab pos="827405" algn="l"/>
              </a:tabLst>
            </a:pPr>
            <a:r>
              <a:rPr lang="en-US" sz="1200" b="1" dirty="0">
                <a:effectLst/>
                <a:latin typeface="Times New Roman" panose="02020603050405020304" pitchFamily="18" charset="0"/>
                <a:ea typeface="Times New Roman" panose="02020603050405020304" pitchFamily="18" charset="0"/>
              </a:rPr>
              <a:t>4.</a:t>
            </a:r>
            <a:r>
              <a:rPr lang="en-US" sz="1200" dirty="0">
                <a:effectLst/>
                <a:latin typeface="Times New Roman" panose="02020603050405020304" pitchFamily="18" charset="0"/>
                <a:ea typeface="Times New Roman" panose="02020603050405020304" pitchFamily="18" charset="0"/>
              </a:rPr>
              <a:t>     Also our project guide Prof. </a:t>
            </a:r>
            <a:r>
              <a:rPr lang="en-US" sz="1200" dirty="0" err="1">
                <a:effectLst/>
                <a:latin typeface="Times New Roman" panose="02020603050405020304" pitchFamily="18" charset="0"/>
                <a:ea typeface="Times New Roman" panose="02020603050405020304" pitchFamily="18" charset="0"/>
              </a:rPr>
              <a:t>Sukanta</a:t>
            </a:r>
            <a:r>
              <a:rPr lang="en-US" sz="1200" dirty="0">
                <a:effectLst/>
                <a:latin typeface="Times New Roman" panose="02020603050405020304" pitchFamily="18" charset="0"/>
                <a:ea typeface="Times New Roman" panose="02020603050405020304" pitchFamily="18" charset="0"/>
              </a:rPr>
              <a:t> Bose helped us a lot on the ideas of the project along with the implementation of the project . </a:t>
            </a:r>
            <a:endParaRPr lang="en-IN" sz="1100" dirty="0">
              <a:effectLst/>
              <a:latin typeface="Times New Roman" panose="02020603050405020304" pitchFamily="18" charset="0"/>
              <a:ea typeface="Times New Roman" panose="02020603050405020304" pitchFamily="18" charset="0"/>
            </a:endParaRPr>
          </a:p>
          <a:p>
            <a:pPr marL="826770" marR="402590" indent="-229235" algn="just"/>
            <a:r>
              <a:rPr lang="en-US" sz="12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r>
              <a:rPr lang="en-US" sz="1200" b="1" dirty="0">
                <a:effectLst/>
                <a:latin typeface="Times New Roman" panose="02020603050405020304" pitchFamily="18" charset="0"/>
                <a:ea typeface="Times New Roman" panose="02020603050405020304" pitchFamily="18" charset="0"/>
              </a:rPr>
              <a:t>5.   </a:t>
            </a:r>
            <a:r>
              <a:rPr lang="en-US" sz="1200" dirty="0">
                <a:effectLst/>
                <a:latin typeface="Times New Roman" panose="02020603050405020304" pitchFamily="18" charset="0"/>
                <a:ea typeface="Times New Roman" panose="02020603050405020304" pitchFamily="18" charset="0"/>
              </a:rPr>
              <a:t>The group members – </a:t>
            </a:r>
            <a:r>
              <a:rPr lang="en-US" sz="1200" dirty="0" err="1">
                <a:effectLst/>
                <a:latin typeface="Times New Roman" panose="02020603050405020304" pitchFamily="18" charset="0"/>
                <a:ea typeface="Times New Roman" panose="02020603050405020304" pitchFamily="18" charset="0"/>
              </a:rPr>
              <a:t>soumik</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mondal</a:t>
            </a:r>
            <a:r>
              <a:rPr lang="en-US" sz="1200" dirty="0">
                <a:effectLst/>
                <a:latin typeface="Times New Roman" panose="02020603050405020304" pitchFamily="18" charset="0"/>
                <a:ea typeface="Times New Roman" panose="02020603050405020304" pitchFamily="18" charset="0"/>
              </a:rPr>
              <a:t> , </a:t>
            </a:r>
            <a:r>
              <a:rPr lang="en-US" sz="1200" dirty="0" err="1">
                <a:effectLst/>
                <a:latin typeface="Times New Roman" panose="02020603050405020304" pitchFamily="18" charset="0"/>
                <a:ea typeface="Times New Roman" panose="02020603050405020304" pitchFamily="18" charset="0"/>
              </a:rPr>
              <a:t>souvik</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ghosh</a:t>
            </a:r>
            <a:r>
              <a:rPr lang="en-US" sz="1200" dirty="0">
                <a:effectLst/>
                <a:latin typeface="Times New Roman" panose="02020603050405020304" pitchFamily="18" charset="0"/>
                <a:ea typeface="Times New Roman" panose="02020603050405020304" pitchFamily="18" charset="0"/>
              </a:rPr>
              <a:t> , </a:t>
            </a:r>
            <a:r>
              <a:rPr lang="en-US" sz="1200" dirty="0" err="1">
                <a:effectLst/>
                <a:latin typeface="Times New Roman" panose="02020603050405020304" pitchFamily="18" charset="0"/>
                <a:ea typeface="Times New Roman" panose="02020603050405020304" pitchFamily="18" charset="0"/>
              </a:rPr>
              <a:t>soumyajyoti</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mukherjee</a:t>
            </a:r>
            <a:r>
              <a:rPr lang="en-US" sz="1200" dirty="0">
                <a:effectLst/>
                <a:latin typeface="Times New Roman" panose="02020603050405020304" pitchFamily="18" charset="0"/>
                <a:ea typeface="Times New Roman" panose="02020603050405020304" pitchFamily="18" charset="0"/>
              </a:rPr>
              <a:t> , </a:t>
            </a:r>
            <a:r>
              <a:rPr lang="en-US" sz="1200" dirty="0" err="1">
                <a:effectLst/>
                <a:latin typeface="Times New Roman" panose="02020603050405020304" pitchFamily="18" charset="0"/>
                <a:ea typeface="Times New Roman" panose="02020603050405020304" pitchFamily="18" charset="0"/>
              </a:rPr>
              <a:t>suvam</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metia</a:t>
            </a:r>
            <a:r>
              <a:rPr lang="en-US" sz="1200" dirty="0">
                <a:effectLst/>
                <a:latin typeface="Times New Roman" panose="02020603050405020304" pitchFamily="18" charset="0"/>
                <a:ea typeface="Times New Roman" panose="02020603050405020304" pitchFamily="18" charset="0"/>
              </a:rPr>
              <a:t> and </a:t>
            </a:r>
            <a:r>
              <a:rPr lang="en-US" sz="1200" dirty="0" err="1">
                <a:effectLst/>
                <a:latin typeface="Times New Roman" panose="02020603050405020304" pitchFamily="18" charset="0"/>
                <a:ea typeface="Times New Roman" panose="02020603050405020304" pitchFamily="18" charset="0"/>
              </a:rPr>
              <a:t>srayoan</a:t>
            </a:r>
            <a:r>
              <a:rPr lang="en-US" sz="1200" dirty="0">
                <a:effectLst/>
                <a:latin typeface="Times New Roman" panose="02020603050405020304" pitchFamily="18" charset="0"/>
                <a:ea typeface="Times New Roman" panose="02020603050405020304" pitchFamily="18" charset="0"/>
              </a:rPr>
              <a:t> ray cooperated with each other a lot and helped each other to achieve a grand success of the project.</a:t>
            </a:r>
          </a:p>
          <a:p>
            <a:endParaRPr lang="en-US" sz="1200" dirty="0">
              <a:effectLst/>
              <a:latin typeface="Times New Roman" panose="02020603050405020304" pitchFamily="18" charset="0"/>
              <a:ea typeface="Times New Roman" panose="02020603050405020304" pitchFamily="18" charset="0"/>
            </a:endParaRPr>
          </a:p>
          <a:p>
            <a:r>
              <a:rPr lang="en-US" sz="1200" b="1" dirty="0">
                <a:latin typeface="Times New Roman" panose="02020603050405020304" pitchFamily="18" charset="0"/>
              </a:rPr>
              <a:t>6.   </a:t>
            </a:r>
            <a:r>
              <a:rPr lang="en-US" sz="1200" dirty="0">
                <a:latin typeface="Times New Roman" panose="02020603050405020304" pitchFamily="18" charset="0"/>
              </a:rPr>
              <a:t>ChatGPT helped us in answering some queries which made us more confident on our work.</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945123" y="3453384"/>
            <a:ext cx="833755" cy="832485"/>
          </a:xfrm>
          <a:custGeom>
            <a:avLst/>
            <a:gdLst/>
            <a:ahLst/>
            <a:cxnLst/>
            <a:rect l="l" t="t" r="r" b="b"/>
            <a:pathLst>
              <a:path w="833754" h="832485">
                <a:moveTo>
                  <a:pt x="416813" y="0"/>
                </a:moveTo>
                <a:lnTo>
                  <a:pt x="0" y="416052"/>
                </a:lnTo>
                <a:lnTo>
                  <a:pt x="416813" y="832104"/>
                </a:lnTo>
                <a:lnTo>
                  <a:pt x="833627" y="416052"/>
                </a:lnTo>
                <a:lnTo>
                  <a:pt x="416813" y="0"/>
                </a:lnTo>
                <a:close/>
              </a:path>
            </a:pathLst>
          </a:custGeom>
          <a:solidFill>
            <a:srgbClr val="1E3644">
              <a:alpha val="79998"/>
            </a:srgbClr>
          </a:solidFill>
        </p:spPr>
        <p:txBody>
          <a:bodyPr wrap="square" lIns="0" tIns="0" rIns="0" bIns="0" rtlCol="0"/>
          <a:lstStyle/>
          <a:p>
            <a:endParaRPr/>
          </a:p>
        </p:txBody>
      </p:sp>
      <p:grpSp>
        <p:nvGrpSpPr>
          <p:cNvPr id="3" name="object 3"/>
          <p:cNvGrpSpPr/>
          <p:nvPr/>
        </p:nvGrpSpPr>
        <p:grpSpPr>
          <a:xfrm>
            <a:off x="5690615" y="515112"/>
            <a:ext cx="3072765" cy="2176780"/>
            <a:chOff x="5690615" y="515112"/>
            <a:chExt cx="3072765" cy="2176780"/>
          </a:xfrm>
        </p:grpSpPr>
        <p:sp>
          <p:nvSpPr>
            <p:cNvPr id="4" name="object 4"/>
            <p:cNvSpPr/>
            <p:nvPr/>
          </p:nvSpPr>
          <p:spPr>
            <a:xfrm>
              <a:off x="5690615" y="515112"/>
              <a:ext cx="2176780" cy="2176780"/>
            </a:xfrm>
            <a:custGeom>
              <a:avLst/>
              <a:gdLst/>
              <a:ahLst/>
              <a:cxnLst/>
              <a:rect l="l" t="t" r="r" b="b"/>
              <a:pathLst>
                <a:path w="2176779" h="2176780">
                  <a:moveTo>
                    <a:pt x="1088136" y="0"/>
                  </a:moveTo>
                  <a:lnTo>
                    <a:pt x="0" y="1088136"/>
                  </a:lnTo>
                  <a:lnTo>
                    <a:pt x="1088136" y="2176272"/>
                  </a:lnTo>
                  <a:lnTo>
                    <a:pt x="2176272" y="1088136"/>
                  </a:lnTo>
                  <a:lnTo>
                    <a:pt x="1088136" y="0"/>
                  </a:lnTo>
                  <a:close/>
                </a:path>
              </a:pathLst>
            </a:custGeom>
            <a:solidFill>
              <a:srgbClr val="1E3644">
                <a:alpha val="79998"/>
              </a:srgbClr>
            </a:solidFill>
          </p:spPr>
          <p:txBody>
            <a:bodyPr wrap="square" lIns="0" tIns="0" rIns="0" bIns="0" rtlCol="0"/>
            <a:lstStyle/>
            <a:p>
              <a:endParaRPr/>
            </a:p>
          </p:txBody>
        </p:sp>
        <p:sp>
          <p:nvSpPr>
            <p:cNvPr id="5" name="object 5"/>
            <p:cNvSpPr/>
            <p:nvPr/>
          </p:nvSpPr>
          <p:spPr>
            <a:xfrm>
              <a:off x="6969251" y="705612"/>
              <a:ext cx="1793875" cy="1793875"/>
            </a:xfrm>
            <a:custGeom>
              <a:avLst/>
              <a:gdLst/>
              <a:ahLst/>
              <a:cxnLst/>
              <a:rect l="l" t="t" r="r" b="b"/>
              <a:pathLst>
                <a:path w="1793875" h="1793875">
                  <a:moveTo>
                    <a:pt x="896874" y="0"/>
                  </a:moveTo>
                  <a:lnTo>
                    <a:pt x="0" y="896874"/>
                  </a:lnTo>
                  <a:lnTo>
                    <a:pt x="896874" y="1793748"/>
                  </a:lnTo>
                  <a:lnTo>
                    <a:pt x="1793748" y="896874"/>
                  </a:lnTo>
                  <a:lnTo>
                    <a:pt x="896874" y="0"/>
                  </a:lnTo>
                  <a:close/>
                </a:path>
              </a:pathLst>
            </a:custGeom>
            <a:solidFill>
              <a:srgbClr val="2DB7DB">
                <a:alpha val="79998"/>
              </a:srgbClr>
            </a:solidFill>
          </p:spPr>
          <p:txBody>
            <a:bodyPr wrap="square" lIns="0" tIns="0" rIns="0" bIns="0" rtlCol="0"/>
            <a:lstStyle/>
            <a:p>
              <a:endParaRPr/>
            </a:p>
          </p:txBody>
        </p:sp>
      </p:grpSp>
      <p:sp>
        <p:nvSpPr>
          <p:cNvPr id="6" name="object 6"/>
          <p:cNvSpPr/>
          <p:nvPr/>
        </p:nvSpPr>
        <p:spPr>
          <a:xfrm>
            <a:off x="7776971" y="3960876"/>
            <a:ext cx="759460" cy="759460"/>
          </a:xfrm>
          <a:custGeom>
            <a:avLst/>
            <a:gdLst/>
            <a:ahLst/>
            <a:cxnLst/>
            <a:rect l="l" t="t" r="r" b="b"/>
            <a:pathLst>
              <a:path w="759459" h="759460">
                <a:moveTo>
                  <a:pt x="379475" y="0"/>
                </a:moveTo>
                <a:lnTo>
                  <a:pt x="0" y="379476"/>
                </a:lnTo>
                <a:lnTo>
                  <a:pt x="379475" y="758952"/>
                </a:lnTo>
                <a:lnTo>
                  <a:pt x="758951" y="379476"/>
                </a:lnTo>
                <a:lnTo>
                  <a:pt x="379475" y="0"/>
                </a:lnTo>
                <a:close/>
              </a:path>
            </a:pathLst>
          </a:custGeom>
          <a:solidFill>
            <a:srgbClr val="2DB7DB">
              <a:alpha val="79998"/>
            </a:srgbClr>
          </a:solidFill>
        </p:spPr>
        <p:txBody>
          <a:bodyPr wrap="square" lIns="0" tIns="0" rIns="0" bIns="0" rtlCol="0"/>
          <a:lstStyle/>
          <a:p>
            <a:endParaRPr/>
          </a:p>
        </p:txBody>
      </p:sp>
      <p:sp>
        <p:nvSpPr>
          <p:cNvPr id="7" name="object 7"/>
          <p:cNvSpPr/>
          <p:nvPr/>
        </p:nvSpPr>
        <p:spPr>
          <a:xfrm>
            <a:off x="7525511" y="348995"/>
            <a:ext cx="631190" cy="632460"/>
          </a:xfrm>
          <a:custGeom>
            <a:avLst/>
            <a:gdLst/>
            <a:ahLst/>
            <a:cxnLst/>
            <a:rect l="l" t="t" r="r" b="b"/>
            <a:pathLst>
              <a:path w="631190" h="632460">
                <a:moveTo>
                  <a:pt x="315468" y="0"/>
                </a:moveTo>
                <a:lnTo>
                  <a:pt x="0" y="316229"/>
                </a:lnTo>
                <a:lnTo>
                  <a:pt x="315468" y="632459"/>
                </a:lnTo>
                <a:lnTo>
                  <a:pt x="630936" y="316229"/>
                </a:lnTo>
                <a:lnTo>
                  <a:pt x="315468" y="0"/>
                </a:lnTo>
                <a:close/>
              </a:path>
            </a:pathLst>
          </a:custGeom>
          <a:solidFill>
            <a:srgbClr val="1E3644">
              <a:alpha val="79998"/>
            </a:srgbClr>
          </a:solidFill>
        </p:spPr>
        <p:txBody>
          <a:bodyPr wrap="square" lIns="0" tIns="0" rIns="0" bIns="0" rtlCol="0"/>
          <a:lstStyle/>
          <a:p>
            <a:endParaRPr/>
          </a:p>
        </p:txBody>
      </p:sp>
      <p:pic>
        <p:nvPicPr>
          <p:cNvPr id="8" name="object 8"/>
          <p:cNvPicPr/>
          <p:nvPr/>
        </p:nvPicPr>
        <p:blipFill>
          <a:blip r:embed="rId2" cstate="print"/>
          <a:stretch>
            <a:fillRect/>
          </a:stretch>
        </p:blipFill>
        <p:spPr>
          <a:xfrm>
            <a:off x="0" y="0"/>
            <a:ext cx="3698747" cy="1839617"/>
          </a:xfrm>
          <a:prstGeom prst="rect">
            <a:avLst/>
          </a:prstGeom>
        </p:spPr>
      </p:pic>
      <p:pic>
        <p:nvPicPr>
          <p:cNvPr id="9" name="object 9"/>
          <p:cNvPicPr/>
          <p:nvPr/>
        </p:nvPicPr>
        <p:blipFill>
          <a:blip r:embed="rId3" cstate="print"/>
          <a:stretch>
            <a:fillRect/>
          </a:stretch>
        </p:blipFill>
        <p:spPr>
          <a:xfrm>
            <a:off x="7478268" y="4375403"/>
            <a:ext cx="1665731" cy="768094"/>
          </a:xfrm>
          <a:prstGeom prst="rect">
            <a:avLst/>
          </a:prstGeom>
        </p:spPr>
      </p:pic>
      <p:sp>
        <p:nvSpPr>
          <p:cNvPr id="10" name="object 10"/>
          <p:cNvSpPr txBox="1">
            <a:spLocks noGrp="1"/>
          </p:cNvSpPr>
          <p:nvPr>
            <p:ph type="title"/>
          </p:nvPr>
        </p:nvSpPr>
        <p:spPr>
          <a:xfrm>
            <a:off x="562152" y="2218766"/>
            <a:ext cx="3114675" cy="635000"/>
          </a:xfrm>
          <a:prstGeom prst="rect">
            <a:avLst/>
          </a:prstGeom>
        </p:spPr>
        <p:txBody>
          <a:bodyPr vert="horz" wrap="square" lIns="0" tIns="12065" rIns="0" bIns="0" rtlCol="0">
            <a:spAutoFit/>
          </a:bodyPr>
          <a:lstStyle/>
          <a:p>
            <a:pPr marL="12700">
              <a:lnSpc>
                <a:spcPct val="100000"/>
              </a:lnSpc>
              <a:spcBef>
                <a:spcPts val="95"/>
              </a:spcBef>
            </a:pPr>
            <a:r>
              <a:rPr sz="4000" u="none" spc="55" dirty="0">
                <a:solidFill>
                  <a:srgbClr val="1E3644"/>
                </a:solidFill>
              </a:rPr>
              <a:t>THANK</a:t>
            </a:r>
            <a:r>
              <a:rPr sz="4000" u="none" spc="-204" dirty="0">
                <a:solidFill>
                  <a:srgbClr val="1E3644"/>
                </a:solidFill>
              </a:rPr>
              <a:t> </a:t>
            </a:r>
            <a:r>
              <a:rPr sz="4000" u="none" spc="45" dirty="0">
                <a:solidFill>
                  <a:srgbClr val="1E3644"/>
                </a:solidFill>
              </a:rPr>
              <a:t>YOU</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1802" y="2261361"/>
            <a:ext cx="1914525" cy="452120"/>
          </a:xfrm>
          <a:prstGeom prst="rect">
            <a:avLst/>
          </a:prstGeom>
        </p:spPr>
        <p:txBody>
          <a:bodyPr vert="horz" wrap="square" lIns="0" tIns="12065" rIns="0" bIns="0" rtlCol="0">
            <a:spAutoFit/>
          </a:bodyPr>
          <a:lstStyle/>
          <a:p>
            <a:pPr marL="12700">
              <a:lnSpc>
                <a:spcPct val="100000"/>
              </a:lnSpc>
              <a:spcBef>
                <a:spcPts val="95"/>
              </a:spcBef>
            </a:pPr>
            <a:r>
              <a:rPr sz="2800" b="1" spc="-55" dirty="0">
                <a:solidFill>
                  <a:srgbClr val="2DB7DB"/>
                </a:solidFill>
                <a:latin typeface="Tahoma"/>
                <a:cs typeface="Tahoma"/>
              </a:rPr>
              <a:t>CONTENTS</a:t>
            </a:r>
            <a:endParaRPr sz="2800">
              <a:latin typeface="Tahoma"/>
              <a:cs typeface="Tahoma"/>
            </a:endParaRPr>
          </a:p>
        </p:txBody>
      </p:sp>
      <p:sp>
        <p:nvSpPr>
          <p:cNvPr id="3" name="object 3"/>
          <p:cNvSpPr txBox="1"/>
          <p:nvPr/>
        </p:nvSpPr>
        <p:spPr>
          <a:xfrm>
            <a:off x="3767454" y="790193"/>
            <a:ext cx="4309746" cy="4020973"/>
          </a:xfrm>
          <a:prstGeom prst="rect">
            <a:avLst/>
          </a:prstGeom>
        </p:spPr>
        <p:txBody>
          <a:bodyPr vert="horz" wrap="square" lIns="0" tIns="12065" rIns="0" bIns="0" rtlCol="0">
            <a:spAutoFit/>
          </a:bodyPr>
          <a:lstStyle/>
          <a:p>
            <a:pPr>
              <a:lnSpc>
                <a:spcPct val="100000"/>
              </a:lnSpc>
              <a:spcBef>
                <a:spcPts val="5"/>
              </a:spcBef>
            </a:pPr>
            <a:endParaRPr sz="1350" dirty="0">
              <a:latin typeface="Arial MT"/>
              <a:cs typeface="Arial MT"/>
            </a:endParaRPr>
          </a:p>
          <a:p>
            <a:pPr marL="323215" indent="-311150">
              <a:lnSpc>
                <a:spcPct val="100000"/>
              </a:lnSpc>
              <a:buAutoNum type="arabicPeriod"/>
              <a:tabLst>
                <a:tab pos="323215" algn="l"/>
                <a:tab pos="323850" algn="l"/>
              </a:tabLst>
            </a:pPr>
            <a:r>
              <a:rPr sz="1300" spc="-5" dirty="0">
                <a:latin typeface="Arial MT"/>
                <a:cs typeface="Arial MT"/>
              </a:rPr>
              <a:t>ABSTRACT</a:t>
            </a:r>
            <a:endParaRPr lang="en-US" sz="1300" spc="-5" dirty="0">
              <a:latin typeface="Arial MT"/>
              <a:cs typeface="Arial MT"/>
            </a:endParaRPr>
          </a:p>
          <a:p>
            <a:pPr marL="323215" indent="-311150">
              <a:lnSpc>
                <a:spcPct val="100000"/>
              </a:lnSpc>
              <a:buAutoNum type="arabicPeriod"/>
              <a:tabLst>
                <a:tab pos="323215" algn="l"/>
                <a:tab pos="323850" algn="l"/>
              </a:tabLst>
            </a:pPr>
            <a:endParaRPr lang="en-US" sz="1300" spc="-5" dirty="0">
              <a:latin typeface="Arial MT"/>
              <a:cs typeface="Arial MT"/>
            </a:endParaRPr>
          </a:p>
          <a:p>
            <a:pPr marL="354965" indent="-342900">
              <a:lnSpc>
                <a:spcPct val="100000"/>
              </a:lnSpc>
              <a:buAutoNum type="arabicPeriod" startAt="2"/>
              <a:tabLst>
                <a:tab pos="323215" algn="l"/>
                <a:tab pos="323850" algn="l"/>
              </a:tabLst>
            </a:pPr>
            <a:r>
              <a:rPr lang="en-US" sz="1300" dirty="0">
                <a:latin typeface="Arial MT"/>
                <a:cs typeface="Arial MT"/>
              </a:rPr>
              <a:t>INTERNET OF THINGS(IoT)</a:t>
            </a:r>
          </a:p>
          <a:p>
            <a:pPr marL="354965" indent="-342900">
              <a:lnSpc>
                <a:spcPct val="100000"/>
              </a:lnSpc>
              <a:buAutoNum type="arabicPeriod" startAt="2"/>
              <a:tabLst>
                <a:tab pos="323215" algn="l"/>
                <a:tab pos="323850" algn="l"/>
              </a:tabLst>
            </a:pPr>
            <a:endParaRPr lang="en-US" sz="1300" dirty="0">
              <a:latin typeface="Arial MT"/>
              <a:cs typeface="Arial MT"/>
            </a:endParaRPr>
          </a:p>
          <a:p>
            <a:pPr marL="354965" indent="-342900">
              <a:lnSpc>
                <a:spcPct val="100000"/>
              </a:lnSpc>
              <a:buAutoNum type="arabicPeriod" startAt="2"/>
              <a:tabLst>
                <a:tab pos="323215" algn="l"/>
                <a:tab pos="323850" algn="l"/>
              </a:tabLst>
            </a:pPr>
            <a:r>
              <a:rPr lang="en-US" sz="1300" dirty="0">
                <a:latin typeface="Arial MT"/>
                <a:cs typeface="Arial MT"/>
              </a:rPr>
              <a:t> DESCRIPTION OF THE COMPONENTS</a:t>
            </a:r>
          </a:p>
          <a:p>
            <a:pPr marL="354965" indent="-342900">
              <a:lnSpc>
                <a:spcPct val="100000"/>
              </a:lnSpc>
              <a:buAutoNum type="arabicPeriod" startAt="2"/>
              <a:tabLst>
                <a:tab pos="323215" algn="l"/>
                <a:tab pos="323850" algn="l"/>
              </a:tabLst>
            </a:pPr>
            <a:endParaRPr lang="en-US" sz="1300" dirty="0">
              <a:latin typeface="Arial MT"/>
              <a:cs typeface="Arial MT"/>
            </a:endParaRPr>
          </a:p>
          <a:p>
            <a:pPr marL="354965" indent="-342900">
              <a:lnSpc>
                <a:spcPct val="100000"/>
              </a:lnSpc>
              <a:buAutoNum type="arabicPeriod" startAt="2"/>
              <a:tabLst>
                <a:tab pos="323215" algn="l"/>
                <a:tab pos="323850" algn="l"/>
              </a:tabLst>
            </a:pPr>
            <a:r>
              <a:rPr lang="en-US" sz="1300" dirty="0">
                <a:latin typeface="Arial MT"/>
                <a:cs typeface="Arial MT"/>
              </a:rPr>
              <a:t> CIRCUIT DIAGRAM</a:t>
            </a:r>
          </a:p>
          <a:p>
            <a:pPr marL="354965" indent="-342900">
              <a:lnSpc>
                <a:spcPct val="100000"/>
              </a:lnSpc>
              <a:buAutoNum type="arabicPeriod" startAt="2"/>
              <a:tabLst>
                <a:tab pos="323215" algn="l"/>
                <a:tab pos="323850" algn="l"/>
              </a:tabLst>
            </a:pPr>
            <a:endParaRPr lang="en-US" sz="1300" dirty="0">
              <a:latin typeface="Arial MT"/>
              <a:cs typeface="Arial MT"/>
            </a:endParaRPr>
          </a:p>
          <a:p>
            <a:pPr marL="354965" indent="-342900">
              <a:lnSpc>
                <a:spcPct val="100000"/>
              </a:lnSpc>
              <a:buAutoNum type="arabicPeriod" startAt="2"/>
              <a:tabLst>
                <a:tab pos="323215" algn="l"/>
                <a:tab pos="323850" algn="l"/>
              </a:tabLst>
            </a:pPr>
            <a:r>
              <a:rPr lang="en-US" sz="1300" dirty="0">
                <a:latin typeface="Arial MT"/>
                <a:cs typeface="Arial MT"/>
              </a:rPr>
              <a:t> COMPONENT CONNECTIONS</a:t>
            </a:r>
          </a:p>
          <a:p>
            <a:pPr marL="354965" indent="-342900">
              <a:lnSpc>
                <a:spcPct val="100000"/>
              </a:lnSpc>
              <a:buAutoNum type="arabicPeriod" startAt="2"/>
              <a:tabLst>
                <a:tab pos="323215" algn="l"/>
                <a:tab pos="323850" algn="l"/>
              </a:tabLst>
            </a:pPr>
            <a:endParaRPr lang="en-US" sz="1300" dirty="0">
              <a:latin typeface="Arial MT"/>
              <a:cs typeface="Arial MT"/>
            </a:endParaRPr>
          </a:p>
          <a:p>
            <a:pPr marL="354965" indent="-342900">
              <a:lnSpc>
                <a:spcPct val="100000"/>
              </a:lnSpc>
              <a:buAutoNum type="arabicPeriod" startAt="2"/>
              <a:tabLst>
                <a:tab pos="323215" algn="l"/>
                <a:tab pos="323850" algn="l"/>
              </a:tabLst>
            </a:pPr>
            <a:r>
              <a:rPr lang="en-US" sz="1300" dirty="0">
                <a:latin typeface="Arial MT"/>
                <a:cs typeface="Arial MT"/>
              </a:rPr>
              <a:t>PROJECT DEMO WITH IMAGE</a:t>
            </a:r>
          </a:p>
          <a:p>
            <a:pPr marL="354965" indent="-342900">
              <a:lnSpc>
                <a:spcPct val="100000"/>
              </a:lnSpc>
              <a:buAutoNum type="arabicPeriod" startAt="2"/>
              <a:tabLst>
                <a:tab pos="323215" algn="l"/>
                <a:tab pos="323850" algn="l"/>
              </a:tabLst>
            </a:pPr>
            <a:endParaRPr lang="en-US" sz="1300" dirty="0">
              <a:latin typeface="Arial MT"/>
              <a:cs typeface="Arial MT"/>
            </a:endParaRPr>
          </a:p>
          <a:p>
            <a:pPr marL="354965" indent="-342900">
              <a:lnSpc>
                <a:spcPct val="100000"/>
              </a:lnSpc>
              <a:buAutoNum type="arabicPeriod" startAt="2"/>
              <a:tabLst>
                <a:tab pos="323215" algn="l"/>
                <a:tab pos="323850" algn="l"/>
              </a:tabLst>
            </a:pPr>
            <a:r>
              <a:rPr lang="en-US" sz="1300" dirty="0">
                <a:latin typeface="Arial MT"/>
                <a:cs typeface="Arial MT"/>
              </a:rPr>
              <a:t>FUTURE SCOPE</a:t>
            </a:r>
          </a:p>
          <a:p>
            <a:pPr marL="354965" indent="-342900">
              <a:lnSpc>
                <a:spcPct val="100000"/>
              </a:lnSpc>
              <a:buAutoNum type="arabicPeriod" startAt="2"/>
              <a:tabLst>
                <a:tab pos="323215" algn="l"/>
                <a:tab pos="323850" algn="l"/>
              </a:tabLst>
            </a:pPr>
            <a:endParaRPr lang="en-US" sz="1300" dirty="0">
              <a:latin typeface="Arial MT"/>
              <a:cs typeface="Arial MT"/>
            </a:endParaRPr>
          </a:p>
          <a:p>
            <a:pPr marL="354965" indent="-342900">
              <a:lnSpc>
                <a:spcPct val="100000"/>
              </a:lnSpc>
              <a:buAutoNum type="arabicPeriod" startAt="2"/>
              <a:tabLst>
                <a:tab pos="323215" algn="l"/>
                <a:tab pos="323850" algn="l"/>
              </a:tabLst>
            </a:pPr>
            <a:r>
              <a:rPr lang="en-US" sz="1300" dirty="0">
                <a:latin typeface="Arial MT"/>
                <a:cs typeface="Arial MT"/>
              </a:rPr>
              <a:t>CONCLUSION</a:t>
            </a:r>
          </a:p>
          <a:p>
            <a:pPr marL="354965" indent="-342900">
              <a:lnSpc>
                <a:spcPct val="100000"/>
              </a:lnSpc>
              <a:buAutoNum type="arabicPeriod" startAt="2"/>
              <a:tabLst>
                <a:tab pos="323215" algn="l"/>
                <a:tab pos="323850" algn="l"/>
              </a:tabLst>
            </a:pPr>
            <a:endParaRPr lang="en-US" sz="1300" dirty="0">
              <a:latin typeface="Arial MT"/>
              <a:cs typeface="Arial MT"/>
            </a:endParaRPr>
          </a:p>
          <a:p>
            <a:pPr marL="354965" indent="-342900">
              <a:lnSpc>
                <a:spcPct val="100000"/>
              </a:lnSpc>
              <a:buAutoNum type="arabicPeriod" startAt="2"/>
              <a:tabLst>
                <a:tab pos="323215" algn="l"/>
                <a:tab pos="323850" algn="l"/>
              </a:tabLst>
            </a:pPr>
            <a:r>
              <a:rPr lang="en-US" sz="1300" dirty="0">
                <a:latin typeface="Arial MT"/>
                <a:cs typeface="Arial MT"/>
              </a:rPr>
              <a:t>REFERENCES</a:t>
            </a:r>
          </a:p>
          <a:p>
            <a:pPr marL="354965" indent="-342900">
              <a:lnSpc>
                <a:spcPct val="100000"/>
              </a:lnSpc>
              <a:buAutoNum type="arabicPeriod" startAt="2"/>
              <a:tabLst>
                <a:tab pos="323215" algn="l"/>
                <a:tab pos="323850" algn="l"/>
              </a:tabLst>
            </a:pPr>
            <a:endParaRPr lang="en-US" sz="1300" dirty="0">
              <a:latin typeface="Arial MT"/>
              <a:cs typeface="Arial MT"/>
            </a:endParaRPr>
          </a:p>
          <a:p>
            <a:pPr marL="354965" indent="-342900">
              <a:lnSpc>
                <a:spcPct val="100000"/>
              </a:lnSpc>
              <a:buAutoNum type="arabicPeriod" startAt="2"/>
              <a:tabLst>
                <a:tab pos="323215" algn="l"/>
                <a:tab pos="323850" algn="l"/>
              </a:tabLst>
            </a:pPr>
            <a:endParaRPr sz="1300" dirty="0">
              <a:latin typeface="Arial MT"/>
              <a:cs typeface="Arial MT"/>
            </a:endParaRPr>
          </a:p>
        </p:txBody>
      </p:sp>
      <p:sp>
        <p:nvSpPr>
          <p:cNvPr id="4" name="object 4"/>
          <p:cNvSpPr txBox="1"/>
          <p:nvPr/>
        </p:nvSpPr>
        <p:spPr>
          <a:xfrm>
            <a:off x="3767454" y="2375407"/>
            <a:ext cx="2012950" cy="212238"/>
          </a:xfrm>
          <a:prstGeom prst="rect">
            <a:avLst/>
          </a:prstGeom>
        </p:spPr>
        <p:txBody>
          <a:bodyPr vert="horz" wrap="square" lIns="0" tIns="12065" rIns="0" bIns="0" rtlCol="0">
            <a:spAutoFit/>
          </a:bodyPr>
          <a:lstStyle/>
          <a:p>
            <a:pPr marL="12700">
              <a:lnSpc>
                <a:spcPct val="100000"/>
              </a:lnSpc>
              <a:spcBef>
                <a:spcPts val="95"/>
              </a:spcBef>
              <a:tabLst>
                <a:tab pos="323215" algn="l"/>
              </a:tabLst>
            </a:pPr>
            <a:r>
              <a:rPr sz="1300" spc="-5" dirty="0">
                <a:latin typeface="Arial MT"/>
                <a:cs typeface="Arial MT"/>
              </a:rPr>
              <a:t>	</a:t>
            </a:r>
            <a:endParaRPr sz="1300" dirty="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3457" y="744423"/>
            <a:ext cx="1505585" cy="377190"/>
          </a:xfrm>
          <a:prstGeom prst="rect">
            <a:avLst/>
          </a:prstGeom>
        </p:spPr>
        <p:txBody>
          <a:bodyPr vert="horz" wrap="square" lIns="0" tIns="13335" rIns="0" bIns="0" rtlCol="0">
            <a:spAutoFit/>
          </a:bodyPr>
          <a:lstStyle/>
          <a:p>
            <a:pPr marL="12700">
              <a:lnSpc>
                <a:spcPct val="100000"/>
              </a:lnSpc>
              <a:spcBef>
                <a:spcPts val="105"/>
              </a:spcBef>
            </a:pPr>
            <a:r>
              <a:rPr sz="2300" u="heavy" spc="-75" dirty="0">
                <a:uFill>
                  <a:solidFill>
                    <a:srgbClr val="2DB7DB"/>
                  </a:solidFill>
                </a:uFill>
              </a:rPr>
              <a:t>ABSTRACT</a:t>
            </a:r>
            <a:endParaRPr sz="2300"/>
          </a:p>
        </p:txBody>
      </p:sp>
      <p:sp>
        <p:nvSpPr>
          <p:cNvPr id="5" name="TextBox 4">
            <a:extLst>
              <a:ext uri="{FF2B5EF4-FFF2-40B4-BE49-F238E27FC236}">
                <a16:creationId xmlns:a16="http://schemas.microsoft.com/office/drawing/2014/main" id="{5C78CE96-7A6A-E980-79ED-CEBFB4FD11F9}"/>
              </a:ext>
            </a:extLst>
          </p:cNvPr>
          <p:cNvSpPr txBox="1"/>
          <p:nvPr/>
        </p:nvSpPr>
        <p:spPr>
          <a:xfrm>
            <a:off x="381000" y="1200150"/>
            <a:ext cx="8534400" cy="3816429"/>
          </a:xfrm>
          <a:prstGeom prst="rect">
            <a:avLst/>
          </a:prstGeom>
          <a:noFill/>
        </p:spPr>
        <p:txBody>
          <a:bodyPr wrap="square">
            <a:spAutoFit/>
          </a:bodyPr>
          <a:lstStyle/>
          <a:p>
            <a:pPr>
              <a:spcAft>
                <a:spcPts val="1500"/>
              </a:spcAft>
            </a:pPr>
            <a:r>
              <a:rPr lang="en-IN" sz="1200" dirty="0">
                <a:solidFill>
                  <a:srgbClr val="0D0D0D"/>
                </a:solidFill>
                <a:effectLst/>
                <a:highlight>
                  <a:srgbClr val="FFFFFF"/>
                </a:highlight>
                <a:latin typeface="Segoe UI" panose="020B0502040204020203" pitchFamily="34" charset="0"/>
                <a:ea typeface="Times New Roman" panose="02020603050405020304" pitchFamily="18" charset="0"/>
              </a:rPr>
              <a:t>This project, titled "SMART PARKING SYSTEM" aims to develop a smart parking solution that efficiently manages vehicle entry and exit while providing real-time parking availability information. The system leverages ultrasonic sensors, a servo motor, LEDs, a buzzer, and an LCD display, all controlled by an Arduino Uno microcontroller.</a:t>
            </a:r>
            <a:endParaRPr lang="en-IN" sz="1200" dirty="0">
              <a:highlight>
                <a:srgbClr val="FFFFFF"/>
              </a:highlight>
              <a:latin typeface="Times New Roman" panose="02020603050405020304" pitchFamily="18" charset="0"/>
              <a:ea typeface="Times New Roman" panose="02020603050405020304" pitchFamily="18" charset="0"/>
            </a:endParaRPr>
          </a:p>
          <a:p>
            <a:pPr>
              <a:spcAft>
                <a:spcPts val="1500"/>
              </a:spcAft>
            </a:pPr>
            <a:r>
              <a:rPr lang="en-IN" sz="1200" dirty="0">
                <a:solidFill>
                  <a:srgbClr val="0D0D0D"/>
                </a:solidFill>
                <a:effectLst/>
                <a:highlight>
                  <a:srgbClr val="FFFFFF"/>
                </a:highlight>
                <a:latin typeface="Segoe UI" panose="020B0502040204020203" pitchFamily="34" charset="0"/>
                <a:ea typeface="Times New Roman" panose="02020603050405020304" pitchFamily="18" charset="0"/>
              </a:rPr>
              <a:t>The automated parking system features a barrier controlled by a servo motor, which opens and closes based on the detection of vehicles using ultrasonic sensors. The traffic light system, consisting of red, yellow, and green LEDs, regulates the entry and exit of vehicles, ensuring smooth traffic flow. The LCD display provides real-time updates on the availability of parking slots, enhancing user convenience.</a:t>
            </a:r>
          </a:p>
          <a:p>
            <a:pPr>
              <a:spcAft>
                <a:spcPts val="1500"/>
              </a:spcAft>
            </a:pPr>
            <a:r>
              <a:rPr lang="en-IN" sz="1200" dirty="0">
                <a:solidFill>
                  <a:srgbClr val="0D0D0D"/>
                </a:solidFill>
                <a:effectLst/>
                <a:highlight>
                  <a:srgbClr val="FFFFFF"/>
                </a:highlight>
                <a:latin typeface="Segoe UI" panose="020B0502040204020203" pitchFamily="34" charset="0"/>
                <a:ea typeface="Times New Roman" panose="02020603050405020304" pitchFamily="18" charset="0"/>
              </a:rPr>
              <a:t>The project is designed to address the challenges of manual parking management by offering an automated solution that reduces human intervention, enhances efficiency, and improves the user experience. By integrating various electronic components and sensors, this system demonstrates a practical application of IoT (Internet of Things) in the field of smart parking. The project includes detailed circuit design, component integration, and programming to achieve the desired functionality. It also incorporates safety features, such as a buzzer alert for full parking capacity, ensuring effective communication of parking status to users. This innovative approach to parking management showcases the potential of IoT technologies in creating smarter and more efficient urban infrastructure.</a:t>
            </a:r>
            <a:endParaRPr lang="en-IN" sz="1200" dirty="0">
              <a:effectLst/>
              <a:highlight>
                <a:srgbClr val="FFFFFF"/>
              </a:highlight>
              <a:latin typeface="Times New Roman" panose="02020603050405020304" pitchFamily="18" charset="0"/>
              <a:ea typeface="Times New Roman" panose="02020603050405020304" pitchFamily="18" charset="0"/>
            </a:endParaRPr>
          </a:p>
          <a:p>
            <a:pPr>
              <a:spcAft>
                <a:spcPts val="1500"/>
              </a:spcAft>
            </a:pPr>
            <a:endParaRPr lang="en-IN" sz="1200" dirty="0">
              <a:effectLst/>
              <a:highlight>
                <a:srgbClr val="FFFFFF"/>
              </a:highlight>
              <a:latin typeface="Times New Roman" panose="02020603050405020304" pitchFamily="18" charset="0"/>
              <a:ea typeface="Times New Roman" panose="02020603050405020304" pitchFamily="18" charset="0"/>
            </a:endParaRPr>
          </a:p>
          <a:p>
            <a:pPr>
              <a:spcAft>
                <a:spcPts val="1500"/>
              </a:spcAft>
            </a:pPr>
            <a:endParaRPr lang="en-IN" sz="1200" dirty="0">
              <a:effectLst/>
              <a:highlight>
                <a:srgbClr val="FFFFFF"/>
              </a:highlight>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3457" y="715518"/>
            <a:ext cx="3100705" cy="721351"/>
          </a:xfrm>
          <a:prstGeom prst="rect">
            <a:avLst/>
          </a:prstGeom>
        </p:spPr>
        <p:txBody>
          <a:bodyPr vert="horz" wrap="square" lIns="0" tIns="13335" rIns="0" bIns="0" rtlCol="0">
            <a:spAutoFit/>
          </a:bodyPr>
          <a:lstStyle/>
          <a:p>
            <a:pPr marL="12700">
              <a:lnSpc>
                <a:spcPct val="100000"/>
              </a:lnSpc>
              <a:spcBef>
                <a:spcPts val="105"/>
              </a:spcBef>
            </a:pPr>
            <a:r>
              <a:rPr lang="en-US" sz="2300" u="heavy" spc="-60" dirty="0">
                <a:uFill>
                  <a:solidFill>
                    <a:srgbClr val="2DB7DB"/>
                  </a:solidFill>
                </a:uFill>
              </a:rPr>
              <a:t>INTERNET OF THINGS(IoT)</a:t>
            </a:r>
            <a:endParaRPr sz="2300" dirty="0"/>
          </a:p>
        </p:txBody>
      </p:sp>
      <p:sp>
        <p:nvSpPr>
          <p:cNvPr id="8" name="TextBox 7">
            <a:extLst>
              <a:ext uri="{FF2B5EF4-FFF2-40B4-BE49-F238E27FC236}">
                <a16:creationId xmlns:a16="http://schemas.microsoft.com/office/drawing/2014/main" id="{101CDB0A-CBC7-53C7-9134-200DD0FCDBE4}"/>
              </a:ext>
            </a:extLst>
          </p:cNvPr>
          <p:cNvSpPr txBox="1"/>
          <p:nvPr/>
        </p:nvSpPr>
        <p:spPr>
          <a:xfrm>
            <a:off x="533400" y="1696131"/>
            <a:ext cx="3510762" cy="2031325"/>
          </a:xfrm>
          <a:prstGeom prst="rect">
            <a:avLst/>
          </a:prstGeom>
          <a:noFill/>
        </p:spPr>
        <p:txBody>
          <a:bodyPr wrap="square">
            <a:spAutoFit/>
          </a:bodyPr>
          <a:lstStyle/>
          <a:p>
            <a:r>
              <a:rPr lang="en-US" b="0" i="0" dirty="0">
                <a:solidFill>
                  <a:srgbClr val="202124"/>
                </a:solidFill>
                <a:effectLst/>
                <a:latin typeface="Google Sans"/>
              </a:rPr>
              <a:t>The term IoT, or Internet of Things, refers to </a:t>
            </a:r>
            <a:r>
              <a:rPr lang="en-US" b="0" i="0" dirty="0">
                <a:solidFill>
                  <a:srgbClr val="040C28"/>
                </a:solidFill>
                <a:effectLst/>
                <a:latin typeface="Google Sans"/>
              </a:rPr>
              <a:t>the collective network of connected devices and the technology that facilitates communication between devices and the cloud, as well as between the devices themselves</a:t>
            </a:r>
            <a:r>
              <a:rPr lang="en-US" b="0" i="0" dirty="0">
                <a:solidFill>
                  <a:srgbClr val="202124"/>
                </a:solidFill>
                <a:effectLst/>
                <a:latin typeface="Google Sans"/>
              </a:rPr>
              <a:t>.</a:t>
            </a:r>
            <a:endParaRPr lang="en-IN" dirty="0"/>
          </a:p>
        </p:txBody>
      </p:sp>
      <p:pic>
        <p:nvPicPr>
          <p:cNvPr id="4" name="Picture 3">
            <a:extLst>
              <a:ext uri="{FF2B5EF4-FFF2-40B4-BE49-F238E27FC236}">
                <a16:creationId xmlns:a16="http://schemas.microsoft.com/office/drawing/2014/main" id="{401CE8D0-428D-797C-638B-728D35BE6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1581150"/>
            <a:ext cx="3510762" cy="23749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6828" y="474980"/>
            <a:ext cx="2077720" cy="1075294"/>
          </a:xfrm>
          <a:prstGeom prst="rect">
            <a:avLst/>
          </a:prstGeom>
        </p:spPr>
        <p:txBody>
          <a:bodyPr vert="horz" wrap="square" lIns="0" tIns="13335" rIns="0" bIns="0" rtlCol="0">
            <a:spAutoFit/>
          </a:bodyPr>
          <a:lstStyle/>
          <a:p>
            <a:pPr marL="12700">
              <a:lnSpc>
                <a:spcPct val="100000"/>
              </a:lnSpc>
              <a:spcBef>
                <a:spcPts val="105"/>
              </a:spcBef>
            </a:pPr>
            <a:r>
              <a:rPr lang="en-US" sz="2300" u="heavy" spc="-75" dirty="0">
                <a:uFill>
                  <a:solidFill>
                    <a:srgbClr val="2DB7DB"/>
                  </a:solidFill>
                </a:uFill>
              </a:rPr>
              <a:t>DESCRIPTION OF THE COMPONENTS</a:t>
            </a:r>
            <a:endParaRPr sz="2300" dirty="0"/>
          </a:p>
        </p:txBody>
      </p:sp>
      <p:sp>
        <p:nvSpPr>
          <p:cNvPr id="11" name="TextBox 10">
            <a:extLst>
              <a:ext uri="{FF2B5EF4-FFF2-40B4-BE49-F238E27FC236}">
                <a16:creationId xmlns:a16="http://schemas.microsoft.com/office/drawing/2014/main" id="{2A29380E-00CD-9718-7000-B5D86D848E4D}"/>
              </a:ext>
            </a:extLst>
          </p:cNvPr>
          <p:cNvSpPr txBox="1"/>
          <p:nvPr/>
        </p:nvSpPr>
        <p:spPr>
          <a:xfrm>
            <a:off x="2819400" y="474981"/>
            <a:ext cx="5410200" cy="4929683"/>
          </a:xfrm>
          <a:prstGeom prst="rect">
            <a:avLst/>
          </a:prstGeom>
          <a:noFill/>
        </p:spPr>
        <p:txBody>
          <a:bodyPr wrap="square">
            <a:spAutoFit/>
          </a:bodyPr>
          <a:lstStyle/>
          <a:p>
            <a:pPr algn="just">
              <a:lnSpc>
                <a:spcPct val="150000"/>
              </a:lnSpc>
            </a:pPr>
            <a:r>
              <a:rPr lang="en-US" sz="1200" b="1" u="sng" dirty="0">
                <a:effectLst/>
                <a:latin typeface="Times New Roman" panose="02020603050405020304" pitchFamily="18" charset="0"/>
                <a:ea typeface="Times New Roman" panose="02020603050405020304" pitchFamily="18" charset="0"/>
              </a:rPr>
              <a:t>ARDUINO UNO – </a:t>
            </a:r>
            <a:endParaRPr lang="en-IN" sz="1200" b="1" dirty="0">
              <a:effectLst/>
              <a:latin typeface="Times New Roman" panose="02020603050405020304" pitchFamily="18" charset="0"/>
              <a:ea typeface="Times New Roman" panose="02020603050405020304" pitchFamily="18" charset="0"/>
            </a:endParaRPr>
          </a:p>
          <a:p>
            <a:pPr algn="just">
              <a:lnSpc>
                <a:spcPct val="150000"/>
              </a:lnSpc>
            </a:pPr>
            <a:r>
              <a:rPr lang="en-US" sz="1200" dirty="0">
                <a:solidFill>
                  <a:srgbClr val="0F0F0F"/>
                </a:solidFill>
                <a:effectLst/>
                <a:latin typeface="Segoe UI" panose="020B0502040204020203" pitchFamily="34" charset="0"/>
                <a:ea typeface="Times New Roman" panose="02020603050405020304" pitchFamily="18" charset="0"/>
              </a:rPr>
              <a:t>The Arduino Uno is a popular open-source microcontroller board designed for simplicity and ease of use. It is part of the Arduino platform, which provides a versatile environment for creating interactive electronic projects.  Its components are microcontroller , power , input/output pins , programming in Arduino uno IDE .</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solidFill>
                  <a:srgbClr val="0F0F0F"/>
                </a:solidFill>
                <a:effectLst/>
                <a:latin typeface="Segoe UI" panose="020B0502040204020203" pitchFamily="34"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b="1" u="sng" dirty="0">
                <a:solidFill>
                  <a:srgbClr val="0F0F0F"/>
                </a:solidFill>
                <a:effectLst/>
                <a:latin typeface="Segoe UI" panose="020B0502040204020203" pitchFamily="34" charset="0"/>
                <a:ea typeface="Times New Roman" panose="02020603050405020304" pitchFamily="18" charset="0"/>
              </a:rPr>
              <a:t>CONNECTING WIRES – </a:t>
            </a:r>
            <a:endParaRPr lang="en-IN" sz="1200" b="1" dirty="0">
              <a:effectLst/>
              <a:latin typeface="Times New Roman" panose="02020603050405020304" pitchFamily="18" charset="0"/>
              <a:ea typeface="Times New Roman" panose="02020603050405020304" pitchFamily="18" charset="0"/>
            </a:endParaRPr>
          </a:p>
          <a:p>
            <a:pPr algn="just">
              <a:lnSpc>
                <a:spcPct val="150000"/>
              </a:lnSpc>
            </a:pPr>
            <a:r>
              <a:rPr lang="en-US" sz="1200" dirty="0">
                <a:solidFill>
                  <a:srgbClr val="0F0F0F"/>
                </a:solidFill>
                <a:effectLst/>
                <a:latin typeface="Segoe UI" panose="020B0502040204020203" pitchFamily="34" charset="0"/>
                <a:ea typeface="Times New Roman" panose="02020603050405020304" pitchFamily="18" charset="0"/>
              </a:rPr>
              <a:t>Used to connect the sensors with the breadboard , poles and other connectivity requirements.</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solidFill>
                  <a:srgbClr val="0F0F0F"/>
                </a:solidFill>
                <a:effectLst/>
                <a:latin typeface="Segoe UI" panose="020B0502040204020203" pitchFamily="34"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u="sng" dirty="0">
                <a:solidFill>
                  <a:srgbClr val="0F0F0F"/>
                </a:solidFill>
                <a:effectLst/>
                <a:latin typeface="Segoe UI" panose="020B0502040204020203" pitchFamily="34" charset="0"/>
                <a:ea typeface="Times New Roman" panose="02020603050405020304" pitchFamily="18" charset="0"/>
              </a:rPr>
              <a:t> </a:t>
            </a:r>
            <a:r>
              <a:rPr lang="en-US" sz="1200" b="1" u="sng" dirty="0">
                <a:solidFill>
                  <a:srgbClr val="0F0F0F"/>
                </a:solidFill>
                <a:effectLst/>
                <a:latin typeface="Segoe UI" panose="020B0502040204020203" pitchFamily="34" charset="0"/>
                <a:ea typeface="Times New Roman" panose="02020603050405020304" pitchFamily="18" charset="0"/>
              </a:rPr>
              <a:t>ULTRASONIC SENSORS –</a:t>
            </a:r>
            <a:r>
              <a:rPr lang="en-IN" sz="1100" i="1" dirty="0">
                <a:solidFill>
                  <a:srgbClr val="000000"/>
                </a:solidFill>
                <a:effectLst/>
                <a:highlight>
                  <a:srgbClr val="FFFFFF"/>
                </a:highlight>
                <a:latin typeface="Aptos Display" panose="020B0004020202020204" pitchFamily="34" charset="0"/>
                <a:ea typeface="Times New Roman" panose="02020603050405020304" pitchFamily="18" charset="0"/>
              </a:rPr>
              <a:t>An ultrasonic sensor is an electronic device that measures the distance of a target object by emitting ultrasonic sound waves, and converts the reflected sound into an electrical signal. Ultrasonic waves travel faster than the speed of audible sound (i.e. the sound that humans can hear). Ultrasonic sensors have two main components: the transmitter (which emits the sound using piezoelectric crystals) and the receiver (which encounters the sound after it has travelled to and from the target).</a:t>
            </a:r>
            <a:endParaRPr lang="en-IN" sz="1100" dirty="0">
              <a:effectLst/>
              <a:highlight>
                <a:srgbClr val="FFFFFF"/>
              </a:highlight>
              <a:latin typeface="Aptos Display" panose="020B0004020202020204" pitchFamily="34" charset="0"/>
              <a:ea typeface="Times New Roman" panose="02020603050405020304" pitchFamily="18" charset="0"/>
            </a:endParaRPr>
          </a:p>
          <a:p>
            <a:pPr algn="just">
              <a:lnSpc>
                <a:spcPct val="150000"/>
              </a:lnSpc>
            </a:pPr>
            <a:endParaRPr lang="en-IN" sz="1200" dirty="0">
              <a:effectLst/>
              <a:latin typeface="Times New Roman" panose="02020603050405020304" pitchFamily="18" charset="0"/>
              <a:ea typeface="Times New Roman" panose="02020603050405020304" pitchFamily="18" charset="0"/>
            </a:endParaRPr>
          </a:p>
        </p:txBody>
      </p:sp>
      <p:pic>
        <p:nvPicPr>
          <p:cNvPr id="12" name="Picture 11">
            <a:extLst>
              <a:ext uri="{FF2B5EF4-FFF2-40B4-BE49-F238E27FC236}">
                <a16:creationId xmlns:a16="http://schemas.microsoft.com/office/drawing/2014/main" id="{98000518-E36E-B3B8-F953-47008B6DF3E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9114" y="1551819"/>
            <a:ext cx="1676400" cy="1676400"/>
          </a:xfrm>
          <a:prstGeom prst="rect">
            <a:avLst/>
          </a:prstGeom>
          <a:noFill/>
          <a:ln>
            <a:noFill/>
          </a:ln>
        </p:spPr>
      </p:pic>
      <p:pic>
        <p:nvPicPr>
          <p:cNvPr id="3" name="Picture 2">
            <a:extLst>
              <a:ext uri="{FF2B5EF4-FFF2-40B4-BE49-F238E27FC236}">
                <a16:creationId xmlns:a16="http://schemas.microsoft.com/office/drawing/2014/main" id="{BED55EEC-DB37-7F99-369F-DCF1D41F71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8157" y="3228219"/>
            <a:ext cx="2158314" cy="169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3266-0232-E645-AD83-1D53BA544395}"/>
              </a:ext>
            </a:extLst>
          </p:cNvPr>
          <p:cNvSpPr>
            <a:spLocks noGrp="1"/>
          </p:cNvSpPr>
          <p:nvPr>
            <p:ph type="title"/>
          </p:nvPr>
        </p:nvSpPr>
        <p:spPr>
          <a:xfrm flipV="1">
            <a:off x="152400" y="-171450"/>
            <a:ext cx="609600" cy="152400"/>
          </a:xfrm>
        </p:spPr>
        <p:txBody>
          <a:bodyPr/>
          <a:lstStyle/>
          <a:p>
            <a:endParaRPr lang="en-IN" dirty="0"/>
          </a:p>
        </p:txBody>
      </p:sp>
      <p:sp>
        <p:nvSpPr>
          <p:cNvPr id="3" name="Text Placeholder 2">
            <a:extLst>
              <a:ext uri="{FF2B5EF4-FFF2-40B4-BE49-F238E27FC236}">
                <a16:creationId xmlns:a16="http://schemas.microsoft.com/office/drawing/2014/main" id="{AD7D19C7-FC65-44B3-D8ED-5A3F0AFF0DC6}"/>
              </a:ext>
            </a:extLst>
          </p:cNvPr>
          <p:cNvSpPr>
            <a:spLocks noGrp="1"/>
          </p:cNvSpPr>
          <p:nvPr>
            <p:ph type="body" idx="1"/>
          </p:nvPr>
        </p:nvSpPr>
        <p:spPr>
          <a:xfrm>
            <a:off x="381000" y="438150"/>
            <a:ext cx="7772399" cy="4870564"/>
          </a:xfrm>
        </p:spPr>
        <p:txBody>
          <a:bodyPr/>
          <a:lstStyle/>
          <a:p>
            <a:pPr algn="just">
              <a:lnSpc>
                <a:spcPct val="150000"/>
              </a:lnSpc>
            </a:pPr>
            <a:r>
              <a:rPr lang="en-US" sz="1200" b="1" u="sng" dirty="0">
                <a:solidFill>
                  <a:srgbClr val="0F0F0F"/>
                </a:solidFill>
                <a:effectLst/>
                <a:latin typeface="Segoe UI" panose="020B0502040204020203" pitchFamily="34" charset="0"/>
                <a:ea typeface="Times New Roman" panose="02020603050405020304" pitchFamily="18" charset="0"/>
              </a:rPr>
              <a:t>MINI BREADBOARD</a:t>
            </a:r>
            <a:r>
              <a:rPr lang="en-US" sz="1200" b="1" dirty="0">
                <a:solidFill>
                  <a:srgbClr val="0F0F0F"/>
                </a:solidFill>
                <a:effectLst/>
                <a:latin typeface="Segoe UI" panose="020B0502040204020203" pitchFamily="34" charset="0"/>
                <a:ea typeface="Times New Roman" panose="02020603050405020304" pitchFamily="18" charset="0"/>
              </a:rPr>
              <a:t>-</a:t>
            </a:r>
            <a:endParaRPr lang="en-IN" sz="1200" b="1" dirty="0">
              <a:effectLst/>
              <a:latin typeface="Times New Roman" panose="02020603050405020304" pitchFamily="18" charset="0"/>
              <a:ea typeface="Times New Roman" panose="02020603050405020304" pitchFamily="18" charset="0"/>
            </a:endParaRPr>
          </a:p>
          <a:p>
            <a:pPr algn="just">
              <a:lnSpc>
                <a:spcPct val="150000"/>
              </a:lnSpc>
            </a:pPr>
            <a:r>
              <a:rPr lang="en-US" sz="1200" dirty="0">
                <a:solidFill>
                  <a:srgbClr val="0F0F0F"/>
                </a:solidFill>
                <a:effectLst/>
                <a:latin typeface="Segoe UI" panose="020B0502040204020203" pitchFamily="34" charset="0"/>
                <a:ea typeface="Times New Roman" panose="02020603050405020304" pitchFamily="18" charset="0"/>
              </a:rPr>
              <a:t>A mini breadboard is a small, portable version of a breadboard, which is a device used in electronics to prototype and test circuit designs. The main purpose of a breadboard is to allow engineers, students, and hobbyists to quickly and easily connect electronic components without soldering. It's a reusable platform for creating temporary circuits.</a:t>
            </a:r>
          </a:p>
          <a:p>
            <a:pPr algn="just">
              <a:lnSpc>
                <a:spcPct val="150000"/>
              </a:lnSpc>
            </a:pPr>
            <a:endParaRPr lang="en-IN" sz="1200" dirty="0">
              <a:effectLst/>
              <a:latin typeface="Times New Roman" panose="02020603050405020304" pitchFamily="18" charset="0"/>
              <a:ea typeface="Times New Roman" panose="02020603050405020304" pitchFamily="18" charset="0"/>
            </a:endParaRPr>
          </a:p>
          <a:p>
            <a:pPr algn="just">
              <a:lnSpc>
                <a:spcPct val="150000"/>
              </a:lnSpc>
            </a:pPr>
            <a:endParaRPr lang="en-IN" sz="1200" dirty="0">
              <a:latin typeface="Times New Roman" panose="02020603050405020304" pitchFamily="18" charset="0"/>
              <a:ea typeface="Times New Roman" panose="02020603050405020304" pitchFamily="18" charset="0"/>
            </a:endParaRPr>
          </a:p>
          <a:p>
            <a:pPr algn="just">
              <a:lnSpc>
                <a:spcPct val="150000"/>
              </a:lnSpc>
            </a:pPr>
            <a:endParaRPr lang="en-IN" sz="1200" dirty="0">
              <a:effectLst/>
              <a:latin typeface="Times New Roman" panose="02020603050405020304" pitchFamily="18" charset="0"/>
              <a:ea typeface="Times New Roman" panose="02020603050405020304" pitchFamily="18" charset="0"/>
            </a:endParaRPr>
          </a:p>
          <a:p>
            <a:pPr algn="just">
              <a:lnSpc>
                <a:spcPct val="150000"/>
              </a:lnSpc>
            </a:pPr>
            <a:endParaRPr lang="en-IN" sz="1200" dirty="0">
              <a:effectLst/>
              <a:latin typeface="Times New Roman" panose="02020603050405020304" pitchFamily="18" charset="0"/>
              <a:ea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 </a:t>
            </a:r>
            <a:r>
              <a:rPr lang="en-US" sz="1200" b="1" u="sng" dirty="0">
                <a:effectLst/>
                <a:latin typeface="Times New Roman" panose="02020603050405020304" pitchFamily="18" charset="0"/>
                <a:ea typeface="Times New Roman" panose="02020603050405020304" pitchFamily="18" charset="0"/>
              </a:rPr>
              <a:t>SERVO MOTOR-</a:t>
            </a:r>
          </a:p>
          <a:p>
            <a:r>
              <a:rPr lang="en-US" sz="1200" i="1" dirty="0">
                <a:effectLst/>
                <a:latin typeface="Courier New" panose="02070309020205020404" pitchFamily="49" charset="0"/>
                <a:ea typeface="Courier New" panose="02070309020205020404" pitchFamily="49" charset="0"/>
              </a:rPr>
              <a:t>A servo motor is a rotary actuator that allows for precise control of angular position. It consists of a motor coupled to a sensor for position feedback. It also requires a servo drive to complete the system. The drive uses the feedback sensor to precisely control the rotary position of the motor.</a:t>
            </a:r>
          </a:p>
          <a:p>
            <a:endParaRPr lang="en-US" sz="1200" i="1" dirty="0">
              <a:latin typeface="Courier New" panose="02070309020205020404" pitchFamily="49" charset="0"/>
              <a:ea typeface="Courier New" panose="02070309020205020404" pitchFamily="49" charset="0"/>
            </a:endParaRPr>
          </a:p>
          <a:p>
            <a:r>
              <a:rPr lang="en-US" sz="1200" b="1" u="sng" dirty="0">
                <a:effectLst/>
                <a:latin typeface="Courier New" panose="02070309020205020404" pitchFamily="49" charset="0"/>
                <a:ea typeface="Courier New" panose="02070309020205020404" pitchFamily="49" charset="0"/>
              </a:rPr>
              <a:t>LCD MODULE -</a:t>
            </a:r>
            <a:r>
              <a:rPr lang="en-US" sz="1050" dirty="0">
                <a:effectLst/>
                <a:latin typeface="Courier New" panose="02070309020205020404" pitchFamily="49" charset="0"/>
                <a:ea typeface="Courier New" panose="02070309020205020404" pitchFamily="49" charset="0"/>
              </a:rPr>
              <a:t>LCD (Liquid Crystal Display) screen is an electronic display module and find a wide range of applications. A 16x2 LCD display is very basic module and is very commonly used in various devices and circuits. These modules are preferred over seven segments and other multi segment LEDs. The reasons being: LCDs are economical; easily programmable; have no limitation of displaying special &amp; even custom characters (unlike in seven segments), animations and so on. A 16x2 LCD means it can display 16 characters per line and there are 2 such lines.</a:t>
            </a:r>
            <a:endParaRPr lang="en-IN" sz="1050" b="1" u="sng" dirty="0">
              <a:effectLst/>
              <a:latin typeface="Courier New" panose="02070309020205020404" pitchFamily="49" charset="0"/>
              <a:ea typeface="Courier New" panose="02070309020205020404" pitchFamily="49" charset="0"/>
            </a:endParaRPr>
          </a:p>
          <a:p>
            <a:endParaRPr lang="en-IN" sz="1200" u="sng" dirty="0">
              <a:effectLst/>
              <a:latin typeface="Times New Roman" panose="02020603050405020304" pitchFamily="18" charset="0"/>
              <a:ea typeface="Times New Roman" panose="02020603050405020304" pitchFamily="18" charset="0"/>
            </a:endParaRPr>
          </a:p>
          <a:p>
            <a:r>
              <a:rPr lang="en-US" sz="1200" u="sng" dirty="0">
                <a:effectLst/>
                <a:latin typeface="Times New Roman" panose="02020603050405020304" pitchFamily="18" charset="0"/>
                <a:ea typeface="Times New Roman" panose="02020603050405020304" pitchFamily="18" charset="0"/>
              </a:rPr>
              <a:t> </a:t>
            </a:r>
            <a:endParaRPr lang="en-IN" sz="1200" u="sng" dirty="0">
              <a:effectLst/>
              <a:latin typeface="Times New Roman" panose="02020603050405020304" pitchFamily="18" charset="0"/>
              <a:ea typeface="Times New Roman" panose="02020603050405020304" pitchFamily="18" charset="0"/>
            </a:endParaRPr>
          </a:p>
          <a:p>
            <a:endParaRPr lang="en-IN" sz="1200" dirty="0"/>
          </a:p>
        </p:txBody>
      </p:sp>
      <p:pic>
        <p:nvPicPr>
          <p:cNvPr id="4" name="Picture 3">
            <a:extLst>
              <a:ext uri="{FF2B5EF4-FFF2-40B4-BE49-F238E27FC236}">
                <a16:creationId xmlns:a16="http://schemas.microsoft.com/office/drawing/2014/main" id="{257A8A25-FCBE-C35A-A577-01760FAEAD2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1504950"/>
            <a:ext cx="1676400" cy="1138016"/>
          </a:xfrm>
          <a:prstGeom prst="rect">
            <a:avLst/>
          </a:prstGeom>
          <a:noFill/>
          <a:ln>
            <a:noFill/>
          </a:ln>
        </p:spPr>
      </p:pic>
      <p:pic>
        <p:nvPicPr>
          <p:cNvPr id="5" name="Picture 4">
            <a:extLst>
              <a:ext uri="{FF2B5EF4-FFF2-40B4-BE49-F238E27FC236}">
                <a16:creationId xmlns:a16="http://schemas.microsoft.com/office/drawing/2014/main" id="{E014CBAC-EE30-D7CE-3353-09BB1A0DF4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581150"/>
            <a:ext cx="2209800" cy="1214216"/>
          </a:xfrm>
          <a:prstGeom prst="rect">
            <a:avLst/>
          </a:prstGeom>
          <a:noFill/>
          <a:ln>
            <a:noFill/>
          </a:ln>
        </p:spPr>
      </p:pic>
      <p:pic>
        <p:nvPicPr>
          <p:cNvPr id="6" name="Picture 5">
            <a:extLst>
              <a:ext uri="{FF2B5EF4-FFF2-40B4-BE49-F238E27FC236}">
                <a16:creationId xmlns:a16="http://schemas.microsoft.com/office/drawing/2014/main" id="{10D92460-029E-EAE6-A232-6D542C4DFC4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5643" y="1508554"/>
            <a:ext cx="1600200" cy="1341752"/>
          </a:xfrm>
          <a:prstGeom prst="rect">
            <a:avLst/>
          </a:prstGeom>
          <a:noFill/>
          <a:ln>
            <a:noFill/>
          </a:ln>
        </p:spPr>
      </p:pic>
    </p:spTree>
    <p:extLst>
      <p:ext uri="{BB962C8B-B14F-4D97-AF65-F5344CB8AC3E}">
        <p14:creationId xmlns:p14="http://schemas.microsoft.com/office/powerpoint/2010/main" val="639706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3FC50-3D7B-99F6-939D-240D7C2B899F}"/>
              </a:ext>
            </a:extLst>
          </p:cNvPr>
          <p:cNvSpPr>
            <a:spLocks noGrp="1"/>
          </p:cNvSpPr>
          <p:nvPr>
            <p:ph type="title"/>
          </p:nvPr>
        </p:nvSpPr>
        <p:spPr>
          <a:xfrm flipV="1">
            <a:off x="152400" y="-95250"/>
            <a:ext cx="76200" cy="228600"/>
          </a:xfrm>
        </p:spPr>
        <p:txBody>
          <a:bodyPr/>
          <a:lstStyle/>
          <a:p>
            <a:endParaRPr lang="en-IN" dirty="0"/>
          </a:p>
        </p:txBody>
      </p:sp>
      <p:sp>
        <p:nvSpPr>
          <p:cNvPr id="3" name="Text Placeholder 2">
            <a:extLst>
              <a:ext uri="{FF2B5EF4-FFF2-40B4-BE49-F238E27FC236}">
                <a16:creationId xmlns:a16="http://schemas.microsoft.com/office/drawing/2014/main" id="{335EFBB5-9BF5-4B5F-486C-43C7BB0A3A03}"/>
              </a:ext>
            </a:extLst>
          </p:cNvPr>
          <p:cNvSpPr>
            <a:spLocks noGrp="1"/>
          </p:cNvSpPr>
          <p:nvPr>
            <p:ph type="body" idx="1"/>
          </p:nvPr>
        </p:nvSpPr>
        <p:spPr>
          <a:xfrm>
            <a:off x="533400" y="895350"/>
            <a:ext cx="7497927" cy="2462213"/>
          </a:xfrm>
        </p:spPr>
        <p:txBody>
          <a:bodyPr/>
          <a:lstStyle/>
          <a:p>
            <a:r>
              <a:rPr lang="en-US" sz="1200" b="1" u="sng" dirty="0">
                <a:effectLst/>
                <a:latin typeface="Times New Roman" panose="02020603050405020304" pitchFamily="18" charset="0"/>
                <a:ea typeface="Times New Roman" panose="02020603050405020304" pitchFamily="18" charset="0"/>
              </a:rPr>
              <a:t>LED LIGHTS-</a:t>
            </a:r>
            <a:endParaRPr lang="en-IN" sz="1200" b="1" dirty="0">
              <a:effectLst/>
              <a:latin typeface="Times New Roman" panose="02020603050405020304" pitchFamily="18" charset="0"/>
              <a:ea typeface="Times New Roman" panose="02020603050405020304" pitchFamily="18" charset="0"/>
            </a:endParaRPr>
          </a:p>
          <a:p>
            <a:r>
              <a:rPr lang="en-US" sz="1200" u="none" strike="noStrike"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LED lights are used to depict the street light in our project. We have seen street lights on the road and that is depicted in our project. Sensors will light up the lights accordingly as programmed.</a:t>
            </a:r>
          </a:p>
          <a:p>
            <a:endParaRPr lang="en-US" sz="1200" dirty="0">
              <a:latin typeface="Times New Roman" panose="02020603050405020304" pitchFamily="18" charset="0"/>
              <a:ea typeface="Times New Roman" panose="02020603050405020304" pitchFamily="18" charset="0"/>
            </a:endParaRPr>
          </a:p>
          <a:p>
            <a:r>
              <a:rPr lang="en-US" sz="1200" b="1" u="sng" dirty="0">
                <a:effectLst/>
                <a:latin typeface="Times New Roman" panose="02020603050405020304" pitchFamily="18" charset="0"/>
                <a:ea typeface="Times New Roman" panose="02020603050405020304" pitchFamily="18" charset="0"/>
              </a:rPr>
              <a:t>BUZZER- </a:t>
            </a:r>
          </a:p>
          <a:p>
            <a:endParaRPr lang="en-US" sz="1200" dirty="0">
              <a:latin typeface="Times New Roman" panose="02020603050405020304" pitchFamily="18" charset="0"/>
              <a:ea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As soon as the slots are filled up the buzzer will make a sound and it will give an alert that all the slots are filled up.</a:t>
            </a:r>
          </a:p>
          <a:p>
            <a:endParaRPr lang="en-US" sz="1200" dirty="0">
              <a:latin typeface="Times New Roman" panose="02020603050405020304" pitchFamily="18" charset="0"/>
              <a:ea typeface="Times New Roman" panose="02020603050405020304" pitchFamily="18" charset="0"/>
            </a:endParaRPr>
          </a:p>
          <a:p>
            <a:endParaRPr lang="en-IN" sz="1200" dirty="0">
              <a:effectLst/>
              <a:latin typeface="Times New Roman" panose="02020603050405020304" pitchFamily="18" charset="0"/>
              <a:ea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B13CC443-4822-45F8-03F7-FD2229675B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6400" y="2647950"/>
            <a:ext cx="1828800" cy="2137116"/>
          </a:xfrm>
          <a:prstGeom prst="rect">
            <a:avLst/>
          </a:prstGeom>
        </p:spPr>
      </p:pic>
      <p:pic>
        <p:nvPicPr>
          <p:cNvPr id="7" name="Picture 6">
            <a:extLst>
              <a:ext uri="{FF2B5EF4-FFF2-40B4-BE49-F238E27FC236}">
                <a16:creationId xmlns:a16="http://schemas.microsoft.com/office/drawing/2014/main" id="{131772E4-0E5D-EDDA-CC01-0E44C4E29A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2591830"/>
            <a:ext cx="3972598" cy="2086938"/>
          </a:xfrm>
          <a:prstGeom prst="rect">
            <a:avLst/>
          </a:prstGeom>
        </p:spPr>
      </p:pic>
    </p:spTree>
    <p:extLst>
      <p:ext uri="{BB962C8B-B14F-4D97-AF65-F5344CB8AC3E}">
        <p14:creationId xmlns:p14="http://schemas.microsoft.com/office/powerpoint/2010/main" val="3873123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93ADB-2426-781D-41F8-2914F27F6C4C}"/>
              </a:ext>
            </a:extLst>
          </p:cNvPr>
          <p:cNvSpPr>
            <a:spLocks noGrp="1"/>
          </p:cNvSpPr>
          <p:nvPr>
            <p:ph type="title"/>
          </p:nvPr>
        </p:nvSpPr>
        <p:spPr>
          <a:xfrm>
            <a:off x="381001" y="133350"/>
            <a:ext cx="4800600" cy="276999"/>
          </a:xfrm>
        </p:spPr>
        <p:txBody>
          <a:bodyPr/>
          <a:lstStyle/>
          <a:p>
            <a:r>
              <a:rPr lang="en-US" sz="1800" dirty="0"/>
              <a:t>Circuit diagram</a:t>
            </a:r>
            <a:endParaRPr lang="en-IN" sz="1800" dirty="0"/>
          </a:p>
        </p:txBody>
      </p:sp>
      <p:sp>
        <p:nvSpPr>
          <p:cNvPr id="3" name="Text Placeholder 2">
            <a:extLst>
              <a:ext uri="{FF2B5EF4-FFF2-40B4-BE49-F238E27FC236}">
                <a16:creationId xmlns:a16="http://schemas.microsoft.com/office/drawing/2014/main" id="{FB0F365B-26BB-0646-EBD2-95955CA0618D}"/>
              </a:ext>
            </a:extLst>
          </p:cNvPr>
          <p:cNvSpPr>
            <a:spLocks noGrp="1"/>
          </p:cNvSpPr>
          <p:nvPr>
            <p:ph type="body" idx="1"/>
          </p:nvPr>
        </p:nvSpPr>
        <p:spPr>
          <a:xfrm>
            <a:off x="938377" y="1047750"/>
            <a:ext cx="7092950" cy="3276599"/>
          </a:xfrm>
        </p:spPr>
        <p:txBody>
          <a:bodyPr/>
          <a:lstStyle/>
          <a:p>
            <a:endParaRPr lang="en-IN" dirty="0"/>
          </a:p>
        </p:txBody>
      </p:sp>
      <p:pic>
        <p:nvPicPr>
          <p:cNvPr id="5" name="Picture 4">
            <a:extLst>
              <a:ext uri="{FF2B5EF4-FFF2-40B4-BE49-F238E27FC236}">
                <a16:creationId xmlns:a16="http://schemas.microsoft.com/office/drawing/2014/main" id="{57F71795-B786-E4DB-C911-4357624FD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377" y="689789"/>
            <a:ext cx="7267246" cy="3992519"/>
          </a:xfrm>
          <a:prstGeom prst="rect">
            <a:avLst/>
          </a:prstGeom>
        </p:spPr>
      </p:pic>
    </p:spTree>
    <p:extLst>
      <p:ext uri="{BB962C8B-B14F-4D97-AF65-F5344CB8AC3E}">
        <p14:creationId xmlns:p14="http://schemas.microsoft.com/office/powerpoint/2010/main" val="3763762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3457" y="618236"/>
            <a:ext cx="3171343" cy="259686"/>
          </a:xfrm>
          <a:prstGeom prst="rect">
            <a:avLst/>
          </a:prstGeom>
        </p:spPr>
        <p:txBody>
          <a:bodyPr vert="horz" wrap="square" lIns="0" tIns="13335" rIns="0" bIns="0" rtlCol="0">
            <a:spAutoFit/>
          </a:bodyPr>
          <a:lstStyle/>
          <a:p>
            <a:pPr marL="12700">
              <a:lnSpc>
                <a:spcPct val="100000"/>
              </a:lnSpc>
              <a:spcBef>
                <a:spcPts val="105"/>
              </a:spcBef>
            </a:pPr>
            <a:r>
              <a:rPr lang="en-US" sz="1600" dirty="0"/>
              <a:t>Component connections</a:t>
            </a:r>
            <a:endParaRPr sz="1600" dirty="0"/>
          </a:p>
        </p:txBody>
      </p:sp>
      <p:sp>
        <p:nvSpPr>
          <p:cNvPr id="8" name="TextBox 7">
            <a:extLst>
              <a:ext uri="{FF2B5EF4-FFF2-40B4-BE49-F238E27FC236}">
                <a16:creationId xmlns:a16="http://schemas.microsoft.com/office/drawing/2014/main" id="{927A92C6-FF0D-AE3D-759A-55F439026BC2}"/>
              </a:ext>
            </a:extLst>
          </p:cNvPr>
          <p:cNvSpPr txBox="1"/>
          <p:nvPr/>
        </p:nvSpPr>
        <p:spPr>
          <a:xfrm>
            <a:off x="2286000" y="895350"/>
            <a:ext cx="5715000" cy="332014"/>
          </a:xfrm>
          <a:prstGeom prst="rect">
            <a:avLst/>
          </a:prstGeom>
          <a:noFill/>
        </p:spPr>
        <p:txBody>
          <a:bodyPr wrap="square">
            <a:spAutoFit/>
          </a:bodyPr>
          <a:lstStyle/>
          <a:p>
            <a:pPr>
              <a:lnSpc>
                <a:spcPct val="147000"/>
              </a:lnSpc>
              <a:tabLst>
                <a:tab pos="827405" algn="l"/>
              </a:tabLst>
            </a:pP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7D48CEB2-669E-DF49-5CD8-2F9C1F2A10D1}"/>
              </a:ext>
            </a:extLst>
          </p:cNvPr>
          <p:cNvSpPr txBox="1"/>
          <p:nvPr/>
        </p:nvSpPr>
        <p:spPr>
          <a:xfrm>
            <a:off x="914400" y="971551"/>
            <a:ext cx="6629400" cy="4578176"/>
          </a:xfrm>
          <a:prstGeom prst="rect">
            <a:avLst/>
          </a:prstGeom>
          <a:noFill/>
        </p:spPr>
        <p:txBody>
          <a:bodyPr wrap="square">
            <a:spAutoFit/>
          </a:bodyPr>
          <a:lstStyle/>
          <a:p>
            <a:pPr marL="342900" lvl="0" indent="-342900">
              <a:spcBef>
                <a:spcPts val="1500"/>
              </a:spcBef>
              <a:spcAft>
                <a:spcPts val="1500"/>
              </a:spcAft>
              <a:tabLst>
                <a:tab pos="457200" algn="l"/>
              </a:tabLst>
            </a:pPr>
            <a:r>
              <a:rPr lang="en-IN" sz="1200" b="1" dirty="0">
                <a:solidFill>
                  <a:srgbClr val="0D0D0D"/>
                </a:solidFill>
                <a:effectLst/>
                <a:highlight>
                  <a:srgbClr val="FFFFFF"/>
                </a:highlight>
                <a:latin typeface="Segoe UI" panose="020B0502040204020203" pitchFamily="34" charset="0"/>
                <a:ea typeface="Times New Roman" panose="02020603050405020304" pitchFamily="18" charset="0"/>
              </a:rPr>
              <a:t>Arduino Uno</a:t>
            </a:r>
            <a:r>
              <a:rPr lang="en-IN" sz="1200" dirty="0">
                <a:solidFill>
                  <a:srgbClr val="0D0D0D"/>
                </a:solidFill>
                <a:effectLst/>
                <a:highlight>
                  <a:srgbClr val="FFFFFF"/>
                </a:highlight>
                <a:latin typeface="Segoe UI" panose="020B0502040204020203" pitchFamily="34" charset="0"/>
                <a:ea typeface="Times New Roman" panose="02020603050405020304" pitchFamily="18" charset="0"/>
              </a:rPr>
              <a:t>:</a:t>
            </a:r>
            <a:endParaRPr lang="en-IN" sz="1200" dirty="0">
              <a:effectLst/>
              <a:highlight>
                <a:srgbClr val="FFFFFF"/>
              </a:highlight>
              <a:latin typeface="Times New Roman" panose="02020603050405020304" pitchFamily="18" charset="0"/>
              <a:ea typeface="Times New Roman" panose="02020603050405020304" pitchFamily="18" charset="0"/>
            </a:endParaRPr>
          </a:p>
          <a:p>
            <a:pPr marL="742950" lvl="1" indent="-285750">
              <a:spcBef>
                <a:spcPts val="600"/>
              </a:spcBef>
              <a:spcAft>
                <a:spcPts val="600"/>
              </a:spcAft>
              <a:buSzPts val="1000"/>
              <a:buFont typeface="Symbol" panose="05050102010706020507" pitchFamily="18" charset="2"/>
              <a:buChar char=""/>
              <a:tabLst>
                <a:tab pos="914400" algn="l"/>
              </a:tabLst>
            </a:pPr>
            <a:r>
              <a:rPr lang="en-US" sz="1200" dirty="0">
                <a:solidFill>
                  <a:srgbClr val="0D0D0D"/>
                </a:solidFill>
                <a:effectLst/>
                <a:highlight>
                  <a:srgbClr val="FFFFFF"/>
                </a:highlight>
                <a:latin typeface="Segoe UI" panose="020B0502040204020203" pitchFamily="34" charset="0"/>
                <a:ea typeface="Courier New" panose="02070309020205020404" pitchFamily="49" charset="0"/>
              </a:rPr>
              <a:t>Central microcontroller that controls all components.</a:t>
            </a:r>
            <a:endParaRPr lang="en-IN" sz="1200" dirty="0">
              <a:solidFill>
                <a:srgbClr val="0D0D0D"/>
              </a:solidFill>
              <a:effectLst/>
              <a:highlight>
                <a:srgbClr val="FFFFFF"/>
              </a:highlight>
              <a:latin typeface="Courier New" panose="02070309020205020404" pitchFamily="49" charset="0"/>
              <a:ea typeface="Courier New" panose="02070309020205020404" pitchFamily="49" charset="0"/>
            </a:endParaRPr>
          </a:p>
          <a:p>
            <a:pPr marL="342900" lvl="0" indent="-342900">
              <a:spcBef>
                <a:spcPts val="1500"/>
              </a:spcBef>
              <a:spcAft>
                <a:spcPts val="1500"/>
              </a:spcAft>
              <a:tabLst>
                <a:tab pos="457200" algn="l"/>
              </a:tabLst>
            </a:pPr>
            <a:r>
              <a:rPr lang="en-IN" sz="1200" b="1" dirty="0">
                <a:solidFill>
                  <a:srgbClr val="0D0D0D"/>
                </a:solidFill>
                <a:effectLst/>
                <a:highlight>
                  <a:srgbClr val="FFFFFF"/>
                </a:highlight>
                <a:latin typeface="Segoe UI" panose="020B0502040204020203" pitchFamily="34" charset="0"/>
                <a:ea typeface="Times New Roman" panose="02020603050405020304" pitchFamily="18" charset="0"/>
              </a:rPr>
              <a:t>Ultrasonic Sensor</a:t>
            </a:r>
            <a:r>
              <a:rPr lang="en-IN" sz="1200" dirty="0">
                <a:solidFill>
                  <a:srgbClr val="0D0D0D"/>
                </a:solidFill>
                <a:effectLst/>
                <a:highlight>
                  <a:srgbClr val="FFFFFF"/>
                </a:highlight>
                <a:latin typeface="Segoe UI" panose="020B0502040204020203" pitchFamily="34" charset="0"/>
                <a:ea typeface="Times New Roman" panose="02020603050405020304" pitchFamily="18" charset="0"/>
              </a:rPr>
              <a:t>:</a:t>
            </a:r>
            <a:endParaRPr lang="en-IN" sz="1200" dirty="0">
              <a:effectLst/>
              <a:highlight>
                <a:srgbClr val="FFFFFF"/>
              </a:highlight>
              <a:latin typeface="Times New Roman" panose="02020603050405020304" pitchFamily="18" charset="0"/>
              <a:ea typeface="Times New Roman" panose="02020603050405020304" pitchFamily="18" charset="0"/>
            </a:endParaRPr>
          </a:p>
          <a:p>
            <a:pPr marL="742950" lvl="1" indent="-285750">
              <a:spcBef>
                <a:spcPts val="600"/>
              </a:spcBef>
              <a:spcAft>
                <a:spcPts val="600"/>
              </a:spcAft>
              <a:buSzPts val="1000"/>
              <a:buFont typeface="Symbol" panose="05050102010706020507" pitchFamily="18" charset="2"/>
              <a:buChar char=""/>
              <a:tabLst>
                <a:tab pos="914400" algn="l"/>
              </a:tabLst>
            </a:pPr>
            <a:r>
              <a:rPr lang="en-US" sz="1200" b="1" dirty="0">
                <a:solidFill>
                  <a:srgbClr val="0D0D0D"/>
                </a:solidFill>
                <a:effectLst/>
                <a:highlight>
                  <a:srgbClr val="FFFFFF"/>
                </a:highlight>
                <a:latin typeface="Segoe UI" panose="020B0502040204020203" pitchFamily="34" charset="0"/>
                <a:ea typeface="Courier New" panose="02070309020205020404" pitchFamily="49" charset="0"/>
              </a:rPr>
              <a:t>VCC</a:t>
            </a:r>
            <a:r>
              <a:rPr lang="en-US" sz="1200" dirty="0">
                <a:solidFill>
                  <a:srgbClr val="0D0D0D"/>
                </a:solidFill>
                <a:effectLst/>
                <a:highlight>
                  <a:srgbClr val="FFFFFF"/>
                </a:highlight>
                <a:latin typeface="Segoe UI" panose="020B0502040204020203" pitchFamily="34" charset="0"/>
                <a:ea typeface="Courier New" panose="02070309020205020404" pitchFamily="49" charset="0"/>
              </a:rPr>
              <a:t>: Connects to the Arduino 5V pin.</a:t>
            </a:r>
            <a:endParaRPr lang="en-IN" sz="1200" dirty="0">
              <a:solidFill>
                <a:srgbClr val="0D0D0D"/>
              </a:solidFill>
              <a:effectLst/>
              <a:highlight>
                <a:srgbClr val="FFFFFF"/>
              </a:highlight>
              <a:latin typeface="Courier New" panose="02070309020205020404" pitchFamily="49" charset="0"/>
              <a:ea typeface="Courier New" panose="02070309020205020404" pitchFamily="49" charset="0"/>
            </a:endParaRPr>
          </a:p>
          <a:p>
            <a:pPr marL="742950" lvl="1" indent="-285750">
              <a:spcBef>
                <a:spcPts val="600"/>
              </a:spcBef>
              <a:spcAft>
                <a:spcPts val="600"/>
              </a:spcAft>
              <a:buSzPts val="1000"/>
              <a:buFont typeface="Symbol" panose="05050102010706020507" pitchFamily="18" charset="2"/>
              <a:buChar char=""/>
              <a:tabLst>
                <a:tab pos="914400" algn="l"/>
              </a:tabLst>
            </a:pPr>
            <a:r>
              <a:rPr lang="en-US" sz="1200" b="1" dirty="0">
                <a:solidFill>
                  <a:srgbClr val="0D0D0D"/>
                </a:solidFill>
                <a:effectLst/>
                <a:highlight>
                  <a:srgbClr val="FFFFFF"/>
                </a:highlight>
                <a:latin typeface="Segoe UI" panose="020B0502040204020203" pitchFamily="34" charset="0"/>
                <a:ea typeface="Courier New" panose="02070309020205020404" pitchFamily="49" charset="0"/>
              </a:rPr>
              <a:t>GND</a:t>
            </a:r>
            <a:r>
              <a:rPr lang="en-US" sz="1200" dirty="0">
                <a:solidFill>
                  <a:srgbClr val="0D0D0D"/>
                </a:solidFill>
                <a:effectLst/>
                <a:highlight>
                  <a:srgbClr val="FFFFFF"/>
                </a:highlight>
                <a:latin typeface="Segoe UI" panose="020B0502040204020203" pitchFamily="34" charset="0"/>
                <a:ea typeface="Courier New" panose="02070309020205020404" pitchFamily="49" charset="0"/>
              </a:rPr>
              <a:t>: Connects to the Arduino GND pin.</a:t>
            </a:r>
            <a:endParaRPr lang="en-IN" sz="1200" dirty="0">
              <a:solidFill>
                <a:srgbClr val="0D0D0D"/>
              </a:solidFill>
              <a:effectLst/>
              <a:highlight>
                <a:srgbClr val="FFFFFF"/>
              </a:highlight>
              <a:latin typeface="Courier New" panose="02070309020205020404" pitchFamily="49" charset="0"/>
              <a:ea typeface="Courier New" panose="02070309020205020404" pitchFamily="49" charset="0"/>
            </a:endParaRPr>
          </a:p>
          <a:p>
            <a:pPr marL="742950" lvl="1" indent="-285750">
              <a:spcBef>
                <a:spcPts val="600"/>
              </a:spcBef>
              <a:spcAft>
                <a:spcPts val="600"/>
              </a:spcAft>
              <a:buSzPts val="1000"/>
              <a:buFont typeface="Symbol" panose="05050102010706020507" pitchFamily="18" charset="2"/>
              <a:buChar char=""/>
              <a:tabLst>
                <a:tab pos="914400" algn="l"/>
              </a:tabLst>
            </a:pPr>
            <a:r>
              <a:rPr lang="en-US" sz="1200" b="1" dirty="0">
                <a:solidFill>
                  <a:srgbClr val="0D0D0D"/>
                </a:solidFill>
                <a:effectLst/>
                <a:highlight>
                  <a:srgbClr val="FFFFFF"/>
                </a:highlight>
                <a:latin typeface="Segoe UI" panose="020B0502040204020203" pitchFamily="34" charset="0"/>
                <a:ea typeface="Courier New" panose="02070309020205020404" pitchFamily="49" charset="0"/>
              </a:rPr>
              <a:t>Trig</a:t>
            </a:r>
            <a:r>
              <a:rPr lang="en-US" sz="1200" dirty="0">
                <a:solidFill>
                  <a:srgbClr val="0D0D0D"/>
                </a:solidFill>
                <a:effectLst/>
                <a:highlight>
                  <a:srgbClr val="FFFFFF"/>
                </a:highlight>
                <a:latin typeface="Segoe UI" panose="020B0502040204020203" pitchFamily="34" charset="0"/>
                <a:ea typeface="Courier New" panose="02070309020205020404" pitchFamily="49" charset="0"/>
              </a:rPr>
              <a:t>: Connects to Arduino digital pin 2.</a:t>
            </a:r>
          </a:p>
          <a:p>
            <a:pPr marL="742950" lvl="1" indent="-285750">
              <a:spcBef>
                <a:spcPts val="600"/>
              </a:spcBef>
              <a:spcAft>
                <a:spcPts val="600"/>
              </a:spcAft>
              <a:buSzPts val="1000"/>
              <a:buFont typeface="Symbol" panose="05050102010706020507" pitchFamily="18" charset="2"/>
              <a:buChar char=""/>
              <a:tabLst>
                <a:tab pos="914400" algn="l"/>
              </a:tabLst>
            </a:pPr>
            <a:r>
              <a:rPr lang="en-US" sz="1200" b="1" dirty="0">
                <a:solidFill>
                  <a:srgbClr val="0D0D0D"/>
                </a:solidFill>
                <a:effectLst/>
                <a:latin typeface="Segoe UI" panose="020B0502040204020203" pitchFamily="34" charset="0"/>
                <a:ea typeface="Courier New" panose="02070309020205020404" pitchFamily="49" charset="0"/>
              </a:rPr>
              <a:t>Echo</a:t>
            </a:r>
            <a:r>
              <a:rPr lang="en-US" sz="1200" dirty="0">
                <a:solidFill>
                  <a:srgbClr val="0D0D0D"/>
                </a:solidFill>
                <a:effectLst/>
                <a:latin typeface="Segoe UI" panose="020B0502040204020203" pitchFamily="34" charset="0"/>
                <a:ea typeface="Courier New" panose="02070309020205020404" pitchFamily="49" charset="0"/>
              </a:rPr>
              <a:t>: Connects to Arduino digital pin 3.</a:t>
            </a:r>
            <a:endParaRPr lang="en-IN" sz="1200" dirty="0">
              <a:solidFill>
                <a:srgbClr val="0D0D0D"/>
              </a:solidFill>
              <a:highlight>
                <a:srgbClr val="FFFFFF"/>
              </a:highlight>
              <a:latin typeface="Courier New" panose="02070309020205020404" pitchFamily="49" charset="0"/>
              <a:ea typeface="Courier New" panose="02070309020205020404" pitchFamily="49" charset="0"/>
            </a:endParaRPr>
          </a:p>
          <a:p>
            <a:pPr marL="342900" lvl="0" indent="-342900">
              <a:spcBef>
                <a:spcPts val="1500"/>
              </a:spcBef>
              <a:spcAft>
                <a:spcPts val="1500"/>
              </a:spcAft>
              <a:tabLst>
                <a:tab pos="457200" algn="l"/>
              </a:tabLst>
            </a:pPr>
            <a:r>
              <a:rPr lang="en-IN" sz="1200" b="1" dirty="0">
                <a:solidFill>
                  <a:srgbClr val="0D0D0D"/>
                </a:solidFill>
                <a:effectLst/>
                <a:highlight>
                  <a:srgbClr val="FFFFFF"/>
                </a:highlight>
                <a:latin typeface="Segoe UI" panose="020B0502040204020203" pitchFamily="34" charset="0"/>
                <a:ea typeface="Times New Roman" panose="02020603050405020304" pitchFamily="18" charset="0"/>
              </a:rPr>
              <a:t>Servo Motor</a:t>
            </a:r>
            <a:r>
              <a:rPr lang="en-IN" sz="1200" dirty="0">
                <a:solidFill>
                  <a:srgbClr val="0D0D0D"/>
                </a:solidFill>
                <a:effectLst/>
                <a:highlight>
                  <a:srgbClr val="FFFFFF"/>
                </a:highlight>
                <a:latin typeface="Segoe UI" panose="020B0502040204020203" pitchFamily="34" charset="0"/>
                <a:ea typeface="Times New Roman" panose="02020603050405020304" pitchFamily="18" charset="0"/>
              </a:rPr>
              <a:t>:</a:t>
            </a:r>
            <a:endParaRPr lang="en-IN" sz="1200" dirty="0">
              <a:effectLst/>
              <a:highlight>
                <a:srgbClr val="FFFFFF"/>
              </a:highlight>
              <a:latin typeface="Times New Roman" panose="02020603050405020304" pitchFamily="18" charset="0"/>
              <a:ea typeface="Times New Roman" panose="02020603050405020304" pitchFamily="18" charset="0"/>
            </a:endParaRPr>
          </a:p>
          <a:p>
            <a:pPr marL="742950" lvl="1" indent="-285750">
              <a:spcBef>
                <a:spcPts val="600"/>
              </a:spcBef>
              <a:spcAft>
                <a:spcPts val="600"/>
              </a:spcAft>
              <a:buSzPts val="1000"/>
              <a:buFont typeface="Symbol" panose="05050102010706020507" pitchFamily="18" charset="2"/>
              <a:buChar char=""/>
              <a:tabLst>
                <a:tab pos="914400" algn="l"/>
              </a:tabLst>
            </a:pPr>
            <a:r>
              <a:rPr lang="en-US" sz="1200" b="1" dirty="0">
                <a:solidFill>
                  <a:srgbClr val="0D0D0D"/>
                </a:solidFill>
                <a:effectLst/>
                <a:highlight>
                  <a:srgbClr val="FFFFFF"/>
                </a:highlight>
                <a:latin typeface="Segoe UI" panose="020B0502040204020203" pitchFamily="34" charset="0"/>
                <a:ea typeface="Courier New" panose="02070309020205020404" pitchFamily="49" charset="0"/>
              </a:rPr>
              <a:t>Brown (GND)</a:t>
            </a:r>
            <a:r>
              <a:rPr lang="en-US" sz="1200" dirty="0">
                <a:solidFill>
                  <a:srgbClr val="0D0D0D"/>
                </a:solidFill>
                <a:effectLst/>
                <a:highlight>
                  <a:srgbClr val="FFFFFF"/>
                </a:highlight>
                <a:latin typeface="Segoe UI" panose="020B0502040204020203" pitchFamily="34" charset="0"/>
                <a:ea typeface="Courier New" panose="02070309020205020404" pitchFamily="49" charset="0"/>
              </a:rPr>
              <a:t>: Connects to the Arduino GND pin.</a:t>
            </a:r>
            <a:endParaRPr lang="en-IN" sz="1200" dirty="0">
              <a:solidFill>
                <a:srgbClr val="0D0D0D"/>
              </a:solidFill>
              <a:effectLst/>
              <a:highlight>
                <a:srgbClr val="FFFFFF"/>
              </a:highlight>
              <a:latin typeface="Courier New" panose="02070309020205020404" pitchFamily="49" charset="0"/>
              <a:ea typeface="Courier New" panose="02070309020205020404" pitchFamily="49" charset="0"/>
            </a:endParaRPr>
          </a:p>
          <a:p>
            <a:pPr marL="742950" lvl="1" indent="-285750">
              <a:spcBef>
                <a:spcPts val="600"/>
              </a:spcBef>
              <a:spcAft>
                <a:spcPts val="600"/>
              </a:spcAft>
              <a:buSzPts val="1000"/>
              <a:buFont typeface="Symbol" panose="05050102010706020507" pitchFamily="18" charset="2"/>
              <a:buChar char=""/>
              <a:tabLst>
                <a:tab pos="914400" algn="l"/>
              </a:tabLst>
            </a:pPr>
            <a:r>
              <a:rPr lang="en-US" sz="1200" b="1" dirty="0">
                <a:solidFill>
                  <a:srgbClr val="0D0D0D"/>
                </a:solidFill>
                <a:effectLst/>
                <a:highlight>
                  <a:srgbClr val="FFFFFF"/>
                </a:highlight>
                <a:latin typeface="Segoe UI" panose="020B0502040204020203" pitchFamily="34" charset="0"/>
                <a:ea typeface="Courier New" panose="02070309020205020404" pitchFamily="49" charset="0"/>
              </a:rPr>
              <a:t>Red (VCC)</a:t>
            </a:r>
            <a:r>
              <a:rPr lang="en-US" sz="1200" dirty="0">
                <a:solidFill>
                  <a:srgbClr val="0D0D0D"/>
                </a:solidFill>
                <a:effectLst/>
                <a:highlight>
                  <a:srgbClr val="FFFFFF"/>
                </a:highlight>
                <a:latin typeface="Segoe UI" panose="020B0502040204020203" pitchFamily="34" charset="0"/>
                <a:ea typeface="Courier New" panose="02070309020205020404" pitchFamily="49" charset="0"/>
              </a:rPr>
              <a:t>: Connects to the Arduino 5V pin.</a:t>
            </a:r>
            <a:endParaRPr lang="en-IN" sz="1200" dirty="0">
              <a:solidFill>
                <a:srgbClr val="0D0D0D"/>
              </a:solidFill>
              <a:effectLst/>
              <a:highlight>
                <a:srgbClr val="FFFFFF"/>
              </a:highlight>
              <a:latin typeface="Courier New" panose="02070309020205020404" pitchFamily="49" charset="0"/>
              <a:ea typeface="Courier New" panose="02070309020205020404" pitchFamily="49" charset="0"/>
            </a:endParaRPr>
          </a:p>
          <a:p>
            <a:pPr marL="742950" lvl="1" indent="-285750">
              <a:spcBef>
                <a:spcPts val="600"/>
              </a:spcBef>
              <a:spcAft>
                <a:spcPts val="600"/>
              </a:spcAft>
              <a:buSzPts val="1000"/>
              <a:buFont typeface="Symbol" panose="05050102010706020507" pitchFamily="18" charset="2"/>
              <a:buChar char=""/>
              <a:tabLst>
                <a:tab pos="914400" algn="l"/>
              </a:tabLst>
            </a:pPr>
            <a:r>
              <a:rPr lang="en-US" sz="1200" b="1" dirty="0">
                <a:solidFill>
                  <a:srgbClr val="0D0D0D"/>
                </a:solidFill>
                <a:effectLst/>
                <a:highlight>
                  <a:srgbClr val="FFFFFF"/>
                </a:highlight>
                <a:latin typeface="Segoe UI" panose="020B0502040204020203" pitchFamily="34" charset="0"/>
                <a:ea typeface="Courier New" panose="02070309020205020404" pitchFamily="49" charset="0"/>
              </a:rPr>
              <a:t>Orange (Signal)</a:t>
            </a:r>
            <a:r>
              <a:rPr lang="en-US" sz="1200" dirty="0">
                <a:solidFill>
                  <a:srgbClr val="0D0D0D"/>
                </a:solidFill>
                <a:effectLst/>
                <a:highlight>
                  <a:srgbClr val="FFFFFF"/>
                </a:highlight>
                <a:latin typeface="Segoe UI" panose="020B0502040204020203" pitchFamily="34" charset="0"/>
                <a:ea typeface="Courier New" panose="02070309020205020404" pitchFamily="49" charset="0"/>
              </a:rPr>
              <a:t>: Connects to Arduino digital pin 10.</a:t>
            </a:r>
            <a:endParaRPr lang="en-IN" sz="1200" dirty="0">
              <a:solidFill>
                <a:srgbClr val="0D0D0D"/>
              </a:solidFill>
              <a:effectLst/>
              <a:highlight>
                <a:srgbClr val="FFFFFF"/>
              </a:highlight>
              <a:latin typeface="Courier New" panose="02070309020205020404" pitchFamily="49" charset="0"/>
              <a:ea typeface="Courier New" panose="02070309020205020404" pitchFamily="49" charset="0"/>
            </a:endParaRPr>
          </a:p>
          <a:p>
            <a:pPr lvl="1">
              <a:spcBef>
                <a:spcPts val="600"/>
              </a:spcBef>
              <a:spcAft>
                <a:spcPts val="600"/>
              </a:spcAft>
              <a:buSzPts val="1000"/>
              <a:tabLst>
                <a:tab pos="914400" algn="l"/>
              </a:tabLst>
            </a:pPr>
            <a:endParaRPr lang="en-US" sz="1200" dirty="0">
              <a:solidFill>
                <a:srgbClr val="0D0D0D"/>
              </a:solidFill>
              <a:effectLst/>
              <a:latin typeface="Segoe UI" panose="020B0502040204020203" pitchFamily="34" charset="0"/>
              <a:ea typeface="Courier New" panose="02070309020205020404" pitchFamily="49"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TotalTime>
  <Words>1861</Words>
  <Application>Microsoft Office PowerPoint</Application>
  <PresentationFormat>On-screen Show (16:9)</PresentationFormat>
  <Paragraphs>172</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Aptos Display</vt:lpstr>
      <vt:lpstr>Arial MT</vt:lpstr>
      <vt:lpstr>Calibri</vt:lpstr>
      <vt:lpstr>Courier New</vt:lpstr>
      <vt:lpstr>Google Sans</vt:lpstr>
      <vt:lpstr>Segoe UI</vt:lpstr>
      <vt:lpstr>Symbol</vt:lpstr>
      <vt:lpstr>Tahoma</vt:lpstr>
      <vt:lpstr>Times New Roman</vt:lpstr>
      <vt:lpstr>Trebuchet MS</vt:lpstr>
      <vt:lpstr>Office Theme</vt:lpstr>
      <vt:lpstr>PRESENTED BY</vt:lpstr>
      <vt:lpstr>PowerPoint Presentation</vt:lpstr>
      <vt:lpstr>ABSTRACT</vt:lpstr>
      <vt:lpstr>INTERNET OF THINGS(IoT)</vt:lpstr>
      <vt:lpstr>DESCRIPTION OF THE COMPONENTS</vt:lpstr>
      <vt:lpstr>PowerPoint Presentation</vt:lpstr>
      <vt:lpstr>PowerPoint Presentation</vt:lpstr>
      <vt:lpstr>Circuit diagram</vt:lpstr>
      <vt:lpstr>Component connections</vt:lpstr>
      <vt:lpstr>PowerPoint Presentation</vt:lpstr>
      <vt:lpstr>PowerPoint Presentation</vt:lpstr>
      <vt:lpstr>Functionality</vt:lpstr>
      <vt:lpstr>Project Demo link with image </vt:lpstr>
      <vt:lpstr>FUTURE SCOPE</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Soumik Ghosh</dc:creator>
  <cp:lastModifiedBy>SRAYOAN RAY</cp:lastModifiedBy>
  <cp:revision>29</cp:revision>
  <dcterms:created xsi:type="dcterms:W3CDTF">2023-11-21T11:30:08Z</dcterms:created>
  <dcterms:modified xsi:type="dcterms:W3CDTF">2024-05-16T13:19:22Z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2022-11-24T00:00:00Z</vt:filetime>
  </property>
  <property fmtid="{D5CDD505-2E9C-101B-9397-08002B2CF9AE}" pid="3" name="Creator">
    <vt:lpwstr>Microsoft® PowerPoint® 2021</vt:lpwstr>
  </property>
  <property fmtid="{D5CDD505-2E9C-101B-9397-08002B2CF9AE}" pid="4" name="LastSaved">
    <vt:filetime>2023-11-21T00:00:00Z</vt:filetime>
  </property>
</Properties>
</file>