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10" y="72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26.12.2016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26.12.2016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33E-500F-F343-BE6D-18A3C7695E5B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904-60C8-5C4A-8609-77BCE1F3DA97}" type="datetime1">
              <a:rPr lang="de-DE" smtClean="0"/>
              <a:t>26.12.2016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33E-500F-F343-BE6D-18A3C7695E5B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3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3E97-1D42-494D-BC0F-37899D5E2F14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F18-B3BD-EB44-A07D-F68BFDE3269C}" type="datetime1">
              <a:rPr lang="de-DE" smtClean="0"/>
              <a:t>26.12.2016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98828" y="1190443"/>
            <a:ext cx="6687972" cy="4397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98828" y="1700616"/>
            <a:ext cx="6687972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7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E8F8-4A2E-934D-B7A3-5A53DFF92968}" type="datetime1">
              <a:rPr lang="de-DE" smtClean="0"/>
              <a:pPr/>
              <a:t>26.12.2016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33E-500F-F343-BE6D-18A3C7695E5B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B33E-500F-F343-BE6D-18A3C7695E5B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3E97-1D42-494D-BC0F-37899D5E2F14}" type="datetime1">
              <a:rPr lang="de-DE" smtClean="0"/>
              <a:t>26.12.2016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F18-B3BD-EB44-A07D-F68BFDE3269C}" type="datetime1">
              <a:rPr lang="de-DE" smtClean="0"/>
              <a:t>26.12.2016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56E8F8-4A2E-934D-B7A3-5A53DFF92968}" type="datetime1">
              <a:rPr lang="de-DE" smtClean="0"/>
              <a:pPr/>
              <a:t>26.12.2016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91400" y="190592"/>
            <a:ext cx="1752600" cy="4953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14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4" r:id="rId4"/>
    <p:sldLayoutId id="2147483661" r:id="rId5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56E8F8-4A2E-934D-B7A3-5A53DFF92968}" type="datetime1">
              <a:rPr lang="de-DE" smtClean="0"/>
              <a:pPr/>
              <a:t>26.12.2016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91400" y="190592"/>
            <a:ext cx="1752600" cy="4953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14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998828" y="1539165"/>
            <a:ext cx="3180497" cy="3414971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Outline: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Tutorial 1 + </a:t>
            </a:r>
            <a:r>
              <a:rPr lang="de-DE" dirty="0" err="1" smtClean="0"/>
              <a:t>Exercise</a:t>
            </a:r>
            <a:r>
              <a:rPr lang="de-DE" dirty="0" smtClean="0"/>
              <a:t>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Running</a:t>
            </a:r>
            <a:r>
              <a:rPr lang="de-DE" dirty="0" smtClean="0"/>
              <a:t> Trials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Analyzing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Tutorial 2 + </a:t>
            </a:r>
            <a:r>
              <a:rPr lang="de-DE" dirty="0" err="1" smtClean="0"/>
              <a:t>Exercise</a:t>
            </a:r>
            <a:r>
              <a:rPr lang="de-DE" dirty="0" smtClean="0"/>
              <a:t>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Making </a:t>
            </a:r>
            <a:r>
              <a:rPr lang="de-DE" dirty="0" err="1"/>
              <a:t>p</a:t>
            </a:r>
            <a:r>
              <a:rPr lang="de-DE" dirty="0" err="1" smtClean="0"/>
              <a:t>rocedures</a:t>
            </a:r>
            <a:endParaRPr lang="de-DE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Making </a:t>
            </a:r>
            <a:r>
              <a:rPr lang="de-DE" dirty="0" err="1"/>
              <a:t>s</a:t>
            </a:r>
            <a:r>
              <a:rPr lang="de-DE" dirty="0" err="1" smtClean="0"/>
              <a:t>timulis</a:t>
            </a:r>
            <a:r>
              <a:rPr lang="de-DE" dirty="0" smtClean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Tutorial 3 + </a:t>
            </a:r>
            <a:r>
              <a:rPr lang="de-DE" dirty="0" err="1" smtClean="0"/>
              <a:t>Exercise</a:t>
            </a:r>
            <a:r>
              <a:rPr lang="de-DE" dirty="0" smtClean="0"/>
              <a:t> 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Nested</a:t>
            </a:r>
            <a:r>
              <a:rPr lang="de-DE" dirty="0" smtClean="0"/>
              <a:t> Lists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/>
              <a:t> </a:t>
            </a:r>
            <a:r>
              <a:rPr lang="de-DE" dirty="0" smtClean="0"/>
              <a:t>Sounds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E-Prime Tutorials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5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398895"/>
            <a:ext cx="8236424" cy="3391469"/>
          </a:xfrm>
        </p:spPr>
        <p:txBody>
          <a:bodyPr>
            <a:norm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smtClean="0"/>
              <a:t>Properties :: Text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smtClean="0"/>
              <a:t>General Tab : </a:t>
            </a:r>
            <a:r>
              <a:rPr lang="de-DE" sz="2000" b="0" dirty="0" err="1" smtClean="0"/>
              <a:t>text</a:t>
            </a:r>
            <a:r>
              <a:rPr lang="de-DE" sz="2000" b="0" dirty="0" smtClean="0"/>
              <a:t> style, </a:t>
            </a:r>
            <a:r>
              <a:rPr lang="de-DE" sz="2000" b="0" dirty="0" err="1" smtClean="0"/>
              <a:t>color</a:t>
            </a:r>
            <a:r>
              <a:rPr lang="de-DE" sz="2000" b="0" dirty="0" smtClean="0"/>
              <a:t>, </a:t>
            </a:r>
            <a:r>
              <a:rPr lang="de-DE" sz="2000" b="0" dirty="0" err="1" smtClean="0"/>
              <a:t>alignment</a:t>
            </a:r>
            <a:endParaRPr lang="de-DE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smtClean="0"/>
              <a:t>Frame Tab: </a:t>
            </a:r>
            <a:r>
              <a:rPr lang="de-DE" sz="2000" b="0" dirty="0" err="1" smtClean="0"/>
              <a:t>specify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rectangular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area</a:t>
            </a:r>
            <a:r>
              <a:rPr lang="de-DE" sz="2000" b="0" dirty="0" smtClean="0"/>
              <a:t> on </a:t>
            </a:r>
            <a:r>
              <a:rPr lang="de-DE" sz="2000" b="0" dirty="0" err="1" smtClean="0"/>
              <a:t>screen</a:t>
            </a:r>
            <a:endParaRPr lang="de-DE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smtClean="0"/>
              <a:t>Duration Tab: </a:t>
            </a:r>
            <a:r>
              <a:rPr lang="de-DE" sz="2000" b="0" dirty="0" err="1" smtClean="0"/>
              <a:t>adjust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the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timing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part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of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stimulus</a:t>
            </a:r>
            <a:endParaRPr lang="de-DE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dirty="0" err="1" smtClean="0"/>
              <a:t>Logging</a:t>
            </a:r>
            <a:r>
              <a:rPr lang="de-DE" sz="2000" b="0" dirty="0" smtClean="0"/>
              <a:t> Tab: log </a:t>
            </a:r>
            <a:r>
              <a:rPr lang="de-DE" sz="2000" b="0" dirty="0" err="1" smtClean="0"/>
              <a:t>response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response</a:t>
            </a:r>
            <a:r>
              <a:rPr lang="de-DE" sz="2000" b="0" dirty="0" smtClean="0"/>
              <a:t> time </a:t>
            </a:r>
            <a:endParaRPr lang="de-DE" sz="2000" b="0" dirty="0" smtClean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207225" y="733724"/>
            <a:ext cx="1910686" cy="66517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Tutorial</a:t>
            </a:r>
            <a:r>
              <a:rPr lang="de-DE" sz="2000" dirty="0" smtClean="0"/>
              <a:t> </a:t>
            </a:r>
            <a:r>
              <a:rPr lang="de-DE" sz="2400" dirty="0" smtClean="0"/>
              <a:t>1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028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009934"/>
            <a:ext cx="8236424" cy="3391469"/>
          </a:xfrm>
        </p:spPr>
        <p:txBody>
          <a:bodyPr>
            <a:normAutofit/>
          </a:bodyPr>
          <a:lstStyle/>
          <a:p>
            <a:r>
              <a:rPr lang="de-DE" dirty="0" err="1" smtClean="0"/>
              <a:t>Build</a:t>
            </a:r>
            <a:r>
              <a:rPr lang="de-DE" dirty="0" smtClean="0"/>
              <a:t> Basic Experiment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Create </a:t>
            </a:r>
            <a:r>
              <a:rPr lang="de-DE" b="0" dirty="0" err="1" smtClean="0"/>
              <a:t>new</a:t>
            </a:r>
            <a:r>
              <a:rPr lang="de-DE" b="0" dirty="0" smtClean="0"/>
              <a:t> </a:t>
            </a:r>
            <a:r>
              <a:rPr lang="de-DE" b="0" dirty="0" err="1" smtClean="0"/>
              <a:t>experiment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Create </a:t>
            </a:r>
            <a:r>
              <a:rPr lang="de-DE" b="0" dirty="0" err="1" smtClean="0"/>
              <a:t>list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procedures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Programming</a:t>
            </a:r>
            <a:r>
              <a:rPr lang="de-DE" b="0" dirty="0" smtClean="0"/>
              <a:t> </a:t>
            </a:r>
            <a:r>
              <a:rPr lang="de-DE" b="0" dirty="0" err="1" smtClean="0"/>
              <a:t>trials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fixations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targets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Analyzing</a:t>
            </a:r>
            <a:r>
              <a:rPr lang="de-DE" b="0" dirty="0" smtClean="0"/>
              <a:t>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response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1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009934"/>
            <a:ext cx="8236424" cy="3821373"/>
          </a:xfrm>
        </p:spPr>
        <p:txBody>
          <a:bodyPr>
            <a:normAutofit fontScale="92500"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1 :: Test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reflexes</a:t>
            </a:r>
            <a:endParaRPr lang="de-DE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200" b="0" dirty="0"/>
              <a:t>Add an introduction screen to the start of your experiment, with infinite duration, or until </a:t>
            </a:r>
            <a:r>
              <a:rPr lang="en-US" sz="2200" b="0" dirty="0" smtClean="0"/>
              <a:t>the participant </a:t>
            </a:r>
            <a:r>
              <a:rPr lang="en-US" sz="2200" b="0" dirty="0"/>
              <a:t>presses a certain unique key (“press </a:t>
            </a:r>
            <a:r>
              <a:rPr lang="en-US" sz="2200" b="0" dirty="0" smtClean="0"/>
              <a:t>W </a:t>
            </a:r>
            <a:r>
              <a:rPr lang="en-US" sz="2200" b="0" dirty="0"/>
              <a:t>to continue</a:t>
            </a:r>
            <a:r>
              <a:rPr lang="en-US" sz="2200" b="0" dirty="0" smtClean="0"/>
              <a:t>”)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200" b="0" dirty="0"/>
              <a:t>Add a goodbye and thanks screen to your experiment</a:t>
            </a:r>
            <a:r>
              <a:rPr lang="en-US" sz="2200" b="0" dirty="0" smtClean="0"/>
              <a:t>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200" b="0" dirty="0"/>
              <a:t>Use the mouse instead of the keyboard as </a:t>
            </a:r>
            <a:r>
              <a:rPr lang="en-US" sz="2200" b="0" dirty="0" err="1"/>
              <a:t>InputDevice</a:t>
            </a:r>
            <a:r>
              <a:rPr lang="en-US" sz="2200" b="0" dirty="0"/>
              <a:t> for the </a:t>
            </a:r>
            <a:r>
              <a:rPr lang="en-US" sz="2200" b="0" dirty="0" err="1"/>
              <a:t>TargetStimulus</a:t>
            </a:r>
            <a:r>
              <a:rPr lang="en-US" sz="2200" b="0" dirty="0"/>
              <a:t>. To do this, </a:t>
            </a:r>
            <a:r>
              <a:rPr lang="en-US" sz="2200" b="0" dirty="0" smtClean="0"/>
              <a:t>you basically </a:t>
            </a:r>
            <a:r>
              <a:rPr lang="en-US" sz="2200" b="0" dirty="0"/>
              <a:t>do the same as with the keyboard as an input device, except that the response keys </a:t>
            </a:r>
            <a:r>
              <a:rPr lang="en-US" sz="2200" b="0" dirty="0" smtClean="0"/>
              <a:t>are defined </a:t>
            </a:r>
            <a:r>
              <a:rPr lang="en-US" sz="2200" b="0" dirty="0"/>
              <a:t>as 1 (left mouse-button) and 2 (right mouse-button). Therefore, entering 12 as </a:t>
            </a:r>
            <a:r>
              <a:rPr lang="en-US" sz="2200" b="0" dirty="0" smtClean="0"/>
              <a:t>allowable would </a:t>
            </a:r>
            <a:r>
              <a:rPr lang="en-US" sz="2200" b="0" dirty="0"/>
              <a:t>make either key an allowable response.</a:t>
            </a: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95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009934"/>
            <a:ext cx="8236424" cy="3821373"/>
          </a:xfrm>
        </p:spPr>
        <p:txBody>
          <a:bodyPr>
            <a:normAutofit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1 </a:t>
            </a:r>
            <a:r>
              <a:rPr lang="de-DE" dirty="0" err="1" smtClean="0"/>
              <a:t>continued</a:t>
            </a:r>
            <a:r>
              <a:rPr lang="de-DE" dirty="0" smtClean="0"/>
              <a:t>…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b="0" dirty="0" smtClean="0"/>
              <a:t>Training </a:t>
            </a:r>
            <a:r>
              <a:rPr lang="de-DE" sz="2000" b="0" dirty="0" err="1"/>
              <a:t>p</a:t>
            </a:r>
            <a:r>
              <a:rPr lang="de-DE" sz="2000" b="0" dirty="0" err="1" smtClean="0"/>
              <a:t>rocedure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should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display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white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screen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targets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grey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background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screen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fixation</a:t>
            </a:r>
            <a:endParaRPr lang="de-DE" sz="2000" b="0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b="0" dirty="0" smtClean="0"/>
              <a:t>Test </a:t>
            </a:r>
            <a:r>
              <a:rPr lang="de-DE" sz="2000" b="0" dirty="0" err="1" smtClean="0"/>
              <a:t>Procedure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should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randomly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displays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red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or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green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screens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targets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and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grey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screen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as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fixation</a:t>
            </a:r>
            <a:r>
              <a:rPr lang="de-DE" sz="2000" b="0" dirty="0" smtClean="0"/>
              <a:t>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b="0" dirty="0" smtClean="0"/>
              <a:t> </a:t>
            </a:r>
            <a:r>
              <a:rPr lang="de-DE" sz="2000" b="0" dirty="0" err="1" smtClean="0"/>
              <a:t>Record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the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reaction</a:t>
            </a:r>
            <a:r>
              <a:rPr lang="de-DE" sz="2000" b="0" dirty="0" smtClean="0"/>
              <a:t> time </a:t>
            </a:r>
            <a:r>
              <a:rPr lang="de-DE" sz="2000" b="0" dirty="0" err="1" smtClean="0"/>
              <a:t>for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both</a:t>
            </a:r>
            <a:r>
              <a:rPr lang="de-DE" sz="2000" b="0" dirty="0" smtClean="0"/>
              <a:t> type </a:t>
            </a:r>
            <a:r>
              <a:rPr lang="de-DE" sz="2000" b="0" dirty="0" err="1" smtClean="0"/>
              <a:t>of</a:t>
            </a:r>
            <a:r>
              <a:rPr lang="de-DE" sz="2000" b="0" dirty="0" smtClean="0"/>
              <a:t> </a:t>
            </a:r>
            <a:r>
              <a:rPr lang="de-DE" sz="2000" b="0" dirty="0" err="1" smtClean="0"/>
              <a:t>responses</a:t>
            </a:r>
            <a:r>
              <a:rPr lang="de-DE" sz="2000" b="0" dirty="0" smtClean="0"/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40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398895"/>
            <a:ext cx="8236424" cy="339146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More on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Selection</a:t>
            </a:r>
            <a:r>
              <a:rPr lang="de-DE" b="0" dirty="0" smtClean="0"/>
              <a:t> </a:t>
            </a:r>
            <a:r>
              <a:rPr lang="de-DE" b="0" dirty="0" err="1" smtClean="0"/>
              <a:t>tab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Reset</a:t>
            </a:r>
            <a:r>
              <a:rPr lang="de-DE" b="0" dirty="0" smtClean="0"/>
              <a:t>/Exit </a:t>
            </a:r>
            <a:r>
              <a:rPr lang="de-DE" b="0" dirty="0" err="1" smtClean="0"/>
              <a:t>tab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Attributes</a:t>
            </a:r>
          </a:p>
          <a:p>
            <a:r>
              <a:rPr lang="de-DE" b="0" dirty="0" err="1" smtClean="0"/>
              <a:t>and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Feedback Displays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Showing</a:t>
            </a:r>
            <a:r>
              <a:rPr lang="de-DE" b="0" dirty="0" smtClean="0"/>
              <a:t> Images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207225" y="733724"/>
            <a:ext cx="1910686" cy="66517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Tutorial</a:t>
            </a:r>
            <a:r>
              <a:rPr lang="de-DE" sz="2000" dirty="0" smtClean="0"/>
              <a:t> </a:t>
            </a:r>
            <a:r>
              <a:rPr lang="de-DE" sz="2400" dirty="0"/>
              <a:t>2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924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009934"/>
            <a:ext cx="8236424" cy="3821373"/>
          </a:xfrm>
        </p:spPr>
        <p:txBody>
          <a:bodyPr>
            <a:normAutofit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2 :: Simon </a:t>
            </a:r>
            <a:r>
              <a:rPr lang="de-DE" dirty="0" err="1" smtClean="0"/>
              <a:t>Effect</a:t>
            </a:r>
            <a:r>
              <a:rPr lang="de-DE" dirty="0" smtClean="0"/>
              <a:t> in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cues</a:t>
            </a:r>
            <a:endParaRPr lang="de-DE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b="0" dirty="0" err="1" smtClean="0"/>
              <a:t>Use</a:t>
            </a:r>
            <a:r>
              <a:rPr lang="de-DE" b="0" dirty="0" smtClean="0"/>
              <a:t>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images</a:t>
            </a:r>
            <a:r>
              <a:rPr lang="de-DE" b="0" dirty="0" smtClean="0"/>
              <a:t> </a:t>
            </a:r>
            <a:r>
              <a:rPr lang="de-DE" b="0" dirty="0" err="1" smtClean="0"/>
              <a:t>left</a:t>
            </a:r>
            <a:r>
              <a:rPr lang="de-DE" b="0" dirty="0" smtClean="0"/>
              <a:t> </a:t>
            </a:r>
            <a:r>
              <a:rPr lang="de-DE" b="0" dirty="0" err="1" smtClean="0"/>
              <a:t>arrow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right</a:t>
            </a:r>
            <a:r>
              <a:rPr lang="de-DE" b="0" dirty="0" smtClean="0"/>
              <a:t> </a:t>
            </a:r>
            <a:r>
              <a:rPr lang="de-DE" b="0" dirty="0" err="1" smtClean="0"/>
              <a:t>arrow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described</a:t>
            </a:r>
            <a:r>
              <a:rPr lang="de-DE" b="0" dirty="0" smtClean="0"/>
              <a:t> in </a:t>
            </a:r>
            <a:r>
              <a:rPr lang="de-DE" b="0" dirty="0" err="1" smtClean="0"/>
              <a:t>tutorials</a:t>
            </a:r>
            <a:endParaRPr lang="de-DE" b="0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b="0" dirty="0"/>
              <a:t>Design an experiment to test the following hypothesis: </a:t>
            </a:r>
            <a:r>
              <a:rPr lang="en-US" b="0" dirty="0" smtClean="0"/>
              <a:t>more peripheral </a:t>
            </a:r>
            <a:r>
              <a:rPr lang="en-US" b="0" dirty="0"/>
              <a:t>stimuli elicit greater Simon effects than more central stimuli. Use at least 3 distances, </a:t>
            </a:r>
            <a:r>
              <a:rPr lang="en-US" b="0" dirty="0" smtClean="0"/>
              <a:t>for example </a:t>
            </a:r>
            <a:r>
              <a:rPr lang="en-US" b="0" dirty="0"/>
              <a:t>25%, 35% and 45% for left vs. 55%, 65% and 75% for right responses.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9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1398895"/>
            <a:ext cx="8236424" cy="33914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More on </a:t>
            </a:r>
            <a:r>
              <a:rPr lang="de-DE" dirty="0" err="1" smtClean="0"/>
              <a:t>Slides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SoundOut</a:t>
            </a:r>
            <a:r>
              <a:rPr lang="de-DE" b="0" dirty="0" smtClean="0"/>
              <a:t> </a:t>
            </a:r>
            <a:r>
              <a:rPr lang="de-DE" b="0" dirty="0" err="1" smtClean="0"/>
              <a:t>Object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Wait</a:t>
            </a:r>
            <a:r>
              <a:rPr lang="de-DE" b="0" dirty="0" smtClean="0"/>
              <a:t> </a:t>
            </a:r>
            <a:r>
              <a:rPr lang="de-DE" b="0" dirty="0" err="1" smtClean="0"/>
              <a:t>Object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Label </a:t>
            </a:r>
            <a:r>
              <a:rPr lang="de-DE" b="0" dirty="0" err="1" smtClean="0"/>
              <a:t>Object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Experiment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Inline </a:t>
            </a:r>
            <a:r>
              <a:rPr lang="de-DE" b="0" dirty="0" err="1" smtClean="0"/>
              <a:t>and</a:t>
            </a:r>
            <a:r>
              <a:rPr lang="de-DE" b="0" dirty="0" smtClean="0"/>
              <a:t> E-Basic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 smtClean="0"/>
              <a:t>Adhoc</a:t>
            </a:r>
            <a:r>
              <a:rPr lang="de-DE" b="0" dirty="0" smtClean="0"/>
              <a:t> </a:t>
            </a:r>
            <a:r>
              <a:rPr lang="de-DE" b="0" dirty="0" err="1" smtClean="0"/>
              <a:t>Randomisation</a:t>
            </a:r>
            <a:endParaRPr lang="de-DE" b="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207225" y="733724"/>
            <a:ext cx="1910686" cy="66517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Tutorial</a:t>
            </a:r>
            <a:r>
              <a:rPr lang="de-DE" sz="2000" dirty="0" smtClean="0"/>
              <a:t> </a:t>
            </a:r>
            <a:r>
              <a:rPr lang="de-DE" sz="2400" dirty="0" smtClean="0"/>
              <a:t>3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0898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50376" y="832514"/>
            <a:ext cx="8236424" cy="4196686"/>
          </a:xfrm>
        </p:spPr>
        <p:txBody>
          <a:bodyPr>
            <a:normAutofit/>
          </a:bodyPr>
          <a:lstStyle/>
          <a:p>
            <a:r>
              <a:rPr lang="de-DE" dirty="0" err="1" smtClean="0"/>
              <a:t>Exercise</a:t>
            </a:r>
            <a:r>
              <a:rPr lang="de-DE" dirty="0" smtClean="0"/>
              <a:t> 3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Our experiment will be </a:t>
            </a:r>
            <a:r>
              <a:rPr lang="en-US" sz="1800" b="0" dirty="0" smtClean="0"/>
              <a:t>based on the previous </a:t>
            </a:r>
            <a:r>
              <a:rPr lang="en-US" sz="1800" b="0" i="1" dirty="0" smtClean="0"/>
              <a:t>visual search </a:t>
            </a:r>
            <a:r>
              <a:rPr lang="en-US" sz="1800" b="0" dirty="0" smtClean="0"/>
              <a:t>task. Basically</a:t>
            </a:r>
            <a:r>
              <a:rPr lang="en-US" sz="1800" b="0" dirty="0"/>
              <a:t>, we ask participants </a:t>
            </a:r>
            <a:r>
              <a:rPr lang="en-US" sz="1800" b="0" dirty="0" smtClean="0"/>
              <a:t>to search </a:t>
            </a:r>
            <a:r>
              <a:rPr lang="en-US" sz="1800" b="0" dirty="0"/>
              <a:t>at a screen containing distracters (here: all letters except </a:t>
            </a:r>
            <a:r>
              <a:rPr lang="en-US" sz="1800" b="0" dirty="0" smtClean="0"/>
              <a:t>the </a:t>
            </a:r>
            <a:r>
              <a:rPr lang="en-US" sz="1800" b="0" dirty="0"/>
              <a:t>T), and to look for a target (the T</a:t>
            </a:r>
            <a:r>
              <a:rPr lang="en-US" sz="1800" b="0" dirty="0" smtClean="0"/>
              <a:t>). Cognitive </a:t>
            </a:r>
            <a:r>
              <a:rPr lang="en-US" sz="1800" b="0" dirty="0"/>
              <a:t>load is then manipulated by increasing the number of distracters (or, if you prefer, by </a:t>
            </a:r>
            <a:r>
              <a:rPr lang="en-US" sz="1800" b="0" dirty="0" smtClean="0"/>
              <a:t>using letters </a:t>
            </a:r>
            <a:r>
              <a:rPr lang="en-US" sz="1800" b="0" dirty="0"/>
              <a:t>that are more similar to the target). We require our participants to respond, as fast as </a:t>
            </a:r>
            <a:r>
              <a:rPr lang="en-US" sz="1800" b="0" dirty="0" smtClean="0"/>
              <a:t>possible, by </a:t>
            </a:r>
            <a:r>
              <a:rPr lang="en-US" sz="1800" b="0" dirty="0"/>
              <a:t>pressing T if they find a target, or N if there is no target. The prediction is that on </a:t>
            </a:r>
            <a:r>
              <a:rPr lang="en-US" sz="1800" b="0" dirty="0" smtClean="0"/>
              <a:t>average, participants </a:t>
            </a:r>
            <a:r>
              <a:rPr lang="en-US" sz="1800" b="0" dirty="0"/>
              <a:t>will take longer to press T when there is a distracting sound, but this effect should </a:t>
            </a:r>
            <a:r>
              <a:rPr lang="en-US" sz="1800" b="0" dirty="0" smtClean="0"/>
              <a:t>be more </a:t>
            </a:r>
            <a:r>
              <a:rPr lang="en-US" sz="1800" b="0" dirty="0"/>
              <a:t>pronounced when the number of distracters is increased.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3403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Bildschirmpräsentation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Office-Design</vt:lpstr>
      <vt:lpstr>1_Office-Design</vt:lpstr>
      <vt:lpstr>E-Prime Tutorials</vt:lpstr>
      <vt:lpstr>Tutorial 1</vt:lpstr>
      <vt:lpstr>PowerPoint-Präsentation</vt:lpstr>
      <vt:lpstr>PowerPoint-Präsentation</vt:lpstr>
      <vt:lpstr>PowerPoint-Präsentation</vt:lpstr>
      <vt:lpstr>Tutorial 2</vt:lpstr>
      <vt:lpstr>PowerPoint-Präsentation</vt:lpstr>
      <vt:lpstr>Tutorial 3</vt:lpstr>
      <vt:lpstr>PowerPoint-Präsentation</vt:lpstr>
    </vt:vector>
  </TitlesOfParts>
  <Company>Bfw Werbeagentur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SmartWerk</cp:lastModifiedBy>
  <cp:revision>129</cp:revision>
  <dcterms:created xsi:type="dcterms:W3CDTF">2014-06-30T10:01:41Z</dcterms:created>
  <dcterms:modified xsi:type="dcterms:W3CDTF">2016-12-27T02:19:45Z</dcterms:modified>
</cp:coreProperties>
</file>