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0" d="100"/>
          <a:sy n="140" d="100"/>
        </p:scale>
        <p:origin x="-192" y="6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076597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685800" lvl="0" indent="-295275">
              <a:lnSpc>
                <a:spcPct val="115000"/>
              </a:lnSpc>
              <a:spcBef>
                <a:spcPts val="300"/>
              </a:spcBef>
              <a:spcAft>
                <a:spcPts val="100"/>
              </a:spcAft>
              <a:buClr>
                <a:srgbClr val="252525"/>
              </a:buClr>
              <a:buSzPct val="95454"/>
            </a:pPr>
            <a:r>
              <a:rPr lang="en-GB" sz="1050">
                <a:solidFill>
                  <a:srgbClr val="252525"/>
                </a:solidFill>
                <a:highlight>
                  <a:srgbClr val="FFFFFF"/>
                </a:highlight>
              </a:rPr>
              <a:t>Have value even with little hard data. Important insights can be generated based on experts describing a situation (its alternatives, probabilities, and costs) and their preferences for outcomes.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spcAft>
                <a:spcPts val="1600"/>
              </a:spcAft>
              <a:buNone/>
            </a:pPr>
            <a:r>
              <a:rPr lang="en-GB" sz="1150">
                <a:solidFill>
                  <a:srgbClr val="242729"/>
                </a:solidFill>
                <a:highlight>
                  <a:srgbClr val="FFFFFF"/>
                </a:highlight>
              </a:rPr>
              <a:t>Decision tree does not perform well : Because decision tree need several key nodes, while it's hard to find "several key tokens" for text classification, and random forest is not so good for high sparse dimensions.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GB" sz="1200">
                <a:latin typeface="Calibri"/>
                <a:ea typeface="Calibri"/>
                <a:cs typeface="Calibri"/>
                <a:sym typeface="Calibri"/>
              </a:rPr>
              <a:t>Twitter has been used as a medium to disseminate real-time information and has been used in various brand campaigns, elections, and as a news media. </a:t>
            </a:r>
            <a:r>
              <a:rPr lang="en-GB" sz="1200">
                <a:solidFill>
                  <a:srgbClr val="222222"/>
                </a:solidFill>
                <a:highlight>
                  <a:srgbClr val="FFFFFF"/>
                </a:highlight>
                <a:latin typeface="Calibri"/>
                <a:ea typeface="Calibri"/>
                <a:cs typeface="Calibri"/>
                <a:sym typeface="Calibri"/>
              </a:rPr>
              <a:t>Every second, on an average around 6,000 tweets are tweeted on Twitter, which corresponds to over </a:t>
            </a:r>
            <a:r>
              <a:rPr lang="en-GB" sz="1200" b="1">
                <a:latin typeface="Calibri"/>
                <a:ea typeface="Calibri"/>
                <a:cs typeface="Calibri"/>
                <a:sym typeface="Calibri"/>
              </a:rPr>
              <a:t>350,000 tweets</a:t>
            </a:r>
            <a:r>
              <a:rPr lang="en-GB" sz="1200">
                <a:latin typeface="Calibri"/>
                <a:ea typeface="Calibri"/>
                <a:cs typeface="Calibri"/>
                <a:sym typeface="Calibri"/>
              </a:rPr>
              <a:t> sent per minute, </a:t>
            </a:r>
            <a:r>
              <a:rPr lang="en-GB" sz="1200" b="1">
                <a:latin typeface="Calibri"/>
                <a:ea typeface="Calibri"/>
                <a:cs typeface="Calibri"/>
                <a:sym typeface="Calibri"/>
              </a:rPr>
              <a:t>500 million tweets per day</a:t>
            </a:r>
            <a:r>
              <a:rPr lang="en-GB" sz="1200">
                <a:latin typeface="Calibri"/>
                <a:ea typeface="Calibri"/>
                <a:cs typeface="Calibri"/>
                <a:sym typeface="Calibri"/>
              </a:rPr>
              <a:t>. With so many tweets at disposal, one can exploit the tweets to extract important information like occurring of events. The events can be: elections, sports, natural calamities, outbreak of virus,etc.</a:t>
            </a:r>
          </a:p>
          <a:p>
            <a:pPr lvl="0">
              <a:lnSpc>
                <a:spcPct val="115000"/>
              </a:lnSpc>
              <a:spcBef>
                <a:spcPts val="0"/>
              </a:spcBef>
              <a:buNone/>
            </a:pPr>
            <a:endParaRPr>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First we are extracting the tweets</a:t>
            </a:r>
          </a:p>
          <a:p>
            <a:pPr lvl="0">
              <a:spcBef>
                <a:spcPts val="0"/>
              </a:spcBef>
              <a:buNone/>
            </a:pPr>
            <a:r>
              <a:rPr lang="en-GB"/>
              <a:t>Then tweet filetering and preporcessing to make a clean dataset</a:t>
            </a:r>
          </a:p>
          <a:p>
            <a:pPr lvl="0">
              <a:spcBef>
                <a:spcPts val="0"/>
              </a:spcBef>
              <a:buNone/>
            </a:pPr>
            <a:r>
              <a:rPr lang="en-GB"/>
              <a:t>Then training and classification using supervised algorithm: NB, SVM and Decision tree</a:t>
            </a: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We see that a tweet has these important features: retweet symbol, handle, punctuation and hashtag.</a:t>
            </a:r>
          </a:p>
          <a:p>
            <a:pPr lvl="0">
              <a:spcBef>
                <a:spcPts val="0"/>
              </a:spcBef>
              <a:buNone/>
            </a:pPr>
            <a:r>
              <a:rPr lang="en-GB"/>
              <a:t>We are using the hashtag to get tweets for a relevant category. </a:t>
            </a:r>
          </a:p>
          <a:p>
            <a:pPr lvl="0">
              <a:spcBef>
                <a:spcPts val="0"/>
              </a:spcBef>
              <a:buNone/>
            </a:pPr>
            <a:r>
              <a:rPr lang="en-GB"/>
              <a:t>For eg: #travel or #wanderlust is used to get travel related tweets.</a:t>
            </a:r>
          </a:p>
          <a:p>
            <a:pPr lvl="0">
              <a:spcBef>
                <a:spcPts val="0"/>
              </a:spcBef>
              <a:buNone/>
            </a:pPr>
            <a:r>
              <a:rPr lang="en-GB"/>
              <a:t>Twitter allows 450 requests in 15 min window. So we can ping twitter api in every 15 minutes.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Once we get the tweet data, we see one of the issue is that some handles are occurring in every category and they are bringing down the quality of dataset as they do not actually come under one category.</a:t>
            </a:r>
          </a:p>
          <a:p>
            <a:pPr lvl="0">
              <a:spcBef>
                <a:spcPts val="0"/>
              </a:spcBef>
              <a:buNone/>
            </a:pPr>
            <a:r>
              <a:rPr lang="en-GB"/>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GB"/>
              <a:t>SInce we already have done preprocessing, we have features in form of TF-IDF and we use these features as an input to various ML algorithms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solidFill>
                  <a:schemeClr val="dk2"/>
                </a:solidFill>
              </a:rPr>
              <a:t>‹#›</a:t>
            </a:fld>
            <a:endParaRPr lang="en-GB">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t>‹#›</a:t>
            </a:fld>
            <a:endParaRPr lang="en-GB"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245400" y="1803447"/>
            <a:ext cx="8222100" cy="838800"/>
          </a:xfrm>
          <a:prstGeom prst="rect">
            <a:avLst/>
          </a:prstGeom>
        </p:spPr>
        <p:txBody>
          <a:bodyPr lIns="91425" tIns="91425" rIns="91425" bIns="91425" anchor="b" anchorCtr="0">
            <a:noAutofit/>
          </a:bodyPr>
          <a:lstStyle/>
          <a:p>
            <a:pPr lvl="0">
              <a:spcBef>
                <a:spcPts val="0"/>
              </a:spcBef>
              <a:buNone/>
            </a:pPr>
            <a:r>
              <a:rPr lang="en-GB"/>
              <a:t>TWEET CLASSIFICATION</a:t>
            </a:r>
          </a:p>
        </p:txBody>
      </p:sp>
      <p:sp>
        <p:nvSpPr>
          <p:cNvPr id="86" name="Shape 86"/>
          <p:cNvSpPr txBox="1">
            <a:spLocks noGrp="1"/>
          </p:cNvSpPr>
          <p:nvPr>
            <p:ph type="subTitle" idx="1"/>
          </p:nvPr>
        </p:nvSpPr>
        <p:spPr>
          <a:xfrm>
            <a:off x="1711964" y="527050"/>
            <a:ext cx="5916600" cy="432900"/>
          </a:xfrm>
          <a:prstGeom prst="rect">
            <a:avLst/>
          </a:prstGeom>
        </p:spPr>
        <p:txBody>
          <a:bodyPr lIns="91425" tIns="91425" rIns="91425" bIns="91425" anchor="t" anchorCtr="0">
            <a:noAutofit/>
          </a:bodyPr>
          <a:lstStyle/>
          <a:p>
            <a:pPr lvl="0">
              <a:spcBef>
                <a:spcPts val="0"/>
              </a:spcBef>
              <a:buNone/>
            </a:pPr>
            <a:r>
              <a:rPr lang="en-GB"/>
              <a:t>CSCE 689: Natural Language Processing</a:t>
            </a:r>
          </a:p>
        </p:txBody>
      </p:sp>
      <p:sp>
        <p:nvSpPr>
          <p:cNvPr id="87" name="Shape 87"/>
          <p:cNvSpPr txBox="1">
            <a:spLocks noGrp="1"/>
          </p:cNvSpPr>
          <p:nvPr>
            <p:ph type="subTitle" idx="1"/>
          </p:nvPr>
        </p:nvSpPr>
        <p:spPr>
          <a:xfrm>
            <a:off x="245396" y="3891500"/>
            <a:ext cx="3743700" cy="432900"/>
          </a:xfrm>
          <a:prstGeom prst="rect">
            <a:avLst/>
          </a:prstGeom>
        </p:spPr>
        <p:txBody>
          <a:bodyPr lIns="91425" tIns="91425" rIns="91425" bIns="91425" anchor="t" anchorCtr="0">
            <a:noAutofit/>
          </a:bodyPr>
          <a:lstStyle/>
          <a:p>
            <a:pPr lvl="0">
              <a:spcBef>
                <a:spcPts val="0"/>
              </a:spcBef>
              <a:buNone/>
            </a:pPr>
            <a:r>
              <a:rPr lang="en-GB"/>
              <a:t>Instructor: Dr.Ruihong Huang </a:t>
            </a:r>
          </a:p>
          <a:p>
            <a:pPr lvl="0" rtl="0">
              <a:spcBef>
                <a:spcPts val="0"/>
              </a:spcBef>
              <a:buNone/>
            </a:pPr>
            <a:endParaRPr/>
          </a:p>
        </p:txBody>
      </p:sp>
      <p:sp>
        <p:nvSpPr>
          <p:cNvPr id="88" name="Shape 88"/>
          <p:cNvSpPr txBox="1">
            <a:spLocks noGrp="1"/>
          </p:cNvSpPr>
          <p:nvPr>
            <p:ph type="subTitle" idx="1"/>
          </p:nvPr>
        </p:nvSpPr>
        <p:spPr>
          <a:xfrm>
            <a:off x="5646500" y="3953250"/>
            <a:ext cx="3173700" cy="1033200"/>
          </a:xfrm>
          <a:prstGeom prst="rect">
            <a:avLst/>
          </a:prstGeom>
        </p:spPr>
        <p:txBody>
          <a:bodyPr lIns="91425" tIns="91425" rIns="91425" bIns="91425" anchor="t" anchorCtr="0">
            <a:noAutofit/>
          </a:bodyPr>
          <a:lstStyle/>
          <a:p>
            <a:pPr lvl="0">
              <a:spcBef>
                <a:spcPts val="0"/>
              </a:spcBef>
              <a:buNone/>
            </a:pPr>
            <a:r>
              <a:rPr lang="en-GB" dirty="0"/>
              <a:t>Presented by</a:t>
            </a:r>
            <a:r>
              <a:rPr lang="en-GB" dirty="0" smtClean="0"/>
              <a:t>:</a:t>
            </a:r>
            <a:r>
              <a:rPr lang="en-GB" dirty="0"/>
              <a:t/>
            </a:r>
            <a:br>
              <a:rPr lang="en-GB" dirty="0"/>
            </a:br>
            <a:r>
              <a:rPr lang="en-GB" dirty="0" err="1"/>
              <a:t>Saurabh</a:t>
            </a:r>
            <a:r>
              <a:rPr lang="en-GB" dirty="0"/>
              <a:t> </a:t>
            </a:r>
            <a:r>
              <a:rPr lang="en-GB" dirty="0" err="1"/>
              <a:t>Nayak</a:t>
            </a:r>
            <a:endParaRPr lang="en-GB" dirty="0"/>
          </a:p>
          <a:p>
            <a:pPr lvl="0" rtl="0">
              <a:spcBef>
                <a:spcPts val="0"/>
              </a:spcBef>
              <a:buNone/>
            </a:pPr>
            <a:r>
              <a:rPr lang="en-GB" dirty="0"/>
              <a:t/>
            </a:r>
            <a:br>
              <a:rPr lang="en-GB" dirty="0"/>
            </a:br>
            <a:endParaRPr lang="en-GB" dirty="0"/>
          </a:p>
          <a:p>
            <a:pPr lvl="0" rt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Algorithm 2: Support Vector Machine (SVM)</a:t>
            </a:r>
          </a:p>
        </p:txBody>
      </p:sp>
      <p:sp>
        <p:nvSpPr>
          <p:cNvPr id="144" name="Shape 144"/>
          <p:cNvSpPr txBox="1">
            <a:spLocks noGrp="1"/>
          </p:cNvSpPr>
          <p:nvPr>
            <p:ph type="body" idx="1"/>
          </p:nvPr>
        </p:nvSpPr>
        <p:spPr>
          <a:xfrm>
            <a:off x="311700" y="1153675"/>
            <a:ext cx="8621100" cy="3472200"/>
          </a:xfrm>
          <a:prstGeom prst="rect">
            <a:avLst/>
          </a:prstGeom>
          <a:ln w="9525" cap="flat" cmpd="sng">
            <a:solidFill>
              <a:srgbClr val="222222"/>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a:p>
            <a:pPr marL="457200" lvl="0" indent="-228600" rtl="0">
              <a:spcBef>
                <a:spcPts val="0"/>
              </a:spcBef>
              <a:buChar char="●"/>
            </a:pPr>
            <a:r>
              <a:rPr lang="en-GB"/>
              <a:t>Intuition: Find a hyperplane that maximizes</a:t>
            </a:r>
            <a:br>
              <a:rPr lang="en-GB"/>
            </a:br>
            <a:r>
              <a:rPr lang="en-GB"/>
              <a:t>the margin between the points.</a:t>
            </a:r>
          </a:p>
          <a:p>
            <a:pPr marL="457200" lvl="0" indent="-228600" rtl="0">
              <a:spcBef>
                <a:spcPts val="0"/>
              </a:spcBef>
              <a:buChar char="●"/>
            </a:pPr>
            <a:r>
              <a:rPr lang="en-GB"/>
              <a:t>Only support vectors(examples closest to</a:t>
            </a:r>
            <a:br>
              <a:rPr lang="en-GB"/>
            </a:br>
            <a:r>
              <a:rPr lang="en-GB"/>
              <a:t> hyperplane) matter and can ignore other</a:t>
            </a:r>
            <a:br>
              <a:rPr lang="en-GB"/>
            </a:br>
            <a:r>
              <a:rPr lang="en-GB"/>
              <a:t> training examples</a:t>
            </a:r>
          </a:p>
          <a:p>
            <a:pPr lvl="0">
              <a:spcBef>
                <a:spcPts val="0"/>
              </a:spcBef>
              <a:buNone/>
            </a:pPr>
            <a:endParaRPr/>
          </a:p>
        </p:txBody>
      </p:sp>
      <p:pic>
        <p:nvPicPr>
          <p:cNvPr id="145" name="Shape 145" descr="Svm_max_sep_hyperplane_with_margin.png"/>
          <p:cNvPicPr preferRelativeResize="0"/>
          <p:nvPr/>
        </p:nvPicPr>
        <p:blipFill>
          <a:blip r:embed="rId3">
            <a:alphaModFix/>
          </a:blip>
          <a:stretch>
            <a:fillRect/>
          </a:stretch>
        </p:blipFill>
        <p:spPr>
          <a:xfrm>
            <a:off x="5310899" y="1290750"/>
            <a:ext cx="3294150" cy="354942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Algorithm 3: Decision Tree</a:t>
            </a:r>
          </a:p>
          <a:p>
            <a:pPr lvl="0">
              <a:spcBef>
                <a:spcPts val="0"/>
              </a:spcBef>
              <a:buNone/>
            </a:pPr>
            <a:endParaRPr/>
          </a:p>
        </p:txBody>
      </p:sp>
      <p:sp>
        <p:nvSpPr>
          <p:cNvPr id="151" name="Shape 15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har char="●"/>
            </a:pPr>
            <a:r>
              <a:rPr lang="en-GB" dirty="0"/>
              <a:t>Graphical representation of possible</a:t>
            </a:r>
            <a:br>
              <a:rPr lang="en-GB" dirty="0"/>
            </a:br>
            <a:r>
              <a:rPr lang="en-GB" dirty="0"/>
              <a:t>solutions to a decision based on certain</a:t>
            </a:r>
            <a:br>
              <a:rPr lang="en-GB" dirty="0"/>
            </a:br>
            <a:r>
              <a:rPr lang="en-GB" dirty="0"/>
              <a:t>conditions</a:t>
            </a:r>
          </a:p>
          <a:p>
            <a:pPr marL="457200" lvl="0" indent="-228600">
              <a:spcBef>
                <a:spcPts val="0"/>
              </a:spcBef>
              <a:buChar char="●"/>
            </a:pPr>
            <a:r>
              <a:rPr lang="en-GB" dirty="0">
                <a:solidFill>
                  <a:srgbClr val="555555"/>
                </a:solidFill>
                <a:highlight>
                  <a:srgbClr val="FFFFFF"/>
                </a:highlight>
              </a:rPr>
              <a:t>Starts with a single box (or root), which then</a:t>
            </a:r>
            <a:br>
              <a:rPr lang="en-GB" dirty="0">
                <a:solidFill>
                  <a:srgbClr val="555555"/>
                </a:solidFill>
                <a:highlight>
                  <a:srgbClr val="FFFFFF"/>
                </a:highlight>
              </a:rPr>
            </a:br>
            <a:r>
              <a:rPr lang="en-GB" dirty="0">
                <a:solidFill>
                  <a:srgbClr val="555555"/>
                </a:solidFill>
                <a:highlight>
                  <a:srgbClr val="FFFFFF"/>
                </a:highlight>
              </a:rPr>
              <a:t>branches off into a number of solutions, just</a:t>
            </a:r>
            <a:br>
              <a:rPr lang="en-GB" dirty="0">
                <a:solidFill>
                  <a:srgbClr val="555555"/>
                </a:solidFill>
                <a:highlight>
                  <a:srgbClr val="FFFFFF"/>
                </a:highlight>
              </a:rPr>
            </a:br>
            <a:r>
              <a:rPr lang="en-GB" dirty="0">
                <a:solidFill>
                  <a:srgbClr val="555555"/>
                </a:solidFill>
                <a:highlight>
                  <a:srgbClr val="FFFFFF"/>
                </a:highlight>
              </a:rPr>
              <a:t>like a tree</a:t>
            </a:r>
          </a:p>
        </p:txBody>
      </p:sp>
      <p:pic>
        <p:nvPicPr>
          <p:cNvPr id="152" name="Shape 152" descr="Screen Shot 2016-11-29 at 10.44.51 AM.png"/>
          <p:cNvPicPr preferRelativeResize="0"/>
          <p:nvPr/>
        </p:nvPicPr>
        <p:blipFill>
          <a:blip r:embed="rId3">
            <a:alphaModFix/>
          </a:blip>
          <a:stretch>
            <a:fillRect/>
          </a:stretch>
        </p:blipFill>
        <p:spPr>
          <a:xfrm>
            <a:off x="5365097" y="0"/>
            <a:ext cx="3778900" cy="38350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Algorithm 3: Decision Tree</a:t>
            </a:r>
          </a:p>
        </p:txBody>
      </p:sp>
      <p:sp>
        <p:nvSpPr>
          <p:cNvPr id="158" name="Shape 15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300"/>
              </a:spcBef>
              <a:spcAft>
                <a:spcPts val="100"/>
              </a:spcAft>
              <a:buNone/>
            </a:pPr>
            <a:r>
              <a:rPr lang="en-GB" sz="1400" dirty="0">
                <a:solidFill>
                  <a:srgbClr val="252525"/>
                </a:solidFill>
                <a:highlight>
                  <a:srgbClr val="FFFFFF"/>
                </a:highlight>
              </a:rPr>
              <a:t>Advantages of decision tree</a:t>
            </a:r>
          </a:p>
          <a:p>
            <a:pPr marL="685800" lvl="0" indent="-317500">
              <a:spcBef>
                <a:spcPts val="300"/>
              </a:spcBef>
              <a:spcAft>
                <a:spcPts val="100"/>
              </a:spcAft>
              <a:buClr>
                <a:srgbClr val="252525"/>
              </a:buClr>
              <a:buSzPct val="100000"/>
              <a:buFont typeface="Arial" pitchFamily="34" charset="0"/>
              <a:buChar char="•"/>
            </a:pPr>
            <a:r>
              <a:rPr lang="en-GB" sz="1400" dirty="0">
                <a:solidFill>
                  <a:srgbClr val="252525"/>
                </a:solidFill>
                <a:highlight>
                  <a:srgbClr val="FFFFFF"/>
                </a:highlight>
              </a:rPr>
              <a:t>Are simple to understand and interpret. People are able to understand decision tree models after a brief explanation.</a:t>
            </a:r>
          </a:p>
          <a:p>
            <a:pPr marL="685800" lvl="0" indent="-317500">
              <a:spcBef>
                <a:spcPts val="300"/>
              </a:spcBef>
              <a:spcAft>
                <a:spcPts val="100"/>
              </a:spcAft>
              <a:buClr>
                <a:srgbClr val="252525"/>
              </a:buClr>
              <a:buSzPct val="100000"/>
              <a:buFont typeface="Arial" pitchFamily="34" charset="0"/>
              <a:buChar char="•"/>
            </a:pPr>
            <a:r>
              <a:rPr lang="en-GB" sz="1400" dirty="0">
                <a:solidFill>
                  <a:srgbClr val="252525"/>
                </a:solidFill>
                <a:highlight>
                  <a:srgbClr val="FFFFFF"/>
                </a:highlight>
              </a:rPr>
              <a:t>Have value even with little hard data. </a:t>
            </a:r>
          </a:p>
          <a:p>
            <a:pPr marL="685800" lvl="0" indent="-317500">
              <a:spcBef>
                <a:spcPts val="300"/>
              </a:spcBef>
              <a:spcAft>
                <a:spcPts val="100"/>
              </a:spcAft>
              <a:buClr>
                <a:srgbClr val="252525"/>
              </a:buClr>
              <a:buSzPct val="100000"/>
              <a:buFont typeface="Arial" pitchFamily="34" charset="0"/>
              <a:buChar char="•"/>
            </a:pPr>
            <a:r>
              <a:rPr lang="en-GB" sz="1400" dirty="0">
                <a:solidFill>
                  <a:srgbClr val="252525"/>
                </a:solidFill>
                <a:highlight>
                  <a:srgbClr val="FFFFFF"/>
                </a:highlight>
              </a:rPr>
              <a:t>Allow the addition of new possible scenarios</a:t>
            </a:r>
          </a:p>
          <a:p>
            <a:pPr marL="685800" lvl="0" indent="-317500">
              <a:spcBef>
                <a:spcPts val="300"/>
              </a:spcBef>
              <a:spcAft>
                <a:spcPts val="100"/>
              </a:spcAft>
              <a:buClr>
                <a:srgbClr val="252525"/>
              </a:buClr>
              <a:buSzPct val="100000"/>
              <a:buFont typeface="Arial" pitchFamily="34" charset="0"/>
              <a:buChar char="•"/>
            </a:pPr>
            <a:r>
              <a:rPr lang="en-GB" sz="1400" dirty="0">
                <a:solidFill>
                  <a:srgbClr val="252525"/>
                </a:solidFill>
                <a:highlight>
                  <a:srgbClr val="FFFFFF"/>
                </a:highlight>
              </a:rPr>
              <a:t>Help determine worst, best and expected values for different scenarios</a:t>
            </a:r>
          </a:p>
          <a:p>
            <a:pPr lvl="0">
              <a:spcBef>
                <a:spcPts val="300"/>
              </a:spcBef>
              <a:spcAft>
                <a:spcPts val="100"/>
              </a:spcAft>
              <a:buNone/>
            </a:pPr>
            <a:endParaRPr sz="1400" dirty="0">
              <a:solidFill>
                <a:srgbClr val="252525"/>
              </a:solidFill>
              <a:highlight>
                <a:srgbClr val="FFFFFF"/>
              </a:highlight>
            </a:endParaRPr>
          </a:p>
          <a:p>
            <a:pPr lvl="0">
              <a:spcBef>
                <a:spcPts val="600"/>
              </a:spcBef>
              <a:spcAft>
                <a:spcPts val="600"/>
              </a:spcAft>
              <a:buNone/>
            </a:pPr>
            <a:r>
              <a:rPr lang="en-GB" sz="1400" dirty="0">
                <a:solidFill>
                  <a:srgbClr val="252525"/>
                </a:solidFill>
                <a:highlight>
                  <a:srgbClr val="FFFFFF"/>
                </a:highlight>
              </a:rPr>
              <a:t>Disadvantages of decision trees:</a:t>
            </a:r>
          </a:p>
          <a:p>
            <a:pPr marL="685800" lvl="0" indent="-317500">
              <a:spcBef>
                <a:spcPts val="300"/>
              </a:spcBef>
              <a:spcAft>
                <a:spcPts val="100"/>
              </a:spcAft>
              <a:buClr>
                <a:srgbClr val="252525"/>
              </a:buClr>
              <a:buSzPct val="100000"/>
              <a:buFont typeface="Arial" pitchFamily="34" charset="0"/>
              <a:buChar char="•"/>
            </a:pPr>
            <a:r>
              <a:rPr lang="en-GB" sz="1400" dirty="0">
                <a:solidFill>
                  <a:srgbClr val="252525"/>
                </a:solidFill>
                <a:highlight>
                  <a:srgbClr val="FFFFFF"/>
                </a:highlight>
              </a:rPr>
              <a:t>For data including categorical variables with different number of levels, information gain in decision trees are biased in </a:t>
            </a:r>
            <a:r>
              <a:rPr lang="en-GB" sz="1400" dirty="0" err="1">
                <a:solidFill>
                  <a:srgbClr val="252525"/>
                </a:solidFill>
                <a:highlight>
                  <a:srgbClr val="FFFFFF"/>
                </a:highlight>
              </a:rPr>
              <a:t>favor</a:t>
            </a:r>
            <a:r>
              <a:rPr lang="en-GB" sz="1400" dirty="0">
                <a:solidFill>
                  <a:srgbClr val="252525"/>
                </a:solidFill>
                <a:highlight>
                  <a:srgbClr val="FFFFFF"/>
                </a:highlight>
              </a:rPr>
              <a:t> of those attributes with more levels</a:t>
            </a:r>
          </a:p>
          <a:p>
            <a:pPr marL="685800" lvl="0" indent="-317500" rtl="0">
              <a:spcBef>
                <a:spcPts val="300"/>
              </a:spcBef>
              <a:spcAft>
                <a:spcPts val="100"/>
              </a:spcAft>
              <a:buClr>
                <a:srgbClr val="252525"/>
              </a:buClr>
              <a:buSzPct val="100000"/>
              <a:buFont typeface="Arial" pitchFamily="34" charset="0"/>
              <a:buChar char="•"/>
            </a:pPr>
            <a:r>
              <a:rPr lang="en-GB" sz="1400" dirty="0">
                <a:solidFill>
                  <a:srgbClr val="252525"/>
                </a:solidFill>
                <a:highlight>
                  <a:srgbClr val="FFFFFF"/>
                </a:highlight>
              </a:rPr>
              <a:t>Calculations can get very complex particularly if many values are uncertain and/or if many outcomes are linked.</a:t>
            </a:r>
          </a:p>
          <a:p>
            <a:pPr lvl="0">
              <a:spcBef>
                <a:spcPts val="0"/>
              </a:spcBef>
              <a:buNone/>
            </a:pPr>
            <a:endParaRPr sz="14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Evaluation</a:t>
            </a:r>
          </a:p>
        </p:txBody>
      </p:sp>
      <p:sp>
        <p:nvSpPr>
          <p:cNvPr id="164" name="Shape 164"/>
          <p:cNvSpPr txBox="1">
            <a:spLocks noGrp="1"/>
          </p:cNvSpPr>
          <p:nvPr>
            <p:ph type="body" idx="1"/>
          </p:nvPr>
        </p:nvSpPr>
        <p:spPr>
          <a:xfrm>
            <a:off x="311700" y="1229875"/>
            <a:ext cx="4257300" cy="3339000"/>
          </a:xfrm>
          <a:prstGeom prst="rect">
            <a:avLst/>
          </a:prstGeom>
        </p:spPr>
        <p:txBody>
          <a:bodyPr lIns="91425" tIns="91425" rIns="91425" bIns="91425" anchor="t" anchorCtr="0">
            <a:noAutofit/>
          </a:bodyPr>
          <a:lstStyle/>
          <a:p>
            <a:pPr lvl="0" rtl="0">
              <a:spcBef>
                <a:spcPts val="0"/>
              </a:spcBef>
              <a:buNone/>
            </a:pPr>
            <a:r>
              <a:rPr lang="en-GB"/>
              <a:t>10 fold cross-validation</a:t>
            </a:r>
          </a:p>
          <a:p>
            <a:pPr lvl="0">
              <a:spcBef>
                <a:spcPts val="0"/>
              </a:spcBef>
              <a:buNone/>
            </a:pPr>
            <a:r>
              <a:rPr lang="en-GB"/>
              <a:t>Baseline: One with the largest dataset i.e. Travel category chosen as predicted.</a:t>
            </a:r>
          </a:p>
        </p:txBody>
      </p:sp>
      <p:pic>
        <p:nvPicPr>
          <p:cNvPr id="165" name="Shape 165"/>
          <p:cNvPicPr preferRelativeResize="0"/>
          <p:nvPr/>
        </p:nvPicPr>
        <p:blipFill>
          <a:blip r:embed="rId3">
            <a:alphaModFix/>
          </a:blip>
          <a:stretch>
            <a:fillRect/>
          </a:stretch>
        </p:blipFill>
        <p:spPr>
          <a:xfrm>
            <a:off x="4568900" y="1229874"/>
            <a:ext cx="4346901" cy="293612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Result</a:t>
            </a:r>
          </a:p>
        </p:txBody>
      </p:sp>
      <p:sp>
        <p:nvSpPr>
          <p:cNvPr id="171" name="Shape 171"/>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GB"/>
              <a:t>SVM showed the best accuracy </a:t>
            </a:r>
            <a:br>
              <a:rPr lang="en-GB"/>
            </a:br>
            <a:r>
              <a:rPr lang="en-GB"/>
              <a:t>amongst the other classifiers</a:t>
            </a:r>
          </a:p>
        </p:txBody>
      </p:sp>
      <p:pic>
        <p:nvPicPr>
          <p:cNvPr id="172" name="Shape 172"/>
          <p:cNvPicPr preferRelativeResize="0"/>
          <p:nvPr/>
        </p:nvPicPr>
        <p:blipFill>
          <a:blip r:embed="rId3">
            <a:alphaModFix/>
          </a:blip>
          <a:stretch>
            <a:fillRect/>
          </a:stretch>
        </p:blipFill>
        <p:spPr>
          <a:xfrm>
            <a:off x="4340662" y="1325987"/>
            <a:ext cx="4581525" cy="275272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Result SVM metrics</a:t>
            </a:r>
          </a:p>
        </p:txBody>
      </p:sp>
      <p:sp>
        <p:nvSpPr>
          <p:cNvPr id="178" name="Shape 17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rtl="0">
              <a:spcBef>
                <a:spcPts val="0"/>
              </a:spcBef>
              <a:buNone/>
            </a:pPr>
            <a:endParaRPr/>
          </a:p>
        </p:txBody>
      </p:sp>
      <p:pic>
        <p:nvPicPr>
          <p:cNvPr id="179" name="Shape 179"/>
          <p:cNvPicPr preferRelativeResize="0"/>
          <p:nvPr/>
        </p:nvPicPr>
        <p:blipFill>
          <a:blip r:embed="rId3">
            <a:alphaModFix/>
          </a:blip>
          <a:stretch>
            <a:fillRect/>
          </a:stretch>
        </p:blipFill>
        <p:spPr>
          <a:xfrm>
            <a:off x="311701" y="1148400"/>
            <a:ext cx="4878173" cy="3339000"/>
          </a:xfrm>
          <a:prstGeom prst="rect">
            <a:avLst/>
          </a:prstGeom>
          <a:noFill/>
          <a:ln>
            <a:noFill/>
          </a:ln>
        </p:spPr>
      </p:pic>
      <p:pic>
        <p:nvPicPr>
          <p:cNvPr id="180" name="Shape 180"/>
          <p:cNvPicPr preferRelativeResize="0"/>
          <p:nvPr/>
        </p:nvPicPr>
        <p:blipFill>
          <a:blip r:embed="rId4">
            <a:alphaModFix/>
          </a:blip>
          <a:stretch>
            <a:fillRect/>
          </a:stretch>
        </p:blipFill>
        <p:spPr>
          <a:xfrm>
            <a:off x="5189872" y="1471572"/>
            <a:ext cx="3662175" cy="220034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Result NB metrics</a:t>
            </a:r>
          </a:p>
        </p:txBody>
      </p:sp>
      <p:sp>
        <p:nvSpPr>
          <p:cNvPr id="186" name="Shape 186"/>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187" name="Shape 187"/>
          <p:cNvPicPr preferRelativeResize="0"/>
          <p:nvPr/>
        </p:nvPicPr>
        <p:blipFill>
          <a:blip r:embed="rId3">
            <a:alphaModFix/>
          </a:blip>
          <a:stretch>
            <a:fillRect/>
          </a:stretch>
        </p:blipFill>
        <p:spPr>
          <a:xfrm>
            <a:off x="311688" y="1229875"/>
            <a:ext cx="4817514" cy="3339000"/>
          </a:xfrm>
          <a:prstGeom prst="rect">
            <a:avLst/>
          </a:prstGeom>
          <a:noFill/>
          <a:ln>
            <a:noFill/>
          </a:ln>
        </p:spPr>
      </p:pic>
      <p:pic>
        <p:nvPicPr>
          <p:cNvPr id="188" name="Shape 188"/>
          <p:cNvPicPr preferRelativeResize="0"/>
          <p:nvPr/>
        </p:nvPicPr>
        <p:blipFill>
          <a:blip r:embed="rId4">
            <a:alphaModFix/>
          </a:blip>
          <a:stretch>
            <a:fillRect/>
          </a:stretch>
        </p:blipFill>
        <p:spPr>
          <a:xfrm>
            <a:off x="5129197" y="1753985"/>
            <a:ext cx="3812675" cy="22907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Result Decision Tree metrics</a:t>
            </a:r>
          </a:p>
        </p:txBody>
      </p:sp>
      <p:sp>
        <p:nvSpPr>
          <p:cNvPr id="194" name="Shape 194"/>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195" name="Shape 195"/>
          <p:cNvPicPr preferRelativeResize="0"/>
          <p:nvPr/>
        </p:nvPicPr>
        <p:blipFill>
          <a:blip r:embed="rId3">
            <a:alphaModFix/>
          </a:blip>
          <a:stretch>
            <a:fillRect/>
          </a:stretch>
        </p:blipFill>
        <p:spPr>
          <a:xfrm>
            <a:off x="446150" y="1281274"/>
            <a:ext cx="4625024" cy="3465674"/>
          </a:xfrm>
          <a:prstGeom prst="rect">
            <a:avLst/>
          </a:prstGeom>
          <a:noFill/>
          <a:ln>
            <a:noFill/>
          </a:ln>
        </p:spPr>
      </p:pic>
      <p:pic>
        <p:nvPicPr>
          <p:cNvPr id="196" name="Shape 196"/>
          <p:cNvPicPr preferRelativeResize="0"/>
          <p:nvPr/>
        </p:nvPicPr>
        <p:blipFill>
          <a:blip r:embed="rId4">
            <a:alphaModFix/>
          </a:blip>
          <a:stretch>
            <a:fillRect/>
          </a:stretch>
        </p:blipFill>
        <p:spPr>
          <a:xfrm>
            <a:off x="5071175" y="1663674"/>
            <a:ext cx="3305100" cy="2305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Analysis</a:t>
            </a:r>
          </a:p>
        </p:txBody>
      </p:sp>
      <p:sp>
        <p:nvSpPr>
          <p:cNvPr id="202" name="Shape 20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marL="457200" lvl="0" indent="-228600" rtl="0">
              <a:spcBef>
                <a:spcPts val="0"/>
              </a:spcBef>
              <a:buClr>
                <a:srgbClr val="242729"/>
              </a:buClr>
              <a:buChar char="●"/>
            </a:pPr>
            <a:r>
              <a:rPr lang="en-GB">
                <a:solidFill>
                  <a:srgbClr val="242729"/>
                </a:solidFill>
                <a:highlight>
                  <a:srgbClr val="FFFFFF"/>
                </a:highlight>
              </a:rPr>
              <a:t>Baseline accuracy : 16.44%</a:t>
            </a:r>
          </a:p>
          <a:p>
            <a:pPr marL="457200" lvl="0" indent="-228600" rtl="0">
              <a:spcBef>
                <a:spcPts val="0"/>
              </a:spcBef>
              <a:buClr>
                <a:srgbClr val="242729"/>
              </a:buClr>
              <a:buChar char="●"/>
            </a:pPr>
            <a:r>
              <a:rPr lang="en-GB">
                <a:solidFill>
                  <a:srgbClr val="242729"/>
                </a:solidFill>
                <a:highlight>
                  <a:srgbClr val="FFFFFF"/>
                </a:highlight>
              </a:rPr>
              <a:t>Naive Bayes accuracy: 63%</a:t>
            </a:r>
          </a:p>
          <a:p>
            <a:pPr marL="457200" lvl="0" indent="-228600" rtl="0">
              <a:spcBef>
                <a:spcPts val="0"/>
              </a:spcBef>
              <a:buClr>
                <a:srgbClr val="242729"/>
              </a:buClr>
              <a:buChar char="●"/>
            </a:pPr>
            <a:r>
              <a:rPr lang="en-GB">
                <a:solidFill>
                  <a:srgbClr val="242729"/>
                </a:solidFill>
                <a:highlight>
                  <a:srgbClr val="FFFFFF"/>
                </a:highlight>
              </a:rPr>
              <a:t>Decision tree accuracy:  52%</a:t>
            </a:r>
          </a:p>
          <a:p>
            <a:pPr marL="457200" lvl="0" indent="-228600" rtl="0">
              <a:spcBef>
                <a:spcPts val="0"/>
              </a:spcBef>
              <a:buClr>
                <a:srgbClr val="242729"/>
              </a:buClr>
              <a:buChar char="●"/>
            </a:pPr>
            <a:r>
              <a:rPr lang="en-GB">
                <a:solidFill>
                  <a:srgbClr val="242729"/>
                </a:solidFill>
                <a:highlight>
                  <a:srgbClr val="FFFFFF"/>
                </a:highlight>
              </a:rPr>
              <a:t>SVM accuracy: 73%</a:t>
            </a:r>
            <a:br>
              <a:rPr lang="en-GB">
                <a:solidFill>
                  <a:srgbClr val="242729"/>
                </a:solidFill>
                <a:highlight>
                  <a:srgbClr val="FFFFFF"/>
                </a:highlight>
              </a:rPr>
            </a:br>
            <a:endParaRPr lang="en-GB">
              <a:solidFill>
                <a:srgbClr val="242729"/>
              </a:solidFill>
              <a:highlight>
                <a:srgbClr val="FFFFFF"/>
              </a:highlight>
            </a:endParaRPr>
          </a:p>
          <a:p>
            <a:pPr lvl="0" rtl="0">
              <a:spcBef>
                <a:spcPts val="0"/>
              </a:spcBef>
              <a:buNone/>
            </a:pPr>
            <a:r>
              <a:rPr lang="en-GB">
                <a:solidFill>
                  <a:srgbClr val="242729"/>
                </a:solidFill>
                <a:highlight>
                  <a:srgbClr val="FFFFFF"/>
                </a:highlight>
              </a:rPr>
              <a:t>DT does not perform well : Because decision tree need several key nodes, while it's hard to find "several key tokens" for text classification.</a:t>
            </a:r>
          </a:p>
          <a:p>
            <a:pPr marL="0" lvl="0" indent="0" rtl="0">
              <a:spcBef>
                <a:spcPts val="0"/>
              </a:spcBef>
              <a:buNone/>
            </a:pPr>
            <a:r>
              <a:rPr lang="en-GB">
                <a:solidFill>
                  <a:srgbClr val="242729"/>
                </a:solidFill>
                <a:highlight>
                  <a:srgbClr val="FFFFFF"/>
                </a:highlight>
              </a:rPr>
              <a:t>SVM showed better performance in comparison with NB as it would have found better support vectors. Since most of the tweets contain less number of words, SVM has higher performance than NB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Shape 207" descr="54426752.jpg"/>
          <p:cNvPicPr preferRelativeResize="0"/>
          <p:nvPr/>
        </p:nvPicPr>
        <p:blipFill>
          <a:blip r:embed="rId3">
            <a:alphaModFix/>
          </a:blip>
          <a:stretch>
            <a:fillRect/>
          </a:stretch>
        </p:blipFill>
        <p:spPr>
          <a:xfrm>
            <a:off x="1191675" y="81175"/>
            <a:ext cx="6329749" cy="4790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311700" y="1123252"/>
            <a:ext cx="8520600" cy="748500"/>
          </a:xfrm>
          <a:prstGeom prst="rect">
            <a:avLst/>
          </a:prstGeom>
          <a:ln w="9525" cap="flat" cmpd="sng">
            <a:solidFill>
              <a:srgbClr val="222222"/>
            </a:solidFill>
            <a:prstDash val="solid"/>
            <a:round/>
            <a:headEnd type="none" w="med" len="med"/>
            <a:tailEnd type="none" w="med" len="med"/>
          </a:ln>
        </p:spPr>
        <p:txBody>
          <a:bodyPr lIns="91425" tIns="91425" rIns="91425" bIns="91425" anchor="t" anchorCtr="0">
            <a:noAutofit/>
          </a:bodyPr>
          <a:lstStyle/>
          <a:p>
            <a:pPr marL="457200" lvl="0" indent="-228600" rtl="0">
              <a:spcBef>
                <a:spcPts val="0"/>
              </a:spcBef>
              <a:spcAft>
                <a:spcPts val="0"/>
              </a:spcAft>
              <a:buClr>
                <a:srgbClr val="000000"/>
              </a:buClr>
              <a:buChar char="●"/>
            </a:pPr>
            <a:r>
              <a:rPr lang="en-GB">
                <a:solidFill>
                  <a:srgbClr val="000000"/>
                </a:solidFill>
              </a:rPr>
              <a:t>Classify a given tweet into one of the categories</a:t>
            </a:r>
          </a:p>
          <a:p>
            <a:pPr marL="457200" lvl="0" indent="-228600" rtl="0">
              <a:spcBef>
                <a:spcPts val="0"/>
              </a:spcBef>
              <a:spcAft>
                <a:spcPts val="0"/>
              </a:spcAft>
              <a:buClr>
                <a:srgbClr val="000000"/>
              </a:buClr>
              <a:buChar char="●"/>
            </a:pPr>
            <a:r>
              <a:rPr lang="en-GB">
                <a:solidFill>
                  <a:srgbClr val="000000"/>
                </a:solidFill>
              </a:rPr>
              <a:t>Determine the best classifier among NB, SVM and Decision Tree</a:t>
            </a:r>
          </a:p>
        </p:txBody>
      </p:sp>
      <p:sp>
        <p:nvSpPr>
          <p:cNvPr id="94" name="Shape 94"/>
          <p:cNvSpPr txBox="1"/>
          <p:nvPr/>
        </p:nvSpPr>
        <p:spPr>
          <a:xfrm>
            <a:off x="311700" y="2806875"/>
            <a:ext cx="8520600" cy="748500"/>
          </a:xfrm>
          <a:prstGeom prst="rect">
            <a:avLst/>
          </a:prstGeom>
          <a:noFill/>
          <a:ln w="9525" cap="flat" cmpd="sng">
            <a:solidFill>
              <a:srgbClr val="222222"/>
            </a:solidFill>
            <a:prstDash val="solid"/>
            <a:round/>
            <a:headEnd type="none" w="med" len="med"/>
            <a:tailEnd type="none" w="med" len="med"/>
          </a:ln>
        </p:spPr>
        <p:txBody>
          <a:bodyPr lIns="91425" tIns="91425" rIns="91425" bIns="91425" anchor="t" anchorCtr="0">
            <a:noAutofit/>
          </a:bodyPr>
          <a:lstStyle/>
          <a:p>
            <a:pPr marL="457200" lvl="0" indent="-342900" rtl="0">
              <a:lnSpc>
                <a:spcPct val="115000"/>
              </a:lnSpc>
              <a:spcBef>
                <a:spcPts val="0"/>
              </a:spcBef>
              <a:buSzPct val="100000"/>
              <a:buFont typeface="Roboto"/>
              <a:buChar char="●"/>
            </a:pPr>
            <a:r>
              <a:rPr lang="en-GB" sz="1800">
                <a:latin typeface="Roboto"/>
                <a:ea typeface="Roboto"/>
                <a:cs typeface="Roboto"/>
                <a:sym typeface="Roboto"/>
              </a:rPr>
              <a:t>500 million tweets per day</a:t>
            </a:r>
          </a:p>
          <a:p>
            <a:pPr marL="457200" lvl="0" indent="-342900" rtl="0">
              <a:lnSpc>
                <a:spcPct val="115000"/>
              </a:lnSpc>
              <a:spcBef>
                <a:spcPts val="0"/>
              </a:spcBef>
              <a:buSzPct val="100000"/>
              <a:buFont typeface="Roboto"/>
              <a:buChar char="●"/>
            </a:pPr>
            <a:r>
              <a:rPr lang="en-GB" sz="1800">
                <a:latin typeface="Roboto"/>
                <a:ea typeface="Roboto"/>
                <a:cs typeface="Roboto"/>
                <a:sym typeface="Roboto"/>
              </a:rPr>
              <a:t>Medium for real-time information dissemination.</a:t>
            </a:r>
          </a:p>
        </p:txBody>
      </p:sp>
      <p:sp>
        <p:nvSpPr>
          <p:cNvPr id="95" name="Shape 95"/>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GB"/>
              <a:t>Task and Problem</a:t>
            </a:r>
          </a:p>
        </p:txBody>
      </p:sp>
      <p:sp>
        <p:nvSpPr>
          <p:cNvPr id="96" name="Shape 96"/>
          <p:cNvSpPr txBox="1">
            <a:spLocks noGrp="1"/>
          </p:cNvSpPr>
          <p:nvPr>
            <p:ph type="title"/>
          </p:nvPr>
        </p:nvSpPr>
        <p:spPr>
          <a:xfrm>
            <a:off x="434100" y="2188250"/>
            <a:ext cx="8520600" cy="607800"/>
          </a:xfrm>
          <a:prstGeom prst="rect">
            <a:avLst/>
          </a:prstGeom>
        </p:spPr>
        <p:txBody>
          <a:bodyPr lIns="91425" tIns="91425" rIns="91425" bIns="91425" anchor="t" anchorCtr="0">
            <a:noAutofit/>
          </a:bodyPr>
          <a:lstStyle/>
          <a:p>
            <a:pPr lvl="0" rtl="0">
              <a:spcBef>
                <a:spcPts val="0"/>
              </a:spcBef>
              <a:buNone/>
            </a:pPr>
            <a:r>
              <a:rPr lang="en-GB"/>
              <a:t>Why Twitter?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2793899" y="1202175"/>
            <a:ext cx="6038399" cy="2739149"/>
          </a:xfrm>
          <a:prstGeom prst="rect">
            <a:avLst/>
          </a:prstGeom>
          <a:noFill/>
          <a:ln>
            <a:noFill/>
          </a:ln>
        </p:spPr>
      </p:pic>
      <p:sp>
        <p:nvSpPr>
          <p:cNvPr id="102" name="Shape 102"/>
          <p:cNvSpPr txBox="1">
            <a:spLocks noGrp="1"/>
          </p:cNvSpPr>
          <p:nvPr>
            <p:ph type="body" idx="1"/>
          </p:nvPr>
        </p:nvSpPr>
        <p:spPr>
          <a:xfrm>
            <a:off x="311700" y="1095325"/>
            <a:ext cx="8520600" cy="3339000"/>
          </a:xfrm>
          <a:prstGeom prst="rect">
            <a:avLst/>
          </a:prstGeom>
          <a:ln w="9525" cap="flat" cmpd="sng">
            <a:solidFill>
              <a:srgbClr val="222222"/>
            </a:solidFill>
            <a:prstDash val="solid"/>
            <a:round/>
            <a:headEnd type="none" w="med" len="med"/>
            <a:tailEnd type="none" w="med" len="med"/>
          </a:ln>
        </p:spPr>
        <p:txBody>
          <a:bodyPr lIns="91425" tIns="91425" rIns="91425" bIns="91425" anchor="t" anchorCtr="0">
            <a:noAutofit/>
          </a:bodyPr>
          <a:lstStyle/>
          <a:p>
            <a:pPr lvl="0" rtl="0">
              <a:spcBef>
                <a:spcPts val="0"/>
              </a:spcBef>
              <a:spcAft>
                <a:spcPts val="0"/>
              </a:spcAft>
              <a:buNone/>
            </a:pPr>
            <a:endParaRPr>
              <a:solidFill>
                <a:srgbClr val="000000"/>
              </a:solidFill>
            </a:endParaRPr>
          </a:p>
          <a:p>
            <a:pPr marL="457200" lvl="0" indent="-228600" rtl="0">
              <a:spcBef>
                <a:spcPts val="0"/>
              </a:spcBef>
              <a:spcAft>
                <a:spcPts val="0"/>
              </a:spcAft>
              <a:buClr>
                <a:srgbClr val="000000"/>
              </a:buClr>
            </a:pPr>
            <a:r>
              <a:rPr lang="en-GB">
                <a:solidFill>
                  <a:srgbClr val="000000"/>
                </a:solidFill>
              </a:rPr>
              <a:t>Search Engine</a:t>
            </a:r>
          </a:p>
          <a:p>
            <a:pPr marL="457200" lvl="0" indent="-228600" rtl="0">
              <a:spcBef>
                <a:spcPts val="0"/>
              </a:spcBef>
              <a:spcAft>
                <a:spcPts val="0"/>
              </a:spcAft>
              <a:buClr>
                <a:srgbClr val="000000"/>
              </a:buClr>
            </a:pPr>
            <a:r>
              <a:rPr lang="en-GB">
                <a:solidFill>
                  <a:srgbClr val="000000"/>
                </a:solidFill>
              </a:rPr>
              <a:t>Tweet filtering</a:t>
            </a:r>
          </a:p>
          <a:p>
            <a:pPr marL="457200" lvl="0" indent="-228600" rtl="0">
              <a:spcBef>
                <a:spcPts val="0"/>
              </a:spcBef>
              <a:spcAft>
                <a:spcPts val="0"/>
              </a:spcAft>
              <a:buClr>
                <a:srgbClr val="000000"/>
              </a:buClr>
            </a:pPr>
            <a:r>
              <a:rPr lang="en-GB">
                <a:solidFill>
                  <a:srgbClr val="000000"/>
                </a:solidFill>
              </a:rPr>
              <a:t>Preprocessing</a:t>
            </a:r>
          </a:p>
          <a:p>
            <a:pPr marL="457200" lvl="0" indent="-228600" rtl="0">
              <a:spcBef>
                <a:spcPts val="0"/>
              </a:spcBef>
              <a:spcAft>
                <a:spcPts val="0"/>
              </a:spcAft>
              <a:buClr>
                <a:srgbClr val="000000"/>
              </a:buClr>
            </a:pPr>
            <a:r>
              <a:rPr lang="en-GB">
                <a:solidFill>
                  <a:srgbClr val="000000"/>
                </a:solidFill>
              </a:rPr>
              <a:t>Training and classification </a:t>
            </a:r>
          </a:p>
          <a:p>
            <a:pPr marL="457200" lvl="0" indent="-228600">
              <a:spcBef>
                <a:spcPts val="0"/>
              </a:spcBef>
              <a:spcAft>
                <a:spcPts val="0"/>
              </a:spcAft>
              <a:buClr>
                <a:srgbClr val="000000"/>
              </a:buClr>
            </a:pPr>
            <a:r>
              <a:rPr lang="en-GB">
                <a:solidFill>
                  <a:srgbClr val="000000"/>
                </a:solidFill>
              </a:rPr>
              <a:t>Result metrics</a:t>
            </a:r>
          </a:p>
          <a:p>
            <a:pPr lvl="0">
              <a:spcBef>
                <a:spcPts val="0"/>
              </a:spcBef>
              <a:buNone/>
            </a:pPr>
            <a:endParaRPr/>
          </a:p>
        </p:txBody>
      </p:sp>
      <p:sp>
        <p:nvSpPr>
          <p:cNvPr id="103" name="Shape 103"/>
          <p:cNvSpPr txBox="1">
            <a:spLocks noGrp="1"/>
          </p:cNvSpPr>
          <p:nvPr>
            <p:ph type="title"/>
          </p:nvPr>
        </p:nvSpPr>
        <p:spPr>
          <a:xfrm>
            <a:off x="311700" y="425125"/>
            <a:ext cx="8520600" cy="607800"/>
          </a:xfrm>
          <a:prstGeom prst="rect">
            <a:avLst/>
          </a:prstGeom>
        </p:spPr>
        <p:txBody>
          <a:bodyPr lIns="91425" tIns="91425" rIns="91425" bIns="91425" anchor="t" anchorCtr="0">
            <a:noAutofit/>
          </a:bodyPr>
          <a:lstStyle/>
          <a:p>
            <a:pPr lvl="0">
              <a:spcBef>
                <a:spcPts val="0"/>
              </a:spcBef>
              <a:buNone/>
            </a:pPr>
            <a:r>
              <a:rPr lang="en-GB"/>
              <a:t>High-level description of approach</a:t>
            </a:r>
          </a:p>
          <a:p>
            <a:pPr lvl="0" rt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333800"/>
            <a:ext cx="8520600" cy="607800"/>
          </a:xfrm>
          <a:prstGeom prst="rect">
            <a:avLst/>
          </a:prstGeom>
        </p:spPr>
        <p:txBody>
          <a:bodyPr lIns="91425" tIns="91425" rIns="91425" bIns="91425" anchor="t" anchorCtr="0">
            <a:noAutofit/>
          </a:bodyPr>
          <a:lstStyle/>
          <a:p>
            <a:pPr lvl="0">
              <a:spcBef>
                <a:spcPts val="0"/>
              </a:spcBef>
              <a:buNone/>
            </a:pPr>
            <a:r>
              <a:rPr lang="en-GB"/>
              <a:t>Categories</a:t>
            </a:r>
          </a:p>
        </p:txBody>
      </p:sp>
      <p:sp>
        <p:nvSpPr>
          <p:cNvPr id="109" name="Shape 109"/>
          <p:cNvSpPr txBox="1">
            <a:spLocks noGrp="1"/>
          </p:cNvSpPr>
          <p:nvPr>
            <p:ph type="body" idx="1"/>
          </p:nvPr>
        </p:nvSpPr>
        <p:spPr>
          <a:xfrm>
            <a:off x="311700" y="1077475"/>
            <a:ext cx="8603700" cy="3780276"/>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457200" lvl="0" indent="-228600" rtl="0">
              <a:spcBef>
                <a:spcPts val="0"/>
              </a:spcBef>
              <a:spcAft>
                <a:spcPts val="400"/>
              </a:spcAft>
              <a:buClr>
                <a:srgbClr val="000000"/>
              </a:buClr>
              <a:buChar char="●"/>
            </a:pPr>
            <a:r>
              <a:rPr lang="en-GB" dirty="0">
                <a:solidFill>
                  <a:srgbClr val="000000"/>
                </a:solidFill>
                <a:highlight>
                  <a:srgbClr val="FFFFFF"/>
                </a:highlight>
              </a:rPr>
              <a:t>Education</a:t>
            </a:r>
          </a:p>
          <a:p>
            <a:pPr marL="457200" lvl="0" indent="-228600" rtl="0">
              <a:spcBef>
                <a:spcPts val="0"/>
              </a:spcBef>
              <a:spcAft>
                <a:spcPts val="400"/>
              </a:spcAft>
              <a:buClr>
                <a:srgbClr val="000000"/>
              </a:buClr>
              <a:buChar char="●"/>
            </a:pPr>
            <a:r>
              <a:rPr lang="en-GB" dirty="0">
                <a:solidFill>
                  <a:srgbClr val="000000"/>
                </a:solidFill>
                <a:highlight>
                  <a:srgbClr val="FFFFFF"/>
                </a:highlight>
              </a:rPr>
              <a:t>Entertainment </a:t>
            </a:r>
          </a:p>
          <a:p>
            <a:pPr marL="457200" lvl="0" indent="-228600" rtl="0">
              <a:spcBef>
                <a:spcPts val="0"/>
              </a:spcBef>
              <a:spcAft>
                <a:spcPts val="400"/>
              </a:spcAft>
              <a:buClr>
                <a:srgbClr val="000000"/>
              </a:buClr>
              <a:buChar char="●"/>
            </a:pPr>
            <a:r>
              <a:rPr lang="en-GB" dirty="0">
                <a:solidFill>
                  <a:srgbClr val="000000"/>
                </a:solidFill>
                <a:highlight>
                  <a:srgbClr val="FFFFFF"/>
                </a:highlight>
              </a:rPr>
              <a:t>Law </a:t>
            </a:r>
          </a:p>
          <a:p>
            <a:pPr marL="457200" lvl="0" indent="-228600" rtl="0">
              <a:spcBef>
                <a:spcPts val="0"/>
              </a:spcBef>
              <a:spcAft>
                <a:spcPts val="400"/>
              </a:spcAft>
              <a:buClr>
                <a:srgbClr val="000000"/>
              </a:buClr>
              <a:buChar char="●"/>
            </a:pPr>
            <a:r>
              <a:rPr lang="en-GB" dirty="0">
                <a:solidFill>
                  <a:srgbClr val="000000"/>
                </a:solidFill>
                <a:highlight>
                  <a:srgbClr val="FFFFFF"/>
                </a:highlight>
              </a:rPr>
              <a:t>Nature</a:t>
            </a:r>
          </a:p>
          <a:p>
            <a:pPr marL="457200" lvl="0" indent="-228600" rtl="0">
              <a:spcBef>
                <a:spcPts val="0"/>
              </a:spcBef>
              <a:spcAft>
                <a:spcPts val="400"/>
              </a:spcAft>
              <a:buClr>
                <a:srgbClr val="000000"/>
              </a:buClr>
              <a:buChar char="●"/>
            </a:pPr>
            <a:r>
              <a:rPr lang="en-GB" dirty="0">
                <a:solidFill>
                  <a:srgbClr val="000000"/>
                </a:solidFill>
                <a:highlight>
                  <a:srgbClr val="FFFFFF"/>
                </a:highlight>
              </a:rPr>
              <a:t>Sport </a:t>
            </a:r>
          </a:p>
          <a:p>
            <a:pPr marL="457200" lvl="0" indent="-228600" rtl="0">
              <a:spcBef>
                <a:spcPts val="0"/>
              </a:spcBef>
              <a:spcAft>
                <a:spcPts val="400"/>
              </a:spcAft>
              <a:buClr>
                <a:srgbClr val="000000"/>
              </a:buClr>
              <a:buChar char="●"/>
            </a:pPr>
            <a:r>
              <a:rPr lang="en-GB" dirty="0">
                <a:solidFill>
                  <a:srgbClr val="000000"/>
                </a:solidFill>
                <a:highlight>
                  <a:srgbClr val="FFFFFF"/>
                </a:highlight>
              </a:rPr>
              <a:t>Technology </a:t>
            </a:r>
          </a:p>
          <a:p>
            <a:pPr marL="457200" lvl="0" indent="-228600" rtl="0">
              <a:spcBef>
                <a:spcPts val="0"/>
              </a:spcBef>
              <a:spcAft>
                <a:spcPts val="400"/>
              </a:spcAft>
              <a:buClr>
                <a:srgbClr val="000000"/>
              </a:buClr>
              <a:buChar char="●"/>
            </a:pPr>
            <a:r>
              <a:rPr lang="en-GB" dirty="0">
                <a:solidFill>
                  <a:srgbClr val="000000"/>
                </a:solidFill>
                <a:highlight>
                  <a:srgbClr val="FFFFFF"/>
                </a:highlight>
              </a:rPr>
              <a:t>Politics </a:t>
            </a:r>
          </a:p>
          <a:p>
            <a:pPr marL="457200" lvl="0" indent="-228600" rtl="0">
              <a:spcBef>
                <a:spcPts val="0"/>
              </a:spcBef>
              <a:spcAft>
                <a:spcPts val="400"/>
              </a:spcAft>
              <a:buClr>
                <a:srgbClr val="000000"/>
              </a:buClr>
              <a:buChar char="●"/>
            </a:pPr>
            <a:r>
              <a:rPr lang="en-GB" dirty="0">
                <a:solidFill>
                  <a:srgbClr val="000000"/>
                </a:solidFill>
                <a:highlight>
                  <a:srgbClr val="FFFFFF"/>
                </a:highlight>
              </a:rPr>
              <a:t>Fashion </a:t>
            </a:r>
          </a:p>
          <a:p>
            <a:pPr marL="457200" lvl="0" indent="-228600" rtl="0">
              <a:spcBef>
                <a:spcPts val="0"/>
              </a:spcBef>
              <a:spcAft>
                <a:spcPts val="400"/>
              </a:spcAft>
              <a:buClr>
                <a:srgbClr val="000000"/>
              </a:buClr>
              <a:buChar char="●"/>
            </a:pPr>
            <a:r>
              <a:rPr lang="en-GB" dirty="0">
                <a:solidFill>
                  <a:srgbClr val="000000"/>
                </a:solidFill>
                <a:highlight>
                  <a:srgbClr val="FFFFFF"/>
                </a:highlight>
              </a:rPr>
              <a:t>Health </a:t>
            </a:r>
          </a:p>
          <a:p>
            <a:pPr marL="457200" lvl="0" indent="-228600">
              <a:spcBef>
                <a:spcPts val="0"/>
              </a:spcBef>
              <a:spcAft>
                <a:spcPts val="400"/>
              </a:spcAft>
              <a:buClr>
                <a:srgbClr val="000000"/>
              </a:buClr>
              <a:buChar char="●"/>
            </a:pPr>
            <a:r>
              <a:rPr lang="en-GB" dirty="0">
                <a:solidFill>
                  <a:srgbClr val="000000"/>
                </a:solidFill>
                <a:highlight>
                  <a:srgbClr val="FFFFFF"/>
                </a:highlight>
              </a:rPr>
              <a:t>Travel</a:t>
            </a:r>
          </a:p>
          <a:p>
            <a:pPr lvl="0">
              <a:spcBef>
                <a:spcPts val="0"/>
              </a:spcBef>
              <a:spcAft>
                <a:spcPts val="400"/>
              </a:spcAft>
              <a:buNone/>
            </a:pPr>
            <a:endParaRPr b="1" dirty="0">
              <a:solidFill>
                <a:srgbClr val="008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3749549" y="1549725"/>
            <a:ext cx="5272725" cy="3019150"/>
          </a:xfrm>
          <a:prstGeom prst="rect">
            <a:avLst/>
          </a:prstGeom>
          <a:noFill/>
          <a:ln>
            <a:noFill/>
          </a:ln>
        </p:spPr>
      </p:pic>
      <p:sp>
        <p:nvSpPr>
          <p:cNvPr id="115" name="Shape 115"/>
          <p:cNvSpPr txBox="1">
            <a:spLocks noGrp="1"/>
          </p:cNvSpPr>
          <p:nvPr>
            <p:ph type="body" idx="1"/>
          </p:nvPr>
        </p:nvSpPr>
        <p:spPr>
          <a:xfrm>
            <a:off x="311700" y="1229875"/>
            <a:ext cx="8520600" cy="3339000"/>
          </a:xfrm>
          <a:prstGeom prst="rect">
            <a:avLst/>
          </a:prstGeom>
          <a:ln w="9525" cap="flat" cmpd="sng">
            <a:solidFill>
              <a:srgbClr val="222222"/>
            </a:solidFill>
            <a:prstDash val="solid"/>
            <a:round/>
            <a:headEnd type="none" w="med" len="med"/>
            <a:tailEnd type="none" w="med" len="med"/>
          </a:ln>
        </p:spPr>
        <p:txBody>
          <a:bodyPr lIns="91425" tIns="91425" rIns="91425" bIns="91425" anchor="t" anchorCtr="0">
            <a:noAutofit/>
          </a:bodyPr>
          <a:lstStyle/>
          <a:p>
            <a:pPr marL="457200" lvl="0" indent="-228600" rtl="0">
              <a:spcBef>
                <a:spcPts val="1400"/>
              </a:spcBef>
              <a:spcAft>
                <a:spcPts val="400"/>
              </a:spcAft>
              <a:buClr>
                <a:srgbClr val="000000"/>
              </a:buClr>
              <a:buAutoNum type="arabicPeriod"/>
            </a:pPr>
            <a:r>
              <a:rPr lang="en-GB">
                <a:solidFill>
                  <a:srgbClr val="000000"/>
                </a:solidFill>
              </a:rPr>
              <a:t>Data Collection</a:t>
            </a:r>
          </a:p>
          <a:p>
            <a:pPr marL="457200" lvl="0" indent="-228600" rtl="0">
              <a:spcBef>
                <a:spcPts val="1400"/>
              </a:spcBef>
              <a:spcAft>
                <a:spcPts val="400"/>
              </a:spcAft>
              <a:buClr>
                <a:srgbClr val="000000"/>
              </a:buClr>
              <a:buChar char="●"/>
            </a:pPr>
            <a:r>
              <a:rPr lang="en-GB">
                <a:solidFill>
                  <a:srgbClr val="000000"/>
                </a:solidFill>
              </a:rPr>
              <a:t>Tweepy library</a:t>
            </a:r>
          </a:p>
          <a:p>
            <a:pPr marL="457200" lvl="0" indent="-228600" rtl="0">
              <a:spcBef>
                <a:spcPts val="1400"/>
              </a:spcBef>
              <a:spcAft>
                <a:spcPts val="400"/>
              </a:spcAft>
              <a:buClr>
                <a:srgbClr val="000000"/>
              </a:buClr>
              <a:buChar char="●"/>
            </a:pPr>
            <a:r>
              <a:rPr lang="en-GB">
                <a:solidFill>
                  <a:srgbClr val="000000"/>
                </a:solidFill>
              </a:rPr>
              <a:t>TwitterSearch library</a:t>
            </a:r>
          </a:p>
          <a:p>
            <a:pPr marL="914400" lvl="1" indent="-342900" rtl="0">
              <a:spcBef>
                <a:spcPts val="1400"/>
              </a:spcBef>
              <a:spcAft>
                <a:spcPts val="400"/>
              </a:spcAft>
              <a:buClr>
                <a:srgbClr val="000000"/>
              </a:buClr>
              <a:buSzPct val="100000"/>
              <a:buChar char="○"/>
            </a:pPr>
            <a:r>
              <a:rPr lang="en-GB" sz="1800">
                <a:solidFill>
                  <a:srgbClr val="000000"/>
                </a:solidFill>
              </a:rPr>
              <a:t>450 requests per 15 min</a:t>
            </a:r>
            <a:br>
              <a:rPr lang="en-GB" sz="1800">
                <a:solidFill>
                  <a:srgbClr val="000000"/>
                </a:solidFill>
              </a:rPr>
            </a:br>
            <a:r>
              <a:rPr lang="en-GB" sz="1800">
                <a:solidFill>
                  <a:srgbClr val="000000"/>
                </a:solidFill>
              </a:rPr>
              <a:t> window.</a:t>
            </a:r>
          </a:p>
          <a:p>
            <a:pPr marL="914400" lvl="1" indent="-342900" rtl="0">
              <a:spcBef>
                <a:spcPts val="1400"/>
              </a:spcBef>
              <a:spcAft>
                <a:spcPts val="400"/>
              </a:spcAft>
              <a:buClr>
                <a:srgbClr val="000000"/>
              </a:buClr>
              <a:buSzPct val="100000"/>
              <a:buChar char="○"/>
            </a:pPr>
            <a:r>
              <a:rPr lang="en-GB" sz="1800">
                <a:solidFill>
                  <a:srgbClr val="000000"/>
                </a:solidFill>
              </a:rPr>
              <a:t>100 tweets per request</a:t>
            </a:r>
          </a:p>
          <a:p>
            <a:pPr marR="0" lvl="0" algn="l" rtl="0">
              <a:lnSpc>
                <a:spcPct val="115000"/>
              </a:lnSpc>
              <a:spcBef>
                <a:spcPts val="1400"/>
              </a:spcBef>
              <a:spcAft>
                <a:spcPts val="400"/>
              </a:spcAft>
              <a:buNone/>
            </a:pPr>
            <a:endParaRPr>
              <a:solidFill>
                <a:srgbClr val="000000"/>
              </a:solidFill>
            </a:endParaRPr>
          </a:p>
        </p:txBody>
      </p:sp>
      <p:sp>
        <p:nvSpPr>
          <p:cNvPr id="116" name="Shape 116"/>
          <p:cNvSpPr txBox="1">
            <a:spLocks noGrp="1"/>
          </p:cNvSpPr>
          <p:nvPr>
            <p:ph type="title"/>
          </p:nvPr>
        </p:nvSpPr>
        <p:spPr>
          <a:xfrm>
            <a:off x="311700" y="257600"/>
            <a:ext cx="8520600" cy="607800"/>
          </a:xfrm>
          <a:prstGeom prst="rect">
            <a:avLst/>
          </a:prstGeom>
        </p:spPr>
        <p:txBody>
          <a:bodyPr lIns="91425" tIns="91425" rIns="91425" bIns="91425" anchor="t" anchorCtr="0">
            <a:noAutofit/>
          </a:bodyPr>
          <a:lstStyle/>
          <a:p>
            <a:pPr lvl="0" rtl="0">
              <a:spcBef>
                <a:spcPts val="0"/>
              </a:spcBef>
              <a:buNone/>
            </a:pPr>
            <a:r>
              <a:rPr lang="en-GB"/>
              <a:t>Specific system implementation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311700" y="487525"/>
            <a:ext cx="8520600" cy="4169700"/>
          </a:xfrm>
          <a:prstGeom prst="rect">
            <a:avLst/>
          </a:prstGeom>
          <a:ln w="9525" cap="flat" cmpd="sng">
            <a:solidFill>
              <a:srgbClr val="222222"/>
            </a:solidFill>
            <a:prstDash val="solid"/>
            <a:round/>
            <a:headEnd type="none" w="med" len="med"/>
            <a:tailEnd type="none" w="med" len="med"/>
          </a:ln>
        </p:spPr>
        <p:txBody>
          <a:bodyPr lIns="91425" tIns="91425" rIns="91425" bIns="91425" anchor="t" anchorCtr="0">
            <a:noAutofit/>
          </a:bodyPr>
          <a:lstStyle/>
          <a:p>
            <a:pPr marL="0" lvl="0" indent="0" rtl="0">
              <a:spcBef>
                <a:spcPts val="1400"/>
              </a:spcBef>
              <a:spcAft>
                <a:spcPts val="400"/>
              </a:spcAft>
              <a:buNone/>
            </a:pPr>
            <a:r>
              <a:rPr lang="en-GB">
                <a:solidFill>
                  <a:srgbClr val="000000"/>
                </a:solidFill>
              </a:rPr>
              <a:t>  2.	Tweet Filtering</a:t>
            </a:r>
          </a:p>
          <a:p>
            <a:pPr marL="457200" lvl="0" indent="-228600" rtl="0">
              <a:spcBef>
                <a:spcPts val="1400"/>
              </a:spcBef>
              <a:spcAft>
                <a:spcPts val="400"/>
              </a:spcAft>
              <a:buClr>
                <a:srgbClr val="000000"/>
              </a:buClr>
              <a:buChar char="●"/>
            </a:pPr>
            <a:r>
              <a:rPr lang="en-GB">
                <a:solidFill>
                  <a:srgbClr val="000000"/>
                </a:solidFill>
              </a:rPr>
              <a:t>Removing spam</a:t>
            </a:r>
          </a:p>
          <a:p>
            <a:pPr marL="914400" lvl="1" indent="-342900" rtl="0">
              <a:spcBef>
                <a:spcPts val="1400"/>
              </a:spcBef>
              <a:spcAft>
                <a:spcPts val="400"/>
              </a:spcAft>
              <a:buClr>
                <a:srgbClr val="000000"/>
              </a:buClr>
              <a:buSzPct val="100000"/>
              <a:buChar char="○"/>
            </a:pPr>
            <a:r>
              <a:rPr lang="en-GB" sz="1800">
                <a:solidFill>
                  <a:srgbClr val="000000"/>
                </a:solidFill>
              </a:rPr>
              <a:t>Handles like </a:t>
            </a:r>
            <a:r>
              <a:rPr lang="en-GB" sz="1800">
                <a:solidFill>
                  <a:srgbClr val="000000"/>
                </a:solidFill>
                <a:highlight>
                  <a:srgbClr val="FFFFFF"/>
                </a:highlight>
              </a:rPr>
              <a:t>SuperDeals or SBargainsUK</a:t>
            </a:r>
            <a:br>
              <a:rPr lang="en-GB" sz="1800">
                <a:solidFill>
                  <a:srgbClr val="000000"/>
                </a:solidFill>
                <a:highlight>
                  <a:srgbClr val="FFFFFF"/>
                </a:highlight>
              </a:rPr>
            </a:br>
            <a:r>
              <a:rPr lang="en-GB">
                <a:solidFill>
                  <a:srgbClr val="000000"/>
                </a:solidFill>
                <a:highlight>
                  <a:srgbClr val="FFFFFF"/>
                </a:highlight>
              </a:rPr>
              <a:t>Eg: @SuperDeals  #C02 1pcs #HOT Beauty #Nail #Art http://tinyurl.com/jzdputy  #Health #Travel #Beauty #SuperDeals #AliExpress #SuperDeal</a:t>
            </a:r>
            <a:r>
              <a:rPr lang="en-GB" sz="1800">
                <a:solidFill>
                  <a:srgbClr val="000000"/>
                </a:solidFill>
                <a:highlight>
                  <a:srgbClr val="FFFFFF"/>
                </a:highlight>
              </a:rPr>
              <a:t/>
            </a:r>
            <a:br>
              <a:rPr lang="en-GB" sz="1800">
                <a:solidFill>
                  <a:srgbClr val="000000"/>
                </a:solidFill>
                <a:highlight>
                  <a:srgbClr val="FFFFFF"/>
                </a:highlight>
              </a:rPr>
            </a:br>
            <a:endParaRPr lang="en-GB" sz="1800">
              <a:solidFill>
                <a:srgbClr val="000000"/>
              </a:solidFill>
              <a:highlight>
                <a:srgbClr val="FFFFFF"/>
              </a:highlight>
            </a:endParaRPr>
          </a:p>
          <a:p>
            <a:pPr marL="457200" lvl="0" indent="-228600" rtl="0">
              <a:spcBef>
                <a:spcPts val="1400"/>
              </a:spcBef>
              <a:spcAft>
                <a:spcPts val="400"/>
              </a:spcAft>
              <a:buClr>
                <a:srgbClr val="000000"/>
              </a:buClr>
              <a:buChar char="●"/>
            </a:pPr>
            <a:r>
              <a:rPr lang="en-GB">
                <a:solidFill>
                  <a:srgbClr val="000000"/>
                </a:solidFill>
              </a:rPr>
              <a:t>Removing redundant retweets</a:t>
            </a:r>
          </a:p>
          <a:p>
            <a:pPr marL="914400" lvl="1" indent="-342900" rtl="0">
              <a:spcBef>
                <a:spcPts val="1400"/>
              </a:spcBef>
              <a:spcAft>
                <a:spcPts val="400"/>
              </a:spcAft>
              <a:buClr>
                <a:srgbClr val="000000"/>
              </a:buClr>
              <a:buSzPct val="100000"/>
              <a:buChar char="○"/>
            </a:pPr>
            <a:r>
              <a:rPr lang="en-GB" sz="1800">
                <a:solidFill>
                  <a:srgbClr val="000000"/>
                </a:solidFill>
              </a:rPr>
              <a:t>RTs or tweets waith similar message</a:t>
            </a:r>
            <a:br>
              <a:rPr lang="en-GB" sz="1800">
                <a:solidFill>
                  <a:srgbClr val="000000"/>
                </a:solidFill>
              </a:rPr>
            </a:br>
            <a:r>
              <a:rPr lang="en-GB">
                <a:solidFill>
                  <a:srgbClr val="000000"/>
                </a:solidFill>
              </a:rPr>
              <a:t>Ex:   @adam Not all those who wander are lost. #travel #wanderlust</a:t>
            </a:r>
            <a:br>
              <a:rPr lang="en-GB">
                <a:solidFill>
                  <a:srgbClr val="000000"/>
                </a:solidFill>
              </a:rPr>
            </a:br>
            <a:r>
              <a:rPr lang="en-GB">
                <a:solidFill>
                  <a:srgbClr val="000000"/>
                </a:solidFill>
              </a:rPr>
              <a:t>        @wiliaml RT @adam Not all those who wander are lost. #travel #wanderlust</a:t>
            </a:r>
          </a:p>
          <a:p>
            <a:pPr lvl="0">
              <a:spcBef>
                <a:spcPts val="1400"/>
              </a:spcBef>
              <a:spcAft>
                <a:spcPts val="400"/>
              </a:spcAft>
              <a:buNone/>
            </a:pPr>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311700" y="467875"/>
            <a:ext cx="8164500" cy="3899400"/>
          </a:xfrm>
          <a:prstGeom prst="rect">
            <a:avLst/>
          </a:prstGeom>
          <a:ln w="9525" cap="flat" cmpd="sng">
            <a:solidFill>
              <a:srgbClr val="222222"/>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a:p>
            <a:pPr lvl="0" rtl="0">
              <a:spcBef>
                <a:spcPts val="0"/>
              </a:spcBef>
              <a:buNone/>
            </a:pPr>
            <a:r>
              <a:rPr lang="en-GB"/>
              <a:t>3. </a:t>
            </a:r>
            <a:r>
              <a:rPr lang="en-GB">
                <a:solidFill>
                  <a:srgbClr val="000000"/>
                </a:solidFill>
              </a:rPr>
              <a:t>Preprocessing</a:t>
            </a:r>
          </a:p>
          <a:p>
            <a:pPr marL="457200" lvl="0" indent="-228600" rtl="0">
              <a:spcBef>
                <a:spcPts val="0"/>
              </a:spcBef>
              <a:buClr>
                <a:srgbClr val="000000"/>
              </a:buClr>
              <a:buChar char="●"/>
            </a:pPr>
            <a:r>
              <a:rPr lang="en-GB">
                <a:solidFill>
                  <a:srgbClr val="000000"/>
                </a:solidFill>
              </a:rPr>
              <a:t>Stemming </a:t>
            </a:r>
          </a:p>
          <a:p>
            <a:pPr marL="457200" lvl="0" indent="-228600" rtl="0">
              <a:spcBef>
                <a:spcPts val="0"/>
              </a:spcBef>
              <a:buClr>
                <a:srgbClr val="000000"/>
              </a:buClr>
              <a:buChar char="●"/>
            </a:pPr>
            <a:r>
              <a:rPr lang="en-GB">
                <a:solidFill>
                  <a:srgbClr val="000000"/>
                </a:solidFill>
              </a:rPr>
              <a:t>Lemmatization </a:t>
            </a:r>
          </a:p>
          <a:p>
            <a:pPr marL="457200" lvl="0" indent="-228600" rtl="0">
              <a:spcBef>
                <a:spcPts val="0"/>
              </a:spcBef>
              <a:buClr>
                <a:srgbClr val="000000"/>
              </a:buClr>
              <a:buChar char="●"/>
            </a:pPr>
            <a:r>
              <a:rPr lang="en-GB">
                <a:solidFill>
                  <a:srgbClr val="000000"/>
                </a:solidFill>
              </a:rPr>
              <a:t>Spelling correction </a:t>
            </a:r>
          </a:p>
          <a:p>
            <a:pPr marL="457200" lvl="0" indent="-228600" rtl="0">
              <a:spcBef>
                <a:spcPts val="0"/>
              </a:spcBef>
              <a:buClr>
                <a:srgbClr val="000000"/>
              </a:buClr>
              <a:buChar char="●"/>
            </a:pPr>
            <a:r>
              <a:rPr lang="en-GB">
                <a:solidFill>
                  <a:srgbClr val="000000"/>
                </a:solidFill>
              </a:rPr>
              <a:t>Removing punctuation</a:t>
            </a:r>
          </a:p>
          <a:p>
            <a:pPr marL="457200" lvl="0" indent="-228600" rtl="0">
              <a:spcBef>
                <a:spcPts val="0"/>
              </a:spcBef>
              <a:buClr>
                <a:srgbClr val="000000"/>
              </a:buClr>
              <a:buChar char="●"/>
            </a:pPr>
            <a:r>
              <a:rPr lang="en-GB">
                <a:solidFill>
                  <a:srgbClr val="000000"/>
                </a:solidFill>
              </a:rPr>
              <a:t>Stop words</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311700" y="471750"/>
            <a:ext cx="8520600" cy="4097100"/>
          </a:xfrm>
          <a:prstGeom prst="rect">
            <a:avLst/>
          </a:prstGeom>
          <a:ln w="9525" cap="flat" cmpd="sng">
            <a:solidFill>
              <a:srgbClr val="222222"/>
            </a:solidFill>
            <a:prstDash val="solid"/>
            <a:round/>
            <a:headEnd type="none" w="med" len="med"/>
            <a:tailEnd type="none" w="med" len="med"/>
          </a:ln>
        </p:spPr>
        <p:txBody>
          <a:bodyPr lIns="91425" tIns="91425" rIns="91425" bIns="91425" anchor="t" anchorCtr="0">
            <a:noAutofit/>
          </a:bodyPr>
          <a:lstStyle/>
          <a:p>
            <a:pPr lvl="0">
              <a:spcBef>
                <a:spcPts val="0"/>
              </a:spcBef>
              <a:buNone/>
            </a:pPr>
            <a:endParaRPr/>
          </a:p>
          <a:p>
            <a:pPr lvl="0" rtl="0">
              <a:spcBef>
                <a:spcPts val="0"/>
              </a:spcBef>
              <a:buNone/>
            </a:pPr>
            <a:r>
              <a:rPr lang="en-GB"/>
              <a:t>4. </a:t>
            </a:r>
            <a:r>
              <a:rPr lang="en-GB">
                <a:solidFill>
                  <a:srgbClr val="000000"/>
                </a:solidFill>
              </a:rPr>
              <a:t>Training and Classification</a:t>
            </a:r>
          </a:p>
          <a:p>
            <a:pPr marL="457200" lvl="0" indent="-228600" rtl="0">
              <a:spcBef>
                <a:spcPts val="0"/>
              </a:spcBef>
              <a:buClr>
                <a:srgbClr val="000000"/>
              </a:buClr>
              <a:buChar char="●"/>
            </a:pPr>
            <a:r>
              <a:rPr lang="en-GB">
                <a:solidFill>
                  <a:srgbClr val="000000"/>
                </a:solidFill>
              </a:rPr>
              <a:t>10- fold cross validation</a:t>
            </a:r>
          </a:p>
          <a:p>
            <a:pPr marL="457200" lvl="0" indent="-228600" rtl="0">
              <a:spcBef>
                <a:spcPts val="0"/>
              </a:spcBef>
              <a:buClr>
                <a:srgbClr val="000000"/>
              </a:buClr>
              <a:buChar char="●"/>
            </a:pPr>
            <a:r>
              <a:rPr lang="en-GB">
                <a:solidFill>
                  <a:srgbClr val="000000"/>
                </a:solidFill>
              </a:rPr>
              <a:t>Supervised Algorithms:</a:t>
            </a:r>
          </a:p>
          <a:p>
            <a:pPr marL="914400" lvl="1" indent="-342900" rtl="0">
              <a:spcBef>
                <a:spcPts val="0"/>
              </a:spcBef>
              <a:buClr>
                <a:srgbClr val="000000"/>
              </a:buClr>
              <a:buSzPct val="100000"/>
              <a:buChar char="○"/>
            </a:pPr>
            <a:r>
              <a:rPr lang="en-GB" sz="1800">
                <a:solidFill>
                  <a:srgbClr val="000000"/>
                </a:solidFill>
              </a:rPr>
              <a:t>Naive Bayes</a:t>
            </a:r>
          </a:p>
          <a:p>
            <a:pPr marL="914400" lvl="1" indent="-342900" rtl="0">
              <a:spcBef>
                <a:spcPts val="0"/>
              </a:spcBef>
              <a:buClr>
                <a:srgbClr val="000000"/>
              </a:buClr>
              <a:buSzPct val="100000"/>
              <a:buChar char="○"/>
            </a:pPr>
            <a:r>
              <a:rPr lang="en-GB" sz="1800">
                <a:solidFill>
                  <a:srgbClr val="000000"/>
                </a:solidFill>
              </a:rPr>
              <a:t>Support Vector Machines (SVM)</a:t>
            </a:r>
          </a:p>
          <a:p>
            <a:pPr marL="914400" lvl="1" indent="-342900" rtl="0">
              <a:spcBef>
                <a:spcPts val="0"/>
              </a:spcBef>
              <a:buClr>
                <a:srgbClr val="000000"/>
              </a:buClr>
              <a:buSzPct val="100000"/>
              <a:buChar char="○"/>
            </a:pPr>
            <a:r>
              <a:rPr lang="en-GB" sz="1800">
                <a:solidFill>
                  <a:srgbClr val="000000"/>
                </a:solidFill>
              </a:rPr>
              <a:t>Decision Tree</a:t>
            </a:r>
          </a:p>
          <a:p>
            <a:pPr lvl="0" rtl="0">
              <a:spcBef>
                <a:spcPts val="0"/>
              </a:spcBef>
              <a:buNone/>
            </a:pPr>
            <a:endParaRPr b="1">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GB"/>
              <a:t>Algorithm 1: Naive Bayes</a:t>
            </a:r>
          </a:p>
        </p:txBody>
      </p:sp>
      <p:sp>
        <p:nvSpPr>
          <p:cNvPr id="137" name="Shape 137"/>
          <p:cNvSpPr txBox="1">
            <a:spLocks noGrp="1"/>
          </p:cNvSpPr>
          <p:nvPr>
            <p:ph type="body" idx="1"/>
          </p:nvPr>
        </p:nvSpPr>
        <p:spPr>
          <a:xfrm>
            <a:off x="311700" y="1229875"/>
            <a:ext cx="8520600" cy="3339000"/>
          </a:xfrm>
          <a:prstGeom prst="rect">
            <a:avLst/>
          </a:prstGeom>
          <a:ln w="9525" cap="flat" cmpd="sng">
            <a:solidFill>
              <a:srgbClr val="222222"/>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GB"/>
              <a:t>Bayes Rule: </a:t>
            </a:r>
          </a:p>
          <a:p>
            <a:pPr lvl="0">
              <a:spcBef>
                <a:spcPts val="0"/>
              </a:spcBef>
              <a:buNone/>
            </a:pPr>
            <a:endParaRPr/>
          </a:p>
          <a:p>
            <a:pPr lvl="0">
              <a:spcBef>
                <a:spcPts val="0"/>
              </a:spcBef>
              <a:buNone/>
            </a:pPr>
            <a:endParaRPr/>
          </a:p>
          <a:p>
            <a:pPr lvl="0">
              <a:spcBef>
                <a:spcPts val="0"/>
              </a:spcBef>
              <a:buNone/>
            </a:pPr>
            <a:endParaRPr/>
          </a:p>
          <a:p>
            <a:pPr lvl="0">
              <a:spcBef>
                <a:spcPts val="0"/>
              </a:spcBef>
              <a:buNone/>
            </a:pPr>
            <a:r>
              <a:rPr lang="en-GB"/>
              <a:t>Easy and fast.</a:t>
            </a:r>
          </a:p>
        </p:txBody>
      </p:sp>
      <p:pic>
        <p:nvPicPr>
          <p:cNvPr id="138" name="Shape 138" descr="Screen Shot 2016-11-29 at 12.36.49 AM.png"/>
          <p:cNvPicPr preferRelativeResize="0"/>
          <p:nvPr/>
        </p:nvPicPr>
        <p:blipFill>
          <a:blip r:embed="rId3">
            <a:alphaModFix/>
          </a:blip>
          <a:stretch>
            <a:fillRect/>
          </a:stretch>
        </p:blipFill>
        <p:spPr>
          <a:xfrm>
            <a:off x="2106575" y="1229874"/>
            <a:ext cx="4497699" cy="188987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677</Words>
  <Application>Microsoft Macintosh PowerPoint</Application>
  <PresentationFormat>On-screen Show (16:9)</PresentationFormat>
  <Paragraphs>105</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Roboto</vt:lpstr>
      <vt:lpstr>geometric</vt:lpstr>
      <vt:lpstr>TWEET CLASSIFICATION</vt:lpstr>
      <vt:lpstr>Task and Problem</vt:lpstr>
      <vt:lpstr>High-level description of approach </vt:lpstr>
      <vt:lpstr>Categories</vt:lpstr>
      <vt:lpstr>Specific system implementation</vt:lpstr>
      <vt:lpstr>PowerPoint Presentation</vt:lpstr>
      <vt:lpstr>PowerPoint Presentation</vt:lpstr>
      <vt:lpstr>PowerPoint Presentation</vt:lpstr>
      <vt:lpstr>Algorithm 1: Naive Bayes</vt:lpstr>
      <vt:lpstr>Algorithm 2: Support Vector Machine (SVM)</vt:lpstr>
      <vt:lpstr>Algorithm 3: Decision Tree </vt:lpstr>
      <vt:lpstr>Algorithm 3: Decision Tree</vt:lpstr>
      <vt:lpstr>Evaluation</vt:lpstr>
      <vt:lpstr>Result</vt:lpstr>
      <vt:lpstr>Result SVM metrics</vt:lpstr>
      <vt:lpstr>Result NB metrics</vt:lpstr>
      <vt:lpstr>Result Decision Tree metrics</vt:lpstr>
      <vt:lpstr>Analysis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CLASSIFICATION</dc:title>
  <dc:creator>priyank devpura</dc:creator>
  <cp:lastModifiedBy>SAURABH NAYAK</cp:lastModifiedBy>
  <cp:revision>5</cp:revision>
  <dcterms:modified xsi:type="dcterms:W3CDTF">2017-02-06T22:23:17Z</dcterms:modified>
</cp:coreProperties>
</file>