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80" r:id="rId1"/>
  </p:sldMasterIdLst>
  <p:notesMasterIdLst>
    <p:notesMasterId r:id="rId18"/>
  </p:notesMasterIdLst>
  <p:sldIdLst>
    <p:sldId id="272" r:id="rId2"/>
    <p:sldId id="307" r:id="rId3"/>
    <p:sldId id="306" r:id="rId4"/>
    <p:sldId id="285" r:id="rId5"/>
    <p:sldId id="302" r:id="rId6"/>
    <p:sldId id="303" r:id="rId7"/>
    <p:sldId id="310" r:id="rId8"/>
    <p:sldId id="266" r:id="rId9"/>
    <p:sldId id="267" r:id="rId10"/>
    <p:sldId id="290" r:id="rId11"/>
    <p:sldId id="313" r:id="rId12"/>
    <p:sldId id="314" r:id="rId13"/>
    <p:sldId id="308" r:id="rId14"/>
    <p:sldId id="309" r:id="rId15"/>
    <p:sldId id="299" r:id="rId16"/>
    <p:sldId id="31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826"/>
    <a:srgbClr val="FFCCFF"/>
    <a:srgbClr val="BED91D"/>
    <a:srgbClr val="FF9966"/>
    <a:srgbClr val="FF66FF"/>
    <a:srgbClr val="FF3399"/>
    <a:srgbClr val="C6B9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3784" autoAdjust="0"/>
  </p:normalViewPr>
  <p:slideViewPr>
    <p:cSldViewPr snapToGrid="0">
      <p:cViewPr varScale="1">
        <p:scale>
          <a:sx n="151" d="100"/>
          <a:sy n="151" d="100"/>
        </p:scale>
        <p:origin x="672"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320"/>
    </p:cViewPr>
  </p:sorterViewPr>
  <p:notesViewPr>
    <p:cSldViewPr snapToGrid="0">
      <p:cViewPr varScale="1">
        <p:scale>
          <a:sx n="50" d="100"/>
          <a:sy n="50" d="100"/>
        </p:scale>
        <p:origin x="1852"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35E94-A2B3-41C3-95DF-BF93D8B3A4FE}" type="datetimeFigureOut">
              <a:rPr kumimoji="1" lang="ja-JP" altLang="en-US" smtClean="0"/>
              <a:t>2022/12/20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D3764-BDA2-4D18-9E9E-BC98700ED33B}" type="slidenum">
              <a:rPr kumimoji="1" lang="ja-JP" altLang="en-US" smtClean="0"/>
              <a:t>‹#›</a:t>
            </a:fld>
            <a:endParaRPr kumimoji="1" lang="ja-JP" altLang="en-US"/>
          </a:p>
        </p:txBody>
      </p:sp>
    </p:spTree>
    <p:extLst>
      <p:ext uri="{BB962C8B-B14F-4D97-AF65-F5344CB8AC3E}">
        <p14:creationId xmlns:p14="http://schemas.microsoft.com/office/powerpoint/2010/main" val="27758595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Python</a:t>
            </a:r>
            <a:r>
              <a:rPr kumimoji="1" lang="ja-JP" altLang="en-US" dirty="0"/>
              <a:t>における〇〇</a:t>
            </a:r>
          </a:p>
        </p:txBody>
      </p:sp>
      <p:sp>
        <p:nvSpPr>
          <p:cNvPr id="4" name="スライド番号プレースホルダー 3"/>
          <p:cNvSpPr>
            <a:spLocks noGrp="1"/>
          </p:cNvSpPr>
          <p:nvPr>
            <p:ph type="sldNum" sz="quarter" idx="5"/>
          </p:nvPr>
        </p:nvSpPr>
        <p:spPr/>
        <p:txBody>
          <a:bodyPr/>
          <a:lstStyle/>
          <a:p>
            <a:fld id="{3CAD3764-BDA2-4D18-9E9E-BC98700ED33B}" type="slidenum">
              <a:rPr kumimoji="1" lang="ja-JP" altLang="en-US" smtClean="0"/>
              <a:t>0</a:t>
            </a:fld>
            <a:endParaRPr kumimoji="1" lang="ja-JP" altLang="en-US"/>
          </a:p>
        </p:txBody>
      </p:sp>
    </p:spTree>
    <p:extLst>
      <p:ext uri="{BB962C8B-B14F-4D97-AF65-F5344CB8AC3E}">
        <p14:creationId xmlns:p14="http://schemas.microsoft.com/office/powerpoint/2010/main" val="1327626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Sahil Bhatia and Rishabh Singh. 2018. Automated correction for syntax errors in programming assignments using recurrent </a:t>
            </a:r>
            <a:r>
              <a:rPr lang="en-US" altLang="ja-JP" dirty="0" err="1"/>
              <a:t>neuraletworks</a:t>
            </a:r>
            <a:r>
              <a:rPr lang="en-US" altLang="ja-JP" dirty="0"/>
              <a:t>. </a:t>
            </a:r>
          </a:p>
          <a:p>
            <a:r>
              <a:rPr lang="en-US" altLang="ja-JP" dirty="0"/>
              <a:t>In Proceedings of the International Conference on Software Engineering (ICSE’18)</a:t>
            </a:r>
          </a:p>
          <a:p>
            <a:r>
              <a:rPr lang="en-US" altLang="ja-JP" dirty="0"/>
              <a:t> n</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dirty="0">
                <a:effectLst/>
                <a:latin typeface="メイリオ" panose="020B0604030504040204" pitchFamily="50" charset="-128"/>
                <a:ea typeface="メイリオ" panose="020B0604030504040204" pitchFamily="50" charset="-128"/>
              </a:rPr>
              <a:t>・中でも、</a:t>
            </a:r>
            <a:r>
              <a:rPr lang="en-US" altLang="ja-JP" sz="1200" b="0" i="0" dirty="0">
                <a:effectLst/>
                <a:latin typeface="メイリオ" panose="020B0604030504040204" pitchFamily="50" charset="-128"/>
                <a:ea typeface="メイリオ" panose="020B0604030504040204" pitchFamily="50" charset="-128"/>
              </a:rPr>
              <a:t>33</a:t>
            </a:r>
            <a:r>
              <a:rPr lang="ja-JP" altLang="en-US" sz="1200" b="0" i="0" dirty="0">
                <a:effectLst/>
                <a:latin typeface="メイリオ" panose="020B0604030504040204" pitchFamily="50" charset="-128"/>
                <a:ea typeface="メイリオ" panose="020B0604030504040204" pitchFamily="50" charset="-128"/>
              </a:rPr>
              <a:t>～</a:t>
            </a:r>
            <a:r>
              <a:rPr lang="en-US" altLang="ja-JP" sz="1200" b="0" i="0" dirty="0">
                <a:effectLst/>
                <a:latin typeface="メイリオ" panose="020B0604030504040204" pitchFamily="50" charset="-128"/>
                <a:ea typeface="メイリオ" panose="020B0604030504040204" pitchFamily="50" charset="-128"/>
              </a:rPr>
              <a:t>34</a:t>
            </a:r>
            <a:r>
              <a:rPr lang="ja-JP" altLang="en-US" sz="1200" b="0" i="0" dirty="0">
                <a:effectLst/>
                <a:latin typeface="メイリオ" panose="020B0604030504040204" pitchFamily="50" charset="-128"/>
                <a:ea typeface="メイリオ" panose="020B0604030504040204" pitchFamily="50" charset="-128"/>
              </a:rPr>
              <a:t>％は</a:t>
            </a:r>
            <a:r>
              <a:rPr lang="en-US" altLang="ja-JP" sz="1200" b="0" i="0" dirty="0">
                <a:effectLst/>
                <a:latin typeface="メイリオ" panose="020B0604030504040204" pitchFamily="50" charset="-128"/>
                <a:ea typeface="メイリオ" panose="020B0604030504040204" pitchFamily="50" charset="-128"/>
              </a:rPr>
              <a:t>Syntax</a:t>
            </a:r>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Error</a:t>
            </a:r>
            <a:r>
              <a:rPr lang="en-US" altLang="ja-JP" sz="1200" b="0" i="0" dirty="0">
                <a:effectLst/>
                <a:latin typeface="メイリオ" panose="020B0604030504040204" pitchFamily="50" charset="-128"/>
                <a:ea typeface="メイリオ" panose="020B0604030504040204" pitchFamily="50" charset="-128"/>
              </a:rPr>
              <a:t> ⁽²⁾</a:t>
            </a:r>
            <a:endParaRPr kumimoji="1" lang="ja-JP" altLang="en-US" dirty="0"/>
          </a:p>
        </p:txBody>
      </p:sp>
      <p:sp>
        <p:nvSpPr>
          <p:cNvPr id="4" name="スライド番号プレースホルダー 3"/>
          <p:cNvSpPr>
            <a:spLocks noGrp="1"/>
          </p:cNvSpPr>
          <p:nvPr>
            <p:ph type="sldNum" sz="quarter" idx="5"/>
          </p:nvPr>
        </p:nvSpPr>
        <p:spPr/>
        <p:txBody>
          <a:bodyPr/>
          <a:lstStyle/>
          <a:p>
            <a:fld id="{3CAD3764-BDA2-4D18-9E9E-BC98700ED33B}" type="slidenum">
              <a:rPr kumimoji="1" lang="ja-JP" altLang="en-US" smtClean="0"/>
              <a:t>1</a:t>
            </a:fld>
            <a:endParaRPr kumimoji="1" lang="ja-JP" altLang="en-US"/>
          </a:p>
        </p:txBody>
      </p:sp>
    </p:spTree>
    <p:extLst>
      <p:ext uri="{BB962C8B-B14F-4D97-AF65-F5344CB8AC3E}">
        <p14:creationId xmlns:p14="http://schemas.microsoft.com/office/powerpoint/2010/main" val="142313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200" dirty="0"/>
              <a:t>先行研究の定性分析でプログラミング初心者は、</a:t>
            </a:r>
            <a:endParaRPr lang="en-US" altLang="ja-JP" sz="1000" b="1" i="0" u="none" strike="noStrike" dirty="0">
              <a:effectLst/>
              <a:latin typeface="游ゴシック" panose="020B0400000000000000" pitchFamily="50" charset="-128"/>
              <a:ea typeface="游ゴシック" panose="020B0400000000000000" pitchFamily="50" charset="-128"/>
            </a:endParaRPr>
          </a:p>
          <a:p>
            <a:r>
              <a:rPr lang="en-US" altLang="ja-JP" sz="1000" b="1" i="0" u="none" strike="noStrike" dirty="0">
                <a:effectLst/>
                <a:latin typeface="游ゴシック" panose="020B0400000000000000" pitchFamily="50" charset="-128"/>
                <a:ea typeface="游ゴシック" panose="020B0400000000000000" pitchFamily="50" charset="-128"/>
              </a:rPr>
              <a:t>1) </a:t>
            </a:r>
            <a:r>
              <a:rPr lang="ja-JP" altLang="en-US" b="1" i="0" u="none" strike="noStrike" dirty="0">
                <a:effectLst/>
                <a:latin typeface="游ゴシック" panose="020B0400000000000000" pitchFamily="50" charset="-128"/>
                <a:ea typeface="游ゴシック" panose="020B0400000000000000" pitchFamily="50" charset="-128"/>
              </a:rPr>
              <a:t>正解に関係ない部分のコードの編集を続ける。</a:t>
            </a:r>
            <a:endParaRPr lang="ja-JP" altLang="en-US" sz="800" i="0" u="none" strike="noStrike" dirty="0">
              <a:effectLst/>
              <a:latin typeface="游ゴシック" panose="020B0400000000000000" pitchFamily="50" charset="-128"/>
              <a:ea typeface="游ゴシック" panose="020B0400000000000000" pitchFamily="50" charset="-128"/>
            </a:endParaRPr>
          </a:p>
          <a:p>
            <a:r>
              <a:rPr lang="ja-JP" altLang="en-US" b="1" i="0" u="none" strike="noStrike" dirty="0">
                <a:effectLst/>
                <a:highlight>
                  <a:srgbClr val="FFFF00"/>
                </a:highlight>
                <a:latin typeface="游ゴシック" panose="020B0400000000000000" pitchFamily="50" charset="-128"/>
                <a:ea typeface="游ゴシック" panose="020B0400000000000000" pitchFamily="50" charset="-128"/>
              </a:rPr>
              <a:t>エラーメッセージの意味や、修正すべき箇所を絞り込む方法などを事前に教育することが有効である</a:t>
            </a:r>
            <a:endParaRPr lang="ja-JP" altLang="en-US" sz="800" i="0" u="none" strike="noStrike" dirty="0">
              <a:effectLst/>
              <a:latin typeface="游ゴシック" panose="020B0400000000000000" pitchFamily="50" charset="-128"/>
              <a:ea typeface="游ゴシック" panose="020B0400000000000000" pitchFamily="50" charset="-128"/>
            </a:endParaRPr>
          </a:p>
          <a:p>
            <a:r>
              <a:rPr lang="en-US" altLang="ja-JP" b="1" i="0" u="none" strike="noStrike" dirty="0">
                <a:effectLst/>
                <a:latin typeface="游ゴシック" panose="020B0400000000000000" pitchFamily="50" charset="-128"/>
                <a:ea typeface="游ゴシック" panose="020B0400000000000000" pitchFamily="50" charset="-128"/>
              </a:rPr>
              <a:t>2)</a:t>
            </a:r>
            <a:r>
              <a:rPr lang="ja-JP" altLang="en-US" b="1" dirty="0">
                <a:latin typeface="游ゴシック" panose="020B0400000000000000" pitchFamily="50" charset="-128"/>
                <a:ea typeface="游ゴシック" panose="020B0400000000000000" pitchFamily="50" charset="-128"/>
              </a:rPr>
              <a:t> </a:t>
            </a:r>
            <a:r>
              <a:rPr lang="ja-JP" altLang="en-US" b="1" i="0" u="none" strike="noStrike" dirty="0">
                <a:effectLst/>
                <a:latin typeface="游ゴシック" panose="020B0400000000000000" pitchFamily="50" charset="-128"/>
                <a:ea typeface="游ゴシック" panose="020B0400000000000000" pitchFamily="50" charset="-128"/>
              </a:rPr>
              <a:t>別のプログラミング言語の知識へのこだわり</a:t>
            </a:r>
            <a:endParaRPr lang="en-US" altLang="ja-JP" sz="800" b="1" i="0" u="none" strike="noStrike" dirty="0">
              <a:effectLst/>
              <a:latin typeface="游ゴシック" panose="020B0400000000000000" pitchFamily="50" charset="-128"/>
              <a:ea typeface="游ゴシック" panose="020B0400000000000000" pitchFamily="50" charset="-128"/>
            </a:endParaRPr>
          </a:p>
          <a:p>
            <a:r>
              <a:rPr lang="ja-JP" altLang="en-US" b="1" i="0" u="none" strike="noStrike" dirty="0">
                <a:effectLst/>
                <a:highlight>
                  <a:srgbClr val="FFFF00"/>
                </a:highlight>
                <a:latin typeface="游ゴシック" panose="020B0400000000000000" pitchFamily="50" charset="-128"/>
                <a:ea typeface="游ゴシック" panose="020B0400000000000000" pitchFamily="50" charset="-128"/>
              </a:rPr>
              <a:t>各言語の仕様の違いについて説明することで効率的なティーチングを実現できる</a:t>
            </a:r>
            <a:endParaRPr lang="en-US" altLang="ja-JP" b="1" i="0" u="none" strike="noStrike" dirty="0">
              <a:effectLst/>
              <a:highlight>
                <a:srgbClr val="FFFF00"/>
              </a:highlight>
              <a:latin typeface="游ゴシック" panose="020B0400000000000000" pitchFamily="50" charset="-128"/>
              <a:ea typeface="游ゴシック" panose="020B0400000000000000" pitchFamily="50" charset="-128"/>
            </a:endParaRPr>
          </a:p>
          <a:p>
            <a:r>
              <a:rPr lang="en-US" altLang="ja-JP" b="0" i="0" dirty="0">
                <a:effectLst/>
                <a:latin typeface="Arial" panose="020B0604020202020204" pitchFamily="34" charset="0"/>
              </a:rPr>
              <a:t> (1) </a:t>
            </a:r>
            <a:r>
              <a:rPr lang="en-US" altLang="ja-JP" b="0" i="0" dirty="0">
                <a:solidFill>
                  <a:srgbClr val="333333"/>
                </a:solidFill>
                <a:effectLst/>
                <a:latin typeface="Georgia" panose="02040502050405020303" pitchFamily="18" charset="0"/>
              </a:rPr>
              <a:t>Fujiwara, K., </a:t>
            </a:r>
            <a:r>
              <a:rPr lang="en-US" altLang="ja-JP" b="0" i="0" dirty="0" err="1">
                <a:solidFill>
                  <a:srgbClr val="333333"/>
                </a:solidFill>
                <a:effectLst/>
                <a:latin typeface="Georgia" panose="02040502050405020303" pitchFamily="18" charset="0"/>
              </a:rPr>
              <a:t>Fushida</a:t>
            </a:r>
            <a:r>
              <a:rPr lang="en-US" altLang="ja-JP" b="0" i="0" dirty="0">
                <a:solidFill>
                  <a:srgbClr val="333333"/>
                </a:solidFill>
                <a:effectLst/>
                <a:latin typeface="Georgia" panose="02040502050405020303" pitchFamily="18" charset="0"/>
              </a:rPr>
              <a:t>, K., </a:t>
            </a:r>
            <a:r>
              <a:rPr lang="en-US" altLang="ja-JP" b="0" i="0" dirty="0" err="1">
                <a:solidFill>
                  <a:srgbClr val="333333"/>
                </a:solidFill>
                <a:effectLst/>
                <a:latin typeface="Georgia" panose="02040502050405020303" pitchFamily="18" charset="0"/>
              </a:rPr>
              <a:t>Tamada</a:t>
            </a:r>
            <a:r>
              <a:rPr lang="en-US" altLang="ja-JP" b="0" i="0" dirty="0">
                <a:solidFill>
                  <a:srgbClr val="333333"/>
                </a:solidFill>
                <a:effectLst/>
                <a:latin typeface="Georgia" panose="02040502050405020303" pitchFamily="18" charset="0"/>
              </a:rPr>
              <a:t>, H., </a:t>
            </a:r>
            <a:r>
              <a:rPr lang="en-US" altLang="ja-JP" b="0" i="0" dirty="0" err="1">
                <a:solidFill>
                  <a:srgbClr val="333333"/>
                </a:solidFill>
                <a:effectLst/>
                <a:latin typeface="Georgia" panose="02040502050405020303" pitchFamily="18" charset="0"/>
              </a:rPr>
              <a:t>Igaki</a:t>
            </a:r>
            <a:r>
              <a:rPr lang="en-US" altLang="ja-JP" b="0" i="0" dirty="0">
                <a:solidFill>
                  <a:srgbClr val="333333"/>
                </a:solidFill>
                <a:effectLst/>
                <a:latin typeface="Georgia" panose="02040502050405020303" pitchFamily="18" charset="0"/>
              </a:rPr>
              <a:t>, H., &amp; Yoshida, N. (2012). Why novice programmers fall into a pitfall?: Coding pattern analysis in programming exercise. In </a:t>
            </a:r>
            <a:r>
              <a:rPr lang="en-US" altLang="ja-JP" b="0" i="1" dirty="0">
                <a:solidFill>
                  <a:srgbClr val="333333"/>
                </a:solidFill>
                <a:effectLst/>
                <a:latin typeface="Georgia" panose="02040502050405020303" pitchFamily="18" charset="0"/>
              </a:rPr>
              <a:t>Empirical software engineering in practice </a:t>
            </a:r>
            <a:r>
              <a:rPr lang="en-US" altLang="ja-JP" b="0" i="0" dirty="0">
                <a:solidFill>
                  <a:srgbClr val="333333"/>
                </a:solidFill>
                <a:effectLst/>
                <a:latin typeface="Georgia" panose="02040502050405020303" pitchFamily="18" charset="0"/>
              </a:rPr>
              <a:t>(</a:t>
            </a:r>
            <a:r>
              <a:rPr lang="en-US" altLang="ja-JP" b="0" i="1" dirty="0">
                <a:solidFill>
                  <a:srgbClr val="333333"/>
                </a:solidFill>
                <a:effectLst/>
                <a:latin typeface="Georgia" panose="02040502050405020303" pitchFamily="18" charset="0"/>
              </a:rPr>
              <a:t>IWESEP</a:t>
            </a:r>
            <a:r>
              <a:rPr lang="en-US" altLang="ja-JP" b="0" i="0" dirty="0">
                <a:solidFill>
                  <a:srgbClr val="333333"/>
                </a:solidFill>
                <a:effectLst/>
                <a:latin typeface="Georgia" panose="02040502050405020303" pitchFamily="18" charset="0"/>
              </a:rPr>
              <a:t>)</a:t>
            </a:r>
            <a:r>
              <a:rPr lang="en-US" altLang="ja-JP" b="0" i="1" dirty="0">
                <a:solidFill>
                  <a:srgbClr val="333333"/>
                </a:solidFill>
                <a:effectLst/>
                <a:latin typeface="Georgia" panose="02040502050405020303" pitchFamily="18" charset="0"/>
              </a:rPr>
              <a:t>, 2012 fourth </a:t>
            </a:r>
            <a:r>
              <a:rPr lang="en-US" altLang="ja-JP" b="0" i="1" dirty="0" err="1">
                <a:solidFill>
                  <a:srgbClr val="333333"/>
                </a:solidFill>
                <a:effectLst/>
                <a:latin typeface="Georgia" panose="02040502050405020303" pitchFamily="18" charset="0"/>
              </a:rPr>
              <a:t>ınternational</a:t>
            </a:r>
            <a:r>
              <a:rPr lang="en-US" altLang="ja-JP" b="0" i="1" dirty="0">
                <a:solidFill>
                  <a:srgbClr val="333333"/>
                </a:solidFill>
                <a:effectLst/>
                <a:latin typeface="Georgia" panose="02040502050405020303" pitchFamily="18" charset="0"/>
              </a:rPr>
              <a:t> workshop</a:t>
            </a:r>
            <a:r>
              <a:rPr lang="en-US" altLang="ja-JP" b="0" i="0" dirty="0">
                <a:solidFill>
                  <a:srgbClr val="333333"/>
                </a:solidFill>
                <a:effectLst/>
                <a:latin typeface="Georgia" panose="02040502050405020303" pitchFamily="18" charset="0"/>
              </a:rPr>
              <a:t> (pp. 46–51). IEEE.</a:t>
            </a:r>
            <a:endParaRPr lang="en-US" altLang="ja-JP" b="1" i="0" u="none" strike="noStrike" dirty="0">
              <a:effectLst/>
              <a:highlight>
                <a:srgbClr val="FFFF00"/>
              </a:highlight>
              <a:latin typeface="游ゴシック" panose="020B0400000000000000" pitchFamily="50" charset="-128"/>
              <a:ea typeface="游ゴシック" panose="020B0400000000000000" pitchFamily="50" charset="-128"/>
            </a:endParaRPr>
          </a:p>
        </p:txBody>
      </p:sp>
      <p:sp>
        <p:nvSpPr>
          <p:cNvPr id="4" name="スライド番号プレースホルダー 3"/>
          <p:cNvSpPr>
            <a:spLocks noGrp="1"/>
          </p:cNvSpPr>
          <p:nvPr>
            <p:ph type="sldNum" sz="quarter" idx="5"/>
          </p:nvPr>
        </p:nvSpPr>
        <p:spPr/>
        <p:txBody>
          <a:bodyPr/>
          <a:lstStyle/>
          <a:p>
            <a:fld id="{3CAD3764-BDA2-4D18-9E9E-BC98700ED33B}" type="slidenum">
              <a:rPr kumimoji="1" lang="ja-JP" altLang="en-US" smtClean="0"/>
              <a:t>2</a:t>
            </a:fld>
            <a:endParaRPr kumimoji="1" lang="ja-JP" altLang="en-US"/>
          </a:p>
        </p:txBody>
      </p:sp>
    </p:spTree>
    <p:extLst>
      <p:ext uri="{BB962C8B-B14F-4D97-AF65-F5344CB8AC3E}">
        <p14:creationId xmlns:p14="http://schemas.microsoft.com/office/powerpoint/2010/main" val="367867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Q1</a:t>
            </a:r>
          </a:p>
          <a:p>
            <a:r>
              <a:rPr kumimoji="1" lang="ja-JP" altLang="en-US" dirty="0"/>
              <a:t>修正に長い時間がかかっているエラーを特定する</a:t>
            </a:r>
            <a:endParaRPr kumimoji="1" lang="en-US" altLang="ja-JP" dirty="0"/>
          </a:p>
          <a:p>
            <a:r>
              <a:rPr kumimoji="1" lang="ja-JP" altLang="en-US" dirty="0"/>
              <a:t>初学者が理解するの</a:t>
            </a:r>
            <a:r>
              <a:rPr kumimoji="1" lang="ja-JP" altLang="en-US" dirty="0">
                <a:highlight>
                  <a:srgbClr val="FF00FF"/>
                </a:highlight>
              </a:rPr>
              <a:t>が</a:t>
            </a:r>
            <a:r>
              <a:rPr kumimoji="1" lang="ja-JP" altLang="en-US" dirty="0"/>
              <a:t>難しいエラー</a:t>
            </a:r>
            <a:endParaRPr kumimoji="1" lang="en-US" altLang="ja-JP" dirty="0"/>
          </a:p>
        </p:txBody>
      </p:sp>
      <p:sp>
        <p:nvSpPr>
          <p:cNvPr id="4" name="スライド番号プレースホルダー 3"/>
          <p:cNvSpPr>
            <a:spLocks noGrp="1"/>
          </p:cNvSpPr>
          <p:nvPr>
            <p:ph type="sldNum" sz="quarter" idx="5"/>
          </p:nvPr>
        </p:nvSpPr>
        <p:spPr/>
        <p:txBody>
          <a:bodyPr/>
          <a:lstStyle/>
          <a:p>
            <a:fld id="{3CAD3764-BDA2-4D18-9E9E-BC98700ED33B}" type="slidenum">
              <a:rPr kumimoji="1" lang="ja-JP" altLang="en-US" smtClean="0"/>
              <a:t>3</a:t>
            </a:fld>
            <a:endParaRPr kumimoji="1" lang="ja-JP" altLang="en-US"/>
          </a:p>
        </p:txBody>
      </p:sp>
    </p:spTree>
    <p:extLst>
      <p:ext uri="{BB962C8B-B14F-4D97-AF65-F5344CB8AC3E}">
        <p14:creationId xmlns:p14="http://schemas.microsoft.com/office/powerpoint/2010/main" val="2650799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latin typeface="メイリオ" panose="020B0604030504040204" pitchFamily="50" charset="-128"/>
                <a:ea typeface="メイリオ" panose="020B0604030504040204" pitchFamily="50" charset="-128"/>
              </a:rPr>
              <a:t>NAIST</a:t>
            </a:r>
            <a:r>
              <a:rPr lang="ja-JP" altLang="en-US" sz="1200" dirty="0">
                <a:latin typeface="メイリオ" panose="020B0604030504040204" pitchFamily="50" charset="-128"/>
                <a:ea typeface="メイリオ" panose="020B0604030504040204" pitchFamily="50" charset="-128"/>
              </a:rPr>
              <a:t>プログラミング演習で収集した生徒達のデータ</a:t>
            </a:r>
          </a:p>
        </p:txBody>
      </p:sp>
      <p:sp>
        <p:nvSpPr>
          <p:cNvPr id="4" name="スライド番号プレースホルダー 3"/>
          <p:cNvSpPr>
            <a:spLocks noGrp="1"/>
          </p:cNvSpPr>
          <p:nvPr>
            <p:ph type="sldNum" sz="quarter" idx="5"/>
          </p:nvPr>
        </p:nvSpPr>
        <p:spPr/>
        <p:txBody>
          <a:bodyPr/>
          <a:lstStyle/>
          <a:p>
            <a:fld id="{3CAD3764-BDA2-4D18-9E9E-BC98700ED33B}" type="slidenum">
              <a:rPr kumimoji="1" lang="ja-JP" altLang="en-US" smtClean="0"/>
              <a:t>5</a:t>
            </a:fld>
            <a:endParaRPr kumimoji="1" lang="ja-JP" altLang="en-US"/>
          </a:p>
        </p:txBody>
      </p:sp>
    </p:spTree>
    <p:extLst>
      <p:ext uri="{BB962C8B-B14F-4D97-AF65-F5344CB8AC3E}">
        <p14:creationId xmlns:p14="http://schemas.microsoft.com/office/powerpoint/2010/main" val="4156460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dirty="0"/>
              <a:t>C2Room</a:t>
            </a:r>
            <a:r>
              <a:rPr kumimoji="1" lang="ja-JP" altLang="en-US" sz="1200" dirty="0"/>
              <a:t>で得ることができる情報</a:t>
            </a:r>
            <a:endParaRPr kumimoji="1" lang="en-US" altLang="ja-JP" sz="1200" dirty="0"/>
          </a:p>
          <a:p>
            <a:pPr marL="560070" indent="-514350">
              <a:buFont typeface="+mj-lt"/>
              <a:buAutoNum type="arabicPeriod"/>
            </a:pPr>
            <a:r>
              <a:rPr lang="ja-JP" altLang="en-US" sz="1200" dirty="0">
                <a:solidFill>
                  <a:schemeClr val="tx1"/>
                </a:solidFill>
              </a:rPr>
              <a:t>ユーザー</a:t>
            </a:r>
            <a:r>
              <a:rPr lang="en-US" altLang="ja-JP" sz="1200" dirty="0">
                <a:solidFill>
                  <a:schemeClr val="tx1"/>
                </a:solidFill>
              </a:rPr>
              <a:t>ID</a:t>
            </a:r>
          </a:p>
          <a:p>
            <a:pPr marL="560070" indent="-514350">
              <a:buFont typeface="+mj-lt"/>
              <a:buAutoNum type="arabicPeriod"/>
            </a:pPr>
            <a:r>
              <a:rPr lang="ja-JP" altLang="en-US" sz="1200" dirty="0"/>
              <a:t>課題</a:t>
            </a:r>
            <a:r>
              <a:rPr lang="en-US" altLang="ja-JP" sz="1200" dirty="0"/>
              <a:t>ID</a:t>
            </a:r>
          </a:p>
          <a:p>
            <a:pPr marL="560070" indent="-514350">
              <a:buFont typeface="+mj-lt"/>
              <a:buAutoNum type="arabicPeriod"/>
            </a:pPr>
            <a:r>
              <a:rPr lang="ja-JP" altLang="en-US" sz="1200" dirty="0"/>
              <a:t>提出時刻</a:t>
            </a:r>
            <a:endParaRPr lang="en-US" altLang="ja-JP" sz="1200" dirty="0"/>
          </a:p>
          <a:p>
            <a:pPr marL="560070" indent="-514350">
              <a:buFont typeface="+mj-lt"/>
              <a:buAutoNum type="arabicPeriod"/>
            </a:pPr>
            <a:r>
              <a:rPr lang="ja-JP" altLang="en-US" sz="1200" dirty="0"/>
              <a:t>エラー内容</a:t>
            </a:r>
            <a:endParaRPr lang="en-US" altLang="ja-JP" sz="1200" dirty="0"/>
          </a:p>
          <a:p>
            <a:pPr marL="560070" indent="-514350">
              <a:buFont typeface="+mj-lt"/>
              <a:buAutoNum type="arabicPeriod"/>
            </a:pPr>
            <a:r>
              <a:rPr lang="en-US" altLang="ja-JP" sz="1200" dirty="0" err="1"/>
              <a:t>etc</a:t>
            </a:r>
            <a:r>
              <a:rPr lang="en-US" altLang="ja-JP" sz="1200" dirty="0"/>
              <a:t>,,</a:t>
            </a:r>
          </a:p>
          <a:p>
            <a:pPr marL="560070" indent="-514350">
              <a:buFont typeface="+mj-lt"/>
              <a:buAutoNum type="arabicPeriod"/>
            </a:pPr>
            <a:endParaRPr kumimoji="1" lang="en-US" altLang="ja-JP" sz="1200" dirty="0"/>
          </a:p>
          <a:p>
            <a:pPr lvl="0" algn="ctr"/>
            <a:r>
              <a:rPr lang="ja-JP" altLang="ja-JP" sz="1200" dirty="0">
                <a:latin typeface="メイリオ" panose="020B0604030504040204" pitchFamily="50" charset="-128"/>
                <a:ea typeface="メイリオ" panose="020B0604030504040204" pitchFamily="50" charset="-128"/>
              </a:rPr>
              <a:t>ユーザー</a:t>
            </a:r>
            <a:r>
              <a:rPr lang="en-US" altLang="ja-JP" sz="1200" dirty="0">
                <a:latin typeface="メイリオ" panose="020B0604030504040204" pitchFamily="50" charset="-128"/>
                <a:ea typeface="メイリオ" panose="020B0604030504040204" pitchFamily="50" charset="-128"/>
              </a:rPr>
              <a:t>ID</a:t>
            </a:r>
            <a:endParaRPr kumimoji="1" lang="ja-JP" altLang="en-US" sz="1200" dirty="0"/>
          </a:p>
          <a:p>
            <a:pPr lvl="0" algn="ctr"/>
            <a:r>
              <a:rPr lang="ja-JP" altLang="ja-JP" sz="1200" dirty="0">
                <a:latin typeface="メイリオ" panose="020B0604030504040204" pitchFamily="50" charset="-128"/>
                <a:ea typeface="メイリオ" panose="020B0604030504040204" pitchFamily="50" charset="-128"/>
              </a:rPr>
              <a:t>課題</a:t>
            </a:r>
            <a:r>
              <a:rPr lang="en-US" altLang="ja-JP" sz="1200" dirty="0">
                <a:latin typeface="メイリオ" panose="020B0604030504040204" pitchFamily="50" charset="-128"/>
                <a:ea typeface="メイリオ" panose="020B0604030504040204" pitchFamily="50" charset="-128"/>
              </a:rPr>
              <a:t>ID</a:t>
            </a:r>
            <a:endParaRPr lang="ja-JP" altLang="ja-JP" sz="1200" dirty="0">
              <a:latin typeface="メイリオ" panose="020B0604030504040204" pitchFamily="50" charset="-128"/>
              <a:ea typeface="メイリオ" panose="020B0604030504040204" pitchFamily="50" charset="-128"/>
            </a:endParaRPr>
          </a:p>
          <a:p>
            <a:pPr lvl="0" algn="ctr"/>
            <a:r>
              <a:rPr lang="ja-JP" altLang="en-US" sz="1200" dirty="0">
                <a:latin typeface="メイリオ" panose="020B0604030504040204" pitchFamily="50" charset="-128"/>
                <a:ea typeface="メイリオ" panose="020B0604030504040204" pitchFamily="50" charset="-128"/>
              </a:rPr>
              <a:t>提出時刻</a:t>
            </a:r>
          </a:p>
          <a:p>
            <a:pPr lvl="0" algn="ctr"/>
            <a:r>
              <a:rPr lang="ja-JP" altLang="en-US" sz="1200" dirty="0">
                <a:latin typeface="メイリオ" panose="020B0604030504040204" pitchFamily="50" charset="-128"/>
                <a:ea typeface="メイリオ" panose="020B0604030504040204" pitchFamily="50" charset="-128"/>
              </a:rPr>
              <a:t>エラー内容</a:t>
            </a:r>
          </a:p>
          <a:p>
            <a:pPr marL="560070" indent="-514350">
              <a:buFont typeface="+mj-lt"/>
              <a:buAutoNum type="arabicPeriod"/>
            </a:pPr>
            <a:endParaRPr kumimoji="1" lang="ja-JP" altLang="en-US"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3CAD3764-BDA2-4D18-9E9E-BC98700ED33B}" type="slidenum">
              <a:rPr kumimoji="1" lang="ja-JP" altLang="en-US" smtClean="0"/>
              <a:t>7</a:t>
            </a:fld>
            <a:endParaRPr kumimoji="1" lang="ja-JP" altLang="en-US"/>
          </a:p>
        </p:txBody>
      </p:sp>
    </p:spTree>
    <p:extLst>
      <p:ext uri="{BB962C8B-B14F-4D97-AF65-F5344CB8AC3E}">
        <p14:creationId xmlns:p14="http://schemas.microsoft.com/office/powerpoint/2010/main" val="1352109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今後の研究方針について</a:t>
            </a:r>
            <a:endParaRPr kumimoji="1" lang="en-US" altLang="ja-JP" dirty="0"/>
          </a:p>
          <a:p>
            <a:r>
              <a:rPr kumimoji="1" lang="ja-JP" altLang="en-US" dirty="0">
                <a:solidFill>
                  <a:schemeClr val="tx1"/>
                </a:solidFill>
              </a:rPr>
              <a:t>同じエラーに出会った際の対処</a:t>
            </a:r>
            <a:r>
              <a:rPr lang="ja-JP" altLang="en-US" dirty="0"/>
              <a:t>時間の変化</a:t>
            </a:r>
            <a:endParaRPr kumimoji="1" lang="ja-JP" altLang="en-US" dirty="0">
              <a:solidFill>
                <a:schemeClr val="tx1"/>
              </a:solidFill>
            </a:endParaRPr>
          </a:p>
          <a:p>
            <a:r>
              <a:rPr kumimoji="1" lang="ja-JP" altLang="en-US" dirty="0">
                <a:solidFill>
                  <a:schemeClr val="tx1"/>
                </a:solidFill>
              </a:rPr>
              <a:t>同じエラーに出会う頻度は減っているのか</a:t>
            </a:r>
            <a:endParaRPr kumimoji="1" lang="en-US" altLang="ja-JP" dirty="0">
              <a:solidFill>
                <a:schemeClr val="tx1"/>
              </a:solidFill>
            </a:endParaRPr>
          </a:p>
          <a:p>
            <a:r>
              <a:rPr kumimoji="1" lang="ja-JP" altLang="en-US" dirty="0">
                <a:solidFill>
                  <a:schemeClr val="tx1"/>
                </a:solidFill>
              </a:rPr>
              <a:t>・今回の調査では、コードを提出したタイミングでしか取れない→そこを取れるようなデータが欲しい</a:t>
            </a:r>
            <a:endParaRPr kumimoji="1" lang="en-US" altLang="ja-JP" dirty="0">
              <a:solidFill>
                <a:schemeClr val="tx1"/>
              </a:solidFill>
            </a:endParaRPr>
          </a:p>
          <a:p>
            <a:r>
              <a:rPr kumimoji="1" lang="ja-JP" altLang="en-US" dirty="0">
                <a:solidFill>
                  <a:schemeClr val="tx1"/>
                </a:solidFill>
              </a:rPr>
              <a:t>・オートセーブがあると、試行プロセスとか離席時の判定もしなくて済む？</a:t>
            </a:r>
          </a:p>
        </p:txBody>
      </p:sp>
      <p:sp>
        <p:nvSpPr>
          <p:cNvPr id="4" name="スライド番号プレースホルダー 3"/>
          <p:cNvSpPr>
            <a:spLocks noGrp="1"/>
          </p:cNvSpPr>
          <p:nvPr>
            <p:ph type="sldNum" sz="quarter" idx="5"/>
          </p:nvPr>
        </p:nvSpPr>
        <p:spPr/>
        <p:txBody>
          <a:bodyPr/>
          <a:lstStyle/>
          <a:p>
            <a:fld id="{3CAD3764-BDA2-4D18-9E9E-BC98700ED33B}" type="slidenum">
              <a:rPr kumimoji="1" lang="ja-JP" altLang="en-US" smtClean="0"/>
              <a:t>8</a:t>
            </a:fld>
            <a:endParaRPr kumimoji="1" lang="ja-JP" altLang="en-US"/>
          </a:p>
        </p:txBody>
      </p:sp>
    </p:spTree>
    <p:extLst>
      <p:ext uri="{BB962C8B-B14F-4D97-AF65-F5344CB8AC3E}">
        <p14:creationId xmlns:p14="http://schemas.microsoft.com/office/powerpoint/2010/main" val="950498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64B4C047-23D5-4FA9-ABD0-FC3FB4095D72}" type="datetime1">
              <a:rPr kumimoji="1" lang="ja-JP" altLang="en-US" smtClean="0"/>
              <a:t>2022/12/20</a:t>
            </a:fld>
            <a:endParaRPr kumimoji="1" lang="ja-JP" alt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kumimoji="1" lang="ja-JP" altLang="en-US"/>
          </a:p>
        </p:txBody>
      </p:sp>
      <p:sp>
        <p:nvSpPr>
          <p:cNvPr id="6" name="Slide Number Placeholder 5"/>
          <p:cNvSpPr>
            <a:spLocks noGrp="1"/>
          </p:cNvSpPr>
          <p:nvPr>
            <p:ph type="sldNum" sz="quarter" idx="12"/>
          </p:nvPr>
        </p:nvSpPr>
        <p:spPr/>
        <p:txBody>
          <a:bodyPr/>
          <a:lstStyle>
            <a:lvl1pPr>
              <a:defRPr sz="2400">
                <a:solidFill>
                  <a:schemeClr val="accent1"/>
                </a:solidFill>
                <a:latin typeface="メイリオ" panose="020B0604030504040204" pitchFamily="50" charset="-128"/>
                <a:ea typeface="メイリオ" panose="020B0604030504040204" pitchFamily="50" charset="-128"/>
              </a:defRPr>
            </a:lvl1pPr>
          </a:lstStyle>
          <a:p>
            <a:fld id="{FA0F4718-6DD0-4BF6-A94F-2F64C56B316C}" type="slidenum">
              <a:rPr kumimoji="1" lang="ja-JP" altLang="en-US" smtClean="0"/>
              <a:pPr/>
              <a:t>‹#›</a:t>
            </a:fld>
            <a:endParaRPr kumimoji="1" lang="ja-JP" alt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78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34E4FAD-6B04-4960-BD7D-311AD260B905}" type="datetime1">
              <a:rPr kumimoji="1" lang="ja-JP" altLang="en-US" smtClean="0"/>
              <a:t>2022/12/20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A0F4718-6DD0-4BF6-A94F-2F64C56B316C}" type="slidenum">
              <a:rPr kumimoji="1" lang="ja-JP" altLang="en-US" smtClean="0"/>
              <a:t>‹#›</a:t>
            </a:fld>
            <a:endParaRPr kumimoji="1" lang="ja-JP" altLang="en-US"/>
          </a:p>
        </p:txBody>
      </p:sp>
    </p:spTree>
    <p:extLst>
      <p:ext uri="{BB962C8B-B14F-4D97-AF65-F5344CB8AC3E}">
        <p14:creationId xmlns:p14="http://schemas.microsoft.com/office/powerpoint/2010/main" val="1105949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6754DC-B80B-403C-9B24-5084E3089BA4}" type="datetime1">
              <a:rPr kumimoji="1" lang="ja-JP" altLang="en-US" smtClean="0"/>
              <a:t>2022/12/20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A0F4718-6DD0-4BF6-A94F-2F64C56B316C}" type="slidenum">
              <a:rPr kumimoji="1" lang="ja-JP" altLang="en-US" smtClean="0"/>
              <a:t>‹#›</a:t>
            </a:fld>
            <a:endParaRPr kumimoji="1" lang="ja-JP" altLang="en-US"/>
          </a:p>
        </p:txBody>
      </p:sp>
    </p:spTree>
    <p:extLst>
      <p:ext uri="{BB962C8B-B14F-4D97-AF65-F5344CB8AC3E}">
        <p14:creationId xmlns:p14="http://schemas.microsoft.com/office/powerpoint/2010/main" val="649909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2800">
                <a:solidFill>
                  <a:schemeClr val="tx1"/>
                </a:solidFill>
              </a:defRPr>
            </a:lvl1pPr>
            <a:lvl2pPr>
              <a:defRPr sz="2800">
                <a:solidFill>
                  <a:schemeClr val="tx1"/>
                </a:solidFill>
              </a:defRPr>
            </a:lvl2pPr>
            <a:lvl3pPr>
              <a:defRPr sz="2800">
                <a:solidFill>
                  <a:schemeClr val="tx1"/>
                </a:solidFill>
              </a:defRPr>
            </a:lvl3pPr>
            <a:lvl4pPr>
              <a:defRPr sz="2800">
                <a:solidFill>
                  <a:schemeClr val="tx1"/>
                </a:solidFill>
              </a:defRPr>
            </a:lvl4pPr>
            <a:lvl5pPr>
              <a:defRPr sz="2800">
                <a:solidFill>
                  <a:schemeClr val="tx1"/>
                </a:solidFil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日付プレースホルダー 6">
            <a:extLst>
              <a:ext uri="{FF2B5EF4-FFF2-40B4-BE49-F238E27FC236}">
                <a16:creationId xmlns:a16="http://schemas.microsoft.com/office/drawing/2014/main" id="{1EAE122A-FE96-4068-AA8C-B2BCFF3ABA99}"/>
              </a:ext>
            </a:extLst>
          </p:cNvPr>
          <p:cNvSpPr>
            <a:spLocks noGrp="1"/>
          </p:cNvSpPr>
          <p:nvPr>
            <p:ph type="dt" sz="half" idx="10"/>
          </p:nvPr>
        </p:nvSpPr>
        <p:spPr/>
        <p:txBody>
          <a:bodyPr/>
          <a:lstStyle/>
          <a:p>
            <a:fld id="{4A2DCFE7-F284-4089-9F37-FE44F4DFD33E}" type="datetime1">
              <a:rPr kumimoji="1" lang="ja-JP" altLang="en-US" smtClean="0"/>
              <a:t>2022/12/20</a:t>
            </a:fld>
            <a:endParaRPr kumimoji="1" lang="ja-JP" altLang="en-US"/>
          </a:p>
        </p:txBody>
      </p:sp>
      <p:sp>
        <p:nvSpPr>
          <p:cNvPr id="8" name="フッター プレースホルダー 7">
            <a:extLst>
              <a:ext uri="{FF2B5EF4-FFF2-40B4-BE49-F238E27FC236}">
                <a16:creationId xmlns:a16="http://schemas.microsoft.com/office/drawing/2014/main" id="{0AE95DAA-FF68-4209-B865-8A2CD25C4F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284D221-FE8B-4ED1-98A5-B415F07E9F28}"/>
              </a:ext>
            </a:extLst>
          </p:cNvPr>
          <p:cNvSpPr>
            <a:spLocks noGrp="1"/>
          </p:cNvSpPr>
          <p:nvPr>
            <p:ph type="sldNum" sz="quarter" idx="12"/>
          </p:nvPr>
        </p:nvSpPr>
        <p:spPr/>
        <p:txBody>
          <a:bodyPr/>
          <a:lstStyle>
            <a:lvl1pPr>
              <a:defRPr sz="2400">
                <a:latin typeface="メイリオ" panose="020B0604030504040204" pitchFamily="50" charset="-128"/>
                <a:ea typeface="メイリオ" panose="020B0604030504040204" pitchFamily="50" charset="-128"/>
              </a:defRPr>
            </a:lvl1pPr>
          </a:lstStyle>
          <a:p>
            <a:fld id="{FA0F4718-6DD0-4BF6-A94F-2F64C56B316C}" type="slidenum">
              <a:rPr kumimoji="1" lang="ja-JP" altLang="en-US" smtClean="0"/>
              <a:pPr/>
              <a:t>‹#›</a:t>
            </a:fld>
            <a:endParaRPr kumimoji="1" lang="ja-JP" altLang="en-US" dirty="0"/>
          </a:p>
        </p:txBody>
      </p:sp>
    </p:spTree>
    <p:extLst>
      <p:ext uri="{BB962C8B-B14F-4D97-AF65-F5344CB8AC3E}">
        <p14:creationId xmlns:p14="http://schemas.microsoft.com/office/powerpoint/2010/main" val="37254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メイリオ" panose="020B0604030504040204" pitchFamily="50" charset="-128"/>
                <a:ea typeface="メイリオ" panose="020B0604030504040204" pitchFamily="50" charset="-128"/>
                <a:cs typeface="+mn-cs"/>
              </a:defRPr>
            </a:lvl1p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02475356-7282-4C79-81A3-78FB9303ED5C}" type="datetime1">
              <a:rPr kumimoji="1" lang="ja-JP" altLang="en-US" smtClean="0"/>
              <a:t>2022/12/20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A0F4718-6DD0-4BF6-A94F-2F64C56B316C}" type="slidenum">
              <a:rPr kumimoji="1" lang="ja-JP" altLang="en-US" smtClean="0"/>
              <a:t>‹#›</a:t>
            </a:fld>
            <a:endParaRPr kumimoji="1" lang="ja-JP"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989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697F329-8B74-4960-A3AA-838FFD1D6128}" type="datetime1">
              <a:rPr kumimoji="1" lang="ja-JP" altLang="en-US" smtClean="0"/>
              <a:t>2022/12/20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A0F4718-6DD0-4BF6-A94F-2F64C56B316C}" type="slidenum">
              <a:rPr kumimoji="1" lang="ja-JP" altLang="en-US" smtClean="0"/>
              <a:t>‹#›</a:t>
            </a:fld>
            <a:endParaRPr kumimoji="1" lang="ja-JP" altLang="en-US"/>
          </a:p>
        </p:txBody>
      </p:sp>
    </p:spTree>
    <p:extLst>
      <p:ext uri="{BB962C8B-B14F-4D97-AF65-F5344CB8AC3E}">
        <p14:creationId xmlns:p14="http://schemas.microsoft.com/office/powerpoint/2010/main" val="2946108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Date Placeholder 6"/>
          <p:cNvSpPr>
            <a:spLocks noGrp="1"/>
          </p:cNvSpPr>
          <p:nvPr>
            <p:ph type="dt" sz="half" idx="10"/>
          </p:nvPr>
        </p:nvSpPr>
        <p:spPr/>
        <p:txBody>
          <a:bodyPr/>
          <a:lstStyle/>
          <a:p>
            <a:fld id="{79F803D1-F4E4-40A4-8616-0493DF462F40}" type="datetime1">
              <a:rPr kumimoji="1" lang="ja-JP" altLang="en-US" smtClean="0"/>
              <a:t>2022/12/20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A0F4718-6DD0-4BF6-A94F-2F64C56B316C}" type="slidenum">
              <a:rPr kumimoji="1" lang="ja-JP" altLang="en-US" smtClean="0"/>
              <a:t>‹#›</a:t>
            </a:fld>
            <a:endParaRPr kumimoji="1" lang="ja-JP" altLang="en-US"/>
          </a:p>
        </p:txBody>
      </p:sp>
    </p:spTree>
    <p:extLst>
      <p:ext uri="{BB962C8B-B14F-4D97-AF65-F5344CB8AC3E}">
        <p14:creationId xmlns:p14="http://schemas.microsoft.com/office/powerpoint/2010/main" val="278002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Date Placeholder 2"/>
          <p:cNvSpPr>
            <a:spLocks noGrp="1"/>
          </p:cNvSpPr>
          <p:nvPr>
            <p:ph type="dt" sz="half" idx="10"/>
          </p:nvPr>
        </p:nvSpPr>
        <p:spPr/>
        <p:txBody>
          <a:bodyPr/>
          <a:lstStyle/>
          <a:p>
            <a:fld id="{70952F04-848C-48B5-950D-E8682F60A79F}" type="datetime1">
              <a:rPr kumimoji="1" lang="ja-JP" altLang="en-US" smtClean="0"/>
              <a:t>2022/12/20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A0F4718-6DD0-4BF6-A94F-2F64C56B316C}" type="slidenum">
              <a:rPr kumimoji="1" lang="ja-JP" altLang="en-US" smtClean="0"/>
              <a:t>‹#›</a:t>
            </a:fld>
            <a:endParaRPr kumimoji="1" lang="ja-JP" altLang="en-US"/>
          </a:p>
        </p:txBody>
      </p:sp>
    </p:spTree>
    <p:extLst>
      <p:ext uri="{BB962C8B-B14F-4D97-AF65-F5344CB8AC3E}">
        <p14:creationId xmlns:p14="http://schemas.microsoft.com/office/powerpoint/2010/main" val="4131764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30169-B8B3-4169-9C51-A396016E6BDB}" type="datetime1">
              <a:rPr kumimoji="1" lang="ja-JP" altLang="en-US" smtClean="0"/>
              <a:t>2022/12/20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A0F4718-6DD0-4BF6-A94F-2F64C56B316C}" type="slidenum">
              <a:rPr kumimoji="1" lang="ja-JP" altLang="en-US" smtClean="0"/>
              <a:t>‹#›</a:t>
            </a:fld>
            <a:endParaRPr kumimoji="1" lang="ja-JP" altLang="en-US"/>
          </a:p>
        </p:txBody>
      </p:sp>
    </p:spTree>
    <p:extLst>
      <p:ext uri="{BB962C8B-B14F-4D97-AF65-F5344CB8AC3E}">
        <p14:creationId xmlns:p14="http://schemas.microsoft.com/office/powerpoint/2010/main" val="41649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a:t>マスター タイトルの書式設定</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A96C5FE-7D4D-4F4A-83AE-78DFE67E7A8D}" type="datetime1">
              <a:rPr kumimoji="1" lang="ja-JP" altLang="en-US" smtClean="0"/>
              <a:t>2022/12/20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A0F4718-6DD0-4BF6-A94F-2F64C56B316C}" type="slidenum">
              <a:rPr kumimoji="1" lang="ja-JP" altLang="en-US" smtClean="0"/>
              <a:t>‹#›</a:t>
            </a:fld>
            <a:endParaRPr kumimoji="1" lang="ja-JP" altLang="en-US"/>
          </a:p>
        </p:txBody>
      </p:sp>
    </p:spTree>
    <p:extLst>
      <p:ext uri="{BB962C8B-B14F-4D97-AF65-F5344CB8AC3E}">
        <p14:creationId xmlns:p14="http://schemas.microsoft.com/office/powerpoint/2010/main" val="376285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74CE89C-A010-4CE6-9683-96BFD3801A75}" type="datetime1">
              <a:rPr kumimoji="1" lang="ja-JP" altLang="en-US" smtClean="0"/>
              <a:t>2022/12/20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A0F4718-6DD0-4BF6-A94F-2F64C56B316C}" type="slidenum">
              <a:rPr kumimoji="1" lang="ja-JP" altLang="en-US" smtClean="0"/>
              <a:t>‹#›</a:t>
            </a:fld>
            <a:endParaRPr kumimoji="1" lang="ja-JP" altLang="en-US"/>
          </a:p>
        </p:txBody>
      </p:sp>
    </p:spTree>
    <p:extLst>
      <p:ext uri="{BB962C8B-B14F-4D97-AF65-F5344CB8AC3E}">
        <p14:creationId xmlns:p14="http://schemas.microsoft.com/office/powerpoint/2010/main" val="338483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userDrawn="1"/>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6226692-C37D-4650-9A8C-176FBEABBA45}" type="datetime1">
              <a:rPr kumimoji="1" lang="ja-JP" altLang="en-US" smtClean="0"/>
              <a:t>2022/12/20</a:t>
            </a:fld>
            <a:endParaRPr kumimoji="1" lang="ja-JP"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kumimoji="1" lang="ja-JP"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2400">
                <a:solidFill>
                  <a:schemeClr val="accent1"/>
                </a:solidFill>
                <a:latin typeface="メイリオ" panose="020B0604030504040204" pitchFamily="50" charset="-128"/>
                <a:ea typeface="メイリオ" panose="020B0604030504040204" pitchFamily="50" charset="-128"/>
              </a:defRPr>
            </a:lvl1pPr>
          </a:lstStyle>
          <a:p>
            <a:fld id="{FA0F4718-6DD0-4BF6-A94F-2F64C56B316C}" type="slidenum">
              <a:rPr kumimoji="1" lang="ja-JP" altLang="en-US" smtClean="0"/>
              <a:pPr/>
              <a:t>‹#›</a:t>
            </a:fld>
            <a:endParaRPr kumimoji="1" lang="ja-JP" altLang="en-US" dirty="0"/>
          </a:p>
        </p:txBody>
      </p:sp>
    </p:spTree>
    <p:extLst>
      <p:ext uri="{BB962C8B-B14F-4D97-AF65-F5344CB8AC3E}">
        <p14:creationId xmlns:p14="http://schemas.microsoft.com/office/powerpoint/2010/main" val="289661151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90000"/>
        </a:lnSpc>
        <a:spcBef>
          <a:spcPct val="0"/>
        </a:spcBef>
        <a:buNone/>
        <a:defRPr kumimoji="1" sz="4400" kern="1200">
          <a:solidFill>
            <a:schemeClr val="accent1"/>
          </a:solidFill>
          <a:latin typeface="メイリオ" panose="020B0604030504040204" pitchFamily="50" charset="-128"/>
          <a:ea typeface="メイリオ" panose="020B0604030504040204" pitchFamily="50" charset="-128"/>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kumimoji="1" sz="2200" kern="1200">
          <a:solidFill>
            <a:schemeClr val="accent1"/>
          </a:solidFill>
          <a:latin typeface="メイリオ" panose="020B0604030504040204" pitchFamily="50" charset="-128"/>
          <a:ea typeface="メイリオ" panose="020B0604030504040204" pitchFamily="50" charset="-128"/>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2000" kern="1200">
          <a:solidFill>
            <a:schemeClr val="accent1"/>
          </a:solidFill>
          <a:latin typeface="メイリオ" panose="020B0604030504040204" pitchFamily="50" charset="-128"/>
          <a:ea typeface="メイリオ" panose="020B0604030504040204" pitchFamily="50" charset="-128"/>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800" kern="1200">
          <a:solidFill>
            <a:schemeClr val="accent1"/>
          </a:solidFill>
          <a:latin typeface="メイリオ" panose="020B0604030504040204" pitchFamily="50" charset="-128"/>
          <a:ea typeface="メイリオ" panose="020B0604030504040204" pitchFamily="50" charset="-128"/>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メイリオ" panose="020B0604030504040204" pitchFamily="50" charset="-128"/>
          <a:ea typeface="メイリオ" panose="020B0604030504040204" pitchFamily="50" charset="-128"/>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メイリオ" panose="020B0604030504040204" pitchFamily="50" charset="-128"/>
          <a:ea typeface="メイリオ" panose="020B0604030504040204" pitchFamily="50" charset="-128"/>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20AE9-4A81-445C-8DE1-DE1756501C5B}"/>
              </a:ext>
            </a:extLst>
          </p:cNvPr>
          <p:cNvSpPr>
            <a:spLocks noGrp="1"/>
          </p:cNvSpPr>
          <p:nvPr>
            <p:ph type="ctrTitle"/>
          </p:nvPr>
        </p:nvSpPr>
        <p:spPr/>
        <p:txBody>
          <a:bodyPr>
            <a:normAutofit/>
          </a:bodyPr>
          <a:lstStyle/>
          <a:p>
            <a:r>
              <a:rPr kumimoji="1" lang="en-US" altLang="ja-JP" sz="6000" cap="none" dirty="0">
                <a:solidFill>
                  <a:schemeClr val="tx1"/>
                </a:solidFill>
                <a:effectLst/>
              </a:rPr>
              <a:t>Python</a:t>
            </a:r>
            <a:r>
              <a:rPr kumimoji="1" lang="ja-JP" altLang="en-US" sz="6000" dirty="0">
                <a:solidFill>
                  <a:schemeClr val="tx1"/>
                </a:solidFill>
                <a:effectLst/>
              </a:rPr>
              <a:t>初学者を対象とした</a:t>
            </a:r>
            <a:br>
              <a:rPr kumimoji="1" lang="en-US" altLang="ja-JP" sz="6000" dirty="0">
                <a:solidFill>
                  <a:schemeClr val="tx1"/>
                </a:solidFill>
                <a:effectLst/>
              </a:rPr>
            </a:br>
            <a:r>
              <a:rPr kumimoji="1" lang="ja-JP" altLang="en-US" sz="6000" dirty="0">
                <a:solidFill>
                  <a:schemeClr val="tx1"/>
                </a:solidFill>
                <a:effectLst/>
              </a:rPr>
              <a:t>エラー修正時間の分析</a:t>
            </a:r>
          </a:p>
        </p:txBody>
      </p:sp>
      <p:sp>
        <p:nvSpPr>
          <p:cNvPr id="6" name="テキスト プレースホルダー 3">
            <a:extLst>
              <a:ext uri="{FF2B5EF4-FFF2-40B4-BE49-F238E27FC236}">
                <a16:creationId xmlns:a16="http://schemas.microsoft.com/office/drawing/2014/main" id="{B90B6618-D1B9-C2A9-EEAD-DB031C642895}"/>
              </a:ext>
            </a:extLst>
          </p:cNvPr>
          <p:cNvSpPr txBox="1">
            <a:spLocks/>
          </p:cNvSpPr>
          <p:nvPr/>
        </p:nvSpPr>
        <p:spPr>
          <a:xfrm>
            <a:off x="1701800" y="5136065"/>
            <a:ext cx="8712200" cy="400110"/>
          </a:xfrm>
          <a:prstGeom prst="rect">
            <a:avLst/>
          </a:prstGeom>
        </p:spPr>
        <p:txBody>
          <a:bodyPr vert="horz" lIns="91440" tIns="45720" rIns="91440" bIns="45720"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nSpc>
                <a:spcPct val="100000"/>
              </a:lnSpc>
            </a:pP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21</a:t>
            </a:r>
            <a:r>
              <a:rPr lang="en-US" altLang="ja-JP" sz="2000" b="1" i="0" u="none" strike="noStrike" baseline="30000" dirty="0">
                <a:solidFill>
                  <a:srgbClr val="000000"/>
                </a:solidFill>
                <a:effectLst/>
                <a:latin typeface="メイリオ" panose="020B0604030504040204" pitchFamily="50" charset="-128"/>
                <a:ea typeface="メイリオ" panose="020B0604030504040204" pitchFamily="50" charset="-128"/>
              </a:rPr>
              <a:t>st</a:t>
            </a:r>
            <a:r>
              <a:rPr lang="ja-JP" altLang="en-US" sz="2000" b="1" i="0" u="none" strike="noStrike" dirty="0">
                <a:solidFill>
                  <a:srgbClr val="000000"/>
                </a:solidFill>
                <a:effectLst/>
                <a:latin typeface="メイリオ" panose="020B0604030504040204" pitchFamily="50" charset="-128"/>
                <a:ea typeface="メイリオ" panose="020B0604030504040204" pitchFamily="50" charset="-128"/>
              </a:rPr>
              <a:t> </a:t>
            </a: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Dec. 2022  </a:t>
            </a:r>
            <a:r>
              <a:rPr lang="ja-JP" altLang="en-US" sz="2000" b="1" i="0" u="none" strike="noStrike" dirty="0">
                <a:solidFill>
                  <a:srgbClr val="000000"/>
                </a:solidFill>
                <a:effectLst/>
                <a:latin typeface="メイリオ" panose="020B0604030504040204" pitchFamily="50" charset="-128"/>
                <a:ea typeface="メイリオ" panose="020B0604030504040204" pitchFamily="50" charset="-128"/>
              </a:rPr>
              <a:t>第</a:t>
            </a:r>
            <a:r>
              <a:rPr lang="en-US" altLang="ja-JP" sz="2000" b="1" i="0" u="none" strike="noStrike" dirty="0">
                <a:solidFill>
                  <a:srgbClr val="000000"/>
                </a:solidFill>
                <a:effectLst/>
                <a:latin typeface="メイリオ" panose="020B0604030504040204" pitchFamily="50" charset="-128"/>
                <a:ea typeface="メイリオ" panose="020B0604030504040204" pitchFamily="50" charset="-128"/>
              </a:rPr>
              <a:t>4</a:t>
            </a:r>
            <a:r>
              <a:rPr lang="ja-JP" altLang="en-US" sz="2000" b="1" i="0" u="none" strike="noStrike" dirty="0">
                <a:solidFill>
                  <a:srgbClr val="000000"/>
                </a:solidFill>
                <a:effectLst/>
                <a:latin typeface="メイリオ" panose="020B0604030504040204" pitchFamily="50" charset="-128"/>
                <a:ea typeface="メイリオ" panose="020B0604030504040204" pitchFamily="50" charset="-128"/>
              </a:rPr>
              <a:t>回 次世代ソフトウェアエコシステムワークショップ</a:t>
            </a:r>
            <a:endParaRPr lang="ja-JP" altLang="en-US" sz="20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6BCDE85-D1C5-400B-969C-5AE06E08F0D3}"/>
              </a:ext>
            </a:extLst>
          </p:cNvPr>
          <p:cNvSpPr txBox="1"/>
          <p:nvPr/>
        </p:nvSpPr>
        <p:spPr>
          <a:xfrm>
            <a:off x="2127250" y="3895802"/>
            <a:ext cx="7013123" cy="1015663"/>
          </a:xfrm>
          <a:prstGeom prst="rect">
            <a:avLst/>
          </a:prstGeom>
          <a:noFill/>
        </p:spPr>
        <p:txBody>
          <a:bodyPr wrap="square">
            <a:spAutoFit/>
          </a:bodyPr>
          <a:lstStyle/>
          <a:p>
            <a:pPr algn="ctr" rtl="0">
              <a:spcBef>
                <a:spcPts val="0"/>
              </a:spcBef>
              <a:spcAft>
                <a:spcPts val="0"/>
              </a:spcAft>
            </a:pPr>
            <a:r>
              <a:rPr lang="ja-JP" altLang="en-US" sz="2400" b="1" dirty="0">
                <a:solidFill>
                  <a:schemeClr val="tx1"/>
                </a:solidFill>
                <a:latin typeface="メイリオ" panose="020B0604030504040204" pitchFamily="50" charset="-128"/>
                <a:ea typeface="メイリオ" panose="020B0604030504040204" pitchFamily="50" charset="-128"/>
              </a:rPr>
              <a:t>篠原遼太郎</a:t>
            </a:r>
            <a:r>
              <a:rPr lang="en-US" altLang="ja-JP" sz="2400" b="1" i="0" u="none" strike="noStrike" baseline="30000" dirty="0">
                <a:solidFill>
                  <a:srgbClr val="000000"/>
                </a:solidFill>
                <a:effectLst/>
                <a:latin typeface="メイリオ" panose="020B0604030504040204" pitchFamily="50" charset="-128"/>
                <a:ea typeface="メイリオ" panose="020B0604030504040204" pitchFamily="50" charset="-128"/>
              </a:rPr>
              <a:t>†</a:t>
            </a:r>
            <a:r>
              <a:rPr lang="ja-JP" altLang="en-US" sz="2400" b="1" i="0" u="none" strike="noStrike" dirty="0">
                <a:solidFill>
                  <a:srgbClr val="000000"/>
                </a:solidFill>
                <a:effectLst/>
                <a:latin typeface="メイリオ" panose="020B0604030504040204" pitchFamily="50" charset="-128"/>
                <a:ea typeface="メイリオ" panose="020B0604030504040204" pitchFamily="50" charset="-128"/>
              </a:rPr>
              <a:t>  石尾隆</a:t>
            </a:r>
            <a:r>
              <a:rPr lang="en-US" altLang="ja-JP" sz="2400" b="1" i="0" u="none" strike="noStrike" baseline="30000" dirty="0">
                <a:solidFill>
                  <a:srgbClr val="000000"/>
                </a:solidFill>
                <a:effectLst/>
                <a:latin typeface="メイリオ" panose="020B0604030504040204" pitchFamily="50" charset="-128"/>
                <a:ea typeface="メイリオ" panose="020B0604030504040204" pitchFamily="50" charset="-128"/>
              </a:rPr>
              <a:t>†</a:t>
            </a:r>
            <a:r>
              <a:rPr lang="ja-JP" altLang="en-US" sz="2400" b="1" i="0" u="none" strike="noStrike" dirty="0">
                <a:solidFill>
                  <a:srgbClr val="000000"/>
                </a:solidFill>
                <a:effectLst/>
                <a:latin typeface="メイリオ" panose="020B0604030504040204" pitchFamily="50" charset="-128"/>
                <a:ea typeface="メイリオ" panose="020B0604030504040204" pitchFamily="50" charset="-128"/>
              </a:rPr>
              <a:t>  嶋利一真</a:t>
            </a:r>
            <a:r>
              <a:rPr lang="en-US" altLang="ja-JP" sz="2400" b="1" i="0" u="none" strike="noStrike" baseline="30000" dirty="0">
                <a:solidFill>
                  <a:srgbClr val="000000"/>
                </a:solidFill>
                <a:effectLst/>
                <a:latin typeface="メイリオ" panose="020B0604030504040204" pitchFamily="50" charset="-128"/>
                <a:ea typeface="メイリオ" panose="020B0604030504040204" pitchFamily="50" charset="-128"/>
              </a:rPr>
              <a:t>†</a:t>
            </a:r>
            <a:r>
              <a:rPr lang="ja-JP" altLang="en-US" sz="2400" b="1" i="0" u="none" strike="noStrike" dirty="0">
                <a:solidFill>
                  <a:srgbClr val="000000"/>
                </a:solidFill>
                <a:effectLst/>
                <a:latin typeface="メイリオ" panose="020B0604030504040204" pitchFamily="50" charset="-128"/>
                <a:ea typeface="メイリオ" panose="020B0604030504040204" pitchFamily="50" charset="-128"/>
              </a:rPr>
              <a:t>  松本健一</a:t>
            </a:r>
            <a:r>
              <a:rPr lang="en-US" altLang="ja-JP" sz="2400" b="1" i="0" u="none" strike="noStrike" baseline="30000" dirty="0">
                <a:solidFill>
                  <a:srgbClr val="000000"/>
                </a:solidFill>
                <a:effectLst/>
                <a:latin typeface="メイリオ" panose="020B0604030504040204" pitchFamily="50" charset="-128"/>
                <a:ea typeface="メイリオ" panose="020B0604030504040204" pitchFamily="50" charset="-128"/>
              </a:rPr>
              <a:t>†</a:t>
            </a:r>
            <a:endParaRPr lang="ja-JP" altLang="en-US" sz="2400" b="1" dirty="0">
              <a:effectLst/>
              <a:latin typeface="メイリオ" panose="020B0604030504040204" pitchFamily="50" charset="-128"/>
              <a:ea typeface="メイリオ" panose="020B0604030504040204" pitchFamily="50" charset="-128"/>
            </a:endParaRPr>
          </a:p>
          <a:p>
            <a:br>
              <a:rPr lang="ja-JP" altLang="en-US" dirty="0"/>
            </a:br>
            <a:endParaRPr lang="ja-JP" altLang="en-US" dirty="0"/>
          </a:p>
        </p:txBody>
      </p:sp>
      <p:sp>
        <p:nvSpPr>
          <p:cNvPr id="9" name="テキスト ボックス 8">
            <a:extLst>
              <a:ext uri="{FF2B5EF4-FFF2-40B4-BE49-F238E27FC236}">
                <a16:creationId xmlns:a16="http://schemas.microsoft.com/office/drawing/2014/main" id="{2668271E-7CAA-4775-B92D-6D2D9FD6780C}"/>
              </a:ext>
            </a:extLst>
          </p:cNvPr>
          <p:cNvSpPr txBox="1"/>
          <p:nvPr/>
        </p:nvSpPr>
        <p:spPr>
          <a:xfrm>
            <a:off x="6756400" y="4463358"/>
            <a:ext cx="4787900" cy="461665"/>
          </a:xfrm>
          <a:prstGeom prst="rect">
            <a:avLst/>
          </a:prstGeom>
          <a:noFill/>
        </p:spPr>
        <p:txBody>
          <a:bodyPr wrap="square">
            <a:spAutoFit/>
          </a:bodyPr>
          <a:lstStyle/>
          <a:p>
            <a:r>
              <a:rPr lang="en-US" altLang="zh-CN" sz="2400" b="1" i="0" u="none" strike="noStrike" baseline="30000" dirty="0">
                <a:solidFill>
                  <a:srgbClr val="000000"/>
                </a:solidFill>
                <a:effectLst/>
                <a:latin typeface="メイリオ" panose="020B0604030504040204" pitchFamily="50" charset="-128"/>
                <a:ea typeface="メイリオ" panose="020B0604030504040204" pitchFamily="50" charset="-128"/>
              </a:rPr>
              <a:t>†</a:t>
            </a:r>
            <a:r>
              <a:rPr lang="zh-CN" altLang="en-US" sz="2400" b="1" i="0" u="none" strike="noStrike" dirty="0">
                <a:solidFill>
                  <a:srgbClr val="000000"/>
                </a:solidFill>
                <a:effectLst/>
                <a:latin typeface="メイリオ" panose="020B0604030504040204" pitchFamily="50" charset="-128"/>
                <a:ea typeface="メイリオ" panose="020B0604030504040204" pitchFamily="50" charset="-128"/>
              </a:rPr>
              <a:t> 奈良先端科学技術大学院大学</a:t>
            </a:r>
            <a:endParaRPr lang="ja-JP" altLang="en-US" sz="2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02951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346DBA-DB85-4826-B216-C4C3C6FA6F4A}"/>
              </a:ext>
            </a:extLst>
          </p:cNvPr>
          <p:cNvSpPr>
            <a:spLocks noGrp="1"/>
          </p:cNvSpPr>
          <p:nvPr>
            <p:ph type="title"/>
          </p:nvPr>
        </p:nvSpPr>
        <p:spPr/>
        <p:txBody>
          <a:bodyPr/>
          <a:lstStyle/>
          <a:p>
            <a:r>
              <a:rPr kumimoji="1" lang="ja-JP" altLang="en-US" dirty="0"/>
              <a:t>今回の研究のまとめ</a:t>
            </a:r>
          </a:p>
        </p:txBody>
      </p:sp>
      <p:sp>
        <p:nvSpPr>
          <p:cNvPr id="4" name="スライド番号プレースホルダー 3">
            <a:extLst>
              <a:ext uri="{FF2B5EF4-FFF2-40B4-BE49-F238E27FC236}">
                <a16:creationId xmlns:a16="http://schemas.microsoft.com/office/drawing/2014/main" id="{B98E9D4C-92CC-4282-BC07-21FFB197433C}"/>
              </a:ext>
            </a:extLst>
          </p:cNvPr>
          <p:cNvSpPr>
            <a:spLocks noGrp="1"/>
          </p:cNvSpPr>
          <p:nvPr>
            <p:ph type="sldNum" sz="quarter" idx="12"/>
          </p:nvPr>
        </p:nvSpPr>
        <p:spPr/>
        <p:txBody>
          <a:bodyPr/>
          <a:lstStyle/>
          <a:p>
            <a:fld id="{FA0F4718-6DD0-4BF6-A94F-2F64C56B316C}" type="slidenum">
              <a:rPr kumimoji="1" lang="ja-JP" altLang="en-US" smtClean="0"/>
              <a:pPr/>
              <a:t>9</a:t>
            </a:fld>
            <a:endParaRPr kumimoji="1" lang="ja-JP" altLang="en-US" dirty="0"/>
          </a:p>
        </p:txBody>
      </p:sp>
      <p:grpSp>
        <p:nvGrpSpPr>
          <p:cNvPr id="22" name="グループ化 21">
            <a:extLst>
              <a:ext uri="{FF2B5EF4-FFF2-40B4-BE49-F238E27FC236}">
                <a16:creationId xmlns:a16="http://schemas.microsoft.com/office/drawing/2014/main" id="{C139F7AE-01BA-43A1-B979-BF8D8D74C5D0}"/>
              </a:ext>
            </a:extLst>
          </p:cNvPr>
          <p:cNvGrpSpPr/>
          <p:nvPr/>
        </p:nvGrpSpPr>
        <p:grpSpPr>
          <a:xfrm>
            <a:off x="800414" y="1980110"/>
            <a:ext cx="10439521" cy="1405488"/>
            <a:chOff x="1142999" y="2098650"/>
            <a:chExt cx="7836614" cy="1171232"/>
          </a:xfrm>
        </p:grpSpPr>
        <p:sp>
          <p:nvSpPr>
            <p:cNvPr id="19" name="正方形/長方形 18">
              <a:extLst>
                <a:ext uri="{FF2B5EF4-FFF2-40B4-BE49-F238E27FC236}">
                  <a16:creationId xmlns:a16="http://schemas.microsoft.com/office/drawing/2014/main" id="{C0513BC7-C83C-43FD-AA86-49EBBE4BBC17}"/>
                </a:ext>
              </a:extLst>
            </p:cNvPr>
            <p:cNvSpPr/>
            <p:nvPr/>
          </p:nvSpPr>
          <p:spPr>
            <a:xfrm>
              <a:off x="1312219" y="2518418"/>
              <a:ext cx="7667394" cy="738444"/>
            </a:xfrm>
            <a:prstGeom prst="rect">
              <a:avLst/>
            </a:prstGeom>
            <a:ln w="762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692C0970-D171-4699-B056-A0021691D2BB}"/>
                </a:ext>
              </a:extLst>
            </p:cNvPr>
            <p:cNvSpPr txBox="1"/>
            <p:nvPr/>
          </p:nvSpPr>
          <p:spPr>
            <a:xfrm>
              <a:off x="1142999" y="2098650"/>
              <a:ext cx="3384857" cy="461665"/>
            </a:xfrm>
            <a:prstGeom prst="rect">
              <a:avLst/>
            </a:prstGeom>
            <a:noFill/>
          </p:spPr>
          <p:txBody>
            <a:bodyPr wrap="square">
              <a:spAutoFit/>
            </a:bodyPr>
            <a:lstStyle/>
            <a:p>
              <a:r>
                <a:rPr kumimoji="1" lang="ja-JP" altLang="en-US" sz="2400" b="1" dirty="0">
                  <a:latin typeface="メイリオ" panose="020B0604030504040204" pitchFamily="50" charset="-128"/>
                  <a:ea typeface="メイリオ" panose="020B0604030504040204" pitchFamily="50" charset="-128"/>
                </a:rPr>
                <a:t>研究目的とアプローチ</a:t>
              </a:r>
              <a:endParaRPr kumimoji="1" lang="en-US" altLang="ja-JP" sz="2400" b="1"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EFEE754-5376-4A23-880F-9F06D23A3176}"/>
                </a:ext>
              </a:extLst>
            </p:cNvPr>
            <p:cNvSpPr txBox="1"/>
            <p:nvPr/>
          </p:nvSpPr>
          <p:spPr>
            <a:xfrm>
              <a:off x="1456361" y="2577389"/>
              <a:ext cx="7523252" cy="692493"/>
            </a:xfrm>
            <a:prstGeom prst="rect">
              <a:avLst/>
            </a:prstGeom>
            <a:noFill/>
          </p:spPr>
          <p:txBody>
            <a:bodyPr wrap="square">
              <a:spAutoFit/>
            </a:bodyPr>
            <a:lstStyle/>
            <a:p>
              <a:pPr marL="45720" indent="0">
                <a:buNone/>
              </a:pPr>
              <a:r>
                <a:rPr kumimoji="1" lang="ja-JP" altLang="en-US" sz="1800" dirty="0">
                  <a:latin typeface="メイリオ" panose="020B0604030504040204" pitchFamily="50" charset="-128"/>
                  <a:ea typeface="メイリオ" panose="020B0604030504040204" pitchFamily="50" charset="-128"/>
                </a:rPr>
                <a:t>　　　　</a:t>
              </a:r>
              <a:r>
                <a:rPr kumimoji="1" lang="ja-JP" altLang="en-US" sz="2400" b="1" dirty="0">
                  <a:latin typeface="メイリオ" panose="020B0604030504040204" pitchFamily="50" charset="-128"/>
                  <a:ea typeface="メイリオ" panose="020B0604030504040204" pitchFamily="50" charset="-128"/>
                </a:rPr>
                <a:t>目的</a:t>
              </a:r>
              <a:r>
                <a:rPr kumimoji="1" lang="ja-JP" altLang="en-US" sz="2400" dirty="0">
                  <a:latin typeface="メイリオ" panose="020B0604030504040204" pitchFamily="50" charset="-128"/>
                  <a:ea typeface="メイリオ" panose="020B0604030504040204" pitchFamily="50" charset="-128"/>
                </a:rPr>
                <a:t>：初学者が苦手とするエラーを特定する</a:t>
              </a:r>
              <a:endParaRPr kumimoji="1" lang="en-US" altLang="ja-JP" sz="2400" dirty="0">
                <a:latin typeface="メイリオ" panose="020B0604030504040204" pitchFamily="50" charset="-128"/>
                <a:ea typeface="メイリオ" panose="020B0604030504040204" pitchFamily="50" charset="-128"/>
              </a:endParaRPr>
            </a:p>
            <a:p>
              <a:pPr marL="45720" indent="0">
                <a:buNone/>
              </a:pPr>
              <a:r>
                <a:rPr kumimoji="1" lang="ja-JP" altLang="en-US" sz="2400" b="1" dirty="0">
                  <a:latin typeface="メイリオ" panose="020B0604030504040204" pitchFamily="50" charset="-128"/>
                  <a:ea typeface="メイリオ" panose="020B0604030504040204" pitchFamily="50" charset="-128"/>
                </a:rPr>
                <a:t>アプローチ</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初学者がエラー修正</a:t>
              </a:r>
              <a:r>
                <a:rPr kumimoji="1" lang="ja-JP" altLang="ja-JP" sz="2400" dirty="0">
                  <a:latin typeface="メイリオ" panose="020B0604030504040204" pitchFamily="50" charset="-128"/>
                  <a:ea typeface="メイリオ" panose="020B0604030504040204" pitchFamily="50" charset="-128"/>
                </a:rPr>
                <a:t>にかける</a:t>
              </a:r>
              <a:r>
                <a:rPr kumimoji="1" lang="ja-JP" altLang="en-US" sz="2400" dirty="0">
                  <a:highlight>
                    <a:srgbClr val="FAB826"/>
                  </a:highlight>
                  <a:latin typeface="メイリオ" panose="020B0604030504040204" pitchFamily="50" charset="-128"/>
                  <a:ea typeface="メイリオ" panose="020B0604030504040204" pitchFamily="50" charset="-128"/>
                </a:rPr>
                <a:t>「</a:t>
              </a:r>
              <a:r>
                <a:rPr kumimoji="1" lang="ja-JP" altLang="ja-JP" sz="2400" b="1" dirty="0">
                  <a:highlight>
                    <a:srgbClr val="FAB826"/>
                  </a:highlight>
                  <a:latin typeface="メイリオ" panose="020B0604030504040204" pitchFamily="50" charset="-128"/>
                  <a:ea typeface="メイリオ" panose="020B0604030504040204" pitchFamily="50" charset="-128"/>
                </a:rPr>
                <a:t>時間</a:t>
              </a:r>
              <a:r>
                <a:rPr kumimoji="1" lang="ja-JP" altLang="ja-JP" sz="2400" dirty="0">
                  <a:highlight>
                    <a:srgbClr val="FAB826"/>
                  </a:highlight>
                  <a:latin typeface="メイリオ" panose="020B0604030504040204" pitchFamily="50" charset="-128"/>
                  <a:ea typeface="メイリオ" panose="020B0604030504040204" pitchFamily="50" charset="-128"/>
                </a:rPr>
                <a:t>」</a:t>
              </a:r>
              <a:r>
                <a:rPr kumimoji="1" lang="ja-JP" altLang="ja-JP" sz="2400" dirty="0">
                  <a:latin typeface="メイリオ" panose="020B0604030504040204" pitchFamily="50" charset="-128"/>
                  <a:ea typeface="メイリオ" panose="020B0604030504040204" pitchFamily="50" charset="-128"/>
                </a:rPr>
                <a:t>に着目</a:t>
              </a:r>
              <a:r>
                <a:rPr kumimoji="1" lang="ja-JP" altLang="en-US" sz="2400" dirty="0">
                  <a:latin typeface="メイリオ" panose="020B0604030504040204" pitchFamily="50" charset="-128"/>
                  <a:ea typeface="メイリオ" panose="020B0604030504040204" pitchFamily="50" charset="-128"/>
                </a:rPr>
                <a:t>する</a:t>
              </a:r>
              <a:endParaRPr kumimoji="1" lang="en-US" altLang="ja-JP" sz="2400" dirty="0">
                <a:latin typeface="メイリオ" panose="020B0604030504040204" pitchFamily="50" charset="-128"/>
                <a:ea typeface="メイリオ" panose="020B0604030504040204" pitchFamily="50" charset="-128"/>
              </a:endParaRPr>
            </a:p>
          </p:txBody>
        </p:sp>
      </p:grpSp>
      <p:grpSp>
        <p:nvGrpSpPr>
          <p:cNvPr id="21" name="グループ化 20">
            <a:extLst>
              <a:ext uri="{FF2B5EF4-FFF2-40B4-BE49-F238E27FC236}">
                <a16:creationId xmlns:a16="http://schemas.microsoft.com/office/drawing/2014/main" id="{419ED5FD-2025-4D30-9E36-F4C2FFF0F2CB}"/>
              </a:ext>
            </a:extLst>
          </p:cNvPr>
          <p:cNvGrpSpPr/>
          <p:nvPr/>
        </p:nvGrpSpPr>
        <p:grpSpPr>
          <a:xfrm>
            <a:off x="800414" y="3634480"/>
            <a:ext cx="10840207" cy="2488916"/>
            <a:chOff x="1142999" y="3270068"/>
            <a:chExt cx="8137397" cy="2027146"/>
          </a:xfrm>
        </p:grpSpPr>
        <p:sp>
          <p:nvSpPr>
            <p:cNvPr id="20" name="正方形/長方形 19">
              <a:extLst>
                <a:ext uri="{FF2B5EF4-FFF2-40B4-BE49-F238E27FC236}">
                  <a16:creationId xmlns:a16="http://schemas.microsoft.com/office/drawing/2014/main" id="{A10959F4-0A10-481A-B793-C783260A3EBC}"/>
                </a:ext>
              </a:extLst>
            </p:cNvPr>
            <p:cNvSpPr/>
            <p:nvPr/>
          </p:nvSpPr>
          <p:spPr>
            <a:xfrm>
              <a:off x="1305356" y="3665812"/>
              <a:ext cx="7674258" cy="1631402"/>
            </a:xfrm>
            <a:prstGeom prst="rect">
              <a:avLst/>
            </a:prstGeom>
            <a:ln w="762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EDE23CEE-7566-48FE-A087-A7750F0AA7CB}"/>
                </a:ext>
              </a:extLst>
            </p:cNvPr>
            <p:cNvSpPr txBox="1"/>
            <p:nvPr/>
          </p:nvSpPr>
          <p:spPr>
            <a:xfrm>
              <a:off x="1142999" y="3270068"/>
              <a:ext cx="1524527" cy="461665"/>
            </a:xfrm>
            <a:prstGeom prst="rect">
              <a:avLst/>
            </a:prstGeom>
            <a:noFill/>
          </p:spPr>
          <p:txBody>
            <a:bodyPr wrap="square">
              <a:spAutoFit/>
            </a:bodyPr>
            <a:lstStyle/>
            <a:p>
              <a:r>
                <a:rPr lang="ja-JP" altLang="en-US" sz="2400" b="1" dirty="0">
                  <a:latin typeface="メイリオ" panose="020B0604030504040204" pitchFamily="50" charset="-128"/>
                  <a:ea typeface="メイリオ" panose="020B0604030504040204" pitchFamily="50" charset="-128"/>
                </a:rPr>
                <a:t>分析方法</a:t>
              </a:r>
              <a:endParaRPr kumimoji="1" lang="en-US" altLang="ja-JP" sz="2400" b="1"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E18CF52B-F1B2-4B32-BFFB-D9B4AD75C9BF}"/>
                </a:ext>
              </a:extLst>
            </p:cNvPr>
            <p:cNvSpPr txBox="1"/>
            <p:nvPr/>
          </p:nvSpPr>
          <p:spPr>
            <a:xfrm>
              <a:off x="1456361" y="3716260"/>
              <a:ext cx="7824035" cy="376012"/>
            </a:xfrm>
            <a:prstGeom prst="rect">
              <a:avLst/>
            </a:prstGeom>
            <a:noFill/>
          </p:spPr>
          <p:txBody>
            <a:bodyPr wrap="square">
              <a:spAutoFit/>
            </a:bodyPr>
            <a:lstStyle/>
            <a:p>
              <a:r>
                <a:rPr kumimoji="1" lang="ja-JP" altLang="en-US" sz="2400" dirty="0">
                  <a:latin typeface="メイリオ" panose="020B0604030504040204" pitchFamily="50" charset="-128"/>
                  <a:ea typeface="メイリオ" panose="020B0604030504040204" pitchFamily="50" charset="-128"/>
                </a:rPr>
                <a:t>　　</a:t>
              </a:r>
              <a:r>
                <a:rPr kumimoji="1" lang="ja-JP" altLang="en-US" sz="2400" b="1" dirty="0">
                  <a:latin typeface="メイリオ" panose="020B0604030504040204" pitchFamily="50" charset="-128"/>
                  <a:ea typeface="メイリオ" panose="020B0604030504040204" pitchFamily="50" charset="-128"/>
                </a:rPr>
                <a:t>対象</a:t>
              </a:r>
              <a:r>
                <a:rPr kumimoji="1" lang="ja-JP" altLang="en-US" sz="2400" dirty="0">
                  <a:latin typeface="メイリオ" panose="020B0604030504040204" pitchFamily="50" charset="-128"/>
                  <a:ea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rPr>
                <a:t> NAIST</a:t>
              </a:r>
              <a:r>
                <a:rPr lang="ja-JP" altLang="en-US" sz="2400" dirty="0">
                  <a:latin typeface="メイリオ" panose="020B0604030504040204" pitchFamily="50" charset="-128"/>
                  <a:ea typeface="メイリオ" panose="020B0604030504040204" pitchFamily="50" charset="-128"/>
                </a:rPr>
                <a:t>で開講されたプログラミング演習で収集したデータ</a:t>
              </a:r>
              <a:endParaRPr kumimoji="1" lang="en-US" altLang="ja-JP"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CC1BD952-0001-4E12-A06C-F0E702671A55}"/>
                </a:ext>
              </a:extLst>
            </p:cNvPr>
            <p:cNvSpPr txBox="1"/>
            <p:nvPr/>
          </p:nvSpPr>
          <p:spPr>
            <a:xfrm>
              <a:off x="1456361" y="4173524"/>
              <a:ext cx="7164224" cy="676822"/>
            </a:xfrm>
            <a:prstGeom prst="rect">
              <a:avLst/>
            </a:prstGeom>
            <a:noFill/>
          </p:spPr>
          <p:txBody>
            <a:bodyPr wrap="square">
              <a:spAutoFit/>
            </a:bodyPr>
            <a:lstStyle/>
            <a:p>
              <a:r>
                <a:rPr lang="ja-JP" altLang="en-US" sz="2400" b="1" dirty="0">
                  <a:solidFill>
                    <a:schemeClr val="tx1"/>
                  </a:solidFill>
                  <a:latin typeface="メイリオ" panose="020B0604030504040204" pitchFamily="50" charset="-128"/>
                  <a:ea typeface="メイリオ" panose="020B0604030504040204" pitchFamily="50" charset="-128"/>
                </a:rPr>
                <a:t>活用方法</a:t>
              </a:r>
              <a:r>
                <a:rPr lang="ja-JP" altLang="en-US" sz="2400" dirty="0">
                  <a:solidFill>
                    <a:schemeClr val="tx1"/>
                  </a:solidFill>
                  <a:latin typeface="メイリオ" panose="020B0604030504040204" pitchFamily="50" charset="-128"/>
                  <a:ea typeface="メイリオ" panose="020B0604030504040204" pitchFamily="50" charset="-128"/>
                </a:rPr>
                <a:t>：ユーザー</a:t>
              </a:r>
              <a:r>
                <a:rPr lang="en-US" altLang="ja-JP" sz="2400" dirty="0">
                  <a:solidFill>
                    <a:schemeClr val="tx1"/>
                  </a:solidFill>
                  <a:latin typeface="メイリオ" panose="020B0604030504040204" pitchFamily="50" charset="-128"/>
                  <a:ea typeface="メイリオ" panose="020B0604030504040204" pitchFamily="50" charset="-128"/>
                </a:rPr>
                <a:t>ID</a:t>
              </a:r>
              <a:r>
                <a:rPr lang="ja-JP" altLang="en-US" sz="2400" dirty="0">
                  <a:latin typeface="メイリオ" panose="020B0604030504040204" pitchFamily="50" charset="-128"/>
                  <a:ea typeface="メイリオ" panose="020B0604030504040204" pitchFamily="50" charset="-128"/>
                </a:rPr>
                <a:t>、</a:t>
              </a:r>
              <a:r>
                <a:rPr lang="ja-JP" altLang="en-US" sz="2400" dirty="0">
                  <a:solidFill>
                    <a:schemeClr val="tx1"/>
                  </a:solidFill>
                  <a:latin typeface="メイリオ" panose="020B0604030504040204" pitchFamily="50" charset="-128"/>
                  <a:ea typeface="メイリオ" panose="020B0604030504040204" pitchFamily="50" charset="-128"/>
                </a:rPr>
                <a:t>課題</a:t>
              </a:r>
              <a:r>
                <a:rPr lang="en-US" altLang="ja-JP" sz="2400" dirty="0">
                  <a:solidFill>
                    <a:schemeClr val="tx1"/>
                  </a:solidFill>
                  <a:latin typeface="メイリオ" panose="020B0604030504040204" pitchFamily="50" charset="-128"/>
                  <a:ea typeface="メイリオ" panose="020B0604030504040204" pitchFamily="50" charset="-128"/>
                </a:rPr>
                <a:t>ID</a:t>
              </a:r>
              <a:r>
                <a:rPr lang="ja-JP" altLang="en-US" sz="2400" dirty="0">
                  <a:solidFill>
                    <a:schemeClr val="tx1"/>
                  </a:solidFill>
                  <a:latin typeface="メイリオ" panose="020B0604030504040204" pitchFamily="50" charset="-128"/>
                  <a:ea typeface="メイリオ" panose="020B0604030504040204" pitchFamily="50" charset="-128"/>
                </a:rPr>
                <a:t>をもとにデータを抽出</a:t>
              </a:r>
              <a:r>
                <a:rPr lang="ja-JP" altLang="en-US" sz="2400" dirty="0">
                  <a:latin typeface="メイリオ" panose="020B0604030504040204" pitchFamily="50" charset="-128"/>
                  <a:ea typeface="メイリオ" panose="020B0604030504040204" pitchFamily="50" charset="-128"/>
                </a:rPr>
                <a:t>し，</a:t>
              </a:r>
              <a:endParaRPr lang="en-US" altLang="ja-JP" sz="2400" dirty="0">
                <a:latin typeface="メイリオ" panose="020B0604030504040204" pitchFamily="50" charset="-128"/>
                <a:ea typeface="メイリオ" panose="020B0604030504040204" pitchFamily="50" charset="-128"/>
              </a:endParaRPr>
            </a:p>
            <a:p>
              <a:r>
                <a:rPr lang="ja-JP" altLang="en-US" sz="2400" dirty="0">
                  <a:solidFill>
                    <a:schemeClr val="tx1"/>
                  </a:solidFill>
                  <a:latin typeface="メイリオ" panose="020B0604030504040204" pitchFamily="50" charset="-128"/>
                  <a:ea typeface="メイリオ" panose="020B0604030504040204" pitchFamily="50" charset="-128"/>
                </a:rPr>
                <a:t>　　　　　提出時刻、エラーメッセージ内容を分析</a:t>
              </a:r>
              <a:endParaRPr kumimoji="1" lang="en-US" altLang="ja-JP" sz="24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0A070747-DDC7-4A2F-83BF-C65023C29CDF}"/>
                </a:ext>
              </a:extLst>
            </p:cNvPr>
            <p:cNvSpPr txBox="1"/>
            <p:nvPr/>
          </p:nvSpPr>
          <p:spPr>
            <a:xfrm>
              <a:off x="1456361" y="4811302"/>
              <a:ext cx="7323731" cy="376012"/>
            </a:xfrm>
            <a:prstGeom prst="rect">
              <a:avLst/>
            </a:prstGeom>
            <a:noFill/>
          </p:spPr>
          <p:txBody>
            <a:bodyPr wrap="square">
              <a:spAutoFit/>
            </a:bodyPr>
            <a:lstStyle/>
            <a:p>
              <a:r>
                <a:rPr lang="ja-JP" altLang="en-US" sz="2400" dirty="0">
                  <a:solidFill>
                    <a:schemeClr val="tx1"/>
                  </a:solidFill>
                  <a:latin typeface="メイリオ" panose="020B0604030504040204" pitchFamily="50" charset="-128"/>
                  <a:ea typeface="メイリオ" panose="020B0604030504040204" pitchFamily="50" charset="-128"/>
                </a:rPr>
                <a:t>　　　　　</a:t>
              </a:r>
              <a:r>
                <a:rPr lang="ja-JP" altLang="en-US" sz="2400" b="1" dirty="0">
                  <a:solidFill>
                    <a:schemeClr val="tx1"/>
                  </a:solidFill>
                  <a:highlight>
                    <a:srgbClr val="FAB826"/>
                  </a:highlight>
                  <a:latin typeface="メイリオ" panose="020B0604030504040204" pitchFamily="50" charset="-128"/>
                  <a:ea typeface="メイリオ" panose="020B0604030504040204" pitchFamily="50" charset="-128"/>
                </a:rPr>
                <a:t>→エラー修正時間を算出</a:t>
              </a:r>
              <a:r>
                <a:rPr lang="ja-JP" altLang="en-US" sz="2400" dirty="0">
                  <a:solidFill>
                    <a:schemeClr val="tx1"/>
                  </a:solidFill>
                  <a:latin typeface="メイリオ" panose="020B0604030504040204" pitchFamily="50" charset="-128"/>
                  <a:ea typeface="メイリオ" panose="020B0604030504040204" pitchFamily="50" charset="-128"/>
                </a:rPr>
                <a:t>，エラーの個数で割り平均を出す</a:t>
              </a:r>
              <a:endParaRPr lang="ja-JP" altLang="en-US" sz="2400" dirty="0"/>
            </a:p>
          </p:txBody>
        </p:sp>
      </p:grpSp>
    </p:spTree>
    <p:extLst>
      <p:ext uri="{BB962C8B-B14F-4D97-AF65-F5344CB8AC3E}">
        <p14:creationId xmlns:p14="http://schemas.microsoft.com/office/powerpoint/2010/main" val="214736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A97A7-5B16-49C5-AD14-C2978FBB5A9F}"/>
              </a:ext>
            </a:extLst>
          </p:cNvPr>
          <p:cNvSpPr>
            <a:spLocks noGrp="1"/>
          </p:cNvSpPr>
          <p:nvPr>
            <p:ph type="title"/>
          </p:nvPr>
        </p:nvSpPr>
        <p:spPr>
          <a:xfrm>
            <a:off x="4232275" y="2784475"/>
            <a:ext cx="3727450" cy="1289050"/>
          </a:xfrm>
        </p:spPr>
        <p:txBody>
          <a:bodyPr/>
          <a:lstStyle/>
          <a:p>
            <a:r>
              <a:rPr kumimoji="1" lang="ja-JP" altLang="en-US" dirty="0"/>
              <a:t>予備スライド</a:t>
            </a:r>
          </a:p>
        </p:txBody>
      </p:sp>
      <p:sp>
        <p:nvSpPr>
          <p:cNvPr id="4" name="スライド番号プレースホルダー 3">
            <a:extLst>
              <a:ext uri="{FF2B5EF4-FFF2-40B4-BE49-F238E27FC236}">
                <a16:creationId xmlns:a16="http://schemas.microsoft.com/office/drawing/2014/main" id="{7FD60BB2-14BB-408C-ACDB-73A7480B6333}"/>
              </a:ext>
            </a:extLst>
          </p:cNvPr>
          <p:cNvSpPr>
            <a:spLocks noGrp="1"/>
          </p:cNvSpPr>
          <p:nvPr>
            <p:ph type="sldNum" sz="quarter" idx="12"/>
          </p:nvPr>
        </p:nvSpPr>
        <p:spPr/>
        <p:txBody>
          <a:bodyPr/>
          <a:lstStyle/>
          <a:p>
            <a:fld id="{FA0F4718-6DD0-4BF6-A94F-2F64C56B316C}" type="slidenum">
              <a:rPr kumimoji="1" lang="ja-JP" altLang="en-US" smtClean="0"/>
              <a:pPr/>
              <a:t>10</a:t>
            </a:fld>
            <a:endParaRPr kumimoji="1" lang="ja-JP" altLang="en-US" dirty="0"/>
          </a:p>
        </p:txBody>
      </p:sp>
    </p:spTree>
    <p:extLst>
      <p:ext uri="{BB962C8B-B14F-4D97-AF65-F5344CB8AC3E}">
        <p14:creationId xmlns:p14="http://schemas.microsoft.com/office/powerpoint/2010/main" val="830072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176B9D88-D920-4770-ADAA-AD2DA1DC1DB8}"/>
              </a:ext>
            </a:extLst>
          </p:cNvPr>
          <p:cNvSpPr>
            <a:spLocks noGrp="1"/>
          </p:cNvSpPr>
          <p:nvPr>
            <p:ph type="sldNum" sz="quarter" idx="12"/>
          </p:nvPr>
        </p:nvSpPr>
        <p:spPr/>
        <p:txBody>
          <a:bodyPr/>
          <a:lstStyle/>
          <a:p>
            <a:fld id="{FA0F4718-6DD0-4BF6-A94F-2F64C56B316C}" type="slidenum">
              <a:rPr kumimoji="1" lang="ja-JP" altLang="en-US" smtClean="0"/>
              <a:pPr/>
              <a:t>11</a:t>
            </a:fld>
            <a:endParaRPr kumimoji="1" lang="ja-JP" altLang="en-US" dirty="0"/>
          </a:p>
        </p:txBody>
      </p:sp>
      <p:grpSp>
        <p:nvGrpSpPr>
          <p:cNvPr id="5" name="グループ化 4">
            <a:extLst>
              <a:ext uri="{FF2B5EF4-FFF2-40B4-BE49-F238E27FC236}">
                <a16:creationId xmlns:a16="http://schemas.microsoft.com/office/drawing/2014/main" id="{D4BD0D78-536E-4B01-B134-3E5064D5AD5B}"/>
              </a:ext>
            </a:extLst>
          </p:cNvPr>
          <p:cNvGrpSpPr/>
          <p:nvPr/>
        </p:nvGrpSpPr>
        <p:grpSpPr>
          <a:xfrm>
            <a:off x="554019" y="2418497"/>
            <a:ext cx="10958532" cy="2619735"/>
            <a:chOff x="727408" y="1685536"/>
            <a:chExt cx="10964583" cy="1879284"/>
          </a:xfrm>
        </p:grpSpPr>
        <p:sp>
          <p:nvSpPr>
            <p:cNvPr id="6" name="正方形/長方形 5">
              <a:extLst>
                <a:ext uri="{FF2B5EF4-FFF2-40B4-BE49-F238E27FC236}">
                  <a16:creationId xmlns:a16="http://schemas.microsoft.com/office/drawing/2014/main" id="{AE28FB25-8B69-4894-AC72-235058C99AF8}"/>
                </a:ext>
              </a:extLst>
            </p:cNvPr>
            <p:cNvSpPr/>
            <p:nvPr/>
          </p:nvSpPr>
          <p:spPr>
            <a:xfrm>
              <a:off x="1176937" y="2016002"/>
              <a:ext cx="10515054" cy="1548818"/>
            </a:xfrm>
            <a:prstGeom prst="rect">
              <a:avLst/>
            </a:prstGeom>
            <a:ln w="762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7A74F0D2-5040-4BF6-AA3E-EFA439B83133}"/>
                </a:ext>
              </a:extLst>
            </p:cNvPr>
            <p:cNvSpPr txBox="1"/>
            <p:nvPr/>
          </p:nvSpPr>
          <p:spPr>
            <a:xfrm>
              <a:off x="1323309" y="2441731"/>
              <a:ext cx="9875520" cy="993535"/>
            </a:xfrm>
            <a:prstGeom prst="rect">
              <a:avLst/>
            </a:prstGeom>
            <a:noFill/>
          </p:spPr>
          <p:txBody>
            <a:bodyPr wrap="square" rtlCol="0">
              <a:spAutoFit/>
            </a:bodyPr>
            <a:lstStyle/>
            <a:p>
              <a:pPr lvl="0"/>
              <a:r>
                <a:rPr kumimoji="1" lang="ja-JP" altLang="en-US" sz="2800" b="1" dirty="0">
                  <a:latin typeface="メイリオ" panose="020B0604030504040204" pitchFamily="50" charset="-128"/>
                  <a:ea typeface="メイリオ" panose="020B0604030504040204" pitchFamily="50" charset="-128"/>
                </a:rPr>
                <a:t>パターン</a:t>
              </a:r>
              <a:r>
                <a:rPr kumimoji="1" lang="en-US" altLang="ja-JP" sz="2800" b="1" dirty="0">
                  <a:latin typeface="メイリオ" panose="020B0604030504040204" pitchFamily="50" charset="-128"/>
                  <a:ea typeface="メイリオ" panose="020B0604030504040204" pitchFamily="50" charset="-128"/>
                </a:rPr>
                <a:t>1</a:t>
              </a:r>
              <a:r>
                <a:rPr kumimoji="1"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複数のエラーが発生した場合</a:t>
              </a:r>
              <a:endParaRPr kumimoji="1" lang="en-US" altLang="ja-JP" sz="2800" dirty="0">
                <a:latin typeface="メイリオ" panose="020B0604030504040204" pitchFamily="50" charset="-128"/>
                <a:ea typeface="メイリオ" panose="020B0604030504040204" pitchFamily="50" charset="-128"/>
              </a:endParaRPr>
            </a:p>
            <a:p>
              <a:pPr lvl="0"/>
              <a:r>
                <a:rPr kumimoji="1" lang="ja-JP" altLang="en-US" sz="2800" b="1" dirty="0">
                  <a:latin typeface="メイリオ" panose="020B0604030504040204" pitchFamily="50" charset="-128"/>
                  <a:ea typeface="メイリオ" panose="020B0604030504040204" pitchFamily="50" charset="-128"/>
                </a:rPr>
                <a:t>パターン</a:t>
              </a:r>
              <a:r>
                <a:rPr kumimoji="1" lang="en-US" altLang="ja-JP" sz="2800" b="1" dirty="0">
                  <a:latin typeface="メイリオ" panose="020B0604030504040204" pitchFamily="50" charset="-128"/>
                  <a:ea typeface="メイリオ" panose="020B0604030504040204" pitchFamily="50" charset="-128"/>
                </a:rPr>
                <a:t>2</a:t>
              </a:r>
              <a:r>
                <a:rPr kumimoji="1" lang="en-US" altLang="ja-JP" sz="2800" dirty="0">
                  <a:latin typeface="メイリオ" panose="020B0604030504040204" pitchFamily="50" charset="-128"/>
                  <a:ea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rPr>
                <a:t>他のエラーが間に挟まる場合</a:t>
              </a:r>
              <a:endParaRPr kumimoji="1" lang="en-US" altLang="ja-JP" sz="2800" dirty="0">
                <a:latin typeface="メイリオ" panose="020B0604030504040204" pitchFamily="50" charset="-128"/>
                <a:ea typeface="メイリオ" panose="020B0604030504040204" pitchFamily="50" charset="-128"/>
              </a:endParaRPr>
            </a:p>
            <a:p>
              <a:pPr lvl="0"/>
              <a:r>
                <a:rPr kumimoji="1" lang="ja-JP" altLang="en-US" sz="2800" b="1" dirty="0">
                  <a:latin typeface="メイリオ" panose="020B0604030504040204" pitchFamily="50" charset="-128"/>
                  <a:ea typeface="メイリオ" panose="020B0604030504040204" pitchFamily="50" charset="-128"/>
                </a:rPr>
                <a:t>パターン</a:t>
              </a:r>
              <a:r>
                <a:rPr kumimoji="1" lang="en-US" altLang="ja-JP" sz="2800" b="1" dirty="0">
                  <a:latin typeface="メイリオ" panose="020B0604030504040204" pitchFamily="50" charset="-128"/>
                  <a:ea typeface="メイリオ" panose="020B0604030504040204" pitchFamily="50" charset="-128"/>
                </a:rPr>
                <a:t>3</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論理エラーが含まれる場合</a:t>
              </a:r>
              <a:endParaRPr kumimoji="1" lang="en-US" altLang="ja-JP" sz="2800" dirty="0">
                <a:latin typeface="メイリオ" panose="020B0604030504040204" pitchFamily="50" charset="-128"/>
                <a:ea typeface="メイリオ" panose="020B0604030504040204" pitchFamily="50" charset="-128"/>
              </a:endParaRPr>
            </a:p>
          </p:txBody>
        </p:sp>
        <p:sp>
          <p:nvSpPr>
            <p:cNvPr id="8" name="四角形: 角を丸くする 7">
              <a:extLst>
                <a:ext uri="{FF2B5EF4-FFF2-40B4-BE49-F238E27FC236}">
                  <a16:creationId xmlns:a16="http://schemas.microsoft.com/office/drawing/2014/main" id="{4400A7C4-38B1-4445-90EF-5CF4D5C650E0}"/>
                </a:ext>
              </a:extLst>
            </p:cNvPr>
            <p:cNvSpPr/>
            <p:nvPr/>
          </p:nvSpPr>
          <p:spPr>
            <a:xfrm>
              <a:off x="727408" y="1685536"/>
              <a:ext cx="5169959" cy="6213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latin typeface="メイリオ" panose="020B0604030504040204" pitchFamily="50" charset="-128"/>
                  <a:ea typeface="メイリオ" panose="020B0604030504040204" pitchFamily="50" charset="-128"/>
                </a:rPr>
                <a:t>エラー修正時間の算出方法</a:t>
              </a:r>
            </a:p>
          </p:txBody>
        </p:sp>
      </p:grpSp>
      <p:sp>
        <p:nvSpPr>
          <p:cNvPr id="9" name="タイトル 1">
            <a:extLst>
              <a:ext uri="{FF2B5EF4-FFF2-40B4-BE49-F238E27FC236}">
                <a16:creationId xmlns:a16="http://schemas.microsoft.com/office/drawing/2014/main" id="{5635BF82-8AE0-46A6-A6DB-416721548EF7}"/>
              </a:ext>
            </a:extLst>
          </p:cNvPr>
          <p:cNvSpPr>
            <a:spLocks noGrp="1"/>
          </p:cNvSpPr>
          <p:nvPr>
            <p:ph type="title"/>
          </p:nvPr>
        </p:nvSpPr>
        <p:spPr>
          <a:xfrm>
            <a:off x="1143000" y="609600"/>
            <a:ext cx="9875520" cy="1356360"/>
          </a:xfrm>
        </p:spPr>
        <p:txBody>
          <a:bodyPr/>
          <a:lstStyle/>
          <a:p>
            <a:r>
              <a:rPr lang="ja-JP" altLang="en-US" dirty="0"/>
              <a:t>エラー修正時間の算出補足</a:t>
            </a:r>
            <a:endParaRPr kumimoji="1" lang="ja-JP" altLang="en-US" dirty="0"/>
          </a:p>
        </p:txBody>
      </p:sp>
    </p:spTree>
    <p:extLst>
      <p:ext uri="{BB962C8B-B14F-4D97-AF65-F5344CB8AC3E}">
        <p14:creationId xmlns:p14="http://schemas.microsoft.com/office/powerpoint/2010/main" val="2932166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190B5-8C43-4B85-8565-0C6989A3C17D}"/>
              </a:ext>
            </a:extLst>
          </p:cNvPr>
          <p:cNvSpPr>
            <a:spLocks noGrp="1"/>
          </p:cNvSpPr>
          <p:nvPr>
            <p:ph type="title"/>
          </p:nvPr>
        </p:nvSpPr>
        <p:spPr/>
        <p:txBody>
          <a:bodyPr>
            <a:normAutofit/>
          </a:bodyPr>
          <a:lstStyle/>
          <a:p>
            <a:r>
              <a:rPr lang="ja-JP" altLang="en-US" sz="3200" dirty="0"/>
              <a:t>パターン</a:t>
            </a:r>
            <a:r>
              <a:rPr lang="en-US" altLang="ja-JP" sz="3200" dirty="0"/>
              <a:t>1:</a:t>
            </a:r>
            <a:r>
              <a:rPr lang="ja-JP" altLang="en-US" sz="3200" dirty="0"/>
              <a:t>複数のエラーが発生した場合</a:t>
            </a:r>
            <a:endParaRPr kumimoji="1" lang="ja-JP" altLang="en-US" sz="3200" dirty="0"/>
          </a:p>
        </p:txBody>
      </p:sp>
      <p:sp>
        <p:nvSpPr>
          <p:cNvPr id="4" name="スライド番号プレースホルダー 3">
            <a:extLst>
              <a:ext uri="{FF2B5EF4-FFF2-40B4-BE49-F238E27FC236}">
                <a16:creationId xmlns:a16="http://schemas.microsoft.com/office/drawing/2014/main" id="{74EC2F2A-6D15-4B3E-99AF-DD2B8EAEB503}"/>
              </a:ext>
            </a:extLst>
          </p:cNvPr>
          <p:cNvSpPr>
            <a:spLocks noGrp="1"/>
          </p:cNvSpPr>
          <p:nvPr>
            <p:ph type="sldNum" sz="quarter" idx="12"/>
          </p:nvPr>
        </p:nvSpPr>
        <p:spPr/>
        <p:txBody>
          <a:bodyPr/>
          <a:lstStyle/>
          <a:p>
            <a:fld id="{FA0F4718-6DD0-4BF6-A94F-2F64C56B316C}" type="slidenum">
              <a:rPr kumimoji="1" lang="ja-JP" altLang="en-US" smtClean="0"/>
              <a:pPr/>
              <a:t>12</a:t>
            </a:fld>
            <a:endParaRPr kumimoji="1" lang="ja-JP" altLang="en-US" dirty="0"/>
          </a:p>
        </p:txBody>
      </p:sp>
      <p:grpSp>
        <p:nvGrpSpPr>
          <p:cNvPr id="3" name="グループ化 2">
            <a:extLst>
              <a:ext uri="{FF2B5EF4-FFF2-40B4-BE49-F238E27FC236}">
                <a16:creationId xmlns:a16="http://schemas.microsoft.com/office/drawing/2014/main" id="{6C997788-02F3-4C8A-92A5-9487D09E9D51}"/>
              </a:ext>
            </a:extLst>
          </p:cNvPr>
          <p:cNvGrpSpPr/>
          <p:nvPr/>
        </p:nvGrpSpPr>
        <p:grpSpPr>
          <a:xfrm>
            <a:off x="598170" y="3190454"/>
            <a:ext cx="2393781" cy="2086828"/>
            <a:chOff x="598170" y="3190454"/>
            <a:chExt cx="2393781" cy="2086828"/>
          </a:xfrm>
        </p:grpSpPr>
        <p:sp>
          <p:nvSpPr>
            <p:cNvPr id="22" name="テキスト ボックス 21">
              <a:extLst>
                <a:ext uri="{FF2B5EF4-FFF2-40B4-BE49-F238E27FC236}">
                  <a16:creationId xmlns:a16="http://schemas.microsoft.com/office/drawing/2014/main" id="{8EB6F9CE-327D-4533-BFAD-BA49C635E26B}"/>
                </a:ext>
              </a:extLst>
            </p:cNvPr>
            <p:cNvSpPr txBox="1"/>
            <p:nvPr/>
          </p:nvSpPr>
          <p:spPr>
            <a:xfrm>
              <a:off x="598170" y="4049202"/>
              <a:ext cx="1500024"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提出時刻</a:t>
              </a:r>
            </a:p>
          </p:txBody>
        </p:sp>
        <p:sp>
          <p:nvSpPr>
            <p:cNvPr id="43" name="テキスト ボックス 42">
              <a:extLst>
                <a:ext uri="{FF2B5EF4-FFF2-40B4-BE49-F238E27FC236}">
                  <a16:creationId xmlns:a16="http://schemas.microsoft.com/office/drawing/2014/main" id="{5B0826CE-FDC6-4D7A-AD78-29F9B733AD38}"/>
                </a:ext>
              </a:extLst>
            </p:cNvPr>
            <p:cNvSpPr txBox="1"/>
            <p:nvPr/>
          </p:nvSpPr>
          <p:spPr>
            <a:xfrm>
              <a:off x="598170" y="3190454"/>
              <a:ext cx="1821784"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提出したコード</a:t>
              </a:r>
            </a:p>
          </p:txBody>
        </p:sp>
        <p:sp>
          <p:nvSpPr>
            <p:cNvPr id="44" name="テキスト ボックス 43">
              <a:extLst>
                <a:ext uri="{FF2B5EF4-FFF2-40B4-BE49-F238E27FC236}">
                  <a16:creationId xmlns:a16="http://schemas.microsoft.com/office/drawing/2014/main" id="{0B2321EB-D5A5-435F-B34F-514F7784B919}"/>
                </a:ext>
              </a:extLst>
            </p:cNvPr>
            <p:cNvSpPr txBox="1"/>
            <p:nvPr/>
          </p:nvSpPr>
          <p:spPr>
            <a:xfrm>
              <a:off x="598170" y="4907950"/>
              <a:ext cx="2393781"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修正にかかった時間</a:t>
              </a:r>
            </a:p>
          </p:txBody>
        </p:sp>
      </p:grpSp>
      <p:grpSp>
        <p:nvGrpSpPr>
          <p:cNvPr id="57" name="グループ化 56">
            <a:extLst>
              <a:ext uri="{FF2B5EF4-FFF2-40B4-BE49-F238E27FC236}">
                <a16:creationId xmlns:a16="http://schemas.microsoft.com/office/drawing/2014/main" id="{AF1BD818-A2D3-4FB0-8EA0-4B025402F4D6}"/>
              </a:ext>
            </a:extLst>
          </p:cNvPr>
          <p:cNvGrpSpPr/>
          <p:nvPr/>
        </p:nvGrpSpPr>
        <p:grpSpPr>
          <a:xfrm>
            <a:off x="2364251" y="2163570"/>
            <a:ext cx="8033204" cy="3239467"/>
            <a:chOff x="2764935" y="2530755"/>
            <a:chExt cx="7397750" cy="2865656"/>
          </a:xfrm>
        </p:grpSpPr>
        <p:grpSp>
          <p:nvGrpSpPr>
            <p:cNvPr id="7" name="グループ化 6">
              <a:extLst>
                <a:ext uri="{FF2B5EF4-FFF2-40B4-BE49-F238E27FC236}">
                  <a16:creationId xmlns:a16="http://schemas.microsoft.com/office/drawing/2014/main" id="{7F117ECB-7527-4DF8-BE30-703C339381C3}"/>
                </a:ext>
              </a:extLst>
            </p:cNvPr>
            <p:cNvGrpSpPr/>
            <p:nvPr/>
          </p:nvGrpSpPr>
          <p:grpSpPr>
            <a:xfrm>
              <a:off x="3594641" y="3221608"/>
              <a:ext cx="2262148" cy="838227"/>
              <a:chOff x="3649106" y="2946373"/>
              <a:chExt cx="2262148" cy="838227"/>
            </a:xfrm>
          </p:grpSpPr>
          <p:pic>
            <p:nvPicPr>
              <p:cNvPr id="5" name="図 4">
                <a:extLst>
                  <a:ext uri="{FF2B5EF4-FFF2-40B4-BE49-F238E27FC236}">
                    <a16:creationId xmlns:a16="http://schemas.microsoft.com/office/drawing/2014/main" id="{229A7B59-3939-4519-AF63-F73DC140A3D1}"/>
                  </a:ext>
                </a:extLst>
              </p:cNvPr>
              <p:cNvPicPr>
                <a:picLocks noChangeAspect="1"/>
              </p:cNvPicPr>
              <p:nvPr/>
            </p:nvPicPr>
            <p:blipFill>
              <a:blip r:embed="rId2"/>
              <a:stretch>
                <a:fillRect/>
              </a:stretch>
            </p:blipFill>
            <p:spPr>
              <a:xfrm>
                <a:off x="3649106" y="2946373"/>
                <a:ext cx="609653" cy="609653"/>
              </a:xfrm>
              <a:prstGeom prst="rect">
                <a:avLst/>
              </a:prstGeom>
            </p:spPr>
          </p:pic>
          <p:sp>
            <p:nvSpPr>
              <p:cNvPr id="6" name="乗算記号 5">
                <a:extLst>
                  <a:ext uri="{FF2B5EF4-FFF2-40B4-BE49-F238E27FC236}">
                    <a16:creationId xmlns:a16="http://schemas.microsoft.com/office/drawing/2014/main" id="{D1D1EB90-DBE1-41EC-9E27-23BEF81EDE8C}"/>
                  </a:ext>
                </a:extLst>
              </p:cNvPr>
              <p:cNvSpPr/>
              <p:nvPr/>
            </p:nvSpPr>
            <p:spPr>
              <a:xfrm>
                <a:off x="3970866" y="3301973"/>
                <a:ext cx="495313" cy="48262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 name="図 33">
                <a:extLst>
                  <a:ext uri="{FF2B5EF4-FFF2-40B4-BE49-F238E27FC236}">
                    <a16:creationId xmlns:a16="http://schemas.microsoft.com/office/drawing/2014/main" id="{EC6642E5-7AE5-446B-942B-405F18F5393E}"/>
                  </a:ext>
                </a:extLst>
              </p:cNvPr>
              <p:cNvPicPr>
                <a:picLocks noChangeAspect="1"/>
              </p:cNvPicPr>
              <p:nvPr/>
            </p:nvPicPr>
            <p:blipFill>
              <a:blip r:embed="rId2"/>
              <a:stretch>
                <a:fillRect/>
              </a:stretch>
            </p:blipFill>
            <p:spPr>
              <a:xfrm>
                <a:off x="5094181" y="2946373"/>
                <a:ext cx="609653" cy="609653"/>
              </a:xfrm>
              <a:prstGeom prst="rect">
                <a:avLst/>
              </a:prstGeom>
            </p:spPr>
          </p:pic>
          <p:sp>
            <p:nvSpPr>
              <p:cNvPr id="35" name="乗算記号 34">
                <a:extLst>
                  <a:ext uri="{FF2B5EF4-FFF2-40B4-BE49-F238E27FC236}">
                    <a16:creationId xmlns:a16="http://schemas.microsoft.com/office/drawing/2014/main" id="{7E525870-891F-416E-B1DB-BB0D87F9F35D}"/>
                  </a:ext>
                </a:extLst>
              </p:cNvPr>
              <p:cNvSpPr/>
              <p:nvPr/>
            </p:nvSpPr>
            <p:spPr>
              <a:xfrm>
                <a:off x="5415941" y="3301973"/>
                <a:ext cx="495313" cy="48262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9" name="グループ化 8">
              <a:extLst>
                <a:ext uri="{FF2B5EF4-FFF2-40B4-BE49-F238E27FC236}">
                  <a16:creationId xmlns:a16="http://schemas.microsoft.com/office/drawing/2014/main" id="{F7468FEA-88CD-48CF-A26D-68DE904FF764}"/>
                </a:ext>
              </a:extLst>
            </p:cNvPr>
            <p:cNvGrpSpPr/>
            <p:nvPr/>
          </p:nvGrpSpPr>
          <p:grpSpPr>
            <a:xfrm>
              <a:off x="2764935" y="4020736"/>
              <a:ext cx="7397750" cy="957301"/>
              <a:chOff x="2311400" y="2743200"/>
              <a:chExt cx="7397750" cy="957301"/>
            </a:xfrm>
          </p:grpSpPr>
          <p:sp>
            <p:nvSpPr>
              <p:cNvPr id="10" name="フリーフォーム: 図形 9">
                <a:extLst>
                  <a:ext uri="{FF2B5EF4-FFF2-40B4-BE49-F238E27FC236}">
                    <a16:creationId xmlns:a16="http://schemas.microsoft.com/office/drawing/2014/main" id="{916B6B16-A1B8-4083-B1A7-EB58C7C0108B}"/>
                  </a:ext>
                </a:extLst>
              </p:cNvPr>
              <p:cNvSpPr/>
              <p:nvPr/>
            </p:nvSpPr>
            <p:spPr>
              <a:xfrm rot="10800000">
                <a:off x="3445932" y="3138702"/>
                <a:ext cx="2971793" cy="561799"/>
              </a:xfrm>
              <a:custGeom>
                <a:avLst/>
                <a:gdLst>
                  <a:gd name="connsiteX0" fmla="*/ 0 w 2857500"/>
                  <a:gd name="connsiteY0" fmla="*/ 1155770 h 1200220"/>
                  <a:gd name="connsiteX1" fmla="*/ 1416050 w 2857500"/>
                  <a:gd name="connsiteY1" fmla="*/ 70 h 1200220"/>
                  <a:gd name="connsiteX2" fmla="*/ 2857500 w 2857500"/>
                  <a:gd name="connsiteY2" fmla="*/ 1200220 h 1200220"/>
                </a:gdLst>
                <a:ahLst/>
                <a:cxnLst>
                  <a:cxn ang="0">
                    <a:pos x="connsiteX0" y="connsiteY0"/>
                  </a:cxn>
                  <a:cxn ang="0">
                    <a:pos x="connsiteX1" y="connsiteY1"/>
                  </a:cxn>
                  <a:cxn ang="0">
                    <a:pos x="connsiteX2" y="connsiteY2"/>
                  </a:cxn>
                </a:cxnLst>
                <a:rect l="l" t="t" r="r" b="b"/>
                <a:pathLst>
                  <a:path w="2857500" h="1200220">
                    <a:moveTo>
                      <a:pt x="0" y="1155770"/>
                    </a:moveTo>
                    <a:cubicBezTo>
                      <a:pt x="469900" y="574216"/>
                      <a:pt x="939800" y="-7338"/>
                      <a:pt x="1416050" y="70"/>
                    </a:cubicBezTo>
                    <a:cubicBezTo>
                      <a:pt x="1892300" y="7478"/>
                      <a:pt x="2374900" y="603849"/>
                      <a:pt x="2857500" y="120022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メイリオ" panose="020B0604030504040204" pitchFamily="50" charset="-128"/>
                  <a:ea typeface="メイリオ" panose="020B0604030504040204" pitchFamily="50" charset="-128"/>
                </a:endParaRPr>
              </a:p>
            </p:txBody>
          </p:sp>
          <p:grpSp>
            <p:nvGrpSpPr>
              <p:cNvPr id="11" name="グループ化 10">
                <a:extLst>
                  <a:ext uri="{FF2B5EF4-FFF2-40B4-BE49-F238E27FC236}">
                    <a16:creationId xmlns:a16="http://schemas.microsoft.com/office/drawing/2014/main" id="{9662BC14-B3BE-4C87-AC21-2A64ED526AE6}"/>
                  </a:ext>
                </a:extLst>
              </p:cNvPr>
              <p:cNvGrpSpPr/>
              <p:nvPr/>
            </p:nvGrpSpPr>
            <p:grpSpPr>
              <a:xfrm>
                <a:off x="2311400" y="2743200"/>
                <a:ext cx="7397750" cy="848901"/>
                <a:chOff x="2311400" y="2743200"/>
                <a:chExt cx="7397750" cy="848901"/>
              </a:xfrm>
            </p:grpSpPr>
            <p:cxnSp>
              <p:nvCxnSpPr>
                <p:cNvPr id="12" name="直線矢印コネクタ 11">
                  <a:extLst>
                    <a:ext uri="{FF2B5EF4-FFF2-40B4-BE49-F238E27FC236}">
                      <a16:creationId xmlns:a16="http://schemas.microsoft.com/office/drawing/2014/main" id="{A5A523AE-ADB8-4CC4-B3F8-CCA8FBA9A4C8}"/>
                    </a:ext>
                  </a:extLst>
                </p:cNvPr>
                <p:cNvCxnSpPr>
                  <a:cxnSpLocks/>
                </p:cNvCxnSpPr>
                <p:nvPr/>
              </p:nvCxnSpPr>
              <p:spPr>
                <a:xfrm>
                  <a:off x="2311400" y="3102796"/>
                  <a:ext cx="739775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48C01581-4C4D-46D0-8B70-E60CA4CF0739}"/>
                    </a:ext>
                  </a:extLst>
                </p:cNvPr>
                <p:cNvCxnSpPr>
                  <a:cxnSpLocks/>
                </p:cNvCxnSpPr>
                <p:nvPr/>
              </p:nvCxnSpPr>
              <p:spPr>
                <a:xfrm>
                  <a:off x="3458538" y="2743200"/>
                  <a:ext cx="0" cy="6858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D5FEC070-4FB5-4253-88B1-BAE917C19803}"/>
                    </a:ext>
                  </a:extLst>
                </p:cNvPr>
                <p:cNvCxnSpPr>
                  <a:cxnSpLocks/>
                </p:cNvCxnSpPr>
                <p:nvPr/>
              </p:nvCxnSpPr>
              <p:spPr>
                <a:xfrm>
                  <a:off x="4944438" y="2743200"/>
                  <a:ext cx="0" cy="685800"/>
                </a:xfrm>
                <a:prstGeom prst="line">
                  <a:avLst/>
                </a:prstGeom>
              </p:spPr>
              <p:style>
                <a:lnRef idx="2">
                  <a:schemeClr val="dk1"/>
                </a:lnRef>
                <a:fillRef idx="0">
                  <a:schemeClr val="dk1"/>
                </a:fillRef>
                <a:effectRef idx="1">
                  <a:schemeClr val="dk1"/>
                </a:effectRef>
                <a:fontRef idx="minor">
                  <a:schemeClr val="tx1"/>
                </a:fontRef>
              </p:style>
            </p:cxnSp>
            <p:cxnSp>
              <p:nvCxnSpPr>
                <p:cNvPr id="15" name="直線コネクタ 14">
                  <a:extLst>
                    <a:ext uri="{FF2B5EF4-FFF2-40B4-BE49-F238E27FC236}">
                      <a16:creationId xmlns:a16="http://schemas.microsoft.com/office/drawing/2014/main" id="{9218B367-7367-4F55-9B79-66B33C0BD071}"/>
                    </a:ext>
                  </a:extLst>
                </p:cNvPr>
                <p:cNvCxnSpPr>
                  <a:cxnSpLocks/>
                </p:cNvCxnSpPr>
                <p:nvPr/>
              </p:nvCxnSpPr>
              <p:spPr>
                <a:xfrm>
                  <a:off x="6430338" y="2743200"/>
                  <a:ext cx="0" cy="685800"/>
                </a:xfrm>
                <a:prstGeom prst="line">
                  <a:avLst/>
                </a:prstGeom>
              </p:spPr>
              <p:style>
                <a:lnRef idx="2">
                  <a:schemeClr val="dk1"/>
                </a:lnRef>
                <a:fillRef idx="0">
                  <a:schemeClr val="dk1"/>
                </a:fillRef>
                <a:effectRef idx="1">
                  <a:schemeClr val="dk1"/>
                </a:effectRef>
                <a:fontRef idx="minor">
                  <a:schemeClr val="tx1"/>
                </a:fontRef>
              </p:style>
            </p:cxnSp>
            <p:cxnSp>
              <p:nvCxnSpPr>
                <p:cNvPr id="16" name="直線コネクタ 15">
                  <a:extLst>
                    <a:ext uri="{FF2B5EF4-FFF2-40B4-BE49-F238E27FC236}">
                      <a16:creationId xmlns:a16="http://schemas.microsoft.com/office/drawing/2014/main" id="{A683CAC7-3367-420F-91D8-0897F733B530}"/>
                    </a:ext>
                  </a:extLst>
                </p:cNvPr>
                <p:cNvCxnSpPr>
                  <a:cxnSpLocks/>
                </p:cNvCxnSpPr>
                <p:nvPr/>
              </p:nvCxnSpPr>
              <p:spPr>
                <a:xfrm>
                  <a:off x="7916238" y="2743200"/>
                  <a:ext cx="0" cy="685800"/>
                </a:xfrm>
                <a:prstGeom prst="line">
                  <a:avLst/>
                </a:prstGeom>
              </p:spPr>
              <p:style>
                <a:lnRef idx="2">
                  <a:schemeClr val="dk1"/>
                </a:lnRef>
                <a:fillRef idx="0">
                  <a:schemeClr val="dk1"/>
                </a:fillRef>
                <a:effectRef idx="1">
                  <a:schemeClr val="dk1"/>
                </a:effectRef>
                <a:fontRef idx="minor">
                  <a:schemeClr val="tx1"/>
                </a:fontRef>
              </p:style>
            </p:cxnSp>
            <p:sp>
              <p:nvSpPr>
                <p:cNvPr id="17" name="フリーフォーム: 図形 16">
                  <a:extLst>
                    <a:ext uri="{FF2B5EF4-FFF2-40B4-BE49-F238E27FC236}">
                      <a16:creationId xmlns:a16="http://schemas.microsoft.com/office/drawing/2014/main" id="{7D2B2E79-BBA7-4390-9D8F-73BE91A0713D}"/>
                    </a:ext>
                  </a:extLst>
                </p:cNvPr>
                <p:cNvSpPr/>
                <p:nvPr/>
              </p:nvSpPr>
              <p:spPr>
                <a:xfrm rot="10800000">
                  <a:off x="6464743" y="3109502"/>
                  <a:ext cx="1479550" cy="482599"/>
                </a:xfrm>
                <a:custGeom>
                  <a:avLst/>
                  <a:gdLst>
                    <a:gd name="connsiteX0" fmla="*/ 0 w 1479550"/>
                    <a:gd name="connsiteY0" fmla="*/ 685809 h 698509"/>
                    <a:gd name="connsiteX1" fmla="*/ 698500 w 1479550"/>
                    <a:gd name="connsiteY1" fmla="*/ 9 h 698509"/>
                    <a:gd name="connsiteX2" fmla="*/ 1479550 w 1479550"/>
                    <a:gd name="connsiteY2" fmla="*/ 698509 h 698509"/>
                    <a:gd name="connsiteX0" fmla="*/ 0 w 1479550"/>
                    <a:gd name="connsiteY0" fmla="*/ 685809 h 698509"/>
                    <a:gd name="connsiteX1" fmla="*/ 749300 w 1479550"/>
                    <a:gd name="connsiteY1" fmla="*/ 9 h 698509"/>
                    <a:gd name="connsiteX2" fmla="*/ 1479550 w 1479550"/>
                    <a:gd name="connsiteY2" fmla="*/ 698509 h 698509"/>
                  </a:gdLst>
                  <a:ahLst/>
                  <a:cxnLst>
                    <a:cxn ang="0">
                      <a:pos x="connsiteX0" y="connsiteY0"/>
                    </a:cxn>
                    <a:cxn ang="0">
                      <a:pos x="connsiteX1" y="connsiteY1"/>
                    </a:cxn>
                    <a:cxn ang="0">
                      <a:pos x="connsiteX2" y="connsiteY2"/>
                    </a:cxn>
                  </a:cxnLst>
                  <a:rect l="l" t="t" r="r" b="b"/>
                  <a:pathLst>
                    <a:path w="1479550" h="698509">
                      <a:moveTo>
                        <a:pt x="0" y="685809"/>
                      </a:moveTo>
                      <a:cubicBezTo>
                        <a:pt x="225954" y="341850"/>
                        <a:pt x="502708" y="-2108"/>
                        <a:pt x="749300" y="9"/>
                      </a:cubicBezTo>
                      <a:cubicBezTo>
                        <a:pt x="995892" y="2126"/>
                        <a:pt x="1212321" y="350317"/>
                        <a:pt x="1479550" y="69850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メイリオ" panose="020B0604030504040204" pitchFamily="50" charset="-128"/>
                    <a:ea typeface="メイリオ" panose="020B0604030504040204" pitchFamily="50" charset="-128"/>
                  </a:endParaRPr>
                </a:p>
              </p:txBody>
            </p:sp>
          </p:grpSp>
        </p:grpSp>
        <p:grpSp>
          <p:nvGrpSpPr>
            <p:cNvPr id="18" name="グループ化 17">
              <a:extLst>
                <a:ext uri="{FF2B5EF4-FFF2-40B4-BE49-F238E27FC236}">
                  <a16:creationId xmlns:a16="http://schemas.microsoft.com/office/drawing/2014/main" id="{9A132F99-29C7-4A06-9C65-897D5AAABD96}"/>
                </a:ext>
              </a:extLst>
            </p:cNvPr>
            <p:cNvGrpSpPr/>
            <p:nvPr/>
          </p:nvGrpSpPr>
          <p:grpSpPr>
            <a:xfrm>
              <a:off x="6463810" y="3222833"/>
              <a:ext cx="817073" cy="838227"/>
              <a:chOff x="3649106" y="2946373"/>
              <a:chExt cx="817073" cy="838227"/>
            </a:xfrm>
          </p:grpSpPr>
          <p:pic>
            <p:nvPicPr>
              <p:cNvPr id="19" name="図 18">
                <a:extLst>
                  <a:ext uri="{FF2B5EF4-FFF2-40B4-BE49-F238E27FC236}">
                    <a16:creationId xmlns:a16="http://schemas.microsoft.com/office/drawing/2014/main" id="{AAB5894B-CCF5-4749-BFAA-83F69D8F6B0E}"/>
                  </a:ext>
                </a:extLst>
              </p:cNvPr>
              <p:cNvPicPr>
                <a:picLocks noChangeAspect="1"/>
              </p:cNvPicPr>
              <p:nvPr/>
            </p:nvPicPr>
            <p:blipFill>
              <a:blip r:embed="rId2"/>
              <a:stretch>
                <a:fillRect/>
              </a:stretch>
            </p:blipFill>
            <p:spPr>
              <a:xfrm>
                <a:off x="3649106" y="2946373"/>
                <a:ext cx="609653" cy="609653"/>
              </a:xfrm>
              <a:prstGeom prst="rect">
                <a:avLst/>
              </a:prstGeom>
            </p:spPr>
          </p:pic>
          <p:sp>
            <p:nvSpPr>
              <p:cNvPr id="20" name="乗算記号 19">
                <a:extLst>
                  <a:ext uri="{FF2B5EF4-FFF2-40B4-BE49-F238E27FC236}">
                    <a16:creationId xmlns:a16="http://schemas.microsoft.com/office/drawing/2014/main" id="{228EC1C6-6877-4742-BFA9-41E03DD8872B}"/>
                  </a:ext>
                </a:extLst>
              </p:cNvPr>
              <p:cNvSpPr/>
              <p:nvPr/>
            </p:nvSpPr>
            <p:spPr>
              <a:xfrm>
                <a:off x="3970866" y="3301973"/>
                <a:ext cx="495313" cy="48262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5" name="テキスト ボックス 24">
              <a:extLst>
                <a:ext uri="{FF2B5EF4-FFF2-40B4-BE49-F238E27FC236}">
                  <a16:creationId xmlns:a16="http://schemas.microsoft.com/office/drawing/2014/main" id="{FE50E6C7-0FB5-45FE-9D68-C97290279BB0}"/>
                </a:ext>
              </a:extLst>
            </p:cNvPr>
            <p:cNvSpPr txBox="1"/>
            <p:nvPr/>
          </p:nvSpPr>
          <p:spPr>
            <a:xfrm>
              <a:off x="5127141" y="4988019"/>
              <a:ext cx="516443" cy="408392"/>
            </a:xfrm>
            <a:prstGeom prst="rect">
              <a:avLst/>
            </a:prstGeom>
            <a:noFill/>
          </p:spPr>
          <p:txBody>
            <a:bodyPr wrap="square" rtlCol="0">
              <a:spAutoFit/>
            </a:bodyPr>
            <a:lstStyle/>
            <a:p>
              <a:pPr algn="ct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₁</a:t>
              </a:r>
              <a:endParaRPr kumimoji="1" lang="en-US" altLang="ja-JP"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36D0FED4-8AFB-440F-A039-B5803F18EAA7}"/>
                </a:ext>
              </a:extLst>
            </p:cNvPr>
            <p:cNvSpPr txBox="1"/>
            <p:nvPr/>
          </p:nvSpPr>
          <p:spPr>
            <a:xfrm>
              <a:off x="7280883" y="4978038"/>
              <a:ext cx="576892" cy="408392"/>
            </a:xfrm>
            <a:prstGeom prst="rect">
              <a:avLst/>
            </a:prstGeom>
            <a:noFill/>
          </p:spPr>
          <p:txBody>
            <a:bodyPr wrap="square" rtlCol="0">
              <a:spAutoFit/>
            </a:bodyPr>
            <a:lstStyle/>
            <a:p>
              <a:pPr algn="ct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₂</a:t>
              </a:r>
              <a:endParaRPr kumimoji="1" lang="en-US" altLang="ja-JP" sz="2400" dirty="0">
                <a:latin typeface="メイリオ" panose="020B0604030504040204" pitchFamily="50" charset="-128"/>
                <a:ea typeface="メイリオ" panose="020B0604030504040204" pitchFamily="50" charset="-128"/>
              </a:endParaRPr>
            </a:p>
          </p:txBody>
        </p:sp>
        <p:pic>
          <p:nvPicPr>
            <p:cNvPr id="40" name="図 39">
              <a:extLst>
                <a:ext uri="{FF2B5EF4-FFF2-40B4-BE49-F238E27FC236}">
                  <a16:creationId xmlns:a16="http://schemas.microsoft.com/office/drawing/2014/main" id="{CC5E8DFA-50E7-4DB6-AEBC-4F1EC505468C}"/>
                </a:ext>
              </a:extLst>
            </p:cNvPr>
            <p:cNvPicPr>
              <a:picLocks noChangeAspect="1"/>
            </p:cNvPicPr>
            <p:nvPr/>
          </p:nvPicPr>
          <p:blipFill>
            <a:blip r:embed="rId2"/>
            <a:stretch>
              <a:fillRect/>
            </a:stretch>
          </p:blipFill>
          <p:spPr>
            <a:xfrm>
              <a:off x="8064946" y="3247981"/>
              <a:ext cx="609653" cy="609653"/>
            </a:xfrm>
            <a:prstGeom prst="rect">
              <a:avLst/>
            </a:prstGeom>
          </p:spPr>
        </p:pic>
        <p:sp>
          <p:nvSpPr>
            <p:cNvPr id="42" name="四角形: 角を丸くする 41">
              <a:extLst>
                <a:ext uri="{FF2B5EF4-FFF2-40B4-BE49-F238E27FC236}">
                  <a16:creationId xmlns:a16="http://schemas.microsoft.com/office/drawing/2014/main" id="{DB48CFD0-666E-45D7-BB1E-17E83194AA20}"/>
                </a:ext>
              </a:extLst>
            </p:cNvPr>
            <p:cNvSpPr/>
            <p:nvPr/>
          </p:nvSpPr>
          <p:spPr>
            <a:xfrm>
              <a:off x="7721670" y="2530755"/>
              <a:ext cx="1296203" cy="52863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修正完了</a:t>
              </a:r>
            </a:p>
          </p:txBody>
        </p:sp>
        <p:sp>
          <p:nvSpPr>
            <p:cNvPr id="52" name="四角形: 角を丸くする 51">
              <a:extLst>
                <a:ext uri="{FF2B5EF4-FFF2-40B4-BE49-F238E27FC236}">
                  <a16:creationId xmlns:a16="http://schemas.microsoft.com/office/drawing/2014/main" id="{7F487A31-DCF0-4AE7-9B92-98E3E22841FE}"/>
                </a:ext>
              </a:extLst>
            </p:cNvPr>
            <p:cNvSpPr/>
            <p:nvPr/>
          </p:nvSpPr>
          <p:spPr>
            <a:xfrm>
              <a:off x="6235771" y="2543000"/>
              <a:ext cx="1296203" cy="52863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エラー②</a:t>
              </a:r>
            </a:p>
          </p:txBody>
        </p:sp>
        <p:sp>
          <p:nvSpPr>
            <p:cNvPr id="53" name="四角形: 角を丸くする 52">
              <a:extLst>
                <a:ext uri="{FF2B5EF4-FFF2-40B4-BE49-F238E27FC236}">
                  <a16:creationId xmlns:a16="http://schemas.microsoft.com/office/drawing/2014/main" id="{FCAD5902-9EBD-4BB2-9F1A-1435456BC9AB}"/>
                </a:ext>
              </a:extLst>
            </p:cNvPr>
            <p:cNvSpPr/>
            <p:nvPr/>
          </p:nvSpPr>
          <p:spPr>
            <a:xfrm>
              <a:off x="4749871" y="2538919"/>
              <a:ext cx="1296203" cy="528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エラー</a:t>
              </a:r>
              <a:r>
                <a:rPr kumimoji="1" lang="ja-JP" altLang="en-US" sz="1600" dirty="0">
                  <a:latin typeface="メイリオ" panose="020B0604030504040204" pitchFamily="50" charset="-128"/>
                  <a:ea typeface="メイリオ" panose="020B0604030504040204" pitchFamily="50" charset="-128"/>
                </a:rPr>
                <a:t>①</a:t>
              </a:r>
            </a:p>
          </p:txBody>
        </p:sp>
        <p:sp>
          <p:nvSpPr>
            <p:cNvPr id="54" name="四角形: 角を丸くする 53">
              <a:extLst>
                <a:ext uri="{FF2B5EF4-FFF2-40B4-BE49-F238E27FC236}">
                  <a16:creationId xmlns:a16="http://schemas.microsoft.com/office/drawing/2014/main" id="{0F516A0B-6AE3-417E-BF09-C606CA9D3A00}"/>
                </a:ext>
              </a:extLst>
            </p:cNvPr>
            <p:cNvSpPr/>
            <p:nvPr/>
          </p:nvSpPr>
          <p:spPr>
            <a:xfrm>
              <a:off x="3263971" y="2534837"/>
              <a:ext cx="1296203" cy="528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エラー①</a:t>
              </a:r>
            </a:p>
          </p:txBody>
        </p:sp>
      </p:grpSp>
      <p:sp>
        <p:nvSpPr>
          <p:cNvPr id="37" name="四角形: 角を丸くする 36">
            <a:extLst>
              <a:ext uri="{FF2B5EF4-FFF2-40B4-BE49-F238E27FC236}">
                <a16:creationId xmlns:a16="http://schemas.microsoft.com/office/drawing/2014/main" id="{F2211DC8-9AF7-4987-A16A-73EB12E2F3D3}"/>
              </a:ext>
            </a:extLst>
          </p:cNvPr>
          <p:cNvSpPr/>
          <p:nvPr/>
        </p:nvSpPr>
        <p:spPr>
          <a:xfrm>
            <a:off x="4239172" y="5480154"/>
            <a:ext cx="3713657" cy="924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latin typeface="メイリオ" panose="020B0604030504040204" pitchFamily="50" charset="-128"/>
                <a:ea typeface="メイリオ" panose="020B0604030504040204" pitchFamily="50" charset="-128"/>
              </a:rPr>
              <a:t>エラー①の修正にかかった時間は</a:t>
            </a:r>
            <a:r>
              <a:rPr kumimoji="1" lang="en-US" altLang="ja-JP" b="1" dirty="0">
                <a:solidFill>
                  <a:schemeClr val="tx1"/>
                </a:solidFill>
                <a:latin typeface="メイリオ" panose="020B0604030504040204" pitchFamily="50" charset="-128"/>
                <a:ea typeface="メイリオ" panose="020B0604030504040204" pitchFamily="50" charset="-128"/>
              </a:rPr>
              <a:t>t</a:t>
            </a:r>
            <a:r>
              <a:rPr kumimoji="1" lang="ja-JP" altLang="en-US" b="1" dirty="0">
                <a:solidFill>
                  <a:schemeClr val="tx1"/>
                </a:solidFill>
                <a:latin typeface="メイリオ" panose="020B0604030504040204" pitchFamily="50" charset="-128"/>
                <a:ea typeface="メイリオ" panose="020B0604030504040204" pitchFamily="50" charset="-128"/>
              </a:rPr>
              <a:t>₁</a:t>
            </a:r>
          </a:p>
        </p:txBody>
      </p:sp>
    </p:spTree>
    <p:extLst>
      <p:ext uri="{BB962C8B-B14F-4D97-AF65-F5344CB8AC3E}">
        <p14:creationId xmlns:p14="http://schemas.microsoft.com/office/powerpoint/2010/main" val="4180622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190B5-8C43-4B85-8565-0C6989A3C17D}"/>
              </a:ext>
            </a:extLst>
          </p:cNvPr>
          <p:cNvSpPr>
            <a:spLocks noGrp="1"/>
          </p:cNvSpPr>
          <p:nvPr>
            <p:ph type="title"/>
          </p:nvPr>
        </p:nvSpPr>
        <p:spPr/>
        <p:txBody>
          <a:bodyPr>
            <a:normAutofit/>
          </a:bodyPr>
          <a:lstStyle/>
          <a:p>
            <a:r>
              <a:rPr lang="ja-JP" altLang="en-US" sz="3200" dirty="0"/>
              <a:t>パターン</a:t>
            </a:r>
            <a:r>
              <a:rPr lang="en-US" altLang="ja-JP" sz="3200" dirty="0"/>
              <a:t>2:</a:t>
            </a:r>
            <a:r>
              <a:rPr lang="ja-JP" altLang="en-US" sz="3200" dirty="0"/>
              <a:t>他のエラーが間に挟まる場合</a:t>
            </a:r>
            <a:endParaRPr kumimoji="1" lang="ja-JP" altLang="en-US" sz="3200" dirty="0"/>
          </a:p>
        </p:txBody>
      </p:sp>
      <p:sp>
        <p:nvSpPr>
          <p:cNvPr id="4" name="スライド番号プレースホルダー 3">
            <a:extLst>
              <a:ext uri="{FF2B5EF4-FFF2-40B4-BE49-F238E27FC236}">
                <a16:creationId xmlns:a16="http://schemas.microsoft.com/office/drawing/2014/main" id="{74EC2F2A-6D15-4B3E-99AF-DD2B8EAEB503}"/>
              </a:ext>
            </a:extLst>
          </p:cNvPr>
          <p:cNvSpPr>
            <a:spLocks noGrp="1"/>
          </p:cNvSpPr>
          <p:nvPr>
            <p:ph type="sldNum" sz="quarter" idx="12"/>
          </p:nvPr>
        </p:nvSpPr>
        <p:spPr/>
        <p:txBody>
          <a:bodyPr/>
          <a:lstStyle/>
          <a:p>
            <a:fld id="{FA0F4718-6DD0-4BF6-A94F-2F64C56B316C}" type="slidenum">
              <a:rPr kumimoji="1" lang="ja-JP" altLang="en-US" smtClean="0"/>
              <a:pPr/>
              <a:t>13</a:t>
            </a:fld>
            <a:endParaRPr kumimoji="1" lang="ja-JP" altLang="en-US" dirty="0"/>
          </a:p>
        </p:txBody>
      </p:sp>
      <p:sp>
        <p:nvSpPr>
          <p:cNvPr id="22" name="テキスト ボックス 21">
            <a:extLst>
              <a:ext uri="{FF2B5EF4-FFF2-40B4-BE49-F238E27FC236}">
                <a16:creationId xmlns:a16="http://schemas.microsoft.com/office/drawing/2014/main" id="{8EB6F9CE-327D-4533-BFAD-BA49C635E26B}"/>
              </a:ext>
            </a:extLst>
          </p:cNvPr>
          <p:cNvSpPr txBox="1"/>
          <p:nvPr/>
        </p:nvSpPr>
        <p:spPr>
          <a:xfrm>
            <a:off x="598170" y="4049202"/>
            <a:ext cx="1500024"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提出時刻</a:t>
            </a:r>
          </a:p>
        </p:txBody>
      </p:sp>
      <p:sp>
        <p:nvSpPr>
          <p:cNvPr id="43" name="テキスト ボックス 42">
            <a:extLst>
              <a:ext uri="{FF2B5EF4-FFF2-40B4-BE49-F238E27FC236}">
                <a16:creationId xmlns:a16="http://schemas.microsoft.com/office/drawing/2014/main" id="{5B0826CE-FDC6-4D7A-AD78-29F9B733AD38}"/>
              </a:ext>
            </a:extLst>
          </p:cNvPr>
          <p:cNvSpPr txBox="1"/>
          <p:nvPr/>
        </p:nvSpPr>
        <p:spPr>
          <a:xfrm>
            <a:off x="598170" y="3190454"/>
            <a:ext cx="1821784"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提出したコード</a:t>
            </a:r>
          </a:p>
        </p:txBody>
      </p:sp>
      <p:sp>
        <p:nvSpPr>
          <p:cNvPr id="44" name="テキスト ボックス 43">
            <a:extLst>
              <a:ext uri="{FF2B5EF4-FFF2-40B4-BE49-F238E27FC236}">
                <a16:creationId xmlns:a16="http://schemas.microsoft.com/office/drawing/2014/main" id="{0B2321EB-D5A5-435F-B34F-514F7784B919}"/>
              </a:ext>
            </a:extLst>
          </p:cNvPr>
          <p:cNvSpPr txBox="1"/>
          <p:nvPr/>
        </p:nvSpPr>
        <p:spPr>
          <a:xfrm>
            <a:off x="598170" y="4907950"/>
            <a:ext cx="2393781"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修正にかかった時間</a:t>
            </a:r>
          </a:p>
        </p:txBody>
      </p:sp>
      <p:grpSp>
        <p:nvGrpSpPr>
          <p:cNvPr id="71" name="グループ化 70">
            <a:extLst>
              <a:ext uri="{FF2B5EF4-FFF2-40B4-BE49-F238E27FC236}">
                <a16:creationId xmlns:a16="http://schemas.microsoft.com/office/drawing/2014/main" id="{B8A9A0B6-277B-4629-8DF6-CC385477E7EA}"/>
              </a:ext>
            </a:extLst>
          </p:cNvPr>
          <p:cNvGrpSpPr/>
          <p:nvPr/>
        </p:nvGrpSpPr>
        <p:grpSpPr>
          <a:xfrm>
            <a:off x="2419954" y="2953807"/>
            <a:ext cx="8598567" cy="2428191"/>
            <a:chOff x="2733517" y="2809242"/>
            <a:chExt cx="8285003" cy="2193422"/>
          </a:xfrm>
        </p:grpSpPr>
        <p:grpSp>
          <p:nvGrpSpPr>
            <p:cNvPr id="72" name="グループ化 71">
              <a:extLst>
                <a:ext uri="{FF2B5EF4-FFF2-40B4-BE49-F238E27FC236}">
                  <a16:creationId xmlns:a16="http://schemas.microsoft.com/office/drawing/2014/main" id="{5F679EE6-CE73-4794-9BB1-79F0C381E9AD}"/>
                </a:ext>
              </a:extLst>
            </p:cNvPr>
            <p:cNvGrpSpPr/>
            <p:nvPr/>
          </p:nvGrpSpPr>
          <p:grpSpPr>
            <a:xfrm>
              <a:off x="3563223" y="2809242"/>
              <a:ext cx="817073" cy="838227"/>
              <a:chOff x="3649106" y="2946373"/>
              <a:chExt cx="817073" cy="838227"/>
            </a:xfrm>
          </p:grpSpPr>
          <p:pic>
            <p:nvPicPr>
              <p:cNvPr id="97" name="図 96">
                <a:extLst>
                  <a:ext uri="{FF2B5EF4-FFF2-40B4-BE49-F238E27FC236}">
                    <a16:creationId xmlns:a16="http://schemas.microsoft.com/office/drawing/2014/main" id="{97A84D3C-81C9-47C1-969E-B18C7567CA04}"/>
                  </a:ext>
                </a:extLst>
              </p:cNvPr>
              <p:cNvPicPr>
                <a:picLocks noChangeAspect="1"/>
              </p:cNvPicPr>
              <p:nvPr/>
            </p:nvPicPr>
            <p:blipFill>
              <a:blip r:embed="rId2"/>
              <a:stretch>
                <a:fillRect/>
              </a:stretch>
            </p:blipFill>
            <p:spPr>
              <a:xfrm>
                <a:off x="3649106" y="2946373"/>
                <a:ext cx="609653" cy="609653"/>
              </a:xfrm>
              <a:prstGeom prst="rect">
                <a:avLst/>
              </a:prstGeom>
            </p:spPr>
          </p:pic>
          <p:sp>
            <p:nvSpPr>
              <p:cNvPr id="98" name="乗算記号 97">
                <a:extLst>
                  <a:ext uri="{FF2B5EF4-FFF2-40B4-BE49-F238E27FC236}">
                    <a16:creationId xmlns:a16="http://schemas.microsoft.com/office/drawing/2014/main" id="{58A01EF7-C4CD-4BFA-BCC2-FF047CED893A}"/>
                  </a:ext>
                </a:extLst>
              </p:cNvPr>
              <p:cNvSpPr/>
              <p:nvPr/>
            </p:nvSpPr>
            <p:spPr>
              <a:xfrm>
                <a:off x="3970866" y="3301973"/>
                <a:ext cx="495313" cy="48262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73" name="グループ化 72">
              <a:extLst>
                <a:ext uri="{FF2B5EF4-FFF2-40B4-BE49-F238E27FC236}">
                  <a16:creationId xmlns:a16="http://schemas.microsoft.com/office/drawing/2014/main" id="{1B453824-C37A-4EB3-940A-8CCB166FD9BB}"/>
                </a:ext>
              </a:extLst>
            </p:cNvPr>
            <p:cNvGrpSpPr/>
            <p:nvPr/>
          </p:nvGrpSpPr>
          <p:grpSpPr>
            <a:xfrm>
              <a:off x="2733517" y="3608370"/>
              <a:ext cx="8285003" cy="957301"/>
              <a:chOff x="2311400" y="2743200"/>
              <a:chExt cx="8285003" cy="957301"/>
            </a:xfrm>
          </p:grpSpPr>
          <p:sp>
            <p:nvSpPr>
              <p:cNvPr id="87" name="フリーフォーム: 図形 86">
                <a:extLst>
                  <a:ext uri="{FF2B5EF4-FFF2-40B4-BE49-F238E27FC236}">
                    <a16:creationId xmlns:a16="http://schemas.microsoft.com/office/drawing/2014/main" id="{20F9C528-6C7F-48F9-8195-B6E4871F53C2}"/>
                  </a:ext>
                </a:extLst>
              </p:cNvPr>
              <p:cNvSpPr/>
              <p:nvPr/>
            </p:nvSpPr>
            <p:spPr>
              <a:xfrm rot="10800000">
                <a:off x="3445932" y="3138702"/>
                <a:ext cx="2971793" cy="561799"/>
              </a:xfrm>
              <a:custGeom>
                <a:avLst/>
                <a:gdLst>
                  <a:gd name="connsiteX0" fmla="*/ 0 w 2857500"/>
                  <a:gd name="connsiteY0" fmla="*/ 1155770 h 1200220"/>
                  <a:gd name="connsiteX1" fmla="*/ 1416050 w 2857500"/>
                  <a:gd name="connsiteY1" fmla="*/ 70 h 1200220"/>
                  <a:gd name="connsiteX2" fmla="*/ 2857500 w 2857500"/>
                  <a:gd name="connsiteY2" fmla="*/ 1200220 h 1200220"/>
                </a:gdLst>
                <a:ahLst/>
                <a:cxnLst>
                  <a:cxn ang="0">
                    <a:pos x="connsiteX0" y="connsiteY0"/>
                  </a:cxn>
                  <a:cxn ang="0">
                    <a:pos x="connsiteX1" y="connsiteY1"/>
                  </a:cxn>
                  <a:cxn ang="0">
                    <a:pos x="connsiteX2" y="connsiteY2"/>
                  </a:cxn>
                </a:cxnLst>
                <a:rect l="l" t="t" r="r" b="b"/>
                <a:pathLst>
                  <a:path w="2857500" h="1200220">
                    <a:moveTo>
                      <a:pt x="0" y="1155770"/>
                    </a:moveTo>
                    <a:cubicBezTo>
                      <a:pt x="469900" y="574216"/>
                      <a:pt x="939800" y="-7338"/>
                      <a:pt x="1416050" y="70"/>
                    </a:cubicBezTo>
                    <a:cubicBezTo>
                      <a:pt x="1892300" y="7478"/>
                      <a:pt x="2374900" y="603849"/>
                      <a:pt x="2857500" y="120022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メイリオ" panose="020B0604030504040204" pitchFamily="50" charset="-128"/>
                  <a:ea typeface="メイリオ" panose="020B0604030504040204" pitchFamily="50" charset="-128"/>
                </a:endParaRPr>
              </a:p>
            </p:txBody>
          </p:sp>
          <p:grpSp>
            <p:nvGrpSpPr>
              <p:cNvPr id="88" name="グループ化 87">
                <a:extLst>
                  <a:ext uri="{FF2B5EF4-FFF2-40B4-BE49-F238E27FC236}">
                    <a16:creationId xmlns:a16="http://schemas.microsoft.com/office/drawing/2014/main" id="{79801593-766A-4A0B-A3C8-B29F74BBF6DD}"/>
                  </a:ext>
                </a:extLst>
              </p:cNvPr>
              <p:cNvGrpSpPr/>
              <p:nvPr/>
            </p:nvGrpSpPr>
            <p:grpSpPr>
              <a:xfrm>
                <a:off x="2311400" y="2743200"/>
                <a:ext cx="8285003" cy="848901"/>
                <a:chOff x="2311400" y="2743200"/>
                <a:chExt cx="8285003" cy="848901"/>
              </a:xfrm>
            </p:grpSpPr>
            <p:cxnSp>
              <p:nvCxnSpPr>
                <p:cNvPr id="90" name="直線矢印コネクタ 89">
                  <a:extLst>
                    <a:ext uri="{FF2B5EF4-FFF2-40B4-BE49-F238E27FC236}">
                      <a16:creationId xmlns:a16="http://schemas.microsoft.com/office/drawing/2014/main" id="{D0BD4CD0-EDC8-41A2-BCF0-2524C3F77F7E}"/>
                    </a:ext>
                  </a:extLst>
                </p:cNvPr>
                <p:cNvCxnSpPr>
                  <a:cxnSpLocks/>
                </p:cNvCxnSpPr>
                <p:nvPr/>
              </p:nvCxnSpPr>
              <p:spPr>
                <a:xfrm>
                  <a:off x="2311400" y="3102796"/>
                  <a:ext cx="8285003"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91" name="直線コネクタ 90">
                  <a:extLst>
                    <a:ext uri="{FF2B5EF4-FFF2-40B4-BE49-F238E27FC236}">
                      <a16:creationId xmlns:a16="http://schemas.microsoft.com/office/drawing/2014/main" id="{AD380DE6-962B-48D7-A508-10BC2F297B2F}"/>
                    </a:ext>
                  </a:extLst>
                </p:cNvPr>
                <p:cNvCxnSpPr>
                  <a:cxnSpLocks/>
                </p:cNvCxnSpPr>
                <p:nvPr/>
              </p:nvCxnSpPr>
              <p:spPr>
                <a:xfrm>
                  <a:off x="3458538" y="2743200"/>
                  <a:ext cx="0" cy="685800"/>
                </a:xfrm>
                <a:prstGeom prst="line">
                  <a:avLst/>
                </a:prstGeom>
              </p:spPr>
              <p:style>
                <a:lnRef idx="2">
                  <a:schemeClr val="dk1"/>
                </a:lnRef>
                <a:fillRef idx="0">
                  <a:schemeClr val="dk1"/>
                </a:fillRef>
                <a:effectRef idx="1">
                  <a:schemeClr val="dk1"/>
                </a:effectRef>
                <a:fontRef idx="minor">
                  <a:schemeClr val="tx1"/>
                </a:fontRef>
              </p:style>
            </p:cxnSp>
            <p:cxnSp>
              <p:nvCxnSpPr>
                <p:cNvPr id="92" name="直線コネクタ 91">
                  <a:extLst>
                    <a:ext uri="{FF2B5EF4-FFF2-40B4-BE49-F238E27FC236}">
                      <a16:creationId xmlns:a16="http://schemas.microsoft.com/office/drawing/2014/main" id="{70A5AA94-B75A-43B8-A640-83E75EF89A40}"/>
                    </a:ext>
                  </a:extLst>
                </p:cNvPr>
                <p:cNvCxnSpPr>
                  <a:cxnSpLocks/>
                </p:cNvCxnSpPr>
                <p:nvPr/>
              </p:nvCxnSpPr>
              <p:spPr>
                <a:xfrm>
                  <a:off x="4944438" y="2743200"/>
                  <a:ext cx="0" cy="685800"/>
                </a:xfrm>
                <a:prstGeom prst="line">
                  <a:avLst/>
                </a:prstGeom>
              </p:spPr>
              <p:style>
                <a:lnRef idx="2">
                  <a:schemeClr val="dk1"/>
                </a:lnRef>
                <a:fillRef idx="0">
                  <a:schemeClr val="dk1"/>
                </a:fillRef>
                <a:effectRef idx="1">
                  <a:schemeClr val="dk1"/>
                </a:effectRef>
                <a:fontRef idx="minor">
                  <a:schemeClr val="tx1"/>
                </a:fontRef>
              </p:style>
            </p:cxnSp>
            <p:cxnSp>
              <p:nvCxnSpPr>
                <p:cNvPr id="93" name="直線コネクタ 92">
                  <a:extLst>
                    <a:ext uri="{FF2B5EF4-FFF2-40B4-BE49-F238E27FC236}">
                      <a16:creationId xmlns:a16="http://schemas.microsoft.com/office/drawing/2014/main" id="{870E9829-E429-4AE4-A3D8-8C2E121611F9}"/>
                    </a:ext>
                  </a:extLst>
                </p:cNvPr>
                <p:cNvCxnSpPr>
                  <a:cxnSpLocks/>
                </p:cNvCxnSpPr>
                <p:nvPr/>
              </p:nvCxnSpPr>
              <p:spPr>
                <a:xfrm>
                  <a:off x="6430338" y="2743200"/>
                  <a:ext cx="0" cy="685800"/>
                </a:xfrm>
                <a:prstGeom prst="line">
                  <a:avLst/>
                </a:prstGeom>
              </p:spPr>
              <p:style>
                <a:lnRef idx="2">
                  <a:schemeClr val="dk1"/>
                </a:lnRef>
                <a:fillRef idx="0">
                  <a:schemeClr val="dk1"/>
                </a:fillRef>
                <a:effectRef idx="1">
                  <a:schemeClr val="dk1"/>
                </a:effectRef>
                <a:fontRef idx="minor">
                  <a:schemeClr val="tx1"/>
                </a:fontRef>
              </p:style>
            </p:cxnSp>
            <p:cxnSp>
              <p:nvCxnSpPr>
                <p:cNvPr id="94" name="直線コネクタ 93">
                  <a:extLst>
                    <a:ext uri="{FF2B5EF4-FFF2-40B4-BE49-F238E27FC236}">
                      <a16:creationId xmlns:a16="http://schemas.microsoft.com/office/drawing/2014/main" id="{B25E1510-899D-417D-BEDA-AC433A494DC2}"/>
                    </a:ext>
                  </a:extLst>
                </p:cNvPr>
                <p:cNvCxnSpPr>
                  <a:cxnSpLocks/>
                </p:cNvCxnSpPr>
                <p:nvPr/>
              </p:nvCxnSpPr>
              <p:spPr>
                <a:xfrm>
                  <a:off x="7916238" y="2743200"/>
                  <a:ext cx="0" cy="685800"/>
                </a:xfrm>
                <a:prstGeom prst="line">
                  <a:avLst/>
                </a:prstGeom>
              </p:spPr>
              <p:style>
                <a:lnRef idx="2">
                  <a:schemeClr val="dk1"/>
                </a:lnRef>
                <a:fillRef idx="0">
                  <a:schemeClr val="dk1"/>
                </a:fillRef>
                <a:effectRef idx="1">
                  <a:schemeClr val="dk1"/>
                </a:effectRef>
                <a:fontRef idx="minor">
                  <a:schemeClr val="tx1"/>
                </a:fontRef>
              </p:style>
            </p:cxnSp>
            <p:sp>
              <p:nvSpPr>
                <p:cNvPr id="95" name="フリーフォーム: 図形 94">
                  <a:extLst>
                    <a:ext uri="{FF2B5EF4-FFF2-40B4-BE49-F238E27FC236}">
                      <a16:creationId xmlns:a16="http://schemas.microsoft.com/office/drawing/2014/main" id="{4A2175AB-ABA6-4148-94F6-17A4A1113605}"/>
                    </a:ext>
                  </a:extLst>
                </p:cNvPr>
                <p:cNvSpPr/>
                <p:nvPr/>
              </p:nvSpPr>
              <p:spPr>
                <a:xfrm rot="10800000">
                  <a:off x="6464743" y="3109502"/>
                  <a:ext cx="1479550" cy="482599"/>
                </a:xfrm>
                <a:custGeom>
                  <a:avLst/>
                  <a:gdLst>
                    <a:gd name="connsiteX0" fmla="*/ 0 w 1479550"/>
                    <a:gd name="connsiteY0" fmla="*/ 685809 h 698509"/>
                    <a:gd name="connsiteX1" fmla="*/ 698500 w 1479550"/>
                    <a:gd name="connsiteY1" fmla="*/ 9 h 698509"/>
                    <a:gd name="connsiteX2" fmla="*/ 1479550 w 1479550"/>
                    <a:gd name="connsiteY2" fmla="*/ 698509 h 698509"/>
                    <a:gd name="connsiteX0" fmla="*/ 0 w 1479550"/>
                    <a:gd name="connsiteY0" fmla="*/ 685809 h 698509"/>
                    <a:gd name="connsiteX1" fmla="*/ 749300 w 1479550"/>
                    <a:gd name="connsiteY1" fmla="*/ 9 h 698509"/>
                    <a:gd name="connsiteX2" fmla="*/ 1479550 w 1479550"/>
                    <a:gd name="connsiteY2" fmla="*/ 698509 h 698509"/>
                  </a:gdLst>
                  <a:ahLst/>
                  <a:cxnLst>
                    <a:cxn ang="0">
                      <a:pos x="connsiteX0" y="connsiteY0"/>
                    </a:cxn>
                    <a:cxn ang="0">
                      <a:pos x="connsiteX1" y="connsiteY1"/>
                    </a:cxn>
                    <a:cxn ang="0">
                      <a:pos x="connsiteX2" y="connsiteY2"/>
                    </a:cxn>
                  </a:cxnLst>
                  <a:rect l="l" t="t" r="r" b="b"/>
                  <a:pathLst>
                    <a:path w="1479550" h="698509">
                      <a:moveTo>
                        <a:pt x="0" y="685809"/>
                      </a:moveTo>
                      <a:cubicBezTo>
                        <a:pt x="225954" y="341850"/>
                        <a:pt x="502708" y="-2108"/>
                        <a:pt x="749300" y="9"/>
                      </a:cubicBezTo>
                      <a:cubicBezTo>
                        <a:pt x="995892" y="2126"/>
                        <a:pt x="1212321" y="350317"/>
                        <a:pt x="1479550" y="69850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メイリオ" panose="020B0604030504040204" pitchFamily="50" charset="-128"/>
                    <a:ea typeface="メイリオ" panose="020B0604030504040204" pitchFamily="50" charset="-128"/>
                  </a:endParaRPr>
                </a:p>
              </p:txBody>
            </p:sp>
            <p:cxnSp>
              <p:nvCxnSpPr>
                <p:cNvPr id="96" name="直線コネクタ 95">
                  <a:extLst>
                    <a:ext uri="{FF2B5EF4-FFF2-40B4-BE49-F238E27FC236}">
                      <a16:creationId xmlns:a16="http://schemas.microsoft.com/office/drawing/2014/main" id="{E352EE90-50AF-43C4-9784-6291CA1E1F48}"/>
                    </a:ext>
                  </a:extLst>
                </p:cNvPr>
                <p:cNvCxnSpPr>
                  <a:cxnSpLocks/>
                </p:cNvCxnSpPr>
                <p:nvPr/>
              </p:nvCxnSpPr>
              <p:spPr>
                <a:xfrm>
                  <a:off x="9445774" y="2799810"/>
                  <a:ext cx="0" cy="685800"/>
                </a:xfrm>
                <a:prstGeom prst="line">
                  <a:avLst/>
                </a:prstGeom>
              </p:spPr>
              <p:style>
                <a:lnRef idx="2">
                  <a:schemeClr val="dk1"/>
                </a:lnRef>
                <a:fillRef idx="0">
                  <a:schemeClr val="dk1"/>
                </a:fillRef>
                <a:effectRef idx="1">
                  <a:schemeClr val="dk1"/>
                </a:effectRef>
                <a:fontRef idx="minor">
                  <a:schemeClr val="tx1"/>
                </a:fontRef>
              </p:style>
            </p:cxnSp>
          </p:grpSp>
          <p:sp>
            <p:nvSpPr>
              <p:cNvPr id="89" name="フリーフォーム: 図形 88">
                <a:extLst>
                  <a:ext uri="{FF2B5EF4-FFF2-40B4-BE49-F238E27FC236}">
                    <a16:creationId xmlns:a16="http://schemas.microsoft.com/office/drawing/2014/main" id="{04578731-14F9-4124-BC47-82C04B0292E4}"/>
                  </a:ext>
                </a:extLst>
              </p:cNvPr>
              <p:cNvSpPr/>
              <p:nvPr/>
            </p:nvSpPr>
            <p:spPr>
              <a:xfrm rot="10800000">
                <a:off x="7916238" y="3128795"/>
                <a:ext cx="1513954" cy="561799"/>
              </a:xfrm>
              <a:custGeom>
                <a:avLst/>
                <a:gdLst>
                  <a:gd name="connsiteX0" fmla="*/ 0 w 2857500"/>
                  <a:gd name="connsiteY0" fmla="*/ 1155770 h 1200220"/>
                  <a:gd name="connsiteX1" fmla="*/ 1416050 w 2857500"/>
                  <a:gd name="connsiteY1" fmla="*/ 70 h 1200220"/>
                  <a:gd name="connsiteX2" fmla="*/ 2857500 w 2857500"/>
                  <a:gd name="connsiteY2" fmla="*/ 1200220 h 1200220"/>
                </a:gdLst>
                <a:ahLst/>
                <a:cxnLst>
                  <a:cxn ang="0">
                    <a:pos x="connsiteX0" y="connsiteY0"/>
                  </a:cxn>
                  <a:cxn ang="0">
                    <a:pos x="connsiteX1" y="connsiteY1"/>
                  </a:cxn>
                  <a:cxn ang="0">
                    <a:pos x="connsiteX2" y="connsiteY2"/>
                  </a:cxn>
                </a:cxnLst>
                <a:rect l="l" t="t" r="r" b="b"/>
                <a:pathLst>
                  <a:path w="2857500" h="1200220">
                    <a:moveTo>
                      <a:pt x="0" y="1155770"/>
                    </a:moveTo>
                    <a:cubicBezTo>
                      <a:pt x="469900" y="574216"/>
                      <a:pt x="939800" y="-7338"/>
                      <a:pt x="1416050" y="70"/>
                    </a:cubicBezTo>
                    <a:cubicBezTo>
                      <a:pt x="1892300" y="7478"/>
                      <a:pt x="2374900" y="603849"/>
                      <a:pt x="2857500" y="120022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メイリオ" panose="020B0604030504040204" pitchFamily="50" charset="-128"/>
                  <a:ea typeface="メイリオ" panose="020B0604030504040204" pitchFamily="50" charset="-128"/>
                </a:endParaRPr>
              </a:p>
            </p:txBody>
          </p:sp>
        </p:grpSp>
        <p:grpSp>
          <p:nvGrpSpPr>
            <p:cNvPr id="74" name="グループ化 73">
              <a:extLst>
                <a:ext uri="{FF2B5EF4-FFF2-40B4-BE49-F238E27FC236}">
                  <a16:creationId xmlns:a16="http://schemas.microsoft.com/office/drawing/2014/main" id="{08E88886-A752-4C51-91D3-06A551022DCC}"/>
                </a:ext>
              </a:extLst>
            </p:cNvPr>
            <p:cNvGrpSpPr/>
            <p:nvPr/>
          </p:nvGrpSpPr>
          <p:grpSpPr>
            <a:xfrm>
              <a:off x="6432392" y="2810467"/>
              <a:ext cx="817073" cy="838227"/>
              <a:chOff x="3649106" y="2946373"/>
              <a:chExt cx="817073" cy="838227"/>
            </a:xfrm>
          </p:grpSpPr>
          <p:pic>
            <p:nvPicPr>
              <p:cNvPr id="85" name="図 84">
                <a:extLst>
                  <a:ext uri="{FF2B5EF4-FFF2-40B4-BE49-F238E27FC236}">
                    <a16:creationId xmlns:a16="http://schemas.microsoft.com/office/drawing/2014/main" id="{20FAA848-37F9-435A-898E-EFDCBA4FE48E}"/>
                  </a:ext>
                </a:extLst>
              </p:cNvPr>
              <p:cNvPicPr>
                <a:picLocks noChangeAspect="1"/>
              </p:cNvPicPr>
              <p:nvPr/>
            </p:nvPicPr>
            <p:blipFill>
              <a:blip r:embed="rId2"/>
              <a:stretch>
                <a:fillRect/>
              </a:stretch>
            </p:blipFill>
            <p:spPr>
              <a:xfrm>
                <a:off x="3649106" y="2946373"/>
                <a:ext cx="609653" cy="609653"/>
              </a:xfrm>
              <a:prstGeom prst="rect">
                <a:avLst/>
              </a:prstGeom>
            </p:spPr>
          </p:pic>
          <p:sp>
            <p:nvSpPr>
              <p:cNvPr id="86" name="乗算記号 85">
                <a:extLst>
                  <a:ext uri="{FF2B5EF4-FFF2-40B4-BE49-F238E27FC236}">
                    <a16:creationId xmlns:a16="http://schemas.microsoft.com/office/drawing/2014/main" id="{B607608C-C2F2-45EA-AF22-B4626D48B0DE}"/>
                  </a:ext>
                </a:extLst>
              </p:cNvPr>
              <p:cNvSpPr/>
              <p:nvPr/>
            </p:nvSpPr>
            <p:spPr>
              <a:xfrm>
                <a:off x="3970866" y="3301973"/>
                <a:ext cx="495313" cy="48262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5" name="テキスト ボックス 74">
              <a:extLst>
                <a:ext uri="{FF2B5EF4-FFF2-40B4-BE49-F238E27FC236}">
                  <a16:creationId xmlns:a16="http://schemas.microsoft.com/office/drawing/2014/main" id="{26071C89-402A-4061-8B1C-C405B8784175}"/>
                </a:ext>
              </a:extLst>
            </p:cNvPr>
            <p:cNvSpPr txBox="1"/>
            <p:nvPr/>
          </p:nvSpPr>
          <p:spPr>
            <a:xfrm>
              <a:off x="5095723" y="4585635"/>
              <a:ext cx="516443" cy="417029"/>
            </a:xfrm>
            <a:prstGeom prst="rect">
              <a:avLst/>
            </a:prstGeom>
            <a:noFill/>
          </p:spPr>
          <p:txBody>
            <a:bodyPr wrap="square" rtlCol="0">
              <a:spAutoFit/>
            </a:bodyPr>
            <a:lstStyle/>
            <a:p>
              <a:pPr algn="ct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₁</a:t>
              </a:r>
              <a:endParaRPr kumimoji="1" lang="en-US" altLang="ja-JP" sz="2400" dirty="0">
                <a:latin typeface="メイリオ" panose="020B0604030504040204" pitchFamily="50" charset="-128"/>
                <a:ea typeface="メイリオ" panose="020B0604030504040204" pitchFamily="50" charset="-128"/>
              </a:endParaRPr>
            </a:p>
          </p:txBody>
        </p:sp>
        <p:sp>
          <p:nvSpPr>
            <p:cNvPr id="76" name="テキスト ボックス 75">
              <a:extLst>
                <a:ext uri="{FF2B5EF4-FFF2-40B4-BE49-F238E27FC236}">
                  <a16:creationId xmlns:a16="http://schemas.microsoft.com/office/drawing/2014/main" id="{76531AEC-4097-4B62-9B1F-2B0984C81CA5}"/>
                </a:ext>
              </a:extLst>
            </p:cNvPr>
            <p:cNvSpPr txBox="1"/>
            <p:nvPr/>
          </p:nvSpPr>
          <p:spPr>
            <a:xfrm>
              <a:off x="7300652" y="4565672"/>
              <a:ext cx="576892" cy="417029"/>
            </a:xfrm>
            <a:prstGeom prst="rect">
              <a:avLst/>
            </a:prstGeom>
            <a:noFill/>
          </p:spPr>
          <p:txBody>
            <a:bodyPr wrap="square" rtlCol="0">
              <a:spAutoFit/>
            </a:bodyPr>
            <a:lstStyle/>
            <a:p>
              <a:pPr algn="ct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₂</a:t>
              </a:r>
              <a:endParaRPr kumimoji="1" lang="en-US" altLang="ja-JP" sz="2400" dirty="0">
                <a:latin typeface="メイリオ" panose="020B0604030504040204" pitchFamily="50" charset="-128"/>
                <a:ea typeface="メイリオ" panose="020B0604030504040204" pitchFamily="50" charset="-128"/>
              </a:endParaRPr>
            </a:p>
          </p:txBody>
        </p:sp>
        <p:grpSp>
          <p:nvGrpSpPr>
            <p:cNvPr id="77" name="グループ化 76">
              <a:extLst>
                <a:ext uri="{FF2B5EF4-FFF2-40B4-BE49-F238E27FC236}">
                  <a16:creationId xmlns:a16="http://schemas.microsoft.com/office/drawing/2014/main" id="{52D54B6F-6F01-4DCF-9FA0-597830F3BBA8}"/>
                </a:ext>
              </a:extLst>
            </p:cNvPr>
            <p:cNvGrpSpPr/>
            <p:nvPr/>
          </p:nvGrpSpPr>
          <p:grpSpPr>
            <a:xfrm>
              <a:off x="5020596" y="2826753"/>
              <a:ext cx="817073" cy="838227"/>
              <a:chOff x="3649106" y="2946373"/>
              <a:chExt cx="817073" cy="838227"/>
            </a:xfrm>
          </p:grpSpPr>
          <p:pic>
            <p:nvPicPr>
              <p:cNvPr id="83" name="図 82">
                <a:extLst>
                  <a:ext uri="{FF2B5EF4-FFF2-40B4-BE49-F238E27FC236}">
                    <a16:creationId xmlns:a16="http://schemas.microsoft.com/office/drawing/2014/main" id="{515E601E-BEB8-4949-8826-A4CDFB0C1452}"/>
                  </a:ext>
                </a:extLst>
              </p:cNvPr>
              <p:cNvPicPr>
                <a:picLocks noChangeAspect="1"/>
              </p:cNvPicPr>
              <p:nvPr/>
            </p:nvPicPr>
            <p:blipFill>
              <a:blip r:embed="rId2"/>
              <a:stretch>
                <a:fillRect/>
              </a:stretch>
            </p:blipFill>
            <p:spPr>
              <a:xfrm>
                <a:off x="3649106" y="2946373"/>
                <a:ext cx="609653" cy="609653"/>
              </a:xfrm>
              <a:prstGeom prst="rect">
                <a:avLst/>
              </a:prstGeom>
            </p:spPr>
          </p:pic>
          <p:sp>
            <p:nvSpPr>
              <p:cNvPr id="84" name="乗算記号 83">
                <a:extLst>
                  <a:ext uri="{FF2B5EF4-FFF2-40B4-BE49-F238E27FC236}">
                    <a16:creationId xmlns:a16="http://schemas.microsoft.com/office/drawing/2014/main" id="{21216E5A-5A03-4A60-AD0E-AB52DA63A8B0}"/>
                  </a:ext>
                </a:extLst>
              </p:cNvPr>
              <p:cNvSpPr/>
              <p:nvPr/>
            </p:nvSpPr>
            <p:spPr>
              <a:xfrm>
                <a:off x="3970866" y="3301973"/>
                <a:ext cx="495313" cy="48262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78" name="グループ化 77">
              <a:extLst>
                <a:ext uri="{FF2B5EF4-FFF2-40B4-BE49-F238E27FC236}">
                  <a16:creationId xmlns:a16="http://schemas.microsoft.com/office/drawing/2014/main" id="{A4F860CB-E689-419F-BD15-DF0C5A0D07AC}"/>
                </a:ext>
              </a:extLst>
            </p:cNvPr>
            <p:cNvGrpSpPr/>
            <p:nvPr/>
          </p:nvGrpSpPr>
          <p:grpSpPr>
            <a:xfrm>
              <a:off x="7958528" y="2826753"/>
              <a:ext cx="817073" cy="838227"/>
              <a:chOff x="3649106" y="2946373"/>
              <a:chExt cx="817073" cy="838227"/>
            </a:xfrm>
          </p:grpSpPr>
          <p:pic>
            <p:nvPicPr>
              <p:cNvPr id="81" name="図 80">
                <a:extLst>
                  <a:ext uri="{FF2B5EF4-FFF2-40B4-BE49-F238E27FC236}">
                    <a16:creationId xmlns:a16="http://schemas.microsoft.com/office/drawing/2014/main" id="{0F3510F5-71F9-4EB3-9C06-76D2D15522F5}"/>
                  </a:ext>
                </a:extLst>
              </p:cNvPr>
              <p:cNvPicPr>
                <a:picLocks noChangeAspect="1"/>
              </p:cNvPicPr>
              <p:nvPr/>
            </p:nvPicPr>
            <p:blipFill>
              <a:blip r:embed="rId2"/>
              <a:stretch>
                <a:fillRect/>
              </a:stretch>
            </p:blipFill>
            <p:spPr>
              <a:xfrm>
                <a:off x="3649106" y="2946373"/>
                <a:ext cx="609653" cy="609653"/>
              </a:xfrm>
              <a:prstGeom prst="rect">
                <a:avLst/>
              </a:prstGeom>
            </p:spPr>
          </p:pic>
          <p:sp>
            <p:nvSpPr>
              <p:cNvPr id="82" name="乗算記号 81">
                <a:extLst>
                  <a:ext uri="{FF2B5EF4-FFF2-40B4-BE49-F238E27FC236}">
                    <a16:creationId xmlns:a16="http://schemas.microsoft.com/office/drawing/2014/main" id="{08364E08-2BF2-405B-8C11-7B9878F50ECD}"/>
                  </a:ext>
                </a:extLst>
              </p:cNvPr>
              <p:cNvSpPr/>
              <p:nvPr/>
            </p:nvSpPr>
            <p:spPr>
              <a:xfrm>
                <a:off x="3970866" y="3301973"/>
                <a:ext cx="495313" cy="48262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9" name="テキスト ボックス 78">
              <a:extLst>
                <a:ext uri="{FF2B5EF4-FFF2-40B4-BE49-F238E27FC236}">
                  <a16:creationId xmlns:a16="http://schemas.microsoft.com/office/drawing/2014/main" id="{6A463FB7-F667-4688-BAD8-95866D55BCB0}"/>
                </a:ext>
              </a:extLst>
            </p:cNvPr>
            <p:cNvSpPr txBox="1"/>
            <p:nvPr/>
          </p:nvSpPr>
          <p:spPr>
            <a:xfrm>
              <a:off x="8752005" y="4554565"/>
              <a:ext cx="801027" cy="417029"/>
            </a:xfrm>
            <a:prstGeom prst="rect">
              <a:avLst/>
            </a:prstGeom>
            <a:noFill/>
          </p:spPr>
          <p:txBody>
            <a:bodyPr wrap="square" rtlCol="0">
              <a:spAutoFit/>
            </a:bodyPr>
            <a:lstStyle/>
            <a:p>
              <a:pPr algn="ct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’₁</a:t>
              </a:r>
              <a:endParaRPr kumimoji="1" lang="en-US" altLang="ja-JP" sz="2400" dirty="0">
                <a:latin typeface="メイリオ" panose="020B0604030504040204" pitchFamily="50" charset="-128"/>
                <a:ea typeface="メイリオ" panose="020B0604030504040204" pitchFamily="50" charset="-128"/>
              </a:endParaRPr>
            </a:p>
          </p:txBody>
        </p:sp>
        <p:pic>
          <p:nvPicPr>
            <p:cNvPr id="80" name="図 79">
              <a:extLst>
                <a:ext uri="{FF2B5EF4-FFF2-40B4-BE49-F238E27FC236}">
                  <a16:creationId xmlns:a16="http://schemas.microsoft.com/office/drawing/2014/main" id="{3DDD0C33-601F-4070-9DFD-2CBA66320F04}"/>
                </a:ext>
              </a:extLst>
            </p:cNvPr>
            <p:cNvPicPr>
              <a:picLocks noChangeAspect="1"/>
            </p:cNvPicPr>
            <p:nvPr/>
          </p:nvPicPr>
          <p:blipFill>
            <a:blip r:embed="rId2"/>
            <a:stretch>
              <a:fillRect/>
            </a:stretch>
          </p:blipFill>
          <p:spPr>
            <a:xfrm>
              <a:off x="9521614" y="2824167"/>
              <a:ext cx="609653" cy="609653"/>
            </a:xfrm>
            <a:prstGeom prst="rect">
              <a:avLst/>
            </a:prstGeom>
          </p:spPr>
        </p:pic>
      </p:grpSp>
      <p:sp>
        <p:nvSpPr>
          <p:cNvPr id="99" name="四角形: 角を丸くする 98">
            <a:extLst>
              <a:ext uri="{FF2B5EF4-FFF2-40B4-BE49-F238E27FC236}">
                <a16:creationId xmlns:a16="http://schemas.microsoft.com/office/drawing/2014/main" id="{3BAB0489-D4BD-463C-BFF8-AB1AC2042E37}"/>
              </a:ext>
            </a:extLst>
          </p:cNvPr>
          <p:cNvSpPr/>
          <p:nvPr/>
        </p:nvSpPr>
        <p:spPr>
          <a:xfrm>
            <a:off x="2906153" y="2147636"/>
            <a:ext cx="1407545" cy="59759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エラー①</a:t>
            </a:r>
          </a:p>
        </p:txBody>
      </p:sp>
      <p:sp>
        <p:nvSpPr>
          <p:cNvPr id="100" name="四角形: 角を丸くする 99">
            <a:extLst>
              <a:ext uri="{FF2B5EF4-FFF2-40B4-BE49-F238E27FC236}">
                <a16:creationId xmlns:a16="http://schemas.microsoft.com/office/drawing/2014/main" id="{D43F9342-A405-4F57-A47A-6C1A23E128D0}"/>
              </a:ext>
            </a:extLst>
          </p:cNvPr>
          <p:cNvSpPr/>
          <p:nvPr/>
        </p:nvSpPr>
        <p:spPr>
          <a:xfrm>
            <a:off x="4448872" y="2147636"/>
            <a:ext cx="1407545" cy="59759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エラー①</a:t>
            </a:r>
          </a:p>
        </p:txBody>
      </p:sp>
      <p:sp>
        <p:nvSpPr>
          <p:cNvPr id="101" name="四角形: 角を丸くする 100">
            <a:extLst>
              <a:ext uri="{FF2B5EF4-FFF2-40B4-BE49-F238E27FC236}">
                <a16:creationId xmlns:a16="http://schemas.microsoft.com/office/drawing/2014/main" id="{A36E26D6-B67E-4B5C-83C3-E3697E4A7DE2}"/>
              </a:ext>
            </a:extLst>
          </p:cNvPr>
          <p:cNvSpPr/>
          <p:nvPr/>
        </p:nvSpPr>
        <p:spPr>
          <a:xfrm>
            <a:off x="5991591" y="2147636"/>
            <a:ext cx="1407545" cy="597596"/>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エラー②</a:t>
            </a:r>
          </a:p>
        </p:txBody>
      </p:sp>
      <p:sp>
        <p:nvSpPr>
          <p:cNvPr id="102" name="四角形: 角を丸くする 101">
            <a:extLst>
              <a:ext uri="{FF2B5EF4-FFF2-40B4-BE49-F238E27FC236}">
                <a16:creationId xmlns:a16="http://schemas.microsoft.com/office/drawing/2014/main" id="{FD1624AA-F4DA-4C36-B780-CF260AF47AE8}"/>
              </a:ext>
            </a:extLst>
          </p:cNvPr>
          <p:cNvSpPr/>
          <p:nvPr/>
        </p:nvSpPr>
        <p:spPr>
          <a:xfrm>
            <a:off x="7533146" y="2147636"/>
            <a:ext cx="1407545" cy="59759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エラー①</a:t>
            </a:r>
          </a:p>
        </p:txBody>
      </p:sp>
      <p:sp>
        <p:nvSpPr>
          <p:cNvPr id="103" name="四角形: 角を丸くする 102">
            <a:extLst>
              <a:ext uri="{FF2B5EF4-FFF2-40B4-BE49-F238E27FC236}">
                <a16:creationId xmlns:a16="http://schemas.microsoft.com/office/drawing/2014/main" id="{A8A5B0EF-E162-40A9-83CD-3ABA98A056F0}"/>
              </a:ext>
            </a:extLst>
          </p:cNvPr>
          <p:cNvSpPr/>
          <p:nvPr/>
        </p:nvSpPr>
        <p:spPr>
          <a:xfrm>
            <a:off x="9104399" y="2147636"/>
            <a:ext cx="1407545" cy="59759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修正完了</a:t>
            </a:r>
          </a:p>
        </p:txBody>
      </p:sp>
      <p:sp>
        <p:nvSpPr>
          <p:cNvPr id="8" name="四角形: 角を丸くする 7">
            <a:extLst>
              <a:ext uri="{FF2B5EF4-FFF2-40B4-BE49-F238E27FC236}">
                <a16:creationId xmlns:a16="http://schemas.microsoft.com/office/drawing/2014/main" id="{FE747787-1CA8-45CF-B2E2-7F3A37E0202B}"/>
              </a:ext>
            </a:extLst>
          </p:cNvPr>
          <p:cNvSpPr/>
          <p:nvPr/>
        </p:nvSpPr>
        <p:spPr>
          <a:xfrm>
            <a:off x="4239172" y="5480154"/>
            <a:ext cx="3713657" cy="924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latin typeface="メイリオ" panose="020B0604030504040204" pitchFamily="50" charset="-128"/>
                <a:ea typeface="メイリオ" panose="020B0604030504040204" pitchFamily="50" charset="-128"/>
              </a:rPr>
              <a:t>エラー①の修正にかかった時間は</a:t>
            </a:r>
            <a:r>
              <a:rPr kumimoji="1" lang="en-US" altLang="ja-JP" b="1" dirty="0">
                <a:solidFill>
                  <a:schemeClr val="tx1"/>
                </a:solidFill>
                <a:latin typeface="メイリオ" panose="020B0604030504040204" pitchFamily="50" charset="-128"/>
                <a:ea typeface="メイリオ" panose="020B0604030504040204" pitchFamily="50" charset="-128"/>
              </a:rPr>
              <a:t>t</a:t>
            </a:r>
            <a:r>
              <a:rPr kumimoji="1" lang="ja-JP" altLang="en-US" b="1" dirty="0">
                <a:solidFill>
                  <a:schemeClr val="tx1"/>
                </a:solidFill>
                <a:latin typeface="メイリオ" panose="020B0604030504040204" pitchFamily="50" charset="-128"/>
                <a:ea typeface="メイリオ" panose="020B0604030504040204" pitchFamily="50" charset="-128"/>
              </a:rPr>
              <a:t>₁＋</a:t>
            </a:r>
            <a:r>
              <a:rPr kumimoji="1" lang="en-US" altLang="ja-JP" b="1" dirty="0">
                <a:solidFill>
                  <a:schemeClr val="tx1"/>
                </a:solidFill>
                <a:latin typeface="メイリオ" panose="020B0604030504040204" pitchFamily="50" charset="-128"/>
                <a:ea typeface="メイリオ" panose="020B0604030504040204" pitchFamily="50" charset="-128"/>
              </a:rPr>
              <a:t>t</a:t>
            </a:r>
            <a:r>
              <a:rPr kumimoji="1" lang="ja-JP" altLang="en-US" b="1" dirty="0">
                <a:solidFill>
                  <a:schemeClr val="tx1"/>
                </a:solidFill>
                <a:latin typeface="メイリオ" panose="020B0604030504040204" pitchFamily="50" charset="-128"/>
                <a:ea typeface="メイリオ" panose="020B0604030504040204" pitchFamily="50" charset="-128"/>
              </a:rPr>
              <a:t>’₁</a:t>
            </a:r>
          </a:p>
        </p:txBody>
      </p:sp>
    </p:spTree>
    <p:extLst>
      <p:ext uri="{BB962C8B-B14F-4D97-AF65-F5344CB8AC3E}">
        <p14:creationId xmlns:p14="http://schemas.microsoft.com/office/powerpoint/2010/main" val="2994460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190B5-8C43-4B85-8565-0C6989A3C17D}"/>
              </a:ext>
            </a:extLst>
          </p:cNvPr>
          <p:cNvSpPr>
            <a:spLocks noGrp="1"/>
          </p:cNvSpPr>
          <p:nvPr>
            <p:ph type="title"/>
          </p:nvPr>
        </p:nvSpPr>
        <p:spPr/>
        <p:txBody>
          <a:bodyPr>
            <a:normAutofit/>
          </a:bodyPr>
          <a:lstStyle/>
          <a:p>
            <a:r>
              <a:rPr lang="ja-JP" altLang="en-US" sz="3200" dirty="0"/>
              <a:t>パターン</a:t>
            </a:r>
            <a:r>
              <a:rPr lang="en-US" altLang="ja-JP" sz="3200" dirty="0"/>
              <a:t>3:</a:t>
            </a:r>
            <a:r>
              <a:rPr kumimoji="1" lang="ja-JP" altLang="en-US" sz="3200" dirty="0">
                <a:latin typeface="メイリオ" panose="020B0604030504040204" pitchFamily="50" charset="-128"/>
                <a:ea typeface="メイリオ" panose="020B0604030504040204" pitchFamily="50" charset="-128"/>
              </a:rPr>
              <a:t>論理エラーが含まれる場合</a:t>
            </a:r>
            <a:endParaRPr kumimoji="1" lang="ja-JP" altLang="en-US" sz="3200" dirty="0"/>
          </a:p>
        </p:txBody>
      </p:sp>
      <p:sp>
        <p:nvSpPr>
          <p:cNvPr id="4" name="スライド番号プレースホルダー 3">
            <a:extLst>
              <a:ext uri="{FF2B5EF4-FFF2-40B4-BE49-F238E27FC236}">
                <a16:creationId xmlns:a16="http://schemas.microsoft.com/office/drawing/2014/main" id="{74EC2F2A-6D15-4B3E-99AF-DD2B8EAEB503}"/>
              </a:ext>
            </a:extLst>
          </p:cNvPr>
          <p:cNvSpPr>
            <a:spLocks noGrp="1"/>
          </p:cNvSpPr>
          <p:nvPr>
            <p:ph type="sldNum" sz="quarter" idx="12"/>
          </p:nvPr>
        </p:nvSpPr>
        <p:spPr/>
        <p:txBody>
          <a:bodyPr/>
          <a:lstStyle/>
          <a:p>
            <a:fld id="{FA0F4718-6DD0-4BF6-A94F-2F64C56B316C}" type="slidenum">
              <a:rPr kumimoji="1" lang="ja-JP" altLang="en-US" smtClean="0"/>
              <a:pPr/>
              <a:t>14</a:t>
            </a:fld>
            <a:endParaRPr kumimoji="1" lang="ja-JP" altLang="en-US" dirty="0"/>
          </a:p>
        </p:txBody>
      </p:sp>
      <p:sp>
        <p:nvSpPr>
          <p:cNvPr id="22" name="テキスト ボックス 21">
            <a:extLst>
              <a:ext uri="{FF2B5EF4-FFF2-40B4-BE49-F238E27FC236}">
                <a16:creationId xmlns:a16="http://schemas.microsoft.com/office/drawing/2014/main" id="{8EB6F9CE-327D-4533-BFAD-BA49C635E26B}"/>
              </a:ext>
            </a:extLst>
          </p:cNvPr>
          <p:cNvSpPr txBox="1"/>
          <p:nvPr/>
        </p:nvSpPr>
        <p:spPr>
          <a:xfrm>
            <a:off x="598170" y="4049202"/>
            <a:ext cx="1500024"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提出時刻</a:t>
            </a:r>
          </a:p>
        </p:txBody>
      </p:sp>
      <p:sp>
        <p:nvSpPr>
          <p:cNvPr id="43" name="テキスト ボックス 42">
            <a:extLst>
              <a:ext uri="{FF2B5EF4-FFF2-40B4-BE49-F238E27FC236}">
                <a16:creationId xmlns:a16="http://schemas.microsoft.com/office/drawing/2014/main" id="{5B0826CE-FDC6-4D7A-AD78-29F9B733AD38}"/>
              </a:ext>
            </a:extLst>
          </p:cNvPr>
          <p:cNvSpPr txBox="1"/>
          <p:nvPr/>
        </p:nvSpPr>
        <p:spPr>
          <a:xfrm>
            <a:off x="598170" y="3190454"/>
            <a:ext cx="1821784"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提出したコード</a:t>
            </a:r>
          </a:p>
        </p:txBody>
      </p:sp>
      <p:sp>
        <p:nvSpPr>
          <p:cNvPr id="44" name="テキスト ボックス 43">
            <a:extLst>
              <a:ext uri="{FF2B5EF4-FFF2-40B4-BE49-F238E27FC236}">
                <a16:creationId xmlns:a16="http://schemas.microsoft.com/office/drawing/2014/main" id="{0B2321EB-D5A5-435F-B34F-514F7784B919}"/>
              </a:ext>
            </a:extLst>
          </p:cNvPr>
          <p:cNvSpPr txBox="1"/>
          <p:nvPr/>
        </p:nvSpPr>
        <p:spPr>
          <a:xfrm>
            <a:off x="598170" y="4907950"/>
            <a:ext cx="2393781"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修正にかかった時間</a:t>
            </a:r>
          </a:p>
        </p:txBody>
      </p:sp>
      <p:grpSp>
        <p:nvGrpSpPr>
          <p:cNvPr id="57" name="グループ化 56">
            <a:extLst>
              <a:ext uri="{FF2B5EF4-FFF2-40B4-BE49-F238E27FC236}">
                <a16:creationId xmlns:a16="http://schemas.microsoft.com/office/drawing/2014/main" id="{AF1BD818-A2D3-4FB0-8EA0-4B025402F4D6}"/>
              </a:ext>
            </a:extLst>
          </p:cNvPr>
          <p:cNvGrpSpPr/>
          <p:nvPr/>
        </p:nvGrpSpPr>
        <p:grpSpPr>
          <a:xfrm>
            <a:off x="2364251" y="2143022"/>
            <a:ext cx="8033204" cy="3239467"/>
            <a:chOff x="2764935" y="2530755"/>
            <a:chExt cx="7397750" cy="2865656"/>
          </a:xfrm>
        </p:grpSpPr>
        <p:grpSp>
          <p:nvGrpSpPr>
            <p:cNvPr id="7" name="グループ化 6">
              <a:extLst>
                <a:ext uri="{FF2B5EF4-FFF2-40B4-BE49-F238E27FC236}">
                  <a16:creationId xmlns:a16="http://schemas.microsoft.com/office/drawing/2014/main" id="{7F117ECB-7527-4DF8-BE30-703C339381C3}"/>
                </a:ext>
              </a:extLst>
            </p:cNvPr>
            <p:cNvGrpSpPr/>
            <p:nvPr/>
          </p:nvGrpSpPr>
          <p:grpSpPr>
            <a:xfrm>
              <a:off x="3594641" y="3221608"/>
              <a:ext cx="817073" cy="838227"/>
              <a:chOff x="3649106" y="2946373"/>
              <a:chExt cx="817073" cy="838227"/>
            </a:xfrm>
          </p:grpSpPr>
          <p:pic>
            <p:nvPicPr>
              <p:cNvPr id="5" name="図 4">
                <a:extLst>
                  <a:ext uri="{FF2B5EF4-FFF2-40B4-BE49-F238E27FC236}">
                    <a16:creationId xmlns:a16="http://schemas.microsoft.com/office/drawing/2014/main" id="{229A7B59-3939-4519-AF63-F73DC140A3D1}"/>
                  </a:ext>
                </a:extLst>
              </p:cNvPr>
              <p:cNvPicPr>
                <a:picLocks noChangeAspect="1"/>
              </p:cNvPicPr>
              <p:nvPr/>
            </p:nvPicPr>
            <p:blipFill>
              <a:blip r:embed="rId2"/>
              <a:stretch>
                <a:fillRect/>
              </a:stretch>
            </p:blipFill>
            <p:spPr>
              <a:xfrm>
                <a:off x="3649106" y="2946373"/>
                <a:ext cx="609653" cy="609653"/>
              </a:xfrm>
              <a:prstGeom prst="rect">
                <a:avLst/>
              </a:prstGeom>
            </p:spPr>
          </p:pic>
          <p:sp>
            <p:nvSpPr>
              <p:cNvPr id="6" name="乗算記号 5">
                <a:extLst>
                  <a:ext uri="{FF2B5EF4-FFF2-40B4-BE49-F238E27FC236}">
                    <a16:creationId xmlns:a16="http://schemas.microsoft.com/office/drawing/2014/main" id="{D1D1EB90-DBE1-41EC-9E27-23BEF81EDE8C}"/>
                  </a:ext>
                </a:extLst>
              </p:cNvPr>
              <p:cNvSpPr/>
              <p:nvPr/>
            </p:nvSpPr>
            <p:spPr>
              <a:xfrm>
                <a:off x="3970866" y="3301973"/>
                <a:ext cx="495313" cy="48262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9" name="グループ化 8">
              <a:extLst>
                <a:ext uri="{FF2B5EF4-FFF2-40B4-BE49-F238E27FC236}">
                  <a16:creationId xmlns:a16="http://schemas.microsoft.com/office/drawing/2014/main" id="{F7468FEA-88CD-48CF-A26D-68DE904FF764}"/>
                </a:ext>
              </a:extLst>
            </p:cNvPr>
            <p:cNvGrpSpPr/>
            <p:nvPr/>
          </p:nvGrpSpPr>
          <p:grpSpPr>
            <a:xfrm>
              <a:off x="2764935" y="4020736"/>
              <a:ext cx="7397750" cy="957301"/>
              <a:chOff x="2311400" y="2743200"/>
              <a:chExt cx="7397750" cy="957301"/>
            </a:xfrm>
          </p:grpSpPr>
          <p:sp>
            <p:nvSpPr>
              <p:cNvPr id="10" name="フリーフォーム: 図形 9">
                <a:extLst>
                  <a:ext uri="{FF2B5EF4-FFF2-40B4-BE49-F238E27FC236}">
                    <a16:creationId xmlns:a16="http://schemas.microsoft.com/office/drawing/2014/main" id="{916B6B16-A1B8-4083-B1A7-EB58C7C0108B}"/>
                  </a:ext>
                </a:extLst>
              </p:cNvPr>
              <p:cNvSpPr/>
              <p:nvPr/>
            </p:nvSpPr>
            <p:spPr>
              <a:xfrm rot="10800000">
                <a:off x="3445932" y="3138702"/>
                <a:ext cx="2971793" cy="561799"/>
              </a:xfrm>
              <a:custGeom>
                <a:avLst/>
                <a:gdLst>
                  <a:gd name="connsiteX0" fmla="*/ 0 w 2857500"/>
                  <a:gd name="connsiteY0" fmla="*/ 1155770 h 1200220"/>
                  <a:gd name="connsiteX1" fmla="*/ 1416050 w 2857500"/>
                  <a:gd name="connsiteY1" fmla="*/ 70 h 1200220"/>
                  <a:gd name="connsiteX2" fmla="*/ 2857500 w 2857500"/>
                  <a:gd name="connsiteY2" fmla="*/ 1200220 h 1200220"/>
                </a:gdLst>
                <a:ahLst/>
                <a:cxnLst>
                  <a:cxn ang="0">
                    <a:pos x="connsiteX0" y="connsiteY0"/>
                  </a:cxn>
                  <a:cxn ang="0">
                    <a:pos x="connsiteX1" y="connsiteY1"/>
                  </a:cxn>
                  <a:cxn ang="0">
                    <a:pos x="connsiteX2" y="connsiteY2"/>
                  </a:cxn>
                </a:cxnLst>
                <a:rect l="l" t="t" r="r" b="b"/>
                <a:pathLst>
                  <a:path w="2857500" h="1200220">
                    <a:moveTo>
                      <a:pt x="0" y="1155770"/>
                    </a:moveTo>
                    <a:cubicBezTo>
                      <a:pt x="469900" y="574216"/>
                      <a:pt x="939800" y="-7338"/>
                      <a:pt x="1416050" y="70"/>
                    </a:cubicBezTo>
                    <a:cubicBezTo>
                      <a:pt x="1892300" y="7478"/>
                      <a:pt x="2374900" y="603849"/>
                      <a:pt x="2857500" y="120022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メイリオ" panose="020B0604030504040204" pitchFamily="50" charset="-128"/>
                  <a:ea typeface="メイリオ" panose="020B0604030504040204" pitchFamily="50" charset="-128"/>
                </a:endParaRPr>
              </a:p>
            </p:txBody>
          </p:sp>
          <p:grpSp>
            <p:nvGrpSpPr>
              <p:cNvPr id="11" name="グループ化 10">
                <a:extLst>
                  <a:ext uri="{FF2B5EF4-FFF2-40B4-BE49-F238E27FC236}">
                    <a16:creationId xmlns:a16="http://schemas.microsoft.com/office/drawing/2014/main" id="{9662BC14-B3BE-4C87-AC21-2A64ED526AE6}"/>
                  </a:ext>
                </a:extLst>
              </p:cNvPr>
              <p:cNvGrpSpPr/>
              <p:nvPr/>
            </p:nvGrpSpPr>
            <p:grpSpPr>
              <a:xfrm>
                <a:off x="2311400" y="2743200"/>
                <a:ext cx="7397750" cy="848901"/>
                <a:chOff x="2311400" y="2743200"/>
                <a:chExt cx="7397750" cy="848901"/>
              </a:xfrm>
            </p:grpSpPr>
            <p:cxnSp>
              <p:nvCxnSpPr>
                <p:cNvPr id="12" name="直線矢印コネクタ 11">
                  <a:extLst>
                    <a:ext uri="{FF2B5EF4-FFF2-40B4-BE49-F238E27FC236}">
                      <a16:creationId xmlns:a16="http://schemas.microsoft.com/office/drawing/2014/main" id="{A5A523AE-ADB8-4CC4-B3F8-CCA8FBA9A4C8}"/>
                    </a:ext>
                  </a:extLst>
                </p:cNvPr>
                <p:cNvCxnSpPr>
                  <a:cxnSpLocks/>
                </p:cNvCxnSpPr>
                <p:nvPr/>
              </p:nvCxnSpPr>
              <p:spPr>
                <a:xfrm>
                  <a:off x="2311400" y="3102796"/>
                  <a:ext cx="7397750"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3" name="直線コネクタ 12">
                  <a:extLst>
                    <a:ext uri="{FF2B5EF4-FFF2-40B4-BE49-F238E27FC236}">
                      <a16:creationId xmlns:a16="http://schemas.microsoft.com/office/drawing/2014/main" id="{48C01581-4C4D-46D0-8B70-E60CA4CF0739}"/>
                    </a:ext>
                  </a:extLst>
                </p:cNvPr>
                <p:cNvCxnSpPr>
                  <a:cxnSpLocks/>
                </p:cNvCxnSpPr>
                <p:nvPr/>
              </p:nvCxnSpPr>
              <p:spPr>
                <a:xfrm>
                  <a:off x="3458538" y="2743200"/>
                  <a:ext cx="0" cy="685800"/>
                </a:xfrm>
                <a:prstGeom prst="line">
                  <a:avLst/>
                </a:prstGeom>
              </p:spPr>
              <p:style>
                <a:lnRef idx="2">
                  <a:schemeClr val="dk1"/>
                </a:lnRef>
                <a:fillRef idx="0">
                  <a:schemeClr val="dk1"/>
                </a:fillRef>
                <a:effectRef idx="1">
                  <a:schemeClr val="dk1"/>
                </a:effectRef>
                <a:fontRef idx="minor">
                  <a:schemeClr val="tx1"/>
                </a:fontRef>
              </p:style>
            </p:cxnSp>
            <p:cxnSp>
              <p:nvCxnSpPr>
                <p:cNvPr id="14" name="直線コネクタ 13">
                  <a:extLst>
                    <a:ext uri="{FF2B5EF4-FFF2-40B4-BE49-F238E27FC236}">
                      <a16:creationId xmlns:a16="http://schemas.microsoft.com/office/drawing/2014/main" id="{D5FEC070-4FB5-4253-88B1-BAE917C19803}"/>
                    </a:ext>
                  </a:extLst>
                </p:cNvPr>
                <p:cNvCxnSpPr>
                  <a:cxnSpLocks/>
                </p:cNvCxnSpPr>
                <p:nvPr/>
              </p:nvCxnSpPr>
              <p:spPr>
                <a:xfrm>
                  <a:off x="4944438" y="2743200"/>
                  <a:ext cx="0" cy="685800"/>
                </a:xfrm>
                <a:prstGeom prst="line">
                  <a:avLst/>
                </a:prstGeom>
              </p:spPr>
              <p:style>
                <a:lnRef idx="2">
                  <a:schemeClr val="dk1"/>
                </a:lnRef>
                <a:fillRef idx="0">
                  <a:schemeClr val="dk1"/>
                </a:fillRef>
                <a:effectRef idx="1">
                  <a:schemeClr val="dk1"/>
                </a:effectRef>
                <a:fontRef idx="minor">
                  <a:schemeClr val="tx1"/>
                </a:fontRef>
              </p:style>
            </p:cxnSp>
            <p:cxnSp>
              <p:nvCxnSpPr>
                <p:cNvPr id="15" name="直線コネクタ 14">
                  <a:extLst>
                    <a:ext uri="{FF2B5EF4-FFF2-40B4-BE49-F238E27FC236}">
                      <a16:creationId xmlns:a16="http://schemas.microsoft.com/office/drawing/2014/main" id="{9218B367-7367-4F55-9B79-66B33C0BD071}"/>
                    </a:ext>
                  </a:extLst>
                </p:cNvPr>
                <p:cNvCxnSpPr>
                  <a:cxnSpLocks/>
                </p:cNvCxnSpPr>
                <p:nvPr/>
              </p:nvCxnSpPr>
              <p:spPr>
                <a:xfrm>
                  <a:off x="6430338" y="2743200"/>
                  <a:ext cx="0" cy="685800"/>
                </a:xfrm>
                <a:prstGeom prst="line">
                  <a:avLst/>
                </a:prstGeom>
              </p:spPr>
              <p:style>
                <a:lnRef idx="2">
                  <a:schemeClr val="dk1"/>
                </a:lnRef>
                <a:fillRef idx="0">
                  <a:schemeClr val="dk1"/>
                </a:fillRef>
                <a:effectRef idx="1">
                  <a:schemeClr val="dk1"/>
                </a:effectRef>
                <a:fontRef idx="minor">
                  <a:schemeClr val="tx1"/>
                </a:fontRef>
              </p:style>
            </p:cxnSp>
            <p:cxnSp>
              <p:nvCxnSpPr>
                <p:cNvPr id="16" name="直線コネクタ 15">
                  <a:extLst>
                    <a:ext uri="{FF2B5EF4-FFF2-40B4-BE49-F238E27FC236}">
                      <a16:creationId xmlns:a16="http://schemas.microsoft.com/office/drawing/2014/main" id="{A683CAC7-3367-420F-91D8-0897F733B530}"/>
                    </a:ext>
                  </a:extLst>
                </p:cNvPr>
                <p:cNvCxnSpPr>
                  <a:cxnSpLocks/>
                </p:cNvCxnSpPr>
                <p:nvPr/>
              </p:nvCxnSpPr>
              <p:spPr>
                <a:xfrm>
                  <a:off x="7916238" y="2743200"/>
                  <a:ext cx="0" cy="685800"/>
                </a:xfrm>
                <a:prstGeom prst="line">
                  <a:avLst/>
                </a:prstGeom>
              </p:spPr>
              <p:style>
                <a:lnRef idx="2">
                  <a:schemeClr val="dk1"/>
                </a:lnRef>
                <a:fillRef idx="0">
                  <a:schemeClr val="dk1"/>
                </a:fillRef>
                <a:effectRef idx="1">
                  <a:schemeClr val="dk1"/>
                </a:effectRef>
                <a:fontRef idx="minor">
                  <a:schemeClr val="tx1"/>
                </a:fontRef>
              </p:style>
            </p:cxnSp>
            <p:sp>
              <p:nvSpPr>
                <p:cNvPr id="17" name="フリーフォーム: 図形 16">
                  <a:extLst>
                    <a:ext uri="{FF2B5EF4-FFF2-40B4-BE49-F238E27FC236}">
                      <a16:creationId xmlns:a16="http://schemas.microsoft.com/office/drawing/2014/main" id="{7D2B2E79-BBA7-4390-9D8F-73BE91A0713D}"/>
                    </a:ext>
                  </a:extLst>
                </p:cNvPr>
                <p:cNvSpPr/>
                <p:nvPr/>
              </p:nvSpPr>
              <p:spPr>
                <a:xfrm rot="10800000">
                  <a:off x="6464743" y="3109502"/>
                  <a:ext cx="1479550" cy="482599"/>
                </a:xfrm>
                <a:custGeom>
                  <a:avLst/>
                  <a:gdLst>
                    <a:gd name="connsiteX0" fmla="*/ 0 w 1479550"/>
                    <a:gd name="connsiteY0" fmla="*/ 685809 h 698509"/>
                    <a:gd name="connsiteX1" fmla="*/ 698500 w 1479550"/>
                    <a:gd name="connsiteY1" fmla="*/ 9 h 698509"/>
                    <a:gd name="connsiteX2" fmla="*/ 1479550 w 1479550"/>
                    <a:gd name="connsiteY2" fmla="*/ 698509 h 698509"/>
                    <a:gd name="connsiteX0" fmla="*/ 0 w 1479550"/>
                    <a:gd name="connsiteY0" fmla="*/ 685809 h 698509"/>
                    <a:gd name="connsiteX1" fmla="*/ 749300 w 1479550"/>
                    <a:gd name="connsiteY1" fmla="*/ 9 h 698509"/>
                    <a:gd name="connsiteX2" fmla="*/ 1479550 w 1479550"/>
                    <a:gd name="connsiteY2" fmla="*/ 698509 h 698509"/>
                  </a:gdLst>
                  <a:ahLst/>
                  <a:cxnLst>
                    <a:cxn ang="0">
                      <a:pos x="connsiteX0" y="connsiteY0"/>
                    </a:cxn>
                    <a:cxn ang="0">
                      <a:pos x="connsiteX1" y="connsiteY1"/>
                    </a:cxn>
                    <a:cxn ang="0">
                      <a:pos x="connsiteX2" y="connsiteY2"/>
                    </a:cxn>
                  </a:cxnLst>
                  <a:rect l="l" t="t" r="r" b="b"/>
                  <a:pathLst>
                    <a:path w="1479550" h="698509">
                      <a:moveTo>
                        <a:pt x="0" y="685809"/>
                      </a:moveTo>
                      <a:cubicBezTo>
                        <a:pt x="225954" y="341850"/>
                        <a:pt x="502708" y="-2108"/>
                        <a:pt x="749300" y="9"/>
                      </a:cubicBezTo>
                      <a:cubicBezTo>
                        <a:pt x="995892" y="2126"/>
                        <a:pt x="1212321" y="350317"/>
                        <a:pt x="1479550" y="698509"/>
                      </a:cubicBez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メイリオ" panose="020B0604030504040204" pitchFamily="50" charset="-128"/>
                    <a:ea typeface="メイリオ" panose="020B0604030504040204" pitchFamily="50" charset="-128"/>
                  </a:endParaRPr>
                </a:p>
              </p:txBody>
            </p:sp>
          </p:grpSp>
        </p:grpSp>
        <p:grpSp>
          <p:nvGrpSpPr>
            <p:cNvPr id="18" name="グループ化 17">
              <a:extLst>
                <a:ext uri="{FF2B5EF4-FFF2-40B4-BE49-F238E27FC236}">
                  <a16:creationId xmlns:a16="http://schemas.microsoft.com/office/drawing/2014/main" id="{9A132F99-29C7-4A06-9C65-897D5AAABD96}"/>
                </a:ext>
              </a:extLst>
            </p:cNvPr>
            <p:cNvGrpSpPr/>
            <p:nvPr/>
          </p:nvGrpSpPr>
          <p:grpSpPr>
            <a:xfrm>
              <a:off x="6463810" y="3222833"/>
              <a:ext cx="817073" cy="838227"/>
              <a:chOff x="3649106" y="2946373"/>
              <a:chExt cx="817073" cy="838227"/>
            </a:xfrm>
          </p:grpSpPr>
          <p:pic>
            <p:nvPicPr>
              <p:cNvPr id="19" name="図 18">
                <a:extLst>
                  <a:ext uri="{FF2B5EF4-FFF2-40B4-BE49-F238E27FC236}">
                    <a16:creationId xmlns:a16="http://schemas.microsoft.com/office/drawing/2014/main" id="{AAB5894B-CCF5-4749-BFAA-83F69D8F6B0E}"/>
                  </a:ext>
                </a:extLst>
              </p:cNvPr>
              <p:cNvPicPr>
                <a:picLocks noChangeAspect="1"/>
              </p:cNvPicPr>
              <p:nvPr/>
            </p:nvPicPr>
            <p:blipFill>
              <a:blip r:embed="rId2"/>
              <a:stretch>
                <a:fillRect/>
              </a:stretch>
            </p:blipFill>
            <p:spPr>
              <a:xfrm>
                <a:off x="3649106" y="2946373"/>
                <a:ext cx="609653" cy="609653"/>
              </a:xfrm>
              <a:prstGeom prst="rect">
                <a:avLst/>
              </a:prstGeom>
            </p:spPr>
          </p:pic>
          <p:sp>
            <p:nvSpPr>
              <p:cNvPr id="20" name="乗算記号 19">
                <a:extLst>
                  <a:ext uri="{FF2B5EF4-FFF2-40B4-BE49-F238E27FC236}">
                    <a16:creationId xmlns:a16="http://schemas.microsoft.com/office/drawing/2014/main" id="{228EC1C6-6877-4742-BFA9-41E03DD8872B}"/>
                  </a:ext>
                </a:extLst>
              </p:cNvPr>
              <p:cNvSpPr/>
              <p:nvPr/>
            </p:nvSpPr>
            <p:spPr>
              <a:xfrm>
                <a:off x="3970866" y="3301973"/>
                <a:ext cx="495313" cy="48262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5" name="テキスト ボックス 24">
              <a:extLst>
                <a:ext uri="{FF2B5EF4-FFF2-40B4-BE49-F238E27FC236}">
                  <a16:creationId xmlns:a16="http://schemas.microsoft.com/office/drawing/2014/main" id="{FE50E6C7-0FB5-45FE-9D68-C97290279BB0}"/>
                </a:ext>
              </a:extLst>
            </p:cNvPr>
            <p:cNvSpPr txBox="1"/>
            <p:nvPr/>
          </p:nvSpPr>
          <p:spPr>
            <a:xfrm>
              <a:off x="5127141" y="4988019"/>
              <a:ext cx="516443" cy="408392"/>
            </a:xfrm>
            <a:prstGeom prst="rect">
              <a:avLst/>
            </a:prstGeom>
            <a:noFill/>
          </p:spPr>
          <p:txBody>
            <a:bodyPr wrap="square" rtlCol="0">
              <a:spAutoFit/>
            </a:bodyPr>
            <a:lstStyle/>
            <a:p>
              <a:pPr algn="ct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₁</a:t>
              </a:r>
              <a:endParaRPr kumimoji="1" lang="en-US" altLang="ja-JP"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36D0FED4-8AFB-440F-A039-B5803F18EAA7}"/>
                </a:ext>
              </a:extLst>
            </p:cNvPr>
            <p:cNvSpPr txBox="1"/>
            <p:nvPr/>
          </p:nvSpPr>
          <p:spPr>
            <a:xfrm>
              <a:off x="7280883" y="4978038"/>
              <a:ext cx="576892" cy="408392"/>
            </a:xfrm>
            <a:prstGeom prst="rect">
              <a:avLst/>
            </a:prstGeom>
            <a:noFill/>
          </p:spPr>
          <p:txBody>
            <a:bodyPr wrap="square" rtlCol="0">
              <a:spAutoFit/>
            </a:bodyPr>
            <a:lstStyle/>
            <a:p>
              <a:pPr algn="ct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₂</a:t>
              </a:r>
              <a:endParaRPr kumimoji="1" lang="en-US" altLang="ja-JP" sz="2400" dirty="0">
                <a:latin typeface="メイリオ" panose="020B0604030504040204" pitchFamily="50" charset="-128"/>
                <a:ea typeface="メイリオ" panose="020B0604030504040204" pitchFamily="50" charset="-128"/>
              </a:endParaRPr>
            </a:p>
          </p:txBody>
        </p:sp>
        <p:pic>
          <p:nvPicPr>
            <p:cNvPr id="40" name="図 39">
              <a:extLst>
                <a:ext uri="{FF2B5EF4-FFF2-40B4-BE49-F238E27FC236}">
                  <a16:creationId xmlns:a16="http://schemas.microsoft.com/office/drawing/2014/main" id="{CC5E8DFA-50E7-4DB6-AEBC-4F1EC505468C}"/>
                </a:ext>
              </a:extLst>
            </p:cNvPr>
            <p:cNvPicPr>
              <a:picLocks noChangeAspect="1"/>
            </p:cNvPicPr>
            <p:nvPr/>
          </p:nvPicPr>
          <p:blipFill>
            <a:blip r:embed="rId2"/>
            <a:stretch>
              <a:fillRect/>
            </a:stretch>
          </p:blipFill>
          <p:spPr>
            <a:xfrm>
              <a:off x="8064946" y="3247981"/>
              <a:ext cx="609653" cy="609653"/>
            </a:xfrm>
            <a:prstGeom prst="rect">
              <a:avLst/>
            </a:prstGeom>
          </p:spPr>
        </p:pic>
        <p:sp>
          <p:nvSpPr>
            <p:cNvPr id="42" name="四角形: 角を丸くする 41">
              <a:extLst>
                <a:ext uri="{FF2B5EF4-FFF2-40B4-BE49-F238E27FC236}">
                  <a16:creationId xmlns:a16="http://schemas.microsoft.com/office/drawing/2014/main" id="{DB48CFD0-666E-45D7-BB1E-17E83194AA20}"/>
                </a:ext>
              </a:extLst>
            </p:cNvPr>
            <p:cNvSpPr/>
            <p:nvPr/>
          </p:nvSpPr>
          <p:spPr>
            <a:xfrm>
              <a:off x="7721670" y="2530755"/>
              <a:ext cx="1296203" cy="52863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修正完了</a:t>
              </a:r>
            </a:p>
          </p:txBody>
        </p:sp>
        <p:grpSp>
          <p:nvGrpSpPr>
            <p:cNvPr id="48" name="グループ化 47">
              <a:extLst>
                <a:ext uri="{FF2B5EF4-FFF2-40B4-BE49-F238E27FC236}">
                  <a16:creationId xmlns:a16="http://schemas.microsoft.com/office/drawing/2014/main" id="{588AFCE2-C442-4C5A-A21E-D5E871A74747}"/>
                </a:ext>
              </a:extLst>
            </p:cNvPr>
            <p:cNvGrpSpPr/>
            <p:nvPr/>
          </p:nvGrpSpPr>
          <p:grpSpPr>
            <a:xfrm>
              <a:off x="5055232" y="3217487"/>
              <a:ext cx="804529" cy="710624"/>
              <a:chOff x="9628697" y="1519489"/>
              <a:chExt cx="804529" cy="710624"/>
            </a:xfrm>
          </p:grpSpPr>
          <p:pic>
            <p:nvPicPr>
              <p:cNvPr id="46" name="図 45">
                <a:extLst>
                  <a:ext uri="{FF2B5EF4-FFF2-40B4-BE49-F238E27FC236}">
                    <a16:creationId xmlns:a16="http://schemas.microsoft.com/office/drawing/2014/main" id="{3D8F04B4-93EB-4B83-A0CF-9CD3BF521B6C}"/>
                  </a:ext>
                </a:extLst>
              </p:cNvPr>
              <p:cNvPicPr>
                <a:picLocks noChangeAspect="1"/>
              </p:cNvPicPr>
              <p:nvPr/>
            </p:nvPicPr>
            <p:blipFill>
              <a:blip r:embed="rId2"/>
              <a:stretch>
                <a:fillRect/>
              </a:stretch>
            </p:blipFill>
            <p:spPr>
              <a:xfrm>
                <a:off x="9628697" y="1519489"/>
                <a:ext cx="609653" cy="609653"/>
              </a:xfrm>
              <a:prstGeom prst="rect">
                <a:avLst/>
              </a:prstGeom>
            </p:spPr>
          </p:pic>
          <p:sp>
            <p:nvSpPr>
              <p:cNvPr id="47" name="二等辺三角形 46">
                <a:extLst>
                  <a:ext uri="{FF2B5EF4-FFF2-40B4-BE49-F238E27FC236}">
                    <a16:creationId xmlns:a16="http://schemas.microsoft.com/office/drawing/2014/main" id="{988CA9BE-F6A8-45FE-8A1A-376DC19AD0FE}"/>
                  </a:ext>
                </a:extLst>
              </p:cNvPr>
              <p:cNvSpPr/>
              <p:nvPr/>
            </p:nvSpPr>
            <p:spPr>
              <a:xfrm>
                <a:off x="10042808" y="1864989"/>
                <a:ext cx="390418" cy="365124"/>
              </a:xfrm>
              <a:prstGeom prst="triangle">
                <a:avLst>
                  <a:gd name="adj" fmla="val 47873"/>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四角形: 角を丸くする 51">
              <a:extLst>
                <a:ext uri="{FF2B5EF4-FFF2-40B4-BE49-F238E27FC236}">
                  <a16:creationId xmlns:a16="http://schemas.microsoft.com/office/drawing/2014/main" id="{7F487A31-DCF0-4AE7-9B92-98E3E22841FE}"/>
                </a:ext>
              </a:extLst>
            </p:cNvPr>
            <p:cNvSpPr/>
            <p:nvPr/>
          </p:nvSpPr>
          <p:spPr>
            <a:xfrm>
              <a:off x="6235771" y="2543000"/>
              <a:ext cx="1296203" cy="52863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エラー②</a:t>
              </a:r>
            </a:p>
          </p:txBody>
        </p:sp>
        <p:sp>
          <p:nvSpPr>
            <p:cNvPr id="53" name="四角形: 角を丸くする 52">
              <a:extLst>
                <a:ext uri="{FF2B5EF4-FFF2-40B4-BE49-F238E27FC236}">
                  <a16:creationId xmlns:a16="http://schemas.microsoft.com/office/drawing/2014/main" id="{FCAD5902-9EBD-4BB2-9F1A-1435456BC9AB}"/>
                </a:ext>
              </a:extLst>
            </p:cNvPr>
            <p:cNvSpPr/>
            <p:nvPr/>
          </p:nvSpPr>
          <p:spPr>
            <a:xfrm>
              <a:off x="4749871" y="2538919"/>
              <a:ext cx="1296203" cy="528638"/>
            </a:xfrm>
            <a:prstGeom prst="round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メイリオ" panose="020B0604030504040204" pitchFamily="50" charset="-128"/>
                  <a:ea typeface="メイリオ" panose="020B0604030504040204" pitchFamily="50" charset="-128"/>
                </a:rPr>
                <a:t>論理エラー</a:t>
              </a:r>
            </a:p>
          </p:txBody>
        </p:sp>
        <p:sp>
          <p:nvSpPr>
            <p:cNvPr id="54" name="四角形: 角を丸くする 53">
              <a:extLst>
                <a:ext uri="{FF2B5EF4-FFF2-40B4-BE49-F238E27FC236}">
                  <a16:creationId xmlns:a16="http://schemas.microsoft.com/office/drawing/2014/main" id="{0F516A0B-6AE3-417E-BF09-C606CA9D3A00}"/>
                </a:ext>
              </a:extLst>
            </p:cNvPr>
            <p:cNvSpPr/>
            <p:nvPr/>
          </p:nvSpPr>
          <p:spPr>
            <a:xfrm>
              <a:off x="3263971" y="2534837"/>
              <a:ext cx="1296203" cy="528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エラー①</a:t>
              </a:r>
            </a:p>
          </p:txBody>
        </p:sp>
      </p:grpSp>
      <p:sp>
        <p:nvSpPr>
          <p:cNvPr id="8" name="吹き出し: 角を丸めた四角形 7">
            <a:extLst>
              <a:ext uri="{FF2B5EF4-FFF2-40B4-BE49-F238E27FC236}">
                <a16:creationId xmlns:a16="http://schemas.microsoft.com/office/drawing/2014/main" id="{25E5DDDD-A2ED-41A2-8E06-298123223034}"/>
              </a:ext>
            </a:extLst>
          </p:cNvPr>
          <p:cNvSpPr/>
          <p:nvPr/>
        </p:nvSpPr>
        <p:spPr>
          <a:xfrm>
            <a:off x="1797979" y="4685872"/>
            <a:ext cx="3957756" cy="1571029"/>
          </a:xfrm>
          <a:custGeom>
            <a:avLst/>
            <a:gdLst>
              <a:gd name="connsiteX0" fmla="*/ 0 w 3908444"/>
              <a:gd name="connsiteY0" fmla="*/ 165786 h 994695"/>
              <a:gd name="connsiteX1" fmla="*/ 165786 w 3908444"/>
              <a:gd name="connsiteY1" fmla="*/ 0 h 994695"/>
              <a:gd name="connsiteX2" fmla="*/ 2279926 w 3908444"/>
              <a:gd name="connsiteY2" fmla="*/ 0 h 994695"/>
              <a:gd name="connsiteX3" fmla="*/ 3121557 w 3908444"/>
              <a:gd name="connsiteY3" fmla="*/ -638465 h 994695"/>
              <a:gd name="connsiteX4" fmla="*/ 3257037 w 3908444"/>
              <a:gd name="connsiteY4" fmla="*/ 0 h 994695"/>
              <a:gd name="connsiteX5" fmla="*/ 3742658 w 3908444"/>
              <a:gd name="connsiteY5" fmla="*/ 0 h 994695"/>
              <a:gd name="connsiteX6" fmla="*/ 3908444 w 3908444"/>
              <a:gd name="connsiteY6" fmla="*/ 165786 h 994695"/>
              <a:gd name="connsiteX7" fmla="*/ 3908444 w 3908444"/>
              <a:gd name="connsiteY7" fmla="*/ 165783 h 994695"/>
              <a:gd name="connsiteX8" fmla="*/ 3908444 w 3908444"/>
              <a:gd name="connsiteY8" fmla="*/ 165783 h 994695"/>
              <a:gd name="connsiteX9" fmla="*/ 3908444 w 3908444"/>
              <a:gd name="connsiteY9" fmla="*/ 414456 h 994695"/>
              <a:gd name="connsiteX10" fmla="*/ 3908444 w 3908444"/>
              <a:gd name="connsiteY10" fmla="*/ 828909 h 994695"/>
              <a:gd name="connsiteX11" fmla="*/ 3742658 w 3908444"/>
              <a:gd name="connsiteY11" fmla="*/ 994695 h 994695"/>
              <a:gd name="connsiteX12" fmla="*/ 3257037 w 3908444"/>
              <a:gd name="connsiteY12" fmla="*/ 994695 h 994695"/>
              <a:gd name="connsiteX13" fmla="*/ 2279926 w 3908444"/>
              <a:gd name="connsiteY13" fmla="*/ 994695 h 994695"/>
              <a:gd name="connsiteX14" fmla="*/ 2279926 w 3908444"/>
              <a:gd name="connsiteY14" fmla="*/ 994695 h 994695"/>
              <a:gd name="connsiteX15" fmla="*/ 165786 w 3908444"/>
              <a:gd name="connsiteY15" fmla="*/ 994695 h 994695"/>
              <a:gd name="connsiteX16" fmla="*/ 0 w 3908444"/>
              <a:gd name="connsiteY16" fmla="*/ 828909 h 994695"/>
              <a:gd name="connsiteX17" fmla="*/ 0 w 3908444"/>
              <a:gd name="connsiteY17" fmla="*/ 414456 h 994695"/>
              <a:gd name="connsiteX18" fmla="*/ 0 w 3908444"/>
              <a:gd name="connsiteY18" fmla="*/ 165783 h 994695"/>
              <a:gd name="connsiteX19" fmla="*/ 0 w 3908444"/>
              <a:gd name="connsiteY19" fmla="*/ 165783 h 994695"/>
              <a:gd name="connsiteX20" fmla="*/ 0 w 3908444"/>
              <a:gd name="connsiteY20" fmla="*/ 165786 h 994695"/>
              <a:gd name="connsiteX0" fmla="*/ 0 w 3908444"/>
              <a:gd name="connsiteY0" fmla="*/ 804251 h 1633160"/>
              <a:gd name="connsiteX1" fmla="*/ 165786 w 3908444"/>
              <a:gd name="connsiteY1" fmla="*/ 638465 h 1633160"/>
              <a:gd name="connsiteX2" fmla="*/ 2279926 w 3908444"/>
              <a:gd name="connsiteY2" fmla="*/ 638465 h 1633160"/>
              <a:gd name="connsiteX3" fmla="*/ 3121557 w 3908444"/>
              <a:gd name="connsiteY3" fmla="*/ 0 h 1633160"/>
              <a:gd name="connsiteX4" fmla="*/ 2733055 w 3908444"/>
              <a:gd name="connsiteY4" fmla="*/ 628191 h 1633160"/>
              <a:gd name="connsiteX5" fmla="*/ 3742658 w 3908444"/>
              <a:gd name="connsiteY5" fmla="*/ 638465 h 1633160"/>
              <a:gd name="connsiteX6" fmla="*/ 3908444 w 3908444"/>
              <a:gd name="connsiteY6" fmla="*/ 804251 h 1633160"/>
              <a:gd name="connsiteX7" fmla="*/ 3908444 w 3908444"/>
              <a:gd name="connsiteY7" fmla="*/ 804248 h 1633160"/>
              <a:gd name="connsiteX8" fmla="*/ 3908444 w 3908444"/>
              <a:gd name="connsiteY8" fmla="*/ 804248 h 1633160"/>
              <a:gd name="connsiteX9" fmla="*/ 3908444 w 3908444"/>
              <a:gd name="connsiteY9" fmla="*/ 1052921 h 1633160"/>
              <a:gd name="connsiteX10" fmla="*/ 3908444 w 3908444"/>
              <a:gd name="connsiteY10" fmla="*/ 1467374 h 1633160"/>
              <a:gd name="connsiteX11" fmla="*/ 3742658 w 3908444"/>
              <a:gd name="connsiteY11" fmla="*/ 1633160 h 1633160"/>
              <a:gd name="connsiteX12" fmla="*/ 3257037 w 3908444"/>
              <a:gd name="connsiteY12" fmla="*/ 1633160 h 1633160"/>
              <a:gd name="connsiteX13" fmla="*/ 2279926 w 3908444"/>
              <a:gd name="connsiteY13" fmla="*/ 1633160 h 1633160"/>
              <a:gd name="connsiteX14" fmla="*/ 2279926 w 3908444"/>
              <a:gd name="connsiteY14" fmla="*/ 1633160 h 1633160"/>
              <a:gd name="connsiteX15" fmla="*/ 165786 w 3908444"/>
              <a:gd name="connsiteY15" fmla="*/ 1633160 h 1633160"/>
              <a:gd name="connsiteX16" fmla="*/ 0 w 3908444"/>
              <a:gd name="connsiteY16" fmla="*/ 1467374 h 1633160"/>
              <a:gd name="connsiteX17" fmla="*/ 0 w 3908444"/>
              <a:gd name="connsiteY17" fmla="*/ 1052921 h 1633160"/>
              <a:gd name="connsiteX18" fmla="*/ 0 w 3908444"/>
              <a:gd name="connsiteY18" fmla="*/ 804248 h 1633160"/>
              <a:gd name="connsiteX19" fmla="*/ 0 w 3908444"/>
              <a:gd name="connsiteY19" fmla="*/ 804248 h 1633160"/>
              <a:gd name="connsiteX20" fmla="*/ 0 w 3908444"/>
              <a:gd name="connsiteY20" fmla="*/ 804251 h 1633160"/>
              <a:gd name="connsiteX0" fmla="*/ 0 w 3908444"/>
              <a:gd name="connsiteY0" fmla="*/ 804251 h 1633160"/>
              <a:gd name="connsiteX1" fmla="*/ 165786 w 3908444"/>
              <a:gd name="connsiteY1" fmla="*/ 638465 h 1633160"/>
              <a:gd name="connsiteX2" fmla="*/ 2279926 w 3908444"/>
              <a:gd name="connsiteY2" fmla="*/ 638465 h 1633160"/>
              <a:gd name="connsiteX3" fmla="*/ 3121557 w 3908444"/>
              <a:gd name="connsiteY3" fmla="*/ 0 h 1633160"/>
              <a:gd name="connsiteX4" fmla="*/ 2856345 w 3908444"/>
              <a:gd name="connsiteY4" fmla="*/ 628191 h 1633160"/>
              <a:gd name="connsiteX5" fmla="*/ 3742658 w 3908444"/>
              <a:gd name="connsiteY5" fmla="*/ 638465 h 1633160"/>
              <a:gd name="connsiteX6" fmla="*/ 3908444 w 3908444"/>
              <a:gd name="connsiteY6" fmla="*/ 804251 h 1633160"/>
              <a:gd name="connsiteX7" fmla="*/ 3908444 w 3908444"/>
              <a:gd name="connsiteY7" fmla="*/ 804248 h 1633160"/>
              <a:gd name="connsiteX8" fmla="*/ 3908444 w 3908444"/>
              <a:gd name="connsiteY8" fmla="*/ 804248 h 1633160"/>
              <a:gd name="connsiteX9" fmla="*/ 3908444 w 3908444"/>
              <a:gd name="connsiteY9" fmla="*/ 1052921 h 1633160"/>
              <a:gd name="connsiteX10" fmla="*/ 3908444 w 3908444"/>
              <a:gd name="connsiteY10" fmla="*/ 1467374 h 1633160"/>
              <a:gd name="connsiteX11" fmla="*/ 3742658 w 3908444"/>
              <a:gd name="connsiteY11" fmla="*/ 1633160 h 1633160"/>
              <a:gd name="connsiteX12" fmla="*/ 3257037 w 3908444"/>
              <a:gd name="connsiteY12" fmla="*/ 1633160 h 1633160"/>
              <a:gd name="connsiteX13" fmla="*/ 2279926 w 3908444"/>
              <a:gd name="connsiteY13" fmla="*/ 1633160 h 1633160"/>
              <a:gd name="connsiteX14" fmla="*/ 2279926 w 3908444"/>
              <a:gd name="connsiteY14" fmla="*/ 1633160 h 1633160"/>
              <a:gd name="connsiteX15" fmla="*/ 165786 w 3908444"/>
              <a:gd name="connsiteY15" fmla="*/ 1633160 h 1633160"/>
              <a:gd name="connsiteX16" fmla="*/ 0 w 3908444"/>
              <a:gd name="connsiteY16" fmla="*/ 1467374 h 1633160"/>
              <a:gd name="connsiteX17" fmla="*/ 0 w 3908444"/>
              <a:gd name="connsiteY17" fmla="*/ 1052921 h 1633160"/>
              <a:gd name="connsiteX18" fmla="*/ 0 w 3908444"/>
              <a:gd name="connsiteY18" fmla="*/ 804248 h 1633160"/>
              <a:gd name="connsiteX19" fmla="*/ 0 w 3908444"/>
              <a:gd name="connsiteY19" fmla="*/ 804248 h 1633160"/>
              <a:gd name="connsiteX20" fmla="*/ 0 w 3908444"/>
              <a:gd name="connsiteY20" fmla="*/ 804251 h 163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08444" h="1633160">
                <a:moveTo>
                  <a:pt x="0" y="804251"/>
                </a:moveTo>
                <a:cubicBezTo>
                  <a:pt x="0" y="712690"/>
                  <a:pt x="74225" y="638465"/>
                  <a:pt x="165786" y="638465"/>
                </a:cubicBezTo>
                <a:lnTo>
                  <a:pt x="2279926" y="638465"/>
                </a:lnTo>
                <a:lnTo>
                  <a:pt x="3121557" y="0"/>
                </a:lnTo>
                <a:lnTo>
                  <a:pt x="2856345" y="628191"/>
                </a:lnTo>
                <a:cubicBezTo>
                  <a:pt x="3018219" y="628191"/>
                  <a:pt x="3580784" y="638465"/>
                  <a:pt x="3742658" y="638465"/>
                </a:cubicBezTo>
                <a:cubicBezTo>
                  <a:pt x="3834219" y="638465"/>
                  <a:pt x="3908444" y="712690"/>
                  <a:pt x="3908444" y="804251"/>
                </a:cubicBezTo>
                <a:lnTo>
                  <a:pt x="3908444" y="804248"/>
                </a:lnTo>
                <a:lnTo>
                  <a:pt x="3908444" y="804248"/>
                </a:lnTo>
                <a:lnTo>
                  <a:pt x="3908444" y="1052921"/>
                </a:lnTo>
                <a:lnTo>
                  <a:pt x="3908444" y="1467374"/>
                </a:lnTo>
                <a:cubicBezTo>
                  <a:pt x="3908444" y="1558935"/>
                  <a:pt x="3834219" y="1633160"/>
                  <a:pt x="3742658" y="1633160"/>
                </a:cubicBezTo>
                <a:lnTo>
                  <a:pt x="3257037" y="1633160"/>
                </a:lnTo>
                <a:lnTo>
                  <a:pt x="2279926" y="1633160"/>
                </a:lnTo>
                <a:lnTo>
                  <a:pt x="2279926" y="1633160"/>
                </a:lnTo>
                <a:lnTo>
                  <a:pt x="165786" y="1633160"/>
                </a:lnTo>
                <a:cubicBezTo>
                  <a:pt x="74225" y="1633160"/>
                  <a:pt x="0" y="1558935"/>
                  <a:pt x="0" y="1467374"/>
                </a:cubicBezTo>
                <a:lnTo>
                  <a:pt x="0" y="1052921"/>
                </a:lnTo>
                <a:lnTo>
                  <a:pt x="0" y="804248"/>
                </a:lnTo>
                <a:lnTo>
                  <a:pt x="0" y="804248"/>
                </a:lnTo>
                <a:lnTo>
                  <a:pt x="0" y="804251"/>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kumimoji="1" lang="en-US" altLang="ja-JP" dirty="0"/>
          </a:p>
          <a:p>
            <a:pPr algn="ctr"/>
            <a:r>
              <a:rPr kumimoji="1" lang="ja-JP" altLang="en-US" b="1" dirty="0">
                <a:solidFill>
                  <a:schemeClr val="tx1"/>
                </a:solidFill>
              </a:rPr>
              <a:t>論理エラー</a:t>
            </a:r>
            <a:r>
              <a:rPr kumimoji="1" lang="ja-JP" altLang="ja-JP" b="1" dirty="0">
                <a:solidFill>
                  <a:schemeClr val="tx1"/>
                </a:solidFill>
              </a:rPr>
              <a:t>は</a:t>
            </a:r>
            <a:r>
              <a:rPr kumimoji="1" lang="ja-JP" altLang="en-US" b="1" dirty="0">
                <a:solidFill>
                  <a:schemeClr val="tx1"/>
                </a:solidFill>
              </a:rPr>
              <a:t>エラー①</a:t>
            </a:r>
            <a:r>
              <a:rPr kumimoji="1" lang="ja-JP" altLang="ja-JP" b="1" dirty="0">
                <a:solidFill>
                  <a:schemeClr val="tx1"/>
                </a:solidFill>
              </a:rPr>
              <a:t>解決のための暫定的な解答と考えられる</a:t>
            </a:r>
            <a:br>
              <a:rPr kumimoji="1" lang="en-US" altLang="ja-JP" b="1" dirty="0">
                <a:solidFill>
                  <a:schemeClr val="tx1"/>
                </a:solidFill>
              </a:rPr>
            </a:br>
            <a:r>
              <a:rPr kumimoji="1" lang="ja-JP" altLang="en-US" b="1" dirty="0">
                <a:solidFill>
                  <a:schemeClr val="tx1"/>
                </a:solidFill>
              </a:rPr>
              <a:t>→</a:t>
            </a:r>
            <a:r>
              <a:rPr kumimoji="1" lang="ja-JP" altLang="ja-JP" b="1" dirty="0">
                <a:solidFill>
                  <a:schemeClr val="tx1"/>
                </a:solidFill>
              </a:rPr>
              <a:t>未解決と見なす</a:t>
            </a:r>
            <a:endParaRPr lang="ja-JP" altLang="ja-JP" b="1" dirty="0">
              <a:solidFill>
                <a:schemeClr val="tx1"/>
              </a:solidFill>
            </a:endParaRPr>
          </a:p>
        </p:txBody>
      </p:sp>
      <p:sp>
        <p:nvSpPr>
          <p:cNvPr id="21" name="四角形: 角を丸くする 20">
            <a:extLst>
              <a:ext uri="{FF2B5EF4-FFF2-40B4-BE49-F238E27FC236}">
                <a16:creationId xmlns:a16="http://schemas.microsoft.com/office/drawing/2014/main" id="{71D7BECB-4141-4CC7-934B-2DA8E34D4E5B}"/>
              </a:ext>
            </a:extLst>
          </p:cNvPr>
          <p:cNvSpPr/>
          <p:nvPr/>
        </p:nvSpPr>
        <p:spPr>
          <a:xfrm>
            <a:off x="6167646" y="5283015"/>
            <a:ext cx="3767306" cy="9408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r>
              <a:rPr kumimoji="1" lang="ja-JP" altLang="en-US" b="1" dirty="0">
                <a:solidFill>
                  <a:schemeClr val="tx1"/>
                </a:solidFill>
                <a:latin typeface="メイリオ" panose="020B0604030504040204" pitchFamily="50" charset="-128"/>
                <a:ea typeface="メイリオ" panose="020B0604030504040204" pitchFamily="50" charset="-128"/>
              </a:rPr>
              <a:t>エラー①の修正にかかった時間は</a:t>
            </a:r>
            <a:r>
              <a:rPr kumimoji="1" lang="en-US" altLang="ja-JP" b="1" dirty="0">
                <a:solidFill>
                  <a:schemeClr val="tx1"/>
                </a:solidFill>
                <a:latin typeface="メイリオ" panose="020B0604030504040204" pitchFamily="50" charset="-128"/>
                <a:ea typeface="メイリオ" panose="020B0604030504040204" pitchFamily="50" charset="-128"/>
              </a:rPr>
              <a:t>t</a:t>
            </a:r>
            <a:r>
              <a:rPr kumimoji="1" lang="ja-JP" altLang="en-US" b="1" dirty="0">
                <a:solidFill>
                  <a:schemeClr val="tx1"/>
                </a:solidFill>
                <a:latin typeface="メイリオ" panose="020B0604030504040204" pitchFamily="50" charset="-128"/>
                <a:ea typeface="メイリオ" panose="020B0604030504040204" pitchFamily="50" charset="-128"/>
              </a:rPr>
              <a:t>₁</a:t>
            </a:r>
          </a:p>
          <a:p>
            <a:pPr algn="ctr"/>
            <a:endParaRPr kumimoji="1" lang="ja-JP" altLang="en-US" dirty="0"/>
          </a:p>
        </p:txBody>
      </p:sp>
    </p:spTree>
    <p:extLst>
      <p:ext uri="{BB962C8B-B14F-4D97-AF65-F5344CB8AC3E}">
        <p14:creationId xmlns:p14="http://schemas.microsoft.com/office/powerpoint/2010/main" val="3963562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8A5609-A95D-4578-8809-DCC66C4E7C2E}"/>
              </a:ext>
            </a:extLst>
          </p:cNvPr>
          <p:cNvSpPr>
            <a:spLocks noGrp="1"/>
          </p:cNvSpPr>
          <p:nvPr>
            <p:ph type="title"/>
          </p:nvPr>
        </p:nvSpPr>
        <p:spPr/>
        <p:txBody>
          <a:bodyPr/>
          <a:lstStyle/>
          <a:p>
            <a:r>
              <a:rPr kumimoji="1" lang="ja-JP" altLang="en-US" dirty="0"/>
              <a:t>中間発表で</a:t>
            </a:r>
            <a:r>
              <a:rPr lang="ja-JP" altLang="en-US" dirty="0"/>
              <a:t>頂いた</a:t>
            </a:r>
            <a:r>
              <a:rPr kumimoji="1" lang="ja-JP" altLang="en-US" dirty="0"/>
              <a:t>質問</a:t>
            </a:r>
          </a:p>
        </p:txBody>
      </p:sp>
      <p:sp>
        <p:nvSpPr>
          <p:cNvPr id="4" name="スライド番号プレースホルダー 3">
            <a:extLst>
              <a:ext uri="{FF2B5EF4-FFF2-40B4-BE49-F238E27FC236}">
                <a16:creationId xmlns:a16="http://schemas.microsoft.com/office/drawing/2014/main" id="{04D92717-ADAA-460F-88B4-63CD4DC6AA5D}"/>
              </a:ext>
            </a:extLst>
          </p:cNvPr>
          <p:cNvSpPr>
            <a:spLocks noGrp="1"/>
          </p:cNvSpPr>
          <p:nvPr>
            <p:ph type="sldNum" sz="quarter" idx="12"/>
          </p:nvPr>
        </p:nvSpPr>
        <p:spPr/>
        <p:txBody>
          <a:bodyPr/>
          <a:lstStyle/>
          <a:p>
            <a:fld id="{FA0F4718-6DD0-4BF6-A94F-2F64C56B316C}" type="slidenum">
              <a:rPr kumimoji="1" lang="ja-JP" altLang="en-US" smtClean="0"/>
              <a:pPr/>
              <a:t>15</a:t>
            </a:fld>
            <a:endParaRPr kumimoji="1" lang="ja-JP" altLang="en-US" dirty="0"/>
          </a:p>
        </p:txBody>
      </p:sp>
      <p:grpSp>
        <p:nvGrpSpPr>
          <p:cNvPr id="5" name="グループ化 4">
            <a:extLst>
              <a:ext uri="{FF2B5EF4-FFF2-40B4-BE49-F238E27FC236}">
                <a16:creationId xmlns:a16="http://schemas.microsoft.com/office/drawing/2014/main" id="{370FBEF8-64BE-4F9D-B1E1-CBCCCD18F091}"/>
              </a:ext>
            </a:extLst>
          </p:cNvPr>
          <p:cNvGrpSpPr/>
          <p:nvPr/>
        </p:nvGrpSpPr>
        <p:grpSpPr>
          <a:xfrm>
            <a:off x="1142999" y="2166594"/>
            <a:ext cx="10271589" cy="1541806"/>
            <a:chOff x="1142999" y="2338487"/>
            <a:chExt cx="10271589" cy="1867163"/>
          </a:xfrm>
        </p:grpSpPr>
        <p:sp>
          <p:nvSpPr>
            <p:cNvPr id="6" name="正方形/長方形 5">
              <a:extLst>
                <a:ext uri="{FF2B5EF4-FFF2-40B4-BE49-F238E27FC236}">
                  <a16:creationId xmlns:a16="http://schemas.microsoft.com/office/drawing/2014/main" id="{8332E10B-6B37-455D-9AE9-298D321CA602}"/>
                </a:ext>
              </a:extLst>
            </p:cNvPr>
            <p:cNvSpPr/>
            <p:nvPr/>
          </p:nvSpPr>
          <p:spPr>
            <a:xfrm>
              <a:off x="1237419" y="3034024"/>
              <a:ext cx="10082747" cy="1116481"/>
            </a:xfrm>
            <a:prstGeom prst="rect">
              <a:avLst/>
            </a:prstGeom>
            <a:ln w="762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7" name="グループ化 6">
              <a:extLst>
                <a:ext uri="{FF2B5EF4-FFF2-40B4-BE49-F238E27FC236}">
                  <a16:creationId xmlns:a16="http://schemas.microsoft.com/office/drawing/2014/main" id="{3283635B-C078-401A-8367-E48623907177}"/>
                </a:ext>
              </a:extLst>
            </p:cNvPr>
            <p:cNvGrpSpPr/>
            <p:nvPr/>
          </p:nvGrpSpPr>
          <p:grpSpPr>
            <a:xfrm>
              <a:off x="1142999" y="2338487"/>
              <a:ext cx="10271589" cy="1867163"/>
              <a:chOff x="1142999" y="2348761"/>
              <a:chExt cx="10271589" cy="1867163"/>
            </a:xfrm>
          </p:grpSpPr>
          <p:sp>
            <p:nvSpPr>
              <p:cNvPr id="8" name="テキスト ボックス 7">
                <a:extLst>
                  <a:ext uri="{FF2B5EF4-FFF2-40B4-BE49-F238E27FC236}">
                    <a16:creationId xmlns:a16="http://schemas.microsoft.com/office/drawing/2014/main" id="{CBAA833E-1323-48A0-9ECC-B491B69FC15B}"/>
                  </a:ext>
                </a:extLst>
              </p:cNvPr>
              <p:cNvSpPr txBox="1"/>
              <p:nvPr/>
            </p:nvSpPr>
            <p:spPr>
              <a:xfrm>
                <a:off x="1331841" y="3099443"/>
                <a:ext cx="9622740" cy="1116481"/>
              </a:xfrm>
              <a:prstGeom prst="rect">
                <a:avLst/>
              </a:prstGeom>
              <a:noFill/>
            </p:spPr>
            <p:txBody>
              <a:bodyPr wrap="square">
                <a:spAutoFit/>
              </a:bodyPr>
              <a:lstStyle/>
              <a:p>
                <a:pPr marL="45720" indent="0">
                  <a:buNone/>
                </a:pPr>
                <a:r>
                  <a:rPr lang="ja-JP" altLang="en-US" sz="2400" b="0" i="0" dirty="0">
                    <a:solidFill>
                      <a:srgbClr val="1D1C1D"/>
                    </a:solidFill>
                    <a:effectLst/>
                    <a:latin typeface="メイリオ" panose="020B0604030504040204" pitchFamily="50" charset="-128"/>
                    <a:ea typeface="メイリオ" panose="020B0604030504040204" pitchFamily="50" charset="-128"/>
                  </a:rPr>
                  <a:t>コードは動作しているが</a:t>
                </a:r>
                <a:r>
                  <a:rPr lang="ja-JP" altLang="en-US" sz="2400" dirty="0">
                    <a:solidFill>
                      <a:srgbClr val="1D1C1D"/>
                    </a:solidFill>
                    <a:latin typeface="メイリオ" panose="020B0604030504040204" pitchFamily="50" charset="-128"/>
                    <a:ea typeface="メイリオ" panose="020B0604030504040204" pitchFamily="50" charset="-128"/>
                  </a:rPr>
                  <a:t>，</a:t>
                </a:r>
                <a:r>
                  <a:rPr lang="ja-JP" altLang="en-US" sz="2400" b="0" i="0" dirty="0">
                    <a:solidFill>
                      <a:srgbClr val="1D1C1D"/>
                    </a:solidFill>
                    <a:effectLst/>
                    <a:latin typeface="メイリオ" panose="020B0604030504040204" pitchFamily="50" charset="-128"/>
                    <a:ea typeface="メイリオ" panose="020B0604030504040204" pitchFamily="50" charset="-128"/>
                  </a:rPr>
                  <a:t>再度提出コード</a:t>
                </a:r>
                <a:r>
                  <a:rPr lang="ja-JP" altLang="en-US" sz="2400" dirty="0">
                    <a:solidFill>
                      <a:srgbClr val="1D1C1D"/>
                    </a:solidFill>
                    <a:latin typeface="メイリオ" panose="020B0604030504040204" pitchFamily="50" charset="-128"/>
                    <a:ea typeface="メイリオ" panose="020B0604030504040204" pitchFamily="50" charset="-128"/>
                  </a:rPr>
                  <a:t>が提出されている場合</a:t>
                </a:r>
                <a:r>
                  <a:rPr lang="ja-JP" altLang="en-US" sz="2400" b="0" i="0" dirty="0">
                    <a:solidFill>
                      <a:srgbClr val="1D1C1D"/>
                    </a:solidFill>
                    <a:effectLst/>
                    <a:latin typeface="メイリオ" panose="020B0604030504040204" pitchFamily="50" charset="-128"/>
                    <a:ea typeface="メイリオ" panose="020B0604030504040204" pitchFamily="50" charset="-128"/>
                  </a:rPr>
                  <a:t>，論理エラーが発生していると判断する</a:t>
                </a:r>
                <a:endParaRPr lang="en-US" altLang="ja-JP" sz="2400" b="0" i="0" dirty="0">
                  <a:solidFill>
                    <a:srgbClr val="1D1C1D"/>
                  </a:solidFill>
                  <a:effectLst/>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6753F593-73D2-4C6C-B124-B0618EBC248E}"/>
                  </a:ext>
                </a:extLst>
              </p:cNvPr>
              <p:cNvSpPr txBox="1"/>
              <p:nvPr/>
            </p:nvSpPr>
            <p:spPr>
              <a:xfrm>
                <a:off x="1142999" y="2348761"/>
                <a:ext cx="10271589" cy="537565"/>
              </a:xfrm>
              <a:prstGeom prst="rect">
                <a:avLst/>
              </a:prstGeom>
              <a:noFill/>
            </p:spPr>
            <p:txBody>
              <a:bodyPr wrap="square" rtlCol="0">
                <a:spAutoFit/>
              </a:bodyPr>
              <a:lstStyle/>
              <a:p>
                <a:r>
                  <a:rPr lang="ja-JP" altLang="en-US" sz="2000" b="1" i="0" dirty="0">
                    <a:solidFill>
                      <a:srgbClr val="1D1C1D"/>
                    </a:solidFill>
                    <a:effectLst/>
                    <a:latin typeface="NotoSansJP"/>
                  </a:rPr>
                  <a:t>①</a:t>
                </a:r>
                <a:r>
                  <a:rPr lang="ja-JP" altLang="en-US" sz="2000" b="1" i="0" dirty="0">
                    <a:solidFill>
                      <a:srgbClr val="1D1C1D"/>
                    </a:solidFill>
                    <a:effectLst/>
                    <a:latin typeface="メイリオ" panose="020B0604030504040204" pitchFamily="50" charset="-128"/>
                    <a:ea typeface="メイリオ" panose="020B0604030504040204" pitchFamily="50" charset="-128"/>
                  </a:rPr>
                  <a:t>論理エラーが存在するかをどう判断するのか？</a:t>
                </a:r>
                <a:endParaRPr lang="en-US" altLang="ja-JP" sz="2000" b="1" i="0" dirty="0">
                  <a:solidFill>
                    <a:srgbClr val="1D1C1D"/>
                  </a:solidFill>
                  <a:effectLst/>
                  <a:latin typeface="メイリオ" panose="020B0604030504040204" pitchFamily="50" charset="-128"/>
                  <a:ea typeface="メイリオ" panose="020B0604030504040204" pitchFamily="50" charset="-128"/>
                </a:endParaRPr>
              </a:p>
            </p:txBody>
          </p:sp>
        </p:grpSp>
      </p:grpSp>
      <p:grpSp>
        <p:nvGrpSpPr>
          <p:cNvPr id="12" name="グループ化 11">
            <a:extLst>
              <a:ext uri="{FF2B5EF4-FFF2-40B4-BE49-F238E27FC236}">
                <a16:creationId xmlns:a16="http://schemas.microsoft.com/office/drawing/2014/main" id="{43ED248C-45CB-493A-892A-DE897AE25BA6}"/>
              </a:ext>
            </a:extLst>
          </p:cNvPr>
          <p:cNvGrpSpPr/>
          <p:nvPr/>
        </p:nvGrpSpPr>
        <p:grpSpPr>
          <a:xfrm>
            <a:off x="1143000" y="4003545"/>
            <a:ext cx="10541000" cy="1133605"/>
            <a:chOff x="1143000" y="3788569"/>
            <a:chExt cx="10541000" cy="1133605"/>
          </a:xfrm>
        </p:grpSpPr>
        <p:sp>
          <p:nvSpPr>
            <p:cNvPr id="13" name="正方形/長方形 12">
              <a:extLst>
                <a:ext uri="{FF2B5EF4-FFF2-40B4-BE49-F238E27FC236}">
                  <a16:creationId xmlns:a16="http://schemas.microsoft.com/office/drawing/2014/main" id="{AA00DBA5-C843-4852-AC8D-B1985DF6245D}"/>
                </a:ext>
              </a:extLst>
            </p:cNvPr>
            <p:cNvSpPr/>
            <p:nvPr/>
          </p:nvSpPr>
          <p:spPr>
            <a:xfrm>
              <a:off x="1173480" y="4268124"/>
              <a:ext cx="10241109" cy="654050"/>
            </a:xfrm>
            <a:prstGeom prst="rect">
              <a:avLst/>
            </a:prstGeom>
            <a:ln w="762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FA5F140C-25C9-47FA-915B-CF799420A4A4}"/>
                </a:ext>
              </a:extLst>
            </p:cNvPr>
            <p:cNvSpPr txBox="1"/>
            <p:nvPr/>
          </p:nvSpPr>
          <p:spPr>
            <a:xfrm>
              <a:off x="1351718" y="4384917"/>
              <a:ext cx="9875520" cy="461665"/>
            </a:xfrm>
            <a:prstGeom prst="rect">
              <a:avLst/>
            </a:prstGeom>
            <a:noFill/>
          </p:spPr>
          <p:txBody>
            <a:bodyPr wrap="square">
              <a:spAutoFit/>
            </a:bodyPr>
            <a:lstStyle/>
            <a:p>
              <a:r>
                <a:rPr kumimoji="1" lang="ja-JP" altLang="en-US" sz="2400" dirty="0">
                  <a:latin typeface="メイリオ" panose="020B0604030504040204" pitchFamily="50" charset="-128"/>
                  <a:ea typeface="メイリオ" panose="020B0604030504040204" pitchFamily="50" charset="-128"/>
                </a:rPr>
                <a:t>今回の研究ではエラーメッセージのみで分析する</a:t>
              </a:r>
              <a:endParaRPr kumimoji="1" lang="en-US" altLang="ja-JP"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8FC91B81-98E3-4562-9450-1C978B4F8161}"/>
                </a:ext>
              </a:extLst>
            </p:cNvPr>
            <p:cNvSpPr txBox="1"/>
            <p:nvPr/>
          </p:nvSpPr>
          <p:spPr>
            <a:xfrm>
              <a:off x="1143000" y="3788569"/>
              <a:ext cx="10541000" cy="400110"/>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②エラーのメッセージだけでなく、原因まで分析はしないのか</a:t>
              </a:r>
              <a:endParaRPr kumimoji="1" lang="en-US" altLang="ja-JP" sz="2000"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9325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296119CD-CCC7-4DC2-AC73-BBDCDEB0DB51}"/>
              </a:ext>
            </a:extLst>
          </p:cNvPr>
          <p:cNvPicPr>
            <a:picLocks noChangeAspect="1"/>
          </p:cNvPicPr>
          <p:nvPr/>
        </p:nvPicPr>
        <p:blipFill>
          <a:blip r:embed="rId3"/>
          <a:stretch>
            <a:fillRect/>
          </a:stretch>
        </p:blipFill>
        <p:spPr>
          <a:xfrm>
            <a:off x="11112615" y="982627"/>
            <a:ext cx="585267" cy="792549"/>
          </a:xfrm>
          <a:prstGeom prst="rect">
            <a:avLst/>
          </a:prstGeom>
        </p:spPr>
      </p:pic>
      <p:sp>
        <p:nvSpPr>
          <p:cNvPr id="12" name="正方形/長方形 11">
            <a:extLst>
              <a:ext uri="{FF2B5EF4-FFF2-40B4-BE49-F238E27FC236}">
                <a16:creationId xmlns:a16="http://schemas.microsoft.com/office/drawing/2014/main" id="{75A07005-E18F-48AE-A162-B89C199A43AB}"/>
              </a:ext>
            </a:extLst>
          </p:cNvPr>
          <p:cNvSpPr/>
          <p:nvPr/>
        </p:nvSpPr>
        <p:spPr>
          <a:xfrm>
            <a:off x="639664" y="2828747"/>
            <a:ext cx="9456365" cy="2908914"/>
          </a:xfrm>
          <a:prstGeom prst="rect">
            <a:avLst/>
          </a:prstGeom>
          <a:ln w="762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C6490CC-3C4D-4150-A08D-FA4D23B3D896}"/>
              </a:ext>
            </a:extLst>
          </p:cNvPr>
          <p:cNvSpPr>
            <a:spLocks noGrp="1"/>
          </p:cNvSpPr>
          <p:nvPr>
            <p:ph type="title"/>
          </p:nvPr>
        </p:nvSpPr>
        <p:spPr/>
        <p:txBody>
          <a:bodyPr/>
          <a:lstStyle/>
          <a:p>
            <a:r>
              <a:rPr kumimoji="1" lang="ja-JP" altLang="en-US" b="1" dirty="0">
                <a:solidFill>
                  <a:schemeClr val="tx1"/>
                </a:solidFill>
                <a:latin typeface="メイリオ" panose="020B0604030504040204" pitchFamily="50" charset="-128"/>
                <a:ea typeface="メイリオ" panose="020B0604030504040204"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CCCB85CC-E063-4A56-834B-4205F66D3583}"/>
              </a:ext>
            </a:extLst>
          </p:cNvPr>
          <p:cNvSpPr>
            <a:spLocks noGrp="1"/>
          </p:cNvSpPr>
          <p:nvPr>
            <p:ph type="sldNum" sz="quarter" idx="12"/>
          </p:nvPr>
        </p:nvSpPr>
        <p:spPr/>
        <p:txBody>
          <a:bodyPr/>
          <a:lstStyle/>
          <a:p>
            <a:fld id="{FA0F4718-6DD0-4BF6-A94F-2F64C56B316C}" type="slidenum">
              <a:rPr kumimoji="1" lang="ja-JP" altLang="en-US" smtClean="0"/>
              <a:pPr/>
              <a:t>1</a:t>
            </a:fld>
            <a:endParaRPr kumimoji="1" lang="ja-JP" altLang="en-US" dirty="0"/>
          </a:p>
        </p:txBody>
      </p:sp>
      <p:sp>
        <p:nvSpPr>
          <p:cNvPr id="5" name="テキスト ボックス 4">
            <a:extLst>
              <a:ext uri="{FF2B5EF4-FFF2-40B4-BE49-F238E27FC236}">
                <a16:creationId xmlns:a16="http://schemas.microsoft.com/office/drawing/2014/main" id="{8EFD97B2-54B1-4690-A8BF-6D4BAF50D2ED}"/>
              </a:ext>
            </a:extLst>
          </p:cNvPr>
          <p:cNvSpPr txBox="1"/>
          <p:nvPr/>
        </p:nvSpPr>
        <p:spPr>
          <a:xfrm>
            <a:off x="639663" y="3027336"/>
            <a:ext cx="9697090" cy="461665"/>
          </a:xfrm>
          <a:prstGeom prst="rect">
            <a:avLst/>
          </a:prstGeom>
          <a:noFill/>
        </p:spPr>
        <p:txBody>
          <a:bodyPr wrap="square">
            <a:spAutoFit/>
          </a:bodyPr>
          <a:lstStyle/>
          <a:p>
            <a:r>
              <a:rPr lang="ja-JP" altLang="en-US" sz="2400" dirty="0">
                <a:latin typeface="メイリオ" panose="020B0604030504040204" pitchFamily="50" charset="-128"/>
                <a:ea typeface="メイリオ" panose="020B0604030504040204" pitchFamily="50" charset="-128"/>
              </a:rPr>
              <a:t>・</a:t>
            </a:r>
            <a:r>
              <a:rPr lang="ja-JP" altLang="en-US" sz="2400" b="0" i="0" dirty="0">
                <a:effectLst/>
                <a:latin typeface="メイリオ" panose="020B0604030504040204" pitchFamily="50" charset="-128"/>
                <a:ea typeface="メイリオ" panose="020B0604030504040204" pitchFamily="50" charset="-128"/>
              </a:rPr>
              <a:t>プログラミング初学者はエラーに詰まってしまう</a:t>
            </a:r>
            <a:r>
              <a:rPr lang="en-US" altLang="ja-JP" sz="2400" b="0" i="0" dirty="0">
                <a:effectLst/>
                <a:latin typeface="メイリオ" panose="020B0604030504040204" pitchFamily="50" charset="-128"/>
                <a:ea typeface="メイリオ" panose="020B0604030504040204" pitchFamily="50" charset="-128"/>
              </a:rPr>
              <a:t>⁽¹⁾</a:t>
            </a:r>
            <a:endParaRPr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05D44265-899F-4D68-9A0B-2B0263A70461}"/>
              </a:ext>
            </a:extLst>
          </p:cNvPr>
          <p:cNvSpPr txBox="1"/>
          <p:nvPr/>
        </p:nvSpPr>
        <p:spPr>
          <a:xfrm>
            <a:off x="639663" y="4471332"/>
            <a:ext cx="9456366" cy="461665"/>
          </a:xfrm>
          <a:prstGeom prst="rect">
            <a:avLst/>
          </a:prstGeom>
          <a:noFill/>
        </p:spPr>
        <p:txBody>
          <a:bodyPr wrap="square">
            <a:spAutoFit/>
          </a:bodyPr>
          <a:lstStyle/>
          <a:p>
            <a:r>
              <a:rPr lang="ja-JP" altLang="en-US" sz="2400" b="0" i="0" dirty="0">
                <a:effectLst/>
                <a:latin typeface="メイリオ" panose="020B0604030504040204" pitchFamily="50" charset="-128"/>
                <a:ea typeface="メイリオ" panose="020B0604030504040204" pitchFamily="50" charset="-128"/>
              </a:rPr>
              <a:t>・先行研究では提出回数の調査</a:t>
            </a:r>
            <a:r>
              <a:rPr lang="en-US" altLang="ja-JP" sz="2400" b="0" i="0" dirty="0">
                <a:effectLst/>
                <a:latin typeface="メイリオ" panose="020B0604030504040204" pitchFamily="50" charset="-128"/>
                <a:ea typeface="メイリオ" panose="020B0604030504040204" pitchFamily="50" charset="-128"/>
              </a:rPr>
              <a:t>⁽²⁾</a:t>
            </a:r>
            <a:r>
              <a:rPr lang="ja-JP" altLang="en-US" sz="2400" b="0" i="0" dirty="0">
                <a:effectLst/>
                <a:latin typeface="メイリオ" panose="020B0604030504040204" pitchFamily="50" charset="-128"/>
                <a:ea typeface="メイリオ" panose="020B0604030504040204" pitchFamily="50" charset="-128"/>
              </a:rPr>
              <a:t>が実施されている</a:t>
            </a:r>
            <a:r>
              <a:rPr lang="ja-JP" altLang="en-US" sz="2400" dirty="0">
                <a:latin typeface="メイリオ" panose="020B0604030504040204" pitchFamily="50" charset="-128"/>
                <a:ea typeface="メイリオ" panose="020B0604030504040204" pitchFamily="50" charset="-128"/>
              </a:rPr>
              <a:t>　</a:t>
            </a:r>
            <a:endParaRPr lang="en-US" altLang="ja-JP"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FCFBFE18-6F7B-485C-9B4F-EDA75FD9DAB4}"/>
              </a:ext>
            </a:extLst>
          </p:cNvPr>
          <p:cNvSpPr txBox="1"/>
          <p:nvPr/>
        </p:nvSpPr>
        <p:spPr>
          <a:xfrm>
            <a:off x="490564" y="5933333"/>
            <a:ext cx="10356375" cy="415498"/>
          </a:xfrm>
          <a:prstGeom prst="rect">
            <a:avLst/>
          </a:prstGeom>
          <a:noFill/>
        </p:spPr>
        <p:txBody>
          <a:bodyPr wrap="square">
            <a:spAutoFit/>
          </a:bodyPr>
          <a:lstStyle/>
          <a:p>
            <a:r>
              <a:rPr lang="en-US" altLang="ja-JP" sz="1050" b="0" i="0" dirty="0">
                <a:effectLst/>
                <a:latin typeface="メイリオ" panose="020B0604030504040204" pitchFamily="50" charset="-128"/>
                <a:ea typeface="メイリオ" panose="020B0604030504040204" pitchFamily="50" charset="-128"/>
              </a:rPr>
              <a:t>(1) Li, Zheng, Fuxiang Sun, Haifeng Wang, Yifan Ding, Yong Liu, and Xiang Chen. ‘CLACER: A Deep Learning-Based Compilation Error Classification Method for Novice Students’ Programs’. In 2021 IEEE 45th Annual Computers, Software, and Applications Conference (COMPSAC), 74–83, 2021.</a:t>
            </a:r>
            <a:endParaRPr kumimoji="1" lang="ja-JP" altLang="en-US" sz="105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EE6CCCC2-199F-4CB9-813C-2504FE038D99}"/>
              </a:ext>
            </a:extLst>
          </p:cNvPr>
          <p:cNvSpPr txBox="1"/>
          <p:nvPr/>
        </p:nvSpPr>
        <p:spPr>
          <a:xfrm>
            <a:off x="639663" y="3749334"/>
            <a:ext cx="9697090" cy="461665"/>
          </a:xfrm>
          <a:prstGeom prst="rect">
            <a:avLst/>
          </a:prstGeom>
          <a:noFill/>
        </p:spPr>
        <p:txBody>
          <a:bodyPr wrap="square">
            <a:spAutoFit/>
          </a:bodyPr>
          <a:lstStyle/>
          <a:p>
            <a:r>
              <a:rPr lang="ja-JP" altLang="en-US" sz="2400" dirty="0">
                <a:latin typeface="メイリオ" panose="020B0604030504040204" pitchFamily="50" charset="-128"/>
                <a:ea typeface="メイリオ" panose="020B0604030504040204" pitchFamily="50" charset="-128"/>
              </a:rPr>
              <a:t>→</a:t>
            </a:r>
            <a:r>
              <a:rPr lang="ja-JP" altLang="en-US" sz="2400" b="1" i="0" dirty="0">
                <a:effectLst/>
                <a:highlight>
                  <a:srgbClr val="FFFF00"/>
                </a:highlight>
                <a:latin typeface="メイリオ" panose="020B0604030504040204" pitchFamily="50" charset="-128"/>
                <a:ea typeface="メイリオ" panose="020B0604030504040204" pitchFamily="50" charset="-128"/>
              </a:rPr>
              <a:t>どのようなエラーが初学者を悩ませるのかは調査が必要</a:t>
            </a:r>
            <a:endParaRPr lang="en-US" altLang="ja-JP" sz="2400" b="1" dirty="0">
              <a:highlight>
                <a:srgbClr val="FFFF00"/>
              </a:highlight>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651DE810-D647-4401-ADFF-4486C7BA34F3}"/>
              </a:ext>
            </a:extLst>
          </p:cNvPr>
          <p:cNvSpPr txBox="1"/>
          <p:nvPr/>
        </p:nvSpPr>
        <p:spPr>
          <a:xfrm>
            <a:off x="490564" y="6280919"/>
            <a:ext cx="10356375" cy="577081"/>
          </a:xfrm>
          <a:prstGeom prst="rect">
            <a:avLst/>
          </a:prstGeom>
          <a:noFill/>
        </p:spPr>
        <p:txBody>
          <a:bodyPr wrap="square">
            <a:spAutoFit/>
          </a:bodyPr>
          <a:lstStyle/>
          <a:p>
            <a:r>
              <a:rPr lang="en-US" altLang="ja-JP" sz="1050" b="0" i="0" dirty="0">
                <a:effectLst/>
                <a:latin typeface="メイリオ" panose="020B0604030504040204" pitchFamily="50" charset="-128"/>
                <a:ea typeface="メイリオ" panose="020B0604030504040204" pitchFamily="50" charset="-128"/>
              </a:rPr>
              <a:t>(2) </a:t>
            </a:r>
            <a:r>
              <a:rPr lang="en-US" altLang="ja-JP" sz="1050" dirty="0">
                <a:latin typeface="メイリオ" panose="020B0604030504040204" pitchFamily="50" charset="-128"/>
                <a:ea typeface="メイリオ" panose="020B0604030504040204" pitchFamily="50" charset="-128"/>
              </a:rPr>
              <a:t>Sahil Bhatia and Rishabh Singh. 2018. Automated correction for syntax errors in programming assignments using recurrent neural networks. In Proceedings of the International Conference on Software Engineering (ICSE’18)</a:t>
            </a:r>
            <a:endParaRPr kumimoji="1" lang="ja-JP" altLang="en-US" sz="1050" dirty="0">
              <a:latin typeface="メイリオ" panose="020B0604030504040204" pitchFamily="50" charset="-128"/>
              <a:ea typeface="メイリオ" panose="020B0604030504040204" pitchFamily="50" charset="-128"/>
            </a:endParaRPr>
          </a:p>
          <a:p>
            <a:r>
              <a:rPr lang="en-US" altLang="ja-JP" sz="1050" b="0" i="0" dirty="0">
                <a:effectLst/>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2F840FC8-629E-450F-87AE-D952BA91393F}"/>
              </a:ext>
            </a:extLst>
          </p:cNvPr>
          <p:cNvSpPr txBox="1"/>
          <p:nvPr/>
        </p:nvSpPr>
        <p:spPr>
          <a:xfrm>
            <a:off x="639663" y="5193331"/>
            <a:ext cx="9697089" cy="461665"/>
          </a:xfrm>
          <a:prstGeom prst="rect">
            <a:avLst/>
          </a:prstGeom>
          <a:noFill/>
        </p:spPr>
        <p:txBody>
          <a:bodyPr wrap="square">
            <a:spAutoFit/>
          </a:bodyPr>
          <a:lstStyle/>
          <a:p>
            <a:r>
              <a:rPr lang="ja-JP" altLang="en-US" sz="2400" dirty="0">
                <a:latin typeface="メイリオ" panose="020B0604030504040204" pitchFamily="50" charset="-128"/>
                <a:ea typeface="メイリオ" panose="020B0604030504040204" pitchFamily="50" charset="-128"/>
              </a:rPr>
              <a:t>→</a:t>
            </a:r>
            <a:r>
              <a:rPr lang="en-US" altLang="ja-JP" sz="2400" b="0" i="0" dirty="0">
                <a:effectLst/>
                <a:latin typeface="メイリオ" panose="020B0604030504040204" pitchFamily="50" charset="-128"/>
                <a:ea typeface="メイリオ" panose="020B0604030504040204" pitchFamily="50" charset="-128"/>
              </a:rPr>
              <a:t> </a:t>
            </a:r>
            <a:r>
              <a:rPr lang="ja-JP" altLang="en-US" sz="2400" b="0" i="0" dirty="0">
                <a:effectLst/>
                <a:latin typeface="メイリオ" panose="020B0604030504040204" pitchFamily="50" charset="-128"/>
                <a:ea typeface="メイリオ" panose="020B0604030504040204" pitchFamily="50" charset="-128"/>
              </a:rPr>
              <a:t>提出された</a:t>
            </a:r>
            <a:r>
              <a:rPr lang="ja-JP" altLang="en-US" sz="2400" dirty="0">
                <a:latin typeface="メイリオ" panose="020B0604030504040204" pitchFamily="50" charset="-128"/>
                <a:ea typeface="メイリオ" panose="020B0604030504040204" pitchFamily="50" charset="-128"/>
              </a:rPr>
              <a:t>エラー</a:t>
            </a:r>
            <a:r>
              <a:rPr lang="ja-JP" altLang="en-US" sz="2400" b="0" i="0" dirty="0">
                <a:effectLst/>
                <a:latin typeface="メイリオ" panose="020B0604030504040204" pitchFamily="50" charset="-128"/>
                <a:ea typeface="メイリオ" panose="020B0604030504040204" pitchFamily="50" charset="-128"/>
              </a:rPr>
              <a:t>のうち約</a:t>
            </a:r>
            <a:r>
              <a:rPr lang="en-US" altLang="ja-JP" sz="2400" b="0" i="0" dirty="0">
                <a:effectLst/>
                <a:latin typeface="メイリオ" panose="020B0604030504040204" pitchFamily="50" charset="-128"/>
                <a:ea typeface="メイリオ" panose="020B0604030504040204" pitchFamily="50" charset="-128"/>
              </a:rPr>
              <a:t>30</a:t>
            </a:r>
            <a:r>
              <a:rPr lang="ja-JP" altLang="en-US" sz="2400" b="0" i="0" dirty="0">
                <a:effectLst/>
                <a:latin typeface="メイリオ" panose="020B0604030504040204" pitchFamily="50" charset="-128"/>
                <a:ea typeface="メイリオ" panose="020B0604030504040204" pitchFamily="50" charset="-128"/>
              </a:rPr>
              <a:t>％を</a:t>
            </a:r>
            <a:r>
              <a:rPr lang="en-US" altLang="ja-JP" sz="2400" b="0" i="0" dirty="0">
                <a:effectLst/>
                <a:latin typeface="メイリオ" panose="020B0604030504040204" pitchFamily="50" charset="-128"/>
                <a:ea typeface="メイリオ" panose="020B0604030504040204" pitchFamily="50" charset="-128"/>
              </a:rPr>
              <a:t>Syntax</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Error</a:t>
            </a:r>
          </a:p>
        </p:txBody>
      </p:sp>
      <p:sp>
        <p:nvSpPr>
          <p:cNvPr id="11" name="テキスト ボックス 10">
            <a:extLst>
              <a:ext uri="{FF2B5EF4-FFF2-40B4-BE49-F238E27FC236}">
                <a16:creationId xmlns:a16="http://schemas.microsoft.com/office/drawing/2014/main" id="{5AC5D224-0FBB-4305-BE1C-0DB6BD2852AA}"/>
              </a:ext>
            </a:extLst>
          </p:cNvPr>
          <p:cNvSpPr txBox="1"/>
          <p:nvPr/>
        </p:nvSpPr>
        <p:spPr>
          <a:xfrm>
            <a:off x="639663" y="1807713"/>
            <a:ext cx="9326270" cy="830997"/>
          </a:xfrm>
          <a:prstGeom prst="rect">
            <a:avLst/>
          </a:prstGeom>
          <a:noFill/>
        </p:spPr>
        <p:txBody>
          <a:bodyPr wrap="square">
            <a:spAutoFit/>
          </a:bodyPr>
          <a:lstStyle/>
          <a:p>
            <a:r>
              <a:rPr lang="ja-JP" altLang="en-US" sz="2400" dirty="0">
                <a:latin typeface="メイリオ" panose="020B0604030504040204" pitchFamily="50" charset="-128"/>
                <a:ea typeface="メイリオ" panose="020B0604030504040204" pitchFamily="50" charset="-128"/>
              </a:rPr>
              <a:t>プログラミングスキルは、情報専攻の学生にとって重要な能力</a:t>
            </a:r>
          </a:p>
          <a:p>
            <a:r>
              <a:rPr lang="ja-JP" altLang="en-US" sz="2400" dirty="0">
                <a:latin typeface="メイリオ" panose="020B0604030504040204" pitchFamily="50" charset="-128"/>
                <a:ea typeface="メイリオ" panose="020B0604030504040204" pitchFamily="50" charset="-128"/>
              </a:rPr>
              <a:t>しかし，多くの学生はコンピュータプログラミングの学習が困難</a:t>
            </a:r>
            <a:endParaRPr lang="en-US" altLang="ja-JP" sz="2400"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228AC6B4-64DF-4FB1-B2FE-408315828B67}"/>
              </a:ext>
            </a:extLst>
          </p:cNvPr>
          <p:cNvPicPr>
            <a:picLocks noChangeAspect="1"/>
          </p:cNvPicPr>
          <p:nvPr/>
        </p:nvPicPr>
        <p:blipFill>
          <a:blip r:embed="rId4"/>
          <a:stretch>
            <a:fillRect/>
          </a:stretch>
        </p:blipFill>
        <p:spPr>
          <a:xfrm>
            <a:off x="10137089" y="1467224"/>
            <a:ext cx="1237595" cy="1237595"/>
          </a:xfrm>
          <a:prstGeom prst="rect">
            <a:avLst/>
          </a:prstGeom>
        </p:spPr>
      </p:pic>
    </p:spTree>
    <p:extLst>
      <p:ext uri="{BB962C8B-B14F-4D97-AF65-F5344CB8AC3E}">
        <p14:creationId xmlns:p14="http://schemas.microsoft.com/office/powerpoint/2010/main" val="71595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1741EC-1A3E-4049-8904-AF2D210D0681}"/>
              </a:ext>
            </a:extLst>
          </p:cNvPr>
          <p:cNvSpPr>
            <a:spLocks noGrp="1"/>
          </p:cNvSpPr>
          <p:nvPr>
            <p:ph type="title"/>
          </p:nvPr>
        </p:nvSpPr>
        <p:spPr/>
        <p:txBody>
          <a:bodyPr/>
          <a:lstStyle/>
          <a:p>
            <a:r>
              <a:rPr kumimoji="1" lang="ja-JP" altLang="en-US" dirty="0"/>
              <a:t>プログラミング初学者が持つ特性</a:t>
            </a:r>
            <a:r>
              <a:rPr lang="en-US" altLang="ja-JP" sz="4400" dirty="0">
                <a:latin typeface="メイリオ" panose="020B0604030504040204" pitchFamily="50" charset="-128"/>
                <a:ea typeface="メイリオ" panose="020B0604030504040204" pitchFamily="50" charset="-128"/>
              </a:rPr>
              <a:t>⁽³⁾</a:t>
            </a:r>
            <a:endParaRPr kumimoji="1" lang="ja-JP" altLang="en-US" dirty="0"/>
          </a:p>
        </p:txBody>
      </p:sp>
      <p:sp>
        <p:nvSpPr>
          <p:cNvPr id="3" name="スライド番号プレースホルダー 2">
            <a:extLst>
              <a:ext uri="{FF2B5EF4-FFF2-40B4-BE49-F238E27FC236}">
                <a16:creationId xmlns:a16="http://schemas.microsoft.com/office/drawing/2014/main" id="{3C5ADED3-9AE3-40AE-B401-8AC0EFA714A7}"/>
              </a:ext>
            </a:extLst>
          </p:cNvPr>
          <p:cNvSpPr>
            <a:spLocks noGrp="1"/>
          </p:cNvSpPr>
          <p:nvPr>
            <p:ph type="sldNum" sz="quarter" idx="12"/>
          </p:nvPr>
        </p:nvSpPr>
        <p:spPr>
          <a:xfrm>
            <a:off x="9329530" y="6223828"/>
            <a:ext cx="1706217" cy="365125"/>
          </a:xfrm>
        </p:spPr>
        <p:txBody>
          <a:bodyPr/>
          <a:lstStyle/>
          <a:p>
            <a:fld id="{FA0F4718-6DD0-4BF6-A94F-2F64C56B316C}" type="slidenum">
              <a:rPr kumimoji="1" lang="ja-JP" altLang="en-US" smtClean="0"/>
              <a:t>2</a:t>
            </a:fld>
            <a:endParaRPr kumimoji="1" lang="ja-JP" altLang="en-US"/>
          </a:p>
        </p:txBody>
      </p:sp>
      <p:sp>
        <p:nvSpPr>
          <p:cNvPr id="4" name="テキスト ボックス 3">
            <a:extLst>
              <a:ext uri="{FF2B5EF4-FFF2-40B4-BE49-F238E27FC236}">
                <a16:creationId xmlns:a16="http://schemas.microsoft.com/office/drawing/2014/main" id="{7250D294-3EE8-41C2-AFA0-A7517CFA26D0}"/>
              </a:ext>
            </a:extLst>
          </p:cNvPr>
          <p:cNvSpPr txBox="1"/>
          <p:nvPr/>
        </p:nvSpPr>
        <p:spPr>
          <a:xfrm>
            <a:off x="175260" y="6212898"/>
            <a:ext cx="11811000" cy="407804"/>
          </a:xfrm>
          <a:prstGeom prst="rect">
            <a:avLst/>
          </a:prstGeom>
          <a:noFill/>
        </p:spPr>
        <p:txBody>
          <a:bodyPr wrap="square" rtlCol="0">
            <a:spAutoFit/>
          </a:bodyPr>
          <a:lstStyle/>
          <a:p>
            <a:r>
              <a:rPr lang="en-US" altLang="ja-JP" sz="1000" b="0" i="0" dirty="0">
                <a:effectLst/>
                <a:latin typeface="メイリオ" panose="020B0604030504040204" pitchFamily="50" charset="-128"/>
                <a:ea typeface="メイリオ" panose="020B0604030504040204" pitchFamily="50" charset="-128"/>
              </a:rPr>
              <a:t>(3) </a:t>
            </a:r>
            <a:r>
              <a:rPr lang="en-US" altLang="ja-JP" sz="1000" b="0" i="0" dirty="0">
                <a:solidFill>
                  <a:srgbClr val="333333"/>
                </a:solidFill>
                <a:effectLst/>
                <a:latin typeface="Georgia" panose="02040502050405020303" pitchFamily="18" charset="0"/>
              </a:rPr>
              <a:t>Fujiwara, K., </a:t>
            </a:r>
            <a:r>
              <a:rPr lang="en-US" altLang="ja-JP" sz="1000" b="0" i="0" dirty="0" err="1">
                <a:solidFill>
                  <a:srgbClr val="333333"/>
                </a:solidFill>
                <a:effectLst/>
                <a:latin typeface="Georgia" panose="02040502050405020303" pitchFamily="18" charset="0"/>
              </a:rPr>
              <a:t>Fushida</a:t>
            </a:r>
            <a:r>
              <a:rPr lang="en-US" altLang="ja-JP" sz="1000" b="0" i="0" dirty="0">
                <a:solidFill>
                  <a:srgbClr val="333333"/>
                </a:solidFill>
                <a:effectLst/>
                <a:latin typeface="Georgia" panose="02040502050405020303" pitchFamily="18" charset="0"/>
              </a:rPr>
              <a:t>, K., </a:t>
            </a:r>
            <a:r>
              <a:rPr lang="en-US" altLang="ja-JP" sz="1000" b="0" i="0" dirty="0" err="1">
                <a:solidFill>
                  <a:srgbClr val="333333"/>
                </a:solidFill>
                <a:effectLst/>
                <a:latin typeface="Georgia" panose="02040502050405020303" pitchFamily="18" charset="0"/>
              </a:rPr>
              <a:t>Tamada</a:t>
            </a:r>
            <a:r>
              <a:rPr lang="en-US" altLang="ja-JP" sz="1000" b="0" i="0" dirty="0">
                <a:solidFill>
                  <a:srgbClr val="333333"/>
                </a:solidFill>
                <a:effectLst/>
                <a:latin typeface="Georgia" panose="02040502050405020303" pitchFamily="18" charset="0"/>
              </a:rPr>
              <a:t>, H., </a:t>
            </a:r>
            <a:r>
              <a:rPr lang="en-US" altLang="ja-JP" sz="1000" b="0" i="0" dirty="0" err="1">
                <a:solidFill>
                  <a:srgbClr val="333333"/>
                </a:solidFill>
                <a:effectLst/>
                <a:latin typeface="Georgia" panose="02040502050405020303" pitchFamily="18" charset="0"/>
              </a:rPr>
              <a:t>Igaki</a:t>
            </a:r>
            <a:r>
              <a:rPr lang="en-US" altLang="ja-JP" sz="1000" b="0" i="0" dirty="0">
                <a:solidFill>
                  <a:srgbClr val="333333"/>
                </a:solidFill>
                <a:effectLst/>
                <a:latin typeface="Georgia" panose="02040502050405020303" pitchFamily="18" charset="0"/>
              </a:rPr>
              <a:t>, H., &amp; Yoshida, N. (2012). Why novice programmers fall into a pitfall?: Coding pattern analysis in programming exercise. </a:t>
            </a:r>
          </a:p>
          <a:p>
            <a:r>
              <a:rPr lang="en-US" altLang="ja-JP" sz="1000" b="0" i="0" dirty="0">
                <a:solidFill>
                  <a:srgbClr val="333333"/>
                </a:solidFill>
                <a:effectLst/>
                <a:latin typeface="Georgia" panose="02040502050405020303" pitchFamily="18" charset="0"/>
              </a:rPr>
              <a:t>In </a:t>
            </a:r>
            <a:r>
              <a:rPr lang="en-US" altLang="ja-JP" sz="1000" b="0" i="1" dirty="0">
                <a:solidFill>
                  <a:srgbClr val="333333"/>
                </a:solidFill>
                <a:effectLst/>
                <a:latin typeface="Georgia" panose="02040502050405020303" pitchFamily="18" charset="0"/>
              </a:rPr>
              <a:t>Empirical software engineering in practice </a:t>
            </a:r>
            <a:r>
              <a:rPr lang="en-US" altLang="ja-JP" sz="1000" b="0" i="0" dirty="0">
                <a:solidFill>
                  <a:srgbClr val="333333"/>
                </a:solidFill>
                <a:effectLst/>
                <a:latin typeface="Georgia" panose="02040502050405020303" pitchFamily="18" charset="0"/>
              </a:rPr>
              <a:t>(</a:t>
            </a:r>
            <a:r>
              <a:rPr lang="en-US" altLang="ja-JP" sz="1000" b="0" i="1" dirty="0">
                <a:solidFill>
                  <a:srgbClr val="333333"/>
                </a:solidFill>
                <a:effectLst/>
                <a:latin typeface="Georgia" panose="02040502050405020303" pitchFamily="18" charset="0"/>
              </a:rPr>
              <a:t>IWESEP</a:t>
            </a:r>
            <a:r>
              <a:rPr lang="en-US" altLang="ja-JP" sz="1000" b="0" i="0" dirty="0">
                <a:solidFill>
                  <a:srgbClr val="333333"/>
                </a:solidFill>
                <a:effectLst/>
                <a:latin typeface="Georgia" panose="02040502050405020303" pitchFamily="18" charset="0"/>
              </a:rPr>
              <a:t>)</a:t>
            </a:r>
            <a:r>
              <a:rPr lang="en-US" altLang="ja-JP" sz="1000" b="0" i="1" dirty="0">
                <a:solidFill>
                  <a:srgbClr val="333333"/>
                </a:solidFill>
                <a:effectLst/>
                <a:latin typeface="Georgia" panose="02040502050405020303" pitchFamily="18" charset="0"/>
              </a:rPr>
              <a:t>, 2012 fourth </a:t>
            </a:r>
            <a:r>
              <a:rPr lang="en-US" altLang="ja-JP" sz="1000" b="0" i="1" dirty="0" err="1">
                <a:solidFill>
                  <a:srgbClr val="333333"/>
                </a:solidFill>
                <a:effectLst/>
                <a:latin typeface="Georgia" panose="02040502050405020303" pitchFamily="18" charset="0"/>
              </a:rPr>
              <a:t>ınternational</a:t>
            </a:r>
            <a:r>
              <a:rPr lang="en-US" altLang="ja-JP" sz="1000" b="0" i="1" dirty="0">
                <a:solidFill>
                  <a:srgbClr val="333333"/>
                </a:solidFill>
                <a:effectLst/>
                <a:latin typeface="Georgia" panose="02040502050405020303" pitchFamily="18" charset="0"/>
              </a:rPr>
              <a:t> workshop</a:t>
            </a:r>
            <a:r>
              <a:rPr lang="en-US" altLang="ja-JP" sz="1000" b="0" i="0" dirty="0">
                <a:solidFill>
                  <a:srgbClr val="333333"/>
                </a:solidFill>
                <a:effectLst/>
                <a:latin typeface="Georgia" panose="02040502050405020303" pitchFamily="18" charset="0"/>
              </a:rPr>
              <a:t> (pp. 46–51). IEEE.</a:t>
            </a:r>
            <a:endParaRPr lang="en-US" altLang="ja-JP" sz="1200" b="1" i="0" u="none" strike="noStrike" dirty="0">
              <a:effectLst/>
              <a:highlight>
                <a:srgbClr val="FFFF00"/>
              </a:highlight>
              <a:latin typeface="メイリオ" panose="020B0604030504040204" pitchFamily="50" charset="-128"/>
              <a:ea typeface="メイリオ" panose="020B0604030504040204" pitchFamily="50" charset="-128"/>
            </a:endParaRPr>
          </a:p>
        </p:txBody>
      </p:sp>
      <p:grpSp>
        <p:nvGrpSpPr>
          <p:cNvPr id="22" name="グループ化 21">
            <a:extLst>
              <a:ext uri="{FF2B5EF4-FFF2-40B4-BE49-F238E27FC236}">
                <a16:creationId xmlns:a16="http://schemas.microsoft.com/office/drawing/2014/main" id="{4BB03D9F-AFC2-4354-BA91-40703EAB2F52}"/>
              </a:ext>
            </a:extLst>
          </p:cNvPr>
          <p:cNvGrpSpPr/>
          <p:nvPr/>
        </p:nvGrpSpPr>
        <p:grpSpPr>
          <a:xfrm>
            <a:off x="727408" y="4048422"/>
            <a:ext cx="10964583" cy="1973272"/>
            <a:chOff x="727408" y="3863490"/>
            <a:chExt cx="10964583" cy="1973272"/>
          </a:xfrm>
        </p:grpSpPr>
        <p:sp>
          <p:nvSpPr>
            <p:cNvPr id="17" name="正方形/長方形 16">
              <a:extLst>
                <a:ext uri="{FF2B5EF4-FFF2-40B4-BE49-F238E27FC236}">
                  <a16:creationId xmlns:a16="http://schemas.microsoft.com/office/drawing/2014/main" id="{ABBBA7F8-AD13-4EEB-87B4-2AEFA747931A}"/>
                </a:ext>
              </a:extLst>
            </p:cNvPr>
            <p:cNvSpPr/>
            <p:nvPr/>
          </p:nvSpPr>
          <p:spPr>
            <a:xfrm>
              <a:off x="1143000" y="4121325"/>
              <a:ext cx="10548991" cy="1715437"/>
            </a:xfrm>
            <a:prstGeom prst="rect">
              <a:avLst/>
            </a:prstGeom>
            <a:ln w="762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id="{FC901D67-D293-4C45-9768-ED94B504A4A1}"/>
                </a:ext>
              </a:extLst>
            </p:cNvPr>
            <p:cNvSpPr txBox="1"/>
            <p:nvPr/>
          </p:nvSpPr>
          <p:spPr>
            <a:xfrm>
              <a:off x="1528792" y="4724132"/>
              <a:ext cx="9998811" cy="830997"/>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デバッグ能力はプログラミングの経験に基づく部分が大きく，初学者は上手く修正の手がかりを見つけられない</a:t>
              </a:r>
              <a:endParaRPr lang="en-US" altLang="ja-JP" sz="2400" i="0" u="none" strike="noStrike" dirty="0">
                <a:effectLst/>
                <a:latin typeface="メイリオ" panose="020B0604030504040204" pitchFamily="50" charset="-128"/>
                <a:ea typeface="メイリオ" panose="020B0604030504040204" pitchFamily="50" charset="-128"/>
              </a:endParaRPr>
            </a:p>
          </p:txBody>
        </p:sp>
        <p:sp>
          <p:nvSpPr>
            <p:cNvPr id="19" name="四角形: 角を丸くする 18">
              <a:extLst>
                <a:ext uri="{FF2B5EF4-FFF2-40B4-BE49-F238E27FC236}">
                  <a16:creationId xmlns:a16="http://schemas.microsoft.com/office/drawing/2014/main" id="{DE01C644-6BFE-4057-A666-22F39C13BAE3}"/>
                </a:ext>
              </a:extLst>
            </p:cNvPr>
            <p:cNvSpPr/>
            <p:nvPr/>
          </p:nvSpPr>
          <p:spPr>
            <a:xfrm>
              <a:off x="727408" y="3863490"/>
              <a:ext cx="5169959" cy="6213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修正の手がかりを見つけにくい</a:t>
              </a:r>
              <a:endParaRPr kumimoji="1" lang="en-US" altLang="ja-JP" sz="2400" b="1" dirty="0">
                <a:solidFill>
                  <a:schemeClr val="tx1"/>
                </a:solidFill>
                <a:latin typeface="メイリオ" panose="020B0604030504040204" pitchFamily="50" charset="-128"/>
                <a:ea typeface="メイリオ" panose="020B0604030504040204" pitchFamily="50" charset="-128"/>
              </a:endParaRPr>
            </a:p>
          </p:txBody>
        </p:sp>
      </p:grpSp>
      <p:grpSp>
        <p:nvGrpSpPr>
          <p:cNvPr id="21" name="グループ化 20">
            <a:extLst>
              <a:ext uri="{FF2B5EF4-FFF2-40B4-BE49-F238E27FC236}">
                <a16:creationId xmlns:a16="http://schemas.microsoft.com/office/drawing/2014/main" id="{39F1CDB4-51AD-4C7F-93B7-BEEBA0E7B007}"/>
              </a:ext>
            </a:extLst>
          </p:cNvPr>
          <p:cNvGrpSpPr/>
          <p:nvPr/>
        </p:nvGrpSpPr>
        <p:grpSpPr>
          <a:xfrm>
            <a:off x="727408" y="1685536"/>
            <a:ext cx="10964583" cy="2045903"/>
            <a:chOff x="727408" y="1685536"/>
            <a:chExt cx="10964583" cy="2045903"/>
          </a:xfrm>
        </p:grpSpPr>
        <p:sp>
          <p:nvSpPr>
            <p:cNvPr id="16" name="正方形/長方形 15">
              <a:extLst>
                <a:ext uri="{FF2B5EF4-FFF2-40B4-BE49-F238E27FC236}">
                  <a16:creationId xmlns:a16="http://schemas.microsoft.com/office/drawing/2014/main" id="{D4990169-27A2-4EBA-BA83-F871CAB73DEE}"/>
                </a:ext>
              </a:extLst>
            </p:cNvPr>
            <p:cNvSpPr/>
            <p:nvPr/>
          </p:nvSpPr>
          <p:spPr>
            <a:xfrm>
              <a:off x="1143000" y="2016002"/>
              <a:ext cx="10548991" cy="1715437"/>
            </a:xfrm>
            <a:prstGeom prst="rect">
              <a:avLst/>
            </a:prstGeom>
            <a:ln w="762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0E87F75-E1BB-4402-81B9-C16B6C86DE22}"/>
                </a:ext>
              </a:extLst>
            </p:cNvPr>
            <p:cNvSpPr txBox="1"/>
            <p:nvPr/>
          </p:nvSpPr>
          <p:spPr>
            <a:xfrm>
              <a:off x="1528793" y="2570689"/>
              <a:ext cx="9875520" cy="830997"/>
            </a:xfrm>
            <a:prstGeom prst="rect">
              <a:avLst/>
            </a:prstGeom>
            <a:noFill/>
          </p:spPr>
          <p:txBody>
            <a:bodyPr wrap="square" rtlCol="0">
              <a:spAutoFit/>
            </a:bodyPr>
            <a:lstStyle/>
            <a:p>
              <a:pPr lvl="0"/>
              <a:r>
                <a:rPr kumimoji="1" lang="ja-JP" altLang="ja-JP" sz="2400" i="0" dirty="0">
                  <a:latin typeface="メイリオ" panose="020B0604030504040204" pitchFamily="50" charset="-128"/>
                  <a:ea typeface="メイリオ" panose="020B0604030504040204" pitchFamily="50" charset="-128"/>
                </a:rPr>
                <a:t>エラーメッセージの意味や</a:t>
              </a:r>
              <a:r>
                <a:rPr kumimoji="1" lang="ja-JP" altLang="en-US" sz="2400" dirty="0">
                  <a:latin typeface="メイリオ" panose="020B0604030504040204" pitchFamily="50" charset="-128"/>
                  <a:ea typeface="メイリオ" panose="020B0604030504040204" pitchFamily="50" charset="-128"/>
                </a:rPr>
                <a:t>，</a:t>
              </a:r>
              <a:r>
                <a:rPr kumimoji="1" lang="ja-JP" altLang="ja-JP" sz="2400" i="0" dirty="0">
                  <a:latin typeface="メイリオ" panose="020B0604030504040204" pitchFamily="50" charset="-128"/>
                  <a:ea typeface="メイリオ" panose="020B0604030504040204" pitchFamily="50" charset="-128"/>
                </a:rPr>
                <a:t>修正すべき箇所を絞り込む方法など</a:t>
              </a:r>
              <a:r>
                <a:rPr kumimoji="1" lang="ja-JP" altLang="en-US" sz="2400" i="0" dirty="0">
                  <a:latin typeface="メイリオ" panose="020B0604030504040204" pitchFamily="50" charset="-128"/>
                  <a:ea typeface="メイリオ" panose="020B0604030504040204" pitchFamily="50" charset="-128"/>
                </a:rPr>
                <a:t>を指導</a:t>
              </a:r>
              <a:r>
                <a:rPr kumimoji="1" lang="ja-JP" altLang="ja-JP" sz="2400" i="0" dirty="0">
                  <a:latin typeface="メイリオ" panose="020B0604030504040204" pitchFamily="50" charset="-128"/>
                  <a:ea typeface="メイリオ" panose="020B0604030504040204" pitchFamily="50" charset="-128"/>
                </a:rPr>
                <a:t>することが有効である</a:t>
              </a:r>
              <a:endParaRPr kumimoji="1" lang="ja-JP" altLang="en-US" sz="2400" dirty="0">
                <a:latin typeface="メイリオ" panose="020B0604030504040204" pitchFamily="50" charset="-128"/>
                <a:ea typeface="メイリオ" panose="020B0604030504040204" pitchFamily="50" charset="-128"/>
              </a:endParaRPr>
            </a:p>
          </p:txBody>
        </p:sp>
        <p:sp>
          <p:nvSpPr>
            <p:cNvPr id="20" name="四角形: 角を丸くする 19">
              <a:extLst>
                <a:ext uri="{FF2B5EF4-FFF2-40B4-BE49-F238E27FC236}">
                  <a16:creationId xmlns:a16="http://schemas.microsoft.com/office/drawing/2014/main" id="{6A1353D6-DE2E-4C4D-9606-5B1132A0BCE9}"/>
                </a:ext>
              </a:extLst>
            </p:cNvPr>
            <p:cNvSpPr/>
            <p:nvPr/>
          </p:nvSpPr>
          <p:spPr>
            <a:xfrm>
              <a:off x="727408" y="1685536"/>
              <a:ext cx="5169959" cy="63642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メイリオ" panose="020B0604030504040204" pitchFamily="50" charset="-128"/>
                  <a:ea typeface="メイリオ" panose="020B0604030504040204" pitchFamily="50" charset="-128"/>
                </a:rPr>
                <a:t>正解に無関係な修正を続ける</a:t>
              </a:r>
            </a:p>
          </p:txBody>
        </p:sp>
      </p:grpSp>
    </p:spTree>
    <p:extLst>
      <p:ext uri="{BB962C8B-B14F-4D97-AF65-F5344CB8AC3E}">
        <p14:creationId xmlns:p14="http://schemas.microsoft.com/office/powerpoint/2010/main" val="301587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C3E344-3911-47B1-8A2E-B40374A9C88F}"/>
              </a:ext>
            </a:extLst>
          </p:cNvPr>
          <p:cNvSpPr>
            <a:spLocks noGrp="1"/>
          </p:cNvSpPr>
          <p:nvPr>
            <p:ph type="title"/>
          </p:nvPr>
        </p:nvSpPr>
        <p:spPr/>
        <p:txBody>
          <a:bodyPr/>
          <a:lstStyle/>
          <a:p>
            <a:r>
              <a:rPr kumimoji="1" lang="ja-JP" altLang="en-US" dirty="0">
                <a:solidFill>
                  <a:schemeClr val="tx1"/>
                </a:solidFill>
              </a:rPr>
              <a:t>本研究の目的とアプローチ</a:t>
            </a:r>
            <a:endParaRPr kumimoji="1" lang="ja-JP" altLang="en-US" dirty="0"/>
          </a:p>
        </p:txBody>
      </p:sp>
      <p:sp>
        <p:nvSpPr>
          <p:cNvPr id="4" name="スライド番号プレースホルダー 3">
            <a:extLst>
              <a:ext uri="{FF2B5EF4-FFF2-40B4-BE49-F238E27FC236}">
                <a16:creationId xmlns:a16="http://schemas.microsoft.com/office/drawing/2014/main" id="{A531CF03-2B19-46B7-A492-0725A15E655D}"/>
              </a:ext>
            </a:extLst>
          </p:cNvPr>
          <p:cNvSpPr>
            <a:spLocks noGrp="1"/>
          </p:cNvSpPr>
          <p:nvPr>
            <p:ph type="sldNum" sz="quarter" idx="12"/>
          </p:nvPr>
        </p:nvSpPr>
        <p:spPr/>
        <p:txBody>
          <a:bodyPr/>
          <a:lstStyle/>
          <a:p>
            <a:fld id="{FA0F4718-6DD0-4BF6-A94F-2F64C56B316C}" type="slidenum">
              <a:rPr kumimoji="1" lang="ja-JP" altLang="en-US" smtClean="0"/>
              <a:pPr/>
              <a:t>3</a:t>
            </a:fld>
            <a:endParaRPr kumimoji="1" lang="ja-JP" altLang="en-US" dirty="0"/>
          </a:p>
        </p:txBody>
      </p:sp>
      <p:grpSp>
        <p:nvGrpSpPr>
          <p:cNvPr id="33" name="グループ化 32">
            <a:extLst>
              <a:ext uri="{FF2B5EF4-FFF2-40B4-BE49-F238E27FC236}">
                <a16:creationId xmlns:a16="http://schemas.microsoft.com/office/drawing/2014/main" id="{9527FE41-3C6C-49B5-819D-AD9AA249466F}"/>
              </a:ext>
            </a:extLst>
          </p:cNvPr>
          <p:cNvGrpSpPr/>
          <p:nvPr/>
        </p:nvGrpSpPr>
        <p:grpSpPr>
          <a:xfrm>
            <a:off x="1143000" y="2026892"/>
            <a:ext cx="10271589" cy="1360210"/>
            <a:chOff x="1143000" y="2338486"/>
            <a:chExt cx="10271589" cy="1360210"/>
          </a:xfrm>
        </p:grpSpPr>
        <p:sp>
          <p:nvSpPr>
            <p:cNvPr id="26" name="正方形/長方形 25">
              <a:extLst>
                <a:ext uri="{FF2B5EF4-FFF2-40B4-BE49-F238E27FC236}">
                  <a16:creationId xmlns:a16="http://schemas.microsoft.com/office/drawing/2014/main" id="{1B05E8BC-4EE3-4145-AA99-DCE992378A22}"/>
                </a:ext>
              </a:extLst>
            </p:cNvPr>
            <p:cNvSpPr/>
            <p:nvPr/>
          </p:nvSpPr>
          <p:spPr>
            <a:xfrm>
              <a:off x="1173481" y="2871980"/>
              <a:ext cx="10241108" cy="826716"/>
            </a:xfrm>
            <a:prstGeom prst="rect">
              <a:avLst/>
            </a:prstGeom>
            <a:ln w="762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grpSp>
          <p:nvGrpSpPr>
            <p:cNvPr id="28" name="グループ化 27">
              <a:extLst>
                <a:ext uri="{FF2B5EF4-FFF2-40B4-BE49-F238E27FC236}">
                  <a16:creationId xmlns:a16="http://schemas.microsoft.com/office/drawing/2014/main" id="{8EBCD17F-FA30-4934-B768-4DC581A0A4B3}"/>
                </a:ext>
              </a:extLst>
            </p:cNvPr>
            <p:cNvGrpSpPr/>
            <p:nvPr/>
          </p:nvGrpSpPr>
          <p:grpSpPr>
            <a:xfrm>
              <a:off x="1143000" y="2338486"/>
              <a:ext cx="10064360" cy="1212347"/>
              <a:chOff x="1143000" y="2348760"/>
              <a:chExt cx="10064360" cy="1212347"/>
            </a:xfrm>
          </p:grpSpPr>
          <p:sp>
            <p:nvSpPr>
              <p:cNvPr id="9" name="テキスト ボックス 8">
                <a:extLst>
                  <a:ext uri="{FF2B5EF4-FFF2-40B4-BE49-F238E27FC236}">
                    <a16:creationId xmlns:a16="http://schemas.microsoft.com/office/drawing/2014/main" id="{E3C6DFEF-1FD0-4C3C-8867-2BB9B14ACF86}"/>
                  </a:ext>
                </a:extLst>
              </p:cNvPr>
              <p:cNvSpPr txBox="1"/>
              <p:nvPr/>
            </p:nvSpPr>
            <p:spPr>
              <a:xfrm>
                <a:off x="1331841" y="3099442"/>
                <a:ext cx="9875519" cy="461665"/>
              </a:xfrm>
              <a:prstGeom prst="rect">
                <a:avLst/>
              </a:prstGeom>
              <a:noFill/>
            </p:spPr>
            <p:txBody>
              <a:bodyPr wrap="square">
                <a:spAutoFit/>
              </a:bodyPr>
              <a:lstStyle/>
              <a:p>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初学者が苦手とするエラーを特定する</a:t>
                </a:r>
                <a:endParaRPr kumimoji="1" lang="en-US" altLang="ja-JP" sz="240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CDA25810-A45E-4A60-986F-FB41B24DA654}"/>
                  </a:ext>
                </a:extLst>
              </p:cNvPr>
              <p:cNvSpPr txBox="1"/>
              <p:nvPr/>
            </p:nvSpPr>
            <p:spPr>
              <a:xfrm>
                <a:off x="1143000" y="2348760"/>
                <a:ext cx="7315200" cy="523220"/>
              </a:xfrm>
              <a:prstGeom prst="rect">
                <a:avLst/>
              </a:prstGeom>
              <a:noFill/>
            </p:spPr>
            <p:txBody>
              <a:bodyPr wrap="square" rtlCol="0">
                <a:spAutoFit/>
              </a:bodyPr>
              <a:lstStyle/>
              <a:p>
                <a:r>
                  <a:rPr kumimoji="1" lang="ja-JP" altLang="en-US" sz="2800" b="1" dirty="0">
                    <a:latin typeface="メイリオ" panose="020B0604030504040204" pitchFamily="50" charset="-128"/>
                    <a:ea typeface="メイリオ" panose="020B0604030504040204" pitchFamily="50" charset="-128"/>
                  </a:rPr>
                  <a:t>目的</a:t>
                </a:r>
                <a:endParaRPr kumimoji="1" lang="en-US" altLang="ja-JP" sz="2800" b="1" dirty="0">
                  <a:latin typeface="メイリオ" panose="020B0604030504040204" pitchFamily="50" charset="-128"/>
                  <a:ea typeface="メイリオ" panose="020B0604030504040204" pitchFamily="50" charset="-128"/>
                </a:endParaRPr>
              </a:p>
            </p:txBody>
          </p:sp>
        </p:grpSp>
      </p:grpSp>
      <p:grpSp>
        <p:nvGrpSpPr>
          <p:cNvPr id="30" name="グループ化 29">
            <a:extLst>
              <a:ext uri="{FF2B5EF4-FFF2-40B4-BE49-F238E27FC236}">
                <a16:creationId xmlns:a16="http://schemas.microsoft.com/office/drawing/2014/main" id="{FB865376-5FD1-43AD-9C42-9379B0292961}"/>
              </a:ext>
            </a:extLst>
          </p:cNvPr>
          <p:cNvGrpSpPr/>
          <p:nvPr/>
        </p:nvGrpSpPr>
        <p:grpSpPr>
          <a:xfrm>
            <a:off x="1143000" y="3819395"/>
            <a:ext cx="10271589" cy="1471801"/>
            <a:chOff x="1143000" y="3788569"/>
            <a:chExt cx="10271589" cy="1471801"/>
          </a:xfrm>
        </p:grpSpPr>
        <p:sp>
          <p:nvSpPr>
            <p:cNvPr id="25" name="正方形/長方形 24">
              <a:extLst>
                <a:ext uri="{FF2B5EF4-FFF2-40B4-BE49-F238E27FC236}">
                  <a16:creationId xmlns:a16="http://schemas.microsoft.com/office/drawing/2014/main" id="{65848735-7FAD-494F-985E-EF350D864B23}"/>
                </a:ext>
              </a:extLst>
            </p:cNvPr>
            <p:cNvSpPr/>
            <p:nvPr/>
          </p:nvSpPr>
          <p:spPr>
            <a:xfrm>
              <a:off x="1173480" y="4306258"/>
              <a:ext cx="10241109" cy="954112"/>
            </a:xfrm>
            <a:prstGeom prst="rect">
              <a:avLst/>
            </a:prstGeom>
            <a:ln w="762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1AB61B05-5882-4A62-9405-32BB6BA3DABB}"/>
                </a:ext>
              </a:extLst>
            </p:cNvPr>
            <p:cNvSpPr txBox="1"/>
            <p:nvPr/>
          </p:nvSpPr>
          <p:spPr>
            <a:xfrm>
              <a:off x="1351718" y="4569067"/>
              <a:ext cx="9875520" cy="461665"/>
            </a:xfrm>
            <a:prstGeom prst="rect">
              <a:avLst/>
            </a:prstGeom>
            <a:noFill/>
          </p:spPr>
          <p:txBody>
            <a:bodyPr wrap="square">
              <a:spAutoFit/>
            </a:bodyPr>
            <a:lstStyle/>
            <a:p>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初学者がエラー修正</a:t>
              </a:r>
              <a:r>
                <a:rPr kumimoji="1" lang="ja-JP" altLang="ja-JP" sz="2400" dirty="0">
                  <a:latin typeface="メイリオ" panose="020B0604030504040204" pitchFamily="50" charset="-128"/>
                  <a:ea typeface="メイリオ" panose="020B0604030504040204" pitchFamily="50" charset="-128"/>
                </a:rPr>
                <a:t>にかける</a:t>
              </a:r>
              <a:r>
                <a:rPr kumimoji="1" lang="ja-JP" altLang="en-US" sz="2400" dirty="0">
                  <a:highlight>
                    <a:srgbClr val="FAB826"/>
                  </a:highlight>
                  <a:latin typeface="メイリオ" panose="020B0604030504040204" pitchFamily="50" charset="-128"/>
                  <a:ea typeface="メイリオ" panose="020B0604030504040204" pitchFamily="50" charset="-128"/>
                </a:rPr>
                <a:t>「</a:t>
              </a:r>
              <a:r>
                <a:rPr kumimoji="1" lang="ja-JP" altLang="ja-JP" sz="2400" b="1" dirty="0">
                  <a:highlight>
                    <a:srgbClr val="FAB826"/>
                  </a:highlight>
                  <a:latin typeface="メイリオ" panose="020B0604030504040204" pitchFamily="50" charset="-128"/>
                  <a:ea typeface="メイリオ" panose="020B0604030504040204" pitchFamily="50" charset="-128"/>
                </a:rPr>
                <a:t>時間</a:t>
              </a:r>
              <a:r>
                <a:rPr kumimoji="1" lang="ja-JP" altLang="ja-JP" sz="2400" dirty="0">
                  <a:highlight>
                    <a:srgbClr val="FAB826"/>
                  </a:highlight>
                  <a:latin typeface="メイリオ" panose="020B0604030504040204" pitchFamily="50" charset="-128"/>
                  <a:ea typeface="メイリオ" panose="020B0604030504040204" pitchFamily="50" charset="-128"/>
                </a:rPr>
                <a:t>」</a:t>
              </a:r>
              <a:r>
                <a:rPr kumimoji="1" lang="ja-JP" altLang="ja-JP" sz="2400" dirty="0">
                  <a:latin typeface="メイリオ" panose="020B0604030504040204" pitchFamily="50" charset="-128"/>
                  <a:ea typeface="メイリオ" panose="020B0604030504040204" pitchFamily="50" charset="-128"/>
                </a:rPr>
                <a:t>に着目</a:t>
              </a:r>
              <a:r>
                <a:rPr kumimoji="1" lang="ja-JP" altLang="en-US" sz="2400" dirty="0">
                  <a:latin typeface="メイリオ" panose="020B0604030504040204" pitchFamily="50" charset="-128"/>
                  <a:ea typeface="メイリオ" panose="020B0604030504040204" pitchFamily="50" charset="-128"/>
                </a:rPr>
                <a:t>する</a:t>
              </a:r>
              <a:endParaRPr kumimoji="1" lang="en-US" altLang="ja-JP"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AF41FF1B-C33E-4FFC-841F-05522A27FB6D}"/>
                </a:ext>
              </a:extLst>
            </p:cNvPr>
            <p:cNvSpPr txBox="1"/>
            <p:nvPr/>
          </p:nvSpPr>
          <p:spPr>
            <a:xfrm>
              <a:off x="1143000" y="3788569"/>
              <a:ext cx="7315200" cy="523220"/>
            </a:xfrm>
            <a:prstGeom prst="rect">
              <a:avLst/>
            </a:prstGeom>
            <a:noFill/>
          </p:spPr>
          <p:txBody>
            <a:bodyPr wrap="square" rtlCol="0">
              <a:spAutoFit/>
            </a:bodyPr>
            <a:lstStyle/>
            <a:p>
              <a:r>
                <a:rPr kumimoji="1" lang="ja-JP" altLang="en-US" sz="2800" b="1" dirty="0">
                  <a:latin typeface="メイリオ" panose="020B0604030504040204" pitchFamily="50" charset="-128"/>
                  <a:ea typeface="メイリオ" panose="020B0604030504040204" pitchFamily="50" charset="-128"/>
                </a:rPr>
                <a:t>アプローチ</a:t>
              </a:r>
              <a:endParaRPr kumimoji="1" lang="en-US" altLang="ja-JP" sz="2800" b="1" dirty="0">
                <a:latin typeface="メイリオ" panose="020B0604030504040204" pitchFamily="50" charset="-128"/>
                <a:ea typeface="メイリオ" panose="020B0604030504040204" pitchFamily="50" charset="-128"/>
              </a:endParaRPr>
            </a:p>
          </p:txBody>
        </p:sp>
      </p:grpSp>
      <p:sp>
        <p:nvSpPr>
          <p:cNvPr id="32" name="吹き出し: 角を丸めた四角形 31">
            <a:extLst>
              <a:ext uri="{FF2B5EF4-FFF2-40B4-BE49-F238E27FC236}">
                <a16:creationId xmlns:a16="http://schemas.microsoft.com/office/drawing/2014/main" id="{83DF1F48-288B-453D-A4F5-C9DF0B333D8B}"/>
              </a:ext>
            </a:extLst>
          </p:cNvPr>
          <p:cNvSpPr/>
          <p:nvPr/>
        </p:nvSpPr>
        <p:spPr>
          <a:xfrm>
            <a:off x="4119941" y="5428955"/>
            <a:ext cx="3708970" cy="954113"/>
          </a:xfrm>
          <a:prstGeom prst="wedgeRoundRectCallout">
            <a:avLst>
              <a:gd name="adj1" fmla="val 31398"/>
              <a:gd name="adj2" fmla="val -88529"/>
              <a:gd name="adj3" fmla="val 16667"/>
            </a:avLst>
          </a:prstGeom>
          <a:solidFill>
            <a:srgbClr val="FFC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b="1" dirty="0">
                <a:solidFill>
                  <a:schemeClr val="tx1"/>
                </a:solidFill>
                <a:latin typeface="メイリオ" panose="020B0604030504040204" pitchFamily="50" charset="-128"/>
                <a:ea typeface="メイリオ" panose="020B0604030504040204" pitchFamily="50" charset="-128"/>
              </a:rPr>
              <a:t>苦手とするエラーほど解決に時間がかかっていると考えられる</a:t>
            </a:r>
          </a:p>
        </p:txBody>
      </p:sp>
    </p:spTree>
    <p:extLst>
      <p:ext uri="{BB962C8B-B14F-4D97-AF65-F5344CB8AC3E}">
        <p14:creationId xmlns:p14="http://schemas.microsoft.com/office/powerpoint/2010/main" val="192784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D8FA48E5-1672-41FA-BEFD-BD500DD6CA24}"/>
              </a:ext>
            </a:extLst>
          </p:cNvPr>
          <p:cNvSpPr/>
          <p:nvPr/>
        </p:nvSpPr>
        <p:spPr>
          <a:xfrm>
            <a:off x="2144791" y="2328472"/>
            <a:ext cx="7184740" cy="1389452"/>
          </a:xfrm>
          <a:prstGeom prst="rect">
            <a:avLst/>
          </a:prstGeom>
          <a:solidFill>
            <a:schemeClr val="bg1"/>
          </a:solidFill>
          <a:ln w="762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FC77F0A0-5F2B-469E-B2D4-BDEA491360F6}"/>
              </a:ext>
            </a:extLst>
          </p:cNvPr>
          <p:cNvSpPr>
            <a:spLocks noGrp="1"/>
          </p:cNvSpPr>
          <p:nvPr>
            <p:ph type="title"/>
          </p:nvPr>
        </p:nvSpPr>
        <p:spPr/>
        <p:txBody>
          <a:bodyPr/>
          <a:lstStyle/>
          <a:p>
            <a:r>
              <a:rPr kumimoji="1" lang="ja-JP" altLang="en-US" dirty="0"/>
              <a:t>様々な</a:t>
            </a:r>
            <a:r>
              <a:rPr lang="ja-JP" altLang="en-US" dirty="0"/>
              <a:t>エラー</a:t>
            </a:r>
            <a:endParaRPr kumimoji="1" lang="ja-JP" altLang="en-US" dirty="0"/>
          </a:p>
        </p:txBody>
      </p:sp>
      <p:sp>
        <p:nvSpPr>
          <p:cNvPr id="4" name="スライド番号プレースホルダー 3">
            <a:extLst>
              <a:ext uri="{FF2B5EF4-FFF2-40B4-BE49-F238E27FC236}">
                <a16:creationId xmlns:a16="http://schemas.microsoft.com/office/drawing/2014/main" id="{25FD27C0-7684-466C-B436-DA1F9FADAF8F}"/>
              </a:ext>
            </a:extLst>
          </p:cNvPr>
          <p:cNvSpPr>
            <a:spLocks noGrp="1"/>
          </p:cNvSpPr>
          <p:nvPr>
            <p:ph type="sldNum" sz="quarter" idx="12"/>
          </p:nvPr>
        </p:nvSpPr>
        <p:spPr/>
        <p:txBody>
          <a:bodyPr/>
          <a:lstStyle/>
          <a:p>
            <a:fld id="{FA0F4718-6DD0-4BF6-A94F-2F64C56B316C}" type="slidenum">
              <a:rPr kumimoji="1" lang="ja-JP" altLang="en-US" smtClean="0"/>
              <a:pPr/>
              <a:t>4</a:t>
            </a:fld>
            <a:endParaRPr kumimoji="1" lang="ja-JP" altLang="en-US" dirty="0"/>
          </a:p>
        </p:txBody>
      </p:sp>
      <p:sp>
        <p:nvSpPr>
          <p:cNvPr id="8" name="テキスト ボックス 7">
            <a:extLst>
              <a:ext uri="{FF2B5EF4-FFF2-40B4-BE49-F238E27FC236}">
                <a16:creationId xmlns:a16="http://schemas.microsoft.com/office/drawing/2014/main" id="{0309DCFB-472E-47F0-8725-2C5F42E79093}"/>
              </a:ext>
            </a:extLst>
          </p:cNvPr>
          <p:cNvSpPr txBox="1"/>
          <p:nvPr/>
        </p:nvSpPr>
        <p:spPr>
          <a:xfrm>
            <a:off x="1275145" y="1715380"/>
            <a:ext cx="9402827" cy="461665"/>
          </a:xfrm>
          <a:prstGeom prst="rect">
            <a:avLst/>
          </a:prstGeom>
          <a:noFill/>
        </p:spPr>
        <p:txBody>
          <a:bodyPr wrap="square">
            <a:spAutoFit/>
          </a:bodyPr>
          <a:lstStyle/>
          <a:p>
            <a:r>
              <a:rPr lang="en-US" altLang="ja-JP" sz="2400" b="0" i="0" dirty="0">
                <a:solidFill>
                  <a:srgbClr val="303436"/>
                </a:solidFill>
                <a:effectLst/>
                <a:latin typeface="メイリオ" panose="020B0604030504040204" pitchFamily="50" charset="-128"/>
                <a:ea typeface="メイリオ" panose="020B0604030504040204" pitchFamily="50" charset="-128"/>
              </a:rPr>
              <a:t>Python</a:t>
            </a:r>
            <a:r>
              <a:rPr lang="ja-JP" altLang="en-US" sz="2400" dirty="0">
                <a:solidFill>
                  <a:srgbClr val="303436"/>
                </a:solidFill>
                <a:latin typeface="メイリオ" panose="020B0604030504040204" pitchFamily="50" charset="-128"/>
                <a:ea typeface="メイリオ" panose="020B0604030504040204" pitchFamily="50" charset="-128"/>
              </a:rPr>
              <a:t>で表示されるエラーには様々な種類がある</a:t>
            </a:r>
            <a:endParaRPr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62EF46D0-6231-475F-8593-D8262717E600}"/>
              </a:ext>
            </a:extLst>
          </p:cNvPr>
          <p:cNvSpPr txBox="1"/>
          <p:nvPr/>
        </p:nvSpPr>
        <p:spPr>
          <a:xfrm>
            <a:off x="1275144" y="3935893"/>
            <a:ext cx="10077795" cy="461665"/>
          </a:xfrm>
          <a:prstGeom prst="rect">
            <a:avLst/>
          </a:prstGeom>
          <a:noFill/>
        </p:spPr>
        <p:txBody>
          <a:bodyPr wrap="square">
            <a:spAutoFit/>
          </a:bodyPr>
          <a:lstStyle/>
          <a:p>
            <a:r>
              <a:rPr lang="ja-JP" altLang="en-US" sz="2400" i="1" dirty="0">
                <a:solidFill>
                  <a:srgbClr val="303436"/>
                </a:solidFill>
                <a:latin typeface="メイリオ" panose="020B0604030504040204" pitchFamily="50" charset="-128"/>
                <a:ea typeface="メイリオ" panose="020B0604030504040204" pitchFamily="50" charset="-128"/>
              </a:rPr>
              <a:t>本研究では，エラーメッセージ上に表示されるエラーの種類ごとに分類</a:t>
            </a:r>
            <a:r>
              <a:rPr lang="ja-JP" altLang="en-US" sz="2400" i="0" dirty="0">
                <a:solidFill>
                  <a:srgbClr val="303436"/>
                </a:solidFill>
                <a:effectLst/>
                <a:latin typeface="メイリオ" panose="020B0604030504040204" pitchFamily="50" charset="-128"/>
                <a:ea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E2CF7C2B-0FFB-4E9F-A2E4-D02089D2327B}"/>
              </a:ext>
            </a:extLst>
          </p:cNvPr>
          <p:cNvSpPr txBox="1"/>
          <p:nvPr/>
        </p:nvSpPr>
        <p:spPr>
          <a:xfrm>
            <a:off x="1609678" y="2143540"/>
            <a:ext cx="696867" cy="399986"/>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例</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grpSp>
        <p:nvGrpSpPr>
          <p:cNvPr id="12" name="グループ化 11">
            <a:extLst>
              <a:ext uri="{FF2B5EF4-FFF2-40B4-BE49-F238E27FC236}">
                <a16:creationId xmlns:a16="http://schemas.microsoft.com/office/drawing/2014/main" id="{2EFDEBA3-1107-4E7D-A83B-33D48C05AB77}"/>
              </a:ext>
            </a:extLst>
          </p:cNvPr>
          <p:cNvGrpSpPr/>
          <p:nvPr/>
        </p:nvGrpSpPr>
        <p:grpSpPr>
          <a:xfrm>
            <a:off x="616431" y="4504149"/>
            <a:ext cx="9113192" cy="1803312"/>
            <a:chOff x="616431" y="4812371"/>
            <a:chExt cx="9113192" cy="1803312"/>
          </a:xfrm>
        </p:grpSpPr>
        <p:sp>
          <p:nvSpPr>
            <p:cNvPr id="13" name="テキスト ボックス 12">
              <a:extLst>
                <a:ext uri="{FF2B5EF4-FFF2-40B4-BE49-F238E27FC236}">
                  <a16:creationId xmlns:a16="http://schemas.microsoft.com/office/drawing/2014/main" id="{59EDE34B-90D9-492F-97F9-6C95196E4DE4}"/>
                </a:ext>
              </a:extLst>
            </p:cNvPr>
            <p:cNvSpPr txBox="1"/>
            <p:nvPr/>
          </p:nvSpPr>
          <p:spPr>
            <a:xfrm>
              <a:off x="1232983" y="4908580"/>
              <a:ext cx="8496640" cy="830997"/>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論理エラー</a:t>
              </a:r>
              <a:r>
                <a:rPr kumimoji="1" lang="ja-JP" altLang="en-US" sz="2400" dirty="0">
                  <a:latin typeface="メイリオ" panose="020B0604030504040204" pitchFamily="50" charset="-128"/>
                  <a:ea typeface="メイリオ" panose="020B0604030504040204" pitchFamily="50" charset="-128"/>
                </a:rPr>
                <a:t>：プログラミング自体は動くが、要求した値とは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異なる値が出力される</a:t>
              </a:r>
            </a:p>
          </p:txBody>
        </p:sp>
        <p:sp>
          <p:nvSpPr>
            <p:cNvPr id="15" name="テキスト ボックス 14">
              <a:extLst>
                <a:ext uri="{FF2B5EF4-FFF2-40B4-BE49-F238E27FC236}">
                  <a16:creationId xmlns:a16="http://schemas.microsoft.com/office/drawing/2014/main" id="{4864241B-1D79-453D-B436-95BE182B1A82}"/>
                </a:ext>
              </a:extLst>
            </p:cNvPr>
            <p:cNvSpPr txBox="1"/>
            <p:nvPr/>
          </p:nvSpPr>
          <p:spPr>
            <a:xfrm>
              <a:off x="3005051" y="5784686"/>
              <a:ext cx="5661917" cy="830997"/>
            </a:xfrm>
            <a:prstGeom prst="rect">
              <a:avLst/>
            </a:prstGeom>
            <a:noFill/>
          </p:spPr>
          <p:txBody>
            <a:bodyPr wrap="square" rtlCol="0">
              <a:spAutoFit/>
            </a:bodyPr>
            <a:lstStyle/>
            <a:p>
              <a:r>
                <a:rPr kumimoji="1" lang="ja-JP" altLang="en-US" sz="2400" b="1" dirty="0">
                  <a:highlight>
                    <a:srgbClr val="FFFF00"/>
                  </a:highlight>
                  <a:latin typeface="メイリオ" panose="020B0604030504040204" pitchFamily="50" charset="-128"/>
                  <a:ea typeface="メイリオ" panose="020B0604030504040204" pitchFamily="50" charset="-128"/>
                </a:rPr>
                <a:t>エラーメッセージとして表示されないので本研究では修正時間を算出しない</a:t>
              </a:r>
            </a:p>
          </p:txBody>
        </p:sp>
        <p:pic>
          <p:nvPicPr>
            <p:cNvPr id="28" name="図 27">
              <a:extLst>
                <a:ext uri="{FF2B5EF4-FFF2-40B4-BE49-F238E27FC236}">
                  <a16:creationId xmlns:a16="http://schemas.microsoft.com/office/drawing/2014/main" id="{5FD29640-830F-4CAD-A2DA-4CBAD9AFAF47}"/>
                </a:ext>
              </a:extLst>
            </p:cNvPr>
            <p:cNvPicPr>
              <a:picLocks noChangeAspect="1"/>
            </p:cNvPicPr>
            <p:nvPr/>
          </p:nvPicPr>
          <p:blipFill>
            <a:blip r:embed="rId2"/>
            <a:stretch>
              <a:fillRect/>
            </a:stretch>
          </p:blipFill>
          <p:spPr>
            <a:xfrm>
              <a:off x="616431" y="4812371"/>
              <a:ext cx="542699" cy="546928"/>
            </a:xfrm>
            <a:prstGeom prst="rect">
              <a:avLst/>
            </a:prstGeom>
          </p:spPr>
        </p:pic>
      </p:grpSp>
      <p:cxnSp>
        <p:nvCxnSpPr>
          <p:cNvPr id="32" name="直線コネクタ 31">
            <a:extLst>
              <a:ext uri="{FF2B5EF4-FFF2-40B4-BE49-F238E27FC236}">
                <a16:creationId xmlns:a16="http://schemas.microsoft.com/office/drawing/2014/main" id="{DD3BB167-F367-42A8-BB51-83BCCBC1EDBB}"/>
              </a:ext>
            </a:extLst>
          </p:cNvPr>
          <p:cNvCxnSpPr>
            <a:cxnSpLocks/>
          </p:cNvCxnSpPr>
          <p:nvPr/>
        </p:nvCxnSpPr>
        <p:spPr>
          <a:xfrm>
            <a:off x="1869897" y="5359299"/>
            <a:ext cx="0" cy="347997"/>
          </a:xfrm>
          <a:prstGeom prst="line">
            <a:avLst/>
          </a:prstGeom>
          <a:ln w="57150"/>
        </p:spPr>
        <p:style>
          <a:lnRef idx="1">
            <a:schemeClr val="dk1"/>
          </a:lnRef>
          <a:fillRef idx="0">
            <a:schemeClr val="dk1"/>
          </a:fillRef>
          <a:effectRef idx="0">
            <a:schemeClr val="dk1"/>
          </a:effectRef>
          <a:fontRef idx="minor">
            <a:schemeClr val="tx1"/>
          </a:fontRef>
        </p:style>
      </p:cxnSp>
      <p:cxnSp>
        <p:nvCxnSpPr>
          <p:cNvPr id="34" name="直線矢印コネクタ 33">
            <a:extLst>
              <a:ext uri="{FF2B5EF4-FFF2-40B4-BE49-F238E27FC236}">
                <a16:creationId xmlns:a16="http://schemas.microsoft.com/office/drawing/2014/main" id="{BAF306B7-9F43-4C20-87A1-0AE8A6E3EC18}"/>
              </a:ext>
            </a:extLst>
          </p:cNvPr>
          <p:cNvCxnSpPr>
            <a:cxnSpLocks/>
            <a:endCxn id="15" idx="1"/>
          </p:cNvCxnSpPr>
          <p:nvPr/>
        </p:nvCxnSpPr>
        <p:spPr>
          <a:xfrm>
            <a:off x="1869897" y="5707296"/>
            <a:ext cx="1135154" cy="1846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図 2">
            <a:extLst>
              <a:ext uri="{FF2B5EF4-FFF2-40B4-BE49-F238E27FC236}">
                <a16:creationId xmlns:a16="http://schemas.microsoft.com/office/drawing/2014/main" id="{AD799534-93B4-492B-968F-42F74AB30EEE}"/>
              </a:ext>
            </a:extLst>
          </p:cNvPr>
          <p:cNvPicPr>
            <a:picLocks noChangeAspect="1"/>
          </p:cNvPicPr>
          <p:nvPr/>
        </p:nvPicPr>
        <p:blipFill>
          <a:blip r:embed="rId3"/>
          <a:stretch>
            <a:fillRect/>
          </a:stretch>
        </p:blipFill>
        <p:spPr>
          <a:xfrm>
            <a:off x="2377629" y="2215064"/>
            <a:ext cx="6289339" cy="1567406"/>
          </a:xfrm>
          <a:prstGeom prst="rect">
            <a:avLst/>
          </a:prstGeom>
        </p:spPr>
      </p:pic>
    </p:spTree>
    <p:extLst>
      <p:ext uri="{BB962C8B-B14F-4D97-AF65-F5344CB8AC3E}">
        <p14:creationId xmlns:p14="http://schemas.microsoft.com/office/powerpoint/2010/main" val="371950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46532-B796-4482-ADC3-DCFCE70026E0}"/>
              </a:ext>
            </a:extLst>
          </p:cNvPr>
          <p:cNvSpPr>
            <a:spLocks noGrp="1"/>
          </p:cNvSpPr>
          <p:nvPr>
            <p:ph type="title"/>
          </p:nvPr>
        </p:nvSpPr>
        <p:spPr/>
        <p:txBody>
          <a:bodyPr/>
          <a:lstStyle/>
          <a:p>
            <a:r>
              <a:rPr lang="ja-JP" altLang="en-US" i="0" dirty="0">
                <a:effectLst/>
                <a:latin typeface="Arial" panose="020B0604020202020204" pitchFamily="34" charset="0"/>
              </a:rPr>
              <a:t>分析</a:t>
            </a:r>
            <a:r>
              <a:rPr lang="ja-JP" altLang="en-US" dirty="0"/>
              <a:t>方法</a:t>
            </a:r>
            <a:endParaRPr kumimoji="1" lang="ja-JP" altLang="en-US" dirty="0"/>
          </a:p>
        </p:txBody>
      </p:sp>
      <p:sp>
        <p:nvSpPr>
          <p:cNvPr id="4" name="スライド番号プレースホルダー 3">
            <a:extLst>
              <a:ext uri="{FF2B5EF4-FFF2-40B4-BE49-F238E27FC236}">
                <a16:creationId xmlns:a16="http://schemas.microsoft.com/office/drawing/2014/main" id="{2A92B967-39A2-4FF4-A1A2-F7DF8CF7B40A}"/>
              </a:ext>
            </a:extLst>
          </p:cNvPr>
          <p:cNvSpPr>
            <a:spLocks noGrp="1"/>
          </p:cNvSpPr>
          <p:nvPr>
            <p:ph type="sldNum" sz="quarter" idx="12"/>
          </p:nvPr>
        </p:nvSpPr>
        <p:spPr/>
        <p:txBody>
          <a:bodyPr/>
          <a:lstStyle/>
          <a:p>
            <a:fld id="{FA0F4718-6DD0-4BF6-A94F-2F64C56B316C}" type="slidenum">
              <a:rPr kumimoji="1" lang="ja-JP" altLang="en-US" smtClean="0"/>
              <a:pPr/>
              <a:t>5</a:t>
            </a:fld>
            <a:endParaRPr kumimoji="1" lang="ja-JP" altLang="en-US" dirty="0"/>
          </a:p>
        </p:txBody>
      </p:sp>
      <p:grpSp>
        <p:nvGrpSpPr>
          <p:cNvPr id="9" name="グループ化 8">
            <a:extLst>
              <a:ext uri="{FF2B5EF4-FFF2-40B4-BE49-F238E27FC236}">
                <a16:creationId xmlns:a16="http://schemas.microsoft.com/office/drawing/2014/main" id="{21E22146-55A2-422C-A02F-97DA055E9404}"/>
              </a:ext>
            </a:extLst>
          </p:cNvPr>
          <p:cNvGrpSpPr/>
          <p:nvPr/>
        </p:nvGrpSpPr>
        <p:grpSpPr>
          <a:xfrm>
            <a:off x="916970" y="2279649"/>
            <a:ext cx="10735280" cy="2622551"/>
            <a:chOff x="1043340" y="1880302"/>
            <a:chExt cx="10648651" cy="1486805"/>
          </a:xfrm>
        </p:grpSpPr>
        <p:sp>
          <p:nvSpPr>
            <p:cNvPr id="10" name="正方形/長方形 9">
              <a:extLst>
                <a:ext uri="{FF2B5EF4-FFF2-40B4-BE49-F238E27FC236}">
                  <a16:creationId xmlns:a16="http://schemas.microsoft.com/office/drawing/2014/main" id="{0EC0C79E-3F40-45AA-97F2-267C7600F62C}"/>
                </a:ext>
              </a:extLst>
            </p:cNvPr>
            <p:cNvSpPr/>
            <p:nvPr/>
          </p:nvSpPr>
          <p:spPr>
            <a:xfrm>
              <a:off x="1043340" y="2182703"/>
              <a:ext cx="10648651" cy="1184404"/>
            </a:xfrm>
            <a:prstGeom prst="rect">
              <a:avLst/>
            </a:prstGeom>
            <a:solidFill>
              <a:schemeClr val="bg1"/>
            </a:solidFill>
            <a:ln w="762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FED69A33-C874-4478-98DE-7FC7D3A6B759}"/>
                </a:ext>
              </a:extLst>
            </p:cNvPr>
            <p:cNvSpPr txBox="1"/>
            <p:nvPr/>
          </p:nvSpPr>
          <p:spPr>
            <a:xfrm>
              <a:off x="1323309" y="2380087"/>
              <a:ext cx="10368682" cy="867602"/>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　　対象：</a:t>
              </a:r>
              <a:r>
                <a:rPr lang="en-US" altLang="ja-JP" sz="2400" dirty="0">
                  <a:latin typeface="メイリオ" panose="020B0604030504040204" pitchFamily="50" charset="-128"/>
                  <a:ea typeface="メイリオ" panose="020B0604030504040204" pitchFamily="50" charset="-128"/>
                </a:rPr>
                <a:t>NAIST</a:t>
              </a:r>
              <a:r>
                <a:rPr lang="ja-JP" altLang="en-US" sz="2400" dirty="0">
                  <a:latin typeface="メイリオ" panose="020B0604030504040204" pitchFamily="50" charset="-128"/>
                  <a:ea typeface="メイリオ" panose="020B0604030504040204" pitchFamily="50" charset="-128"/>
                </a:rPr>
                <a:t>で開講されたプログラミング演習で収集したデータ</a:t>
              </a:r>
            </a:p>
            <a:p>
              <a:r>
                <a:rPr lang="ja-JP" altLang="en-US" sz="2400" dirty="0">
                  <a:latin typeface="メイリオ" panose="020B0604030504040204" pitchFamily="50" charset="-128"/>
                  <a:ea typeface="メイリオ" panose="020B0604030504040204" pitchFamily="50" charset="-128"/>
                </a:rPr>
                <a:t>活用方法：</a:t>
              </a:r>
              <a:r>
                <a:rPr lang="ja-JP" altLang="en-US" sz="2400" dirty="0">
                  <a:solidFill>
                    <a:schemeClr val="tx1"/>
                  </a:solidFill>
                  <a:latin typeface="メイリオ" panose="020B0604030504040204" pitchFamily="50" charset="-128"/>
                  <a:ea typeface="メイリオ" panose="020B0604030504040204" pitchFamily="50" charset="-128"/>
                </a:rPr>
                <a:t>ユーザー</a:t>
              </a:r>
              <a:r>
                <a:rPr lang="en-US" altLang="ja-JP" sz="2400" dirty="0">
                  <a:solidFill>
                    <a:schemeClr val="tx1"/>
                  </a:solidFill>
                  <a:latin typeface="メイリオ" panose="020B0604030504040204" pitchFamily="50" charset="-128"/>
                  <a:ea typeface="メイリオ" panose="020B0604030504040204" pitchFamily="50" charset="-128"/>
                </a:rPr>
                <a:t>ID</a:t>
              </a:r>
              <a:r>
                <a:rPr lang="ja-JP" altLang="en-US" sz="2400" dirty="0">
                  <a:solidFill>
                    <a:schemeClr val="tx1"/>
                  </a:solidFill>
                  <a:latin typeface="メイリオ" panose="020B0604030504040204" pitchFamily="50" charset="-128"/>
                  <a:ea typeface="メイリオ" panose="020B0604030504040204" pitchFamily="50" charset="-128"/>
                </a:rPr>
                <a:t>，課題</a:t>
              </a:r>
              <a:r>
                <a:rPr lang="en-US" altLang="ja-JP" sz="2400" dirty="0">
                  <a:solidFill>
                    <a:schemeClr val="tx1"/>
                  </a:solidFill>
                  <a:latin typeface="メイリオ" panose="020B0604030504040204" pitchFamily="50" charset="-128"/>
                  <a:ea typeface="メイリオ" panose="020B0604030504040204" pitchFamily="50" charset="-128"/>
                </a:rPr>
                <a:t>ID</a:t>
              </a:r>
              <a:r>
                <a:rPr lang="ja-JP" altLang="en-US" sz="2400" dirty="0">
                  <a:solidFill>
                    <a:schemeClr val="tx1"/>
                  </a:solidFill>
                  <a:latin typeface="メイリオ" panose="020B0604030504040204" pitchFamily="50" charset="-128"/>
                  <a:ea typeface="メイリオ" panose="020B0604030504040204" pitchFamily="50" charset="-128"/>
                </a:rPr>
                <a:t>をもとにデータを抽出</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　　　　　→</a:t>
              </a:r>
              <a:r>
                <a:rPr lang="ja-JP" altLang="en-US" sz="2400" dirty="0">
                  <a:solidFill>
                    <a:schemeClr val="tx1"/>
                  </a:solidFill>
                  <a:latin typeface="メイリオ" panose="020B0604030504040204" pitchFamily="50" charset="-128"/>
                  <a:ea typeface="メイリオ" panose="020B0604030504040204" pitchFamily="50" charset="-128"/>
                </a:rPr>
                <a:t>提出時刻，エラーメッセージ内容を分析</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a:t>
              </a:r>
              <a:r>
                <a:rPr lang="ja-JP" altLang="en-US" sz="2400" b="1" dirty="0">
                  <a:latin typeface="メイリオ" panose="020B0604030504040204" pitchFamily="50" charset="-128"/>
                  <a:ea typeface="メイリオ" panose="020B0604030504040204" pitchFamily="50" charset="-128"/>
                </a:rPr>
                <a:t>→エラー修正時間を算出</a:t>
              </a:r>
              <a:r>
                <a:rPr lang="ja-JP" altLang="en-US" sz="2400" dirty="0">
                  <a:solidFill>
                    <a:schemeClr val="tx1"/>
                  </a:solidFill>
                  <a:latin typeface="メイリオ" panose="020B0604030504040204" pitchFamily="50" charset="-128"/>
                  <a:ea typeface="メイリオ" panose="020B0604030504040204" pitchFamily="50" charset="-128"/>
                </a:rPr>
                <a:t>，エラーの個数で割り平均を出す</a:t>
              </a:r>
              <a:endParaRPr kumimoji="1" lang="ja-JP" altLang="en-US" sz="2400" b="1" dirty="0">
                <a:latin typeface="メイリオ" panose="020B0604030504040204" pitchFamily="50" charset="-128"/>
                <a:ea typeface="メイリオ" panose="020B0604030504040204" pitchFamily="50" charset="-128"/>
              </a:endParaRPr>
            </a:p>
          </p:txBody>
        </p:sp>
        <p:sp>
          <p:nvSpPr>
            <p:cNvPr id="12" name="四角形: 角を丸くする 11">
              <a:extLst>
                <a:ext uri="{FF2B5EF4-FFF2-40B4-BE49-F238E27FC236}">
                  <a16:creationId xmlns:a16="http://schemas.microsoft.com/office/drawing/2014/main" id="{D18672FF-55C7-414A-91DD-945E83EBC4D7}"/>
                </a:ext>
              </a:extLst>
            </p:cNvPr>
            <p:cNvSpPr/>
            <p:nvPr/>
          </p:nvSpPr>
          <p:spPr>
            <a:xfrm>
              <a:off x="1043340" y="1880302"/>
              <a:ext cx="4854028" cy="42660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i="0" dirty="0">
                  <a:solidFill>
                    <a:schemeClr val="tx1"/>
                  </a:solidFill>
                  <a:effectLst/>
                  <a:latin typeface="メイリオ" panose="020B0604030504040204" pitchFamily="50" charset="-128"/>
                  <a:ea typeface="メイリオ" panose="020B0604030504040204" pitchFamily="50" charset="-128"/>
                </a:rPr>
                <a:t>今回取り扱うデータについて</a:t>
              </a:r>
              <a:endParaRPr lang="ja-JP" altLang="en-US" sz="2400" b="1" dirty="0">
                <a:solidFill>
                  <a:schemeClr val="tx1"/>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09813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3D076-DB58-4587-A44C-33264808373C}"/>
              </a:ext>
            </a:extLst>
          </p:cNvPr>
          <p:cNvSpPr>
            <a:spLocks noGrp="1"/>
          </p:cNvSpPr>
          <p:nvPr>
            <p:ph type="title"/>
          </p:nvPr>
        </p:nvSpPr>
        <p:spPr/>
        <p:txBody>
          <a:bodyPr/>
          <a:lstStyle/>
          <a:p>
            <a:r>
              <a:rPr lang="ja-JP" altLang="en-US" dirty="0"/>
              <a:t>エラー修正時間の算出</a:t>
            </a:r>
            <a:endParaRPr kumimoji="1" lang="ja-JP" altLang="en-US" dirty="0"/>
          </a:p>
        </p:txBody>
      </p:sp>
      <p:sp>
        <p:nvSpPr>
          <p:cNvPr id="4" name="スライド番号プレースホルダー 3">
            <a:extLst>
              <a:ext uri="{FF2B5EF4-FFF2-40B4-BE49-F238E27FC236}">
                <a16:creationId xmlns:a16="http://schemas.microsoft.com/office/drawing/2014/main" id="{8D7DDA2A-E691-41A3-884C-1675E9E820B4}"/>
              </a:ext>
            </a:extLst>
          </p:cNvPr>
          <p:cNvSpPr>
            <a:spLocks noGrp="1"/>
          </p:cNvSpPr>
          <p:nvPr>
            <p:ph type="sldNum" sz="quarter" idx="12"/>
          </p:nvPr>
        </p:nvSpPr>
        <p:spPr/>
        <p:txBody>
          <a:bodyPr/>
          <a:lstStyle/>
          <a:p>
            <a:fld id="{FA0F4718-6DD0-4BF6-A94F-2F64C56B316C}" type="slidenum">
              <a:rPr kumimoji="1" lang="ja-JP" altLang="en-US" smtClean="0"/>
              <a:pPr/>
              <a:t>6</a:t>
            </a:fld>
            <a:endParaRPr kumimoji="1" lang="ja-JP" altLang="en-US" dirty="0"/>
          </a:p>
        </p:txBody>
      </p:sp>
      <p:grpSp>
        <p:nvGrpSpPr>
          <p:cNvPr id="5" name="グループ化 4">
            <a:extLst>
              <a:ext uri="{FF2B5EF4-FFF2-40B4-BE49-F238E27FC236}">
                <a16:creationId xmlns:a16="http://schemas.microsoft.com/office/drawing/2014/main" id="{7C9D0A20-7F3E-4C8D-BA61-A516FEFCA173}"/>
              </a:ext>
            </a:extLst>
          </p:cNvPr>
          <p:cNvGrpSpPr/>
          <p:nvPr/>
        </p:nvGrpSpPr>
        <p:grpSpPr>
          <a:xfrm>
            <a:off x="2589088" y="2143022"/>
            <a:ext cx="7572053" cy="3249740"/>
            <a:chOff x="1969075" y="2530755"/>
            <a:chExt cx="6973078" cy="2874744"/>
          </a:xfrm>
        </p:grpSpPr>
        <p:grpSp>
          <p:nvGrpSpPr>
            <p:cNvPr id="6" name="グループ化 5">
              <a:extLst>
                <a:ext uri="{FF2B5EF4-FFF2-40B4-BE49-F238E27FC236}">
                  <a16:creationId xmlns:a16="http://schemas.microsoft.com/office/drawing/2014/main" id="{61DAD034-22E9-472B-8FDC-B0E31F5FAAE4}"/>
                </a:ext>
              </a:extLst>
            </p:cNvPr>
            <p:cNvGrpSpPr/>
            <p:nvPr/>
          </p:nvGrpSpPr>
          <p:grpSpPr>
            <a:xfrm>
              <a:off x="3594641" y="3221608"/>
              <a:ext cx="817073" cy="838227"/>
              <a:chOff x="3649106" y="2946373"/>
              <a:chExt cx="817073" cy="838227"/>
            </a:xfrm>
          </p:grpSpPr>
          <p:pic>
            <p:nvPicPr>
              <p:cNvPr id="26" name="図 25">
                <a:extLst>
                  <a:ext uri="{FF2B5EF4-FFF2-40B4-BE49-F238E27FC236}">
                    <a16:creationId xmlns:a16="http://schemas.microsoft.com/office/drawing/2014/main" id="{76286DA9-0165-4E60-9EA9-BB5362D6CD90}"/>
                  </a:ext>
                </a:extLst>
              </p:cNvPr>
              <p:cNvPicPr>
                <a:picLocks noChangeAspect="1"/>
              </p:cNvPicPr>
              <p:nvPr/>
            </p:nvPicPr>
            <p:blipFill>
              <a:blip r:embed="rId2"/>
              <a:stretch>
                <a:fillRect/>
              </a:stretch>
            </p:blipFill>
            <p:spPr>
              <a:xfrm>
                <a:off x="3649106" y="2946373"/>
                <a:ext cx="609653" cy="609653"/>
              </a:xfrm>
              <a:prstGeom prst="rect">
                <a:avLst/>
              </a:prstGeom>
            </p:spPr>
          </p:pic>
          <p:sp>
            <p:nvSpPr>
              <p:cNvPr id="27" name="乗算記号 26">
                <a:extLst>
                  <a:ext uri="{FF2B5EF4-FFF2-40B4-BE49-F238E27FC236}">
                    <a16:creationId xmlns:a16="http://schemas.microsoft.com/office/drawing/2014/main" id="{2CE5ECC8-0589-442A-9E19-60C75523E8BA}"/>
                  </a:ext>
                </a:extLst>
              </p:cNvPr>
              <p:cNvSpPr/>
              <p:nvPr/>
            </p:nvSpPr>
            <p:spPr>
              <a:xfrm>
                <a:off x="3970866" y="3301973"/>
                <a:ext cx="495313" cy="48262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7" name="グループ化 6">
              <a:extLst>
                <a:ext uri="{FF2B5EF4-FFF2-40B4-BE49-F238E27FC236}">
                  <a16:creationId xmlns:a16="http://schemas.microsoft.com/office/drawing/2014/main" id="{0313CA09-4990-4D3E-B549-C4286E48E53A}"/>
                </a:ext>
              </a:extLst>
            </p:cNvPr>
            <p:cNvGrpSpPr/>
            <p:nvPr/>
          </p:nvGrpSpPr>
          <p:grpSpPr>
            <a:xfrm>
              <a:off x="1969075" y="4020736"/>
              <a:ext cx="6973078" cy="957301"/>
              <a:chOff x="1515540" y="2743200"/>
              <a:chExt cx="6973078" cy="957301"/>
            </a:xfrm>
          </p:grpSpPr>
          <p:sp>
            <p:nvSpPr>
              <p:cNvPr id="18" name="フリーフォーム: 図形 17">
                <a:extLst>
                  <a:ext uri="{FF2B5EF4-FFF2-40B4-BE49-F238E27FC236}">
                    <a16:creationId xmlns:a16="http://schemas.microsoft.com/office/drawing/2014/main" id="{175BB6E8-C169-41FD-B817-957B7B14DF7B}"/>
                  </a:ext>
                </a:extLst>
              </p:cNvPr>
              <p:cNvSpPr/>
              <p:nvPr/>
            </p:nvSpPr>
            <p:spPr>
              <a:xfrm rot="10800000">
                <a:off x="3445932" y="3138702"/>
                <a:ext cx="2971793" cy="561799"/>
              </a:xfrm>
              <a:custGeom>
                <a:avLst/>
                <a:gdLst>
                  <a:gd name="connsiteX0" fmla="*/ 0 w 2857500"/>
                  <a:gd name="connsiteY0" fmla="*/ 1155770 h 1200220"/>
                  <a:gd name="connsiteX1" fmla="*/ 1416050 w 2857500"/>
                  <a:gd name="connsiteY1" fmla="*/ 70 h 1200220"/>
                  <a:gd name="connsiteX2" fmla="*/ 2857500 w 2857500"/>
                  <a:gd name="connsiteY2" fmla="*/ 1200220 h 1200220"/>
                </a:gdLst>
                <a:ahLst/>
                <a:cxnLst>
                  <a:cxn ang="0">
                    <a:pos x="connsiteX0" y="connsiteY0"/>
                  </a:cxn>
                  <a:cxn ang="0">
                    <a:pos x="connsiteX1" y="connsiteY1"/>
                  </a:cxn>
                  <a:cxn ang="0">
                    <a:pos x="connsiteX2" y="connsiteY2"/>
                  </a:cxn>
                </a:cxnLst>
                <a:rect l="l" t="t" r="r" b="b"/>
                <a:pathLst>
                  <a:path w="2857500" h="1200220">
                    <a:moveTo>
                      <a:pt x="0" y="1155770"/>
                    </a:moveTo>
                    <a:cubicBezTo>
                      <a:pt x="469900" y="574216"/>
                      <a:pt x="939800" y="-7338"/>
                      <a:pt x="1416050" y="70"/>
                    </a:cubicBezTo>
                    <a:cubicBezTo>
                      <a:pt x="1892300" y="7478"/>
                      <a:pt x="2374900" y="603849"/>
                      <a:pt x="2857500" y="120022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メイリオ" panose="020B0604030504040204" pitchFamily="50" charset="-128"/>
                  <a:ea typeface="メイリオ" panose="020B0604030504040204" pitchFamily="50" charset="-128"/>
                </a:endParaRPr>
              </a:p>
            </p:txBody>
          </p:sp>
          <p:grpSp>
            <p:nvGrpSpPr>
              <p:cNvPr id="19" name="グループ化 18">
                <a:extLst>
                  <a:ext uri="{FF2B5EF4-FFF2-40B4-BE49-F238E27FC236}">
                    <a16:creationId xmlns:a16="http://schemas.microsoft.com/office/drawing/2014/main" id="{26629FC7-AC5C-4559-A8C0-3BDE43F4DA67}"/>
                  </a:ext>
                </a:extLst>
              </p:cNvPr>
              <p:cNvGrpSpPr/>
              <p:nvPr/>
            </p:nvGrpSpPr>
            <p:grpSpPr>
              <a:xfrm>
                <a:off x="1515540" y="2743200"/>
                <a:ext cx="6973078" cy="685800"/>
                <a:chOff x="1515540" y="2743200"/>
                <a:chExt cx="6973078" cy="685800"/>
              </a:xfrm>
            </p:grpSpPr>
            <p:cxnSp>
              <p:nvCxnSpPr>
                <p:cNvPr id="20" name="直線矢印コネクタ 19">
                  <a:extLst>
                    <a:ext uri="{FF2B5EF4-FFF2-40B4-BE49-F238E27FC236}">
                      <a16:creationId xmlns:a16="http://schemas.microsoft.com/office/drawing/2014/main" id="{C4646D36-6243-4687-8088-5A1925EE22E7}"/>
                    </a:ext>
                  </a:extLst>
                </p:cNvPr>
                <p:cNvCxnSpPr>
                  <a:cxnSpLocks/>
                </p:cNvCxnSpPr>
                <p:nvPr/>
              </p:nvCxnSpPr>
              <p:spPr>
                <a:xfrm>
                  <a:off x="1515540" y="3102796"/>
                  <a:ext cx="6973078"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E2BE5427-3B23-46BC-8FA4-ACF37F13550B}"/>
                    </a:ext>
                  </a:extLst>
                </p:cNvPr>
                <p:cNvCxnSpPr>
                  <a:cxnSpLocks/>
                </p:cNvCxnSpPr>
                <p:nvPr/>
              </p:nvCxnSpPr>
              <p:spPr>
                <a:xfrm>
                  <a:off x="3458538" y="2743200"/>
                  <a:ext cx="0" cy="685800"/>
                </a:xfrm>
                <a:prstGeom prst="line">
                  <a:avLst/>
                </a:prstGeom>
              </p:spPr>
              <p:style>
                <a:lnRef idx="2">
                  <a:schemeClr val="dk1"/>
                </a:lnRef>
                <a:fillRef idx="0">
                  <a:schemeClr val="dk1"/>
                </a:fillRef>
                <a:effectRef idx="1">
                  <a:schemeClr val="dk1"/>
                </a:effectRef>
                <a:fontRef idx="minor">
                  <a:schemeClr val="tx1"/>
                </a:fontRef>
              </p:style>
            </p:cxnSp>
            <p:cxnSp>
              <p:nvCxnSpPr>
                <p:cNvPr id="23" name="直線コネクタ 22">
                  <a:extLst>
                    <a:ext uri="{FF2B5EF4-FFF2-40B4-BE49-F238E27FC236}">
                      <a16:creationId xmlns:a16="http://schemas.microsoft.com/office/drawing/2014/main" id="{0CD9C829-FFE3-4811-8F2C-7ABA52C0C554}"/>
                    </a:ext>
                  </a:extLst>
                </p:cNvPr>
                <p:cNvCxnSpPr>
                  <a:cxnSpLocks/>
                </p:cNvCxnSpPr>
                <p:nvPr/>
              </p:nvCxnSpPr>
              <p:spPr>
                <a:xfrm>
                  <a:off x="6430338" y="2743200"/>
                  <a:ext cx="0" cy="685800"/>
                </a:xfrm>
                <a:prstGeom prst="line">
                  <a:avLst/>
                </a:prstGeom>
              </p:spPr>
              <p:style>
                <a:lnRef idx="2">
                  <a:schemeClr val="dk1"/>
                </a:lnRef>
                <a:fillRef idx="0">
                  <a:schemeClr val="dk1"/>
                </a:fillRef>
                <a:effectRef idx="1">
                  <a:schemeClr val="dk1"/>
                </a:effectRef>
                <a:fontRef idx="minor">
                  <a:schemeClr val="tx1"/>
                </a:fontRef>
              </p:style>
            </p:cxnSp>
          </p:grpSp>
        </p:grpSp>
        <p:sp>
          <p:nvSpPr>
            <p:cNvPr id="9" name="テキスト ボックス 8">
              <a:extLst>
                <a:ext uri="{FF2B5EF4-FFF2-40B4-BE49-F238E27FC236}">
                  <a16:creationId xmlns:a16="http://schemas.microsoft.com/office/drawing/2014/main" id="{9BACB89B-A496-440A-9219-AFAFA4D684BB}"/>
                </a:ext>
              </a:extLst>
            </p:cNvPr>
            <p:cNvSpPr txBox="1"/>
            <p:nvPr/>
          </p:nvSpPr>
          <p:spPr>
            <a:xfrm>
              <a:off x="5174448" y="4997107"/>
              <a:ext cx="516443" cy="408392"/>
            </a:xfrm>
            <a:prstGeom prst="rect">
              <a:avLst/>
            </a:prstGeom>
            <a:noFill/>
          </p:spPr>
          <p:txBody>
            <a:bodyPr wrap="square" rtlCol="0">
              <a:spAutoFit/>
            </a:bodyPr>
            <a:lstStyle/>
            <a:p>
              <a:pPr algn="ctr"/>
              <a:r>
                <a:rPr kumimoji="1" lang="en-US" altLang="ja-JP" sz="2400" dirty="0">
                  <a:latin typeface="メイリオ" panose="020B0604030504040204" pitchFamily="50" charset="-128"/>
                  <a:ea typeface="メイリオ" panose="020B0604030504040204" pitchFamily="50" charset="-128"/>
                </a:rPr>
                <a:t>t</a:t>
              </a:r>
            </a:p>
          </p:txBody>
        </p:sp>
        <p:pic>
          <p:nvPicPr>
            <p:cNvPr id="11" name="図 10">
              <a:extLst>
                <a:ext uri="{FF2B5EF4-FFF2-40B4-BE49-F238E27FC236}">
                  <a16:creationId xmlns:a16="http://schemas.microsoft.com/office/drawing/2014/main" id="{285A21A3-17DD-4160-8C53-B6D8412D6C91}"/>
                </a:ext>
              </a:extLst>
            </p:cNvPr>
            <p:cNvPicPr>
              <a:picLocks noChangeAspect="1"/>
            </p:cNvPicPr>
            <p:nvPr/>
          </p:nvPicPr>
          <p:blipFill>
            <a:blip r:embed="rId2"/>
            <a:stretch>
              <a:fillRect/>
            </a:stretch>
          </p:blipFill>
          <p:spPr>
            <a:xfrm>
              <a:off x="6607891" y="3247981"/>
              <a:ext cx="609653" cy="609652"/>
            </a:xfrm>
            <a:prstGeom prst="rect">
              <a:avLst/>
            </a:prstGeom>
          </p:spPr>
        </p:pic>
        <p:sp>
          <p:nvSpPr>
            <p:cNvPr id="12" name="四角形: 角を丸くする 11">
              <a:extLst>
                <a:ext uri="{FF2B5EF4-FFF2-40B4-BE49-F238E27FC236}">
                  <a16:creationId xmlns:a16="http://schemas.microsoft.com/office/drawing/2014/main" id="{D81B8176-A133-48FF-96D2-BD4C0E96140F}"/>
                </a:ext>
              </a:extLst>
            </p:cNvPr>
            <p:cNvSpPr/>
            <p:nvPr/>
          </p:nvSpPr>
          <p:spPr>
            <a:xfrm>
              <a:off x="6264613" y="2530755"/>
              <a:ext cx="1296203" cy="52863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修正完了</a:t>
              </a:r>
            </a:p>
          </p:txBody>
        </p:sp>
        <p:sp>
          <p:nvSpPr>
            <p:cNvPr id="15" name="四角形: 角を丸くする 14">
              <a:extLst>
                <a:ext uri="{FF2B5EF4-FFF2-40B4-BE49-F238E27FC236}">
                  <a16:creationId xmlns:a16="http://schemas.microsoft.com/office/drawing/2014/main" id="{5A05449C-560F-436A-B701-8425BC9A0E08}"/>
                </a:ext>
              </a:extLst>
            </p:cNvPr>
            <p:cNvSpPr/>
            <p:nvPr/>
          </p:nvSpPr>
          <p:spPr>
            <a:xfrm>
              <a:off x="3263971" y="2534837"/>
              <a:ext cx="1296203" cy="528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エラー</a:t>
              </a:r>
            </a:p>
          </p:txBody>
        </p:sp>
      </p:grpSp>
      <p:grpSp>
        <p:nvGrpSpPr>
          <p:cNvPr id="22" name="グループ化 21">
            <a:extLst>
              <a:ext uri="{FF2B5EF4-FFF2-40B4-BE49-F238E27FC236}">
                <a16:creationId xmlns:a16="http://schemas.microsoft.com/office/drawing/2014/main" id="{9917DA66-CC1D-4B06-9A33-ADA8F69EFBA5}"/>
              </a:ext>
            </a:extLst>
          </p:cNvPr>
          <p:cNvGrpSpPr/>
          <p:nvPr/>
        </p:nvGrpSpPr>
        <p:grpSpPr>
          <a:xfrm>
            <a:off x="598170" y="3190454"/>
            <a:ext cx="2393781" cy="2086828"/>
            <a:chOff x="598170" y="3190454"/>
            <a:chExt cx="2393781" cy="2086828"/>
          </a:xfrm>
        </p:grpSpPr>
        <p:sp>
          <p:nvSpPr>
            <p:cNvPr id="24" name="テキスト ボックス 23">
              <a:extLst>
                <a:ext uri="{FF2B5EF4-FFF2-40B4-BE49-F238E27FC236}">
                  <a16:creationId xmlns:a16="http://schemas.microsoft.com/office/drawing/2014/main" id="{6FDC85FB-A961-48F2-9608-EC9B15D8635A}"/>
                </a:ext>
              </a:extLst>
            </p:cNvPr>
            <p:cNvSpPr txBox="1"/>
            <p:nvPr/>
          </p:nvSpPr>
          <p:spPr>
            <a:xfrm>
              <a:off x="598170" y="4049202"/>
              <a:ext cx="1500024"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提出時刻</a:t>
              </a:r>
            </a:p>
          </p:txBody>
        </p:sp>
        <p:sp>
          <p:nvSpPr>
            <p:cNvPr id="25" name="テキスト ボックス 24">
              <a:extLst>
                <a:ext uri="{FF2B5EF4-FFF2-40B4-BE49-F238E27FC236}">
                  <a16:creationId xmlns:a16="http://schemas.microsoft.com/office/drawing/2014/main" id="{AAC26D12-940B-4809-BA11-89A46B7A696A}"/>
                </a:ext>
              </a:extLst>
            </p:cNvPr>
            <p:cNvSpPr txBox="1"/>
            <p:nvPr/>
          </p:nvSpPr>
          <p:spPr>
            <a:xfrm>
              <a:off x="598170" y="3190454"/>
              <a:ext cx="1821784"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提出したコード</a:t>
              </a:r>
            </a:p>
          </p:txBody>
        </p:sp>
        <p:sp>
          <p:nvSpPr>
            <p:cNvPr id="28" name="テキスト ボックス 27">
              <a:extLst>
                <a:ext uri="{FF2B5EF4-FFF2-40B4-BE49-F238E27FC236}">
                  <a16:creationId xmlns:a16="http://schemas.microsoft.com/office/drawing/2014/main" id="{7CD23E26-B1A3-438E-B059-B756E1CA9FAC}"/>
                </a:ext>
              </a:extLst>
            </p:cNvPr>
            <p:cNvSpPr txBox="1"/>
            <p:nvPr/>
          </p:nvSpPr>
          <p:spPr>
            <a:xfrm>
              <a:off x="598170" y="4907950"/>
              <a:ext cx="2393781" cy="369332"/>
            </a:xfrm>
            <a:prstGeom prst="rect">
              <a:avLst/>
            </a:prstGeom>
            <a:noFill/>
          </p:spPr>
          <p:txBody>
            <a:bodyPr wrap="square" rtlCol="0">
              <a:spAutoFit/>
            </a:bodyPr>
            <a:lstStyle/>
            <a:p>
              <a:r>
                <a:rPr kumimoji="1" lang="ja-JP" altLang="en-US" b="1" dirty="0">
                  <a:latin typeface="メイリオ" panose="020B0604030504040204" pitchFamily="50" charset="-128"/>
                  <a:ea typeface="メイリオ" panose="020B0604030504040204" pitchFamily="50" charset="-128"/>
                </a:rPr>
                <a:t>修正にかかった時間</a:t>
              </a:r>
            </a:p>
          </p:txBody>
        </p:sp>
      </p:grpSp>
      <p:sp>
        <p:nvSpPr>
          <p:cNvPr id="29" name="四角形: 角を丸くする 28">
            <a:extLst>
              <a:ext uri="{FF2B5EF4-FFF2-40B4-BE49-F238E27FC236}">
                <a16:creationId xmlns:a16="http://schemas.microsoft.com/office/drawing/2014/main" id="{82D0EE03-CE64-46CB-A313-00CA7E4C9FE3}"/>
              </a:ext>
            </a:extLst>
          </p:cNvPr>
          <p:cNvSpPr/>
          <p:nvPr/>
        </p:nvSpPr>
        <p:spPr>
          <a:xfrm>
            <a:off x="4444175" y="5468610"/>
            <a:ext cx="4027457" cy="6887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latin typeface="メイリオ" panose="020B0604030504040204" pitchFamily="50" charset="-128"/>
                <a:ea typeface="メイリオ" panose="020B0604030504040204" pitchFamily="50" charset="-128"/>
              </a:rPr>
              <a:t>時間</a:t>
            </a:r>
            <a:r>
              <a:rPr kumimoji="1" lang="en-US" altLang="ja-JP" b="1" dirty="0">
                <a:solidFill>
                  <a:schemeClr val="tx1"/>
                </a:solidFill>
                <a:latin typeface="メイリオ" panose="020B0604030504040204" pitchFamily="50" charset="-128"/>
                <a:ea typeface="メイリオ" panose="020B0604030504040204" pitchFamily="50" charset="-128"/>
              </a:rPr>
              <a:t>t</a:t>
            </a:r>
            <a:r>
              <a:rPr kumimoji="1" lang="ja-JP" altLang="en-US" b="1" dirty="0">
                <a:solidFill>
                  <a:schemeClr val="tx1"/>
                </a:solidFill>
                <a:latin typeface="メイリオ" panose="020B0604030504040204" pitchFamily="50" charset="-128"/>
                <a:ea typeface="メイリオ" panose="020B0604030504040204" pitchFamily="50" charset="-128"/>
              </a:rPr>
              <a:t>を</a:t>
            </a:r>
            <a:br>
              <a:rPr kumimoji="1" lang="en-US" altLang="ja-JP" b="1" dirty="0">
                <a:solidFill>
                  <a:schemeClr val="tx1"/>
                </a:solidFill>
                <a:latin typeface="メイリオ" panose="020B0604030504040204" pitchFamily="50" charset="-128"/>
                <a:ea typeface="メイリオ" panose="020B0604030504040204" pitchFamily="50" charset="-128"/>
              </a:rPr>
            </a:br>
            <a:r>
              <a:rPr kumimoji="1" lang="ja-JP" altLang="en-US" b="1" dirty="0">
                <a:solidFill>
                  <a:schemeClr val="tx1"/>
                </a:solidFill>
                <a:latin typeface="メイリオ" panose="020B0604030504040204" pitchFamily="50" charset="-128"/>
                <a:ea typeface="メイリオ" panose="020B0604030504040204" pitchFamily="50" charset="-128"/>
              </a:rPr>
              <a:t>エラーの修正にかかった時間とする</a:t>
            </a:r>
          </a:p>
        </p:txBody>
      </p:sp>
      <p:sp>
        <p:nvSpPr>
          <p:cNvPr id="3" name="吹き出し: 角を丸めた四角形 2">
            <a:extLst>
              <a:ext uri="{FF2B5EF4-FFF2-40B4-BE49-F238E27FC236}">
                <a16:creationId xmlns:a16="http://schemas.microsoft.com/office/drawing/2014/main" id="{0C4C40F8-5CCD-435E-8DEE-B11EE5DCE35B}"/>
              </a:ext>
            </a:extLst>
          </p:cNvPr>
          <p:cNvSpPr/>
          <p:nvPr/>
        </p:nvSpPr>
        <p:spPr>
          <a:xfrm>
            <a:off x="1852771" y="5498023"/>
            <a:ext cx="2153119" cy="659339"/>
          </a:xfrm>
          <a:prstGeom prst="wedgeRoundRectCallout">
            <a:avLst>
              <a:gd name="adj1" fmla="val 78133"/>
              <a:gd name="adj2" fmla="val -23920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エラーの発生時刻</a:t>
            </a:r>
          </a:p>
        </p:txBody>
      </p:sp>
      <p:sp>
        <p:nvSpPr>
          <p:cNvPr id="30" name="吹き出し: 角を丸めた四角形 29">
            <a:extLst>
              <a:ext uri="{FF2B5EF4-FFF2-40B4-BE49-F238E27FC236}">
                <a16:creationId xmlns:a16="http://schemas.microsoft.com/office/drawing/2014/main" id="{DA763808-C9D0-4FE9-9263-447DC9C5762F}"/>
              </a:ext>
            </a:extLst>
          </p:cNvPr>
          <p:cNvSpPr/>
          <p:nvPr/>
        </p:nvSpPr>
        <p:spPr>
          <a:xfrm>
            <a:off x="8979651" y="2051866"/>
            <a:ext cx="2362979" cy="688752"/>
          </a:xfrm>
          <a:prstGeom prst="wedgeRoundRectCallout">
            <a:avLst>
              <a:gd name="adj1" fmla="val -92544"/>
              <a:gd name="adj2" fmla="val 256662"/>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エラーの修正が完了した時刻</a:t>
            </a:r>
            <a:endParaRPr kumimoji="1" lang="en-US" altLang="ja-JP"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7299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50B6E-97E9-4A3A-B7B4-C1EE7C7CF7B5}"/>
              </a:ext>
            </a:extLst>
          </p:cNvPr>
          <p:cNvSpPr>
            <a:spLocks noGrp="1"/>
          </p:cNvSpPr>
          <p:nvPr>
            <p:ph type="title"/>
          </p:nvPr>
        </p:nvSpPr>
        <p:spPr/>
        <p:txBody>
          <a:bodyPr/>
          <a:lstStyle/>
          <a:p>
            <a:r>
              <a:rPr kumimoji="1" lang="ja-JP" altLang="en-US" dirty="0"/>
              <a:t>実装環境</a:t>
            </a:r>
          </a:p>
        </p:txBody>
      </p:sp>
      <p:pic>
        <p:nvPicPr>
          <p:cNvPr id="5" name="図 4">
            <a:extLst>
              <a:ext uri="{FF2B5EF4-FFF2-40B4-BE49-F238E27FC236}">
                <a16:creationId xmlns:a16="http://schemas.microsoft.com/office/drawing/2014/main" id="{FB069ED5-02AC-4AE3-AC6B-CD02FDB8B3FC}"/>
              </a:ext>
            </a:extLst>
          </p:cNvPr>
          <p:cNvPicPr>
            <a:picLocks noChangeAspect="1"/>
          </p:cNvPicPr>
          <p:nvPr/>
        </p:nvPicPr>
        <p:blipFill>
          <a:blip r:embed="rId3"/>
          <a:stretch>
            <a:fillRect/>
          </a:stretch>
        </p:blipFill>
        <p:spPr>
          <a:xfrm>
            <a:off x="6668030" y="4942816"/>
            <a:ext cx="4350490" cy="1373840"/>
          </a:xfrm>
          <a:prstGeom prst="rect">
            <a:avLst/>
          </a:prstGeom>
        </p:spPr>
      </p:pic>
      <p:sp>
        <p:nvSpPr>
          <p:cNvPr id="13" name="スライド番号プレースホルダー 12">
            <a:extLst>
              <a:ext uri="{FF2B5EF4-FFF2-40B4-BE49-F238E27FC236}">
                <a16:creationId xmlns:a16="http://schemas.microsoft.com/office/drawing/2014/main" id="{30276FCB-8E45-4EFD-82F8-1BBFD8D1C3E0}"/>
              </a:ext>
            </a:extLst>
          </p:cNvPr>
          <p:cNvSpPr>
            <a:spLocks noGrp="1"/>
          </p:cNvSpPr>
          <p:nvPr>
            <p:ph type="sldNum" sz="quarter" idx="12"/>
          </p:nvPr>
        </p:nvSpPr>
        <p:spPr>
          <a:xfrm>
            <a:off x="9329530" y="6223828"/>
            <a:ext cx="1706217" cy="365125"/>
          </a:xfrm>
        </p:spPr>
        <p:txBody>
          <a:bodyPr/>
          <a:lstStyle/>
          <a:p>
            <a:fld id="{FA0F4718-6DD0-4BF6-A94F-2F64C56B316C}" type="slidenum">
              <a:rPr kumimoji="1" lang="ja-JP" altLang="en-US" smtClean="0"/>
              <a:t>7</a:t>
            </a:fld>
            <a:endParaRPr kumimoji="1" lang="ja-JP" altLang="en-US"/>
          </a:p>
        </p:txBody>
      </p:sp>
      <p:grpSp>
        <p:nvGrpSpPr>
          <p:cNvPr id="8" name="グループ化 7">
            <a:extLst>
              <a:ext uri="{FF2B5EF4-FFF2-40B4-BE49-F238E27FC236}">
                <a16:creationId xmlns:a16="http://schemas.microsoft.com/office/drawing/2014/main" id="{4E5B00AB-322C-44C1-A559-D600B2C9BE48}"/>
              </a:ext>
            </a:extLst>
          </p:cNvPr>
          <p:cNvGrpSpPr/>
          <p:nvPr/>
        </p:nvGrpSpPr>
        <p:grpSpPr>
          <a:xfrm>
            <a:off x="821386" y="3963503"/>
            <a:ext cx="4463215" cy="2093426"/>
            <a:chOff x="821386" y="4026563"/>
            <a:chExt cx="4463215" cy="2093426"/>
          </a:xfrm>
        </p:grpSpPr>
        <p:grpSp>
          <p:nvGrpSpPr>
            <p:cNvPr id="7" name="グループ化 6">
              <a:extLst>
                <a:ext uri="{FF2B5EF4-FFF2-40B4-BE49-F238E27FC236}">
                  <a16:creationId xmlns:a16="http://schemas.microsoft.com/office/drawing/2014/main" id="{6A616FE5-D4B9-43EE-AA75-C3255AB308AD}"/>
                </a:ext>
              </a:extLst>
            </p:cNvPr>
            <p:cNvGrpSpPr/>
            <p:nvPr/>
          </p:nvGrpSpPr>
          <p:grpSpPr>
            <a:xfrm>
              <a:off x="1143000" y="4473871"/>
              <a:ext cx="4141601" cy="1646118"/>
              <a:chOff x="1646095" y="4471492"/>
              <a:chExt cx="2733773" cy="1646118"/>
            </a:xfrm>
          </p:grpSpPr>
          <p:sp>
            <p:nvSpPr>
              <p:cNvPr id="4" name="四角形: 角を丸くする 3">
                <a:extLst>
                  <a:ext uri="{FF2B5EF4-FFF2-40B4-BE49-F238E27FC236}">
                    <a16:creationId xmlns:a16="http://schemas.microsoft.com/office/drawing/2014/main" id="{642F7565-2177-4027-979D-42CE25F06857}"/>
                  </a:ext>
                </a:extLst>
              </p:cNvPr>
              <p:cNvSpPr/>
              <p:nvPr/>
            </p:nvSpPr>
            <p:spPr>
              <a:xfrm>
                <a:off x="1646095" y="4471492"/>
                <a:ext cx="2733773" cy="1640264"/>
              </a:xfrm>
              <a:prstGeom prst="roundRect">
                <a:avLst>
                  <a:gd name="adj" fmla="val 699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8A2DAA8E-98D3-40B1-9B66-29B7014BB519}"/>
                  </a:ext>
                </a:extLst>
              </p:cNvPr>
              <p:cNvSpPr txBox="1"/>
              <p:nvPr/>
            </p:nvSpPr>
            <p:spPr>
              <a:xfrm>
                <a:off x="1901341" y="4547950"/>
                <a:ext cx="2223283" cy="1569660"/>
              </a:xfrm>
              <a:prstGeom prst="rect">
                <a:avLst/>
              </a:prstGeom>
              <a:noFill/>
            </p:spPr>
            <p:txBody>
              <a:bodyPr wrap="square">
                <a:spAutoFit/>
              </a:bodyPr>
              <a:lstStyle/>
              <a:p>
                <a:pPr lvl="0" algn="ctr"/>
                <a:r>
                  <a:rPr lang="ja-JP" altLang="ja-JP" sz="2400" dirty="0">
                    <a:latin typeface="メイリオ" panose="020B0604030504040204" pitchFamily="50" charset="-128"/>
                    <a:ea typeface="メイリオ" panose="020B0604030504040204" pitchFamily="50" charset="-128"/>
                  </a:rPr>
                  <a:t>ユーザー</a:t>
                </a:r>
                <a:r>
                  <a:rPr lang="en-US" altLang="ja-JP" sz="2400" dirty="0">
                    <a:latin typeface="メイリオ" panose="020B0604030504040204" pitchFamily="50" charset="-128"/>
                    <a:ea typeface="メイリオ" panose="020B0604030504040204" pitchFamily="50" charset="-128"/>
                  </a:rPr>
                  <a:t>ID</a:t>
                </a:r>
                <a:endParaRPr kumimoji="1" lang="ja-JP" altLang="en-US" sz="2400" dirty="0">
                  <a:latin typeface="メイリオ" panose="020B0604030504040204" pitchFamily="50" charset="-128"/>
                  <a:ea typeface="メイリオ" panose="020B0604030504040204" pitchFamily="50" charset="-128"/>
                </a:endParaRPr>
              </a:p>
              <a:p>
                <a:pPr lvl="0" algn="ctr"/>
                <a:r>
                  <a:rPr lang="ja-JP" altLang="ja-JP" sz="2400" dirty="0">
                    <a:latin typeface="メイリオ" panose="020B0604030504040204" pitchFamily="50" charset="-128"/>
                    <a:ea typeface="メイリオ" panose="020B0604030504040204" pitchFamily="50" charset="-128"/>
                  </a:rPr>
                  <a:t>課題</a:t>
                </a:r>
                <a:r>
                  <a:rPr lang="en-US" altLang="ja-JP" sz="2400" dirty="0">
                    <a:latin typeface="メイリオ" panose="020B0604030504040204" pitchFamily="50" charset="-128"/>
                    <a:ea typeface="メイリオ" panose="020B0604030504040204" pitchFamily="50" charset="-128"/>
                  </a:rPr>
                  <a:t>ID</a:t>
                </a:r>
                <a:endParaRPr lang="ja-JP" altLang="ja-JP" sz="2400" dirty="0">
                  <a:latin typeface="メイリオ" panose="020B0604030504040204" pitchFamily="50" charset="-128"/>
                  <a:ea typeface="メイリオ" panose="020B0604030504040204" pitchFamily="50" charset="-128"/>
                </a:endParaRPr>
              </a:p>
              <a:p>
                <a:pPr lvl="0" algn="ctr"/>
                <a:r>
                  <a:rPr lang="ja-JP" altLang="en-US" sz="2400" dirty="0">
                    <a:latin typeface="メイリオ" panose="020B0604030504040204" pitchFamily="50" charset="-128"/>
                    <a:ea typeface="メイリオ" panose="020B0604030504040204" pitchFamily="50" charset="-128"/>
                  </a:rPr>
                  <a:t>提出時刻</a:t>
                </a:r>
              </a:p>
              <a:p>
                <a:pPr lvl="0" algn="ctr"/>
                <a:r>
                  <a:rPr lang="ja-JP" altLang="en-US" sz="2400" dirty="0">
                    <a:latin typeface="メイリオ" panose="020B0604030504040204" pitchFamily="50" charset="-128"/>
                    <a:ea typeface="メイリオ" panose="020B0604030504040204" pitchFamily="50" charset="-128"/>
                  </a:rPr>
                  <a:t>エラー内容</a:t>
                </a:r>
              </a:p>
            </p:txBody>
          </p:sp>
        </p:grpSp>
        <p:sp>
          <p:nvSpPr>
            <p:cNvPr id="15" name="テキスト ボックス 14">
              <a:extLst>
                <a:ext uri="{FF2B5EF4-FFF2-40B4-BE49-F238E27FC236}">
                  <a16:creationId xmlns:a16="http://schemas.microsoft.com/office/drawing/2014/main" id="{D5DE7200-948A-4633-830A-B2EB58BE2DA7}"/>
                </a:ext>
              </a:extLst>
            </p:cNvPr>
            <p:cNvSpPr txBox="1"/>
            <p:nvPr/>
          </p:nvSpPr>
          <p:spPr>
            <a:xfrm>
              <a:off x="821386" y="4026563"/>
              <a:ext cx="4463215" cy="461665"/>
            </a:xfrm>
            <a:prstGeom prst="rect">
              <a:avLst/>
            </a:prstGeom>
            <a:noFill/>
          </p:spPr>
          <p:txBody>
            <a:bodyPr wrap="square">
              <a:spAutoFit/>
            </a:bodyPr>
            <a:lstStyle/>
            <a:p>
              <a:pPr algn="ct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得られる情報の一例</a:t>
              </a:r>
              <a:endParaRPr kumimoji="1" lang="en-US" altLang="ja-JP" sz="2400" dirty="0">
                <a:latin typeface="メイリオ" panose="020B0604030504040204" pitchFamily="50" charset="-128"/>
                <a:ea typeface="メイリオ" panose="020B0604030504040204" pitchFamily="50" charset="-128"/>
              </a:endParaRPr>
            </a:p>
          </p:txBody>
        </p:sp>
      </p:grpSp>
      <p:sp>
        <p:nvSpPr>
          <p:cNvPr id="16" name="テキスト ボックス 15">
            <a:extLst>
              <a:ext uri="{FF2B5EF4-FFF2-40B4-BE49-F238E27FC236}">
                <a16:creationId xmlns:a16="http://schemas.microsoft.com/office/drawing/2014/main" id="{6AD696BA-97EA-449B-81B7-F2708930A3ED}"/>
              </a:ext>
            </a:extLst>
          </p:cNvPr>
          <p:cNvSpPr txBox="1"/>
          <p:nvPr/>
        </p:nvSpPr>
        <p:spPr>
          <a:xfrm>
            <a:off x="821386" y="2362929"/>
            <a:ext cx="10401038" cy="461665"/>
          </a:xfrm>
          <a:prstGeom prst="rect">
            <a:avLst/>
          </a:prstGeom>
          <a:noFill/>
        </p:spPr>
        <p:txBody>
          <a:bodyPr wrap="square">
            <a:spAutoFit/>
          </a:bodyPr>
          <a:lstStyle/>
          <a:p>
            <a:r>
              <a:rPr lang="ja-JP" altLang="en-US" sz="2400" b="0" i="0" dirty="0">
                <a:effectLst/>
                <a:latin typeface="メイリオ" panose="020B0604030504040204" pitchFamily="50" charset="-128"/>
                <a:ea typeface="メイリオ" panose="020B0604030504040204" pitchFamily="50" charset="-128"/>
              </a:rPr>
              <a:t>・</a:t>
            </a:r>
            <a:r>
              <a:rPr lang="en-US" altLang="ja-JP" sz="2400" b="0" i="0" dirty="0">
                <a:effectLst/>
                <a:latin typeface="メイリオ" panose="020B0604030504040204" pitchFamily="50" charset="-128"/>
                <a:ea typeface="メイリオ" panose="020B0604030504040204" pitchFamily="50" charset="-128"/>
              </a:rPr>
              <a:t>NAIST</a:t>
            </a:r>
            <a:r>
              <a:rPr lang="ja-JP" altLang="en-US" sz="2400" b="0" i="0" dirty="0">
                <a:effectLst/>
                <a:latin typeface="メイリオ" panose="020B0604030504040204" pitchFamily="50" charset="-128"/>
                <a:ea typeface="メイリオ" panose="020B0604030504040204" pitchFamily="50" charset="-128"/>
              </a:rPr>
              <a:t>と</a:t>
            </a:r>
            <a:r>
              <a:rPr lang="en-US" altLang="ja-JP" sz="2400" b="0" i="0" dirty="0">
                <a:effectLst/>
                <a:latin typeface="メイリオ" panose="020B0604030504040204" pitchFamily="50" charset="-128"/>
                <a:ea typeface="メイリオ" panose="020B0604030504040204" pitchFamily="50" charset="-128"/>
              </a:rPr>
              <a:t>dTosh</a:t>
            </a:r>
            <a:r>
              <a:rPr lang="ja-JP" altLang="en-US" sz="2400" b="0" i="0" dirty="0">
                <a:effectLst/>
                <a:latin typeface="メイリオ" panose="020B0604030504040204" pitchFamily="50" charset="-128"/>
                <a:ea typeface="メイリオ" panose="020B0604030504040204" pitchFamily="50" charset="-128"/>
              </a:rPr>
              <a:t>が共同で研究開発を行うプログラミング教育支援ツール</a:t>
            </a:r>
            <a:endParaRPr lang="en-US" altLang="ja-JP" sz="2400" b="0" i="0" dirty="0">
              <a:effectLst/>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0989473E-B332-4DDC-A680-7217681B9D8E}"/>
              </a:ext>
            </a:extLst>
          </p:cNvPr>
          <p:cNvPicPr>
            <a:picLocks noChangeAspect="1"/>
          </p:cNvPicPr>
          <p:nvPr/>
        </p:nvPicPr>
        <p:blipFill>
          <a:blip r:embed="rId4"/>
          <a:stretch>
            <a:fillRect/>
          </a:stretch>
        </p:blipFill>
        <p:spPr>
          <a:xfrm>
            <a:off x="7890552" y="3336968"/>
            <a:ext cx="2522571" cy="1550267"/>
          </a:xfrm>
          <a:prstGeom prst="rect">
            <a:avLst/>
          </a:prstGeom>
        </p:spPr>
      </p:pic>
      <p:sp>
        <p:nvSpPr>
          <p:cNvPr id="11" name="テキスト ボックス 10">
            <a:extLst>
              <a:ext uri="{FF2B5EF4-FFF2-40B4-BE49-F238E27FC236}">
                <a16:creationId xmlns:a16="http://schemas.microsoft.com/office/drawing/2014/main" id="{049E689F-7D8F-4413-9FDC-0A58DE4B0414}"/>
              </a:ext>
            </a:extLst>
          </p:cNvPr>
          <p:cNvSpPr txBox="1"/>
          <p:nvPr/>
        </p:nvSpPr>
        <p:spPr>
          <a:xfrm>
            <a:off x="821386" y="2907155"/>
            <a:ext cx="10434743" cy="461665"/>
          </a:xfrm>
          <a:prstGeom prst="rect">
            <a:avLst/>
          </a:prstGeom>
          <a:noFill/>
        </p:spPr>
        <p:txBody>
          <a:bodyPr wrap="square">
            <a:spAutoFit/>
          </a:bodyPr>
          <a:lstStyle/>
          <a:p>
            <a:r>
              <a:rPr lang="ja-JP" altLang="en-US" sz="2400" b="0" i="0" dirty="0">
                <a:effectLst/>
                <a:latin typeface="メイリオ" panose="020B0604030504040204" pitchFamily="50" charset="-128"/>
                <a:ea typeface="メイリオ" panose="020B0604030504040204" pitchFamily="50" charset="-128"/>
              </a:rPr>
              <a:t>・授業を受けている生徒の提出内容や，プログラミング状況を確認できる</a:t>
            </a:r>
            <a:endParaRPr lang="en-US" altLang="ja-JP" sz="2400" b="0" i="0" dirty="0">
              <a:effectLst/>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C79AAAF8-D18A-45AE-A6DF-1E703792955B}"/>
              </a:ext>
            </a:extLst>
          </p:cNvPr>
          <p:cNvSpPr txBox="1"/>
          <p:nvPr/>
        </p:nvSpPr>
        <p:spPr>
          <a:xfrm>
            <a:off x="574711" y="1705867"/>
            <a:ext cx="2094896" cy="584775"/>
          </a:xfrm>
          <a:prstGeom prst="rect">
            <a:avLst/>
          </a:prstGeom>
          <a:noFill/>
        </p:spPr>
        <p:txBody>
          <a:bodyPr wrap="square">
            <a:spAutoFit/>
          </a:bodyPr>
          <a:lstStyle/>
          <a:p>
            <a:r>
              <a:rPr lang="en-US" altLang="ja-JP" sz="3200" b="1" i="0" dirty="0">
                <a:solidFill>
                  <a:srgbClr val="0070C0"/>
                </a:solidFill>
                <a:effectLst/>
                <a:latin typeface="メイリオ" panose="020B0604030504040204" pitchFamily="50" charset="-128"/>
                <a:ea typeface="メイリオ" panose="020B0604030504040204" pitchFamily="50" charset="-128"/>
              </a:rPr>
              <a:t>C2Room</a:t>
            </a:r>
          </a:p>
        </p:txBody>
      </p:sp>
    </p:spTree>
    <p:extLst>
      <p:ext uri="{BB962C8B-B14F-4D97-AF65-F5344CB8AC3E}">
        <p14:creationId xmlns:p14="http://schemas.microsoft.com/office/powerpoint/2010/main" val="1110517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5F7968-A6B7-4A2B-9E20-4CEA9913475B}"/>
              </a:ext>
            </a:extLst>
          </p:cNvPr>
          <p:cNvSpPr>
            <a:spLocks noGrp="1"/>
          </p:cNvSpPr>
          <p:nvPr>
            <p:ph type="title"/>
          </p:nvPr>
        </p:nvSpPr>
        <p:spPr/>
        <p:txBody>
          <a:bodyPr/>
          <a:lstStyle/>
          <a:p>
            <a:r>
              <a:rPr kumimoji="1" lang="ja-JP" altLang="en-US" dirty="0"/>
              <a:t>今後の</a:t>
            </a:r>
            <a:r>
              <a:rPr lang="ja-JP" altLang="en-US" dirty="0"/>
              <a:t>予定</a:t>
            </a:r>
            <a:endParaRPr kumimoji="1" lang="ja-JP" altLang="en-US" dirty="0"/>
          </a:p>
        </p:txBody>
      </p:sp>
      <p:sp>
        <p:nvSpPr>
          <p:cNvPr id="6" name="スライド番号プレースホルダー 5">
            <a:extLst>
              <a:ext uri="{FF2B5EF4-FFF2-40B4-BE49-F238E27FC236}">
                <a16:creationId xmlns:a16="http://schemas.microsoft.com/office/drawing/2014/main" id="{936A7C0D-D379-4250-8F86-31FF0B4D0EB7}"/>
              </a:ext>
            </a:extLst>
          </p:cNvPr>
          <p:cNvSpPr>
            <a:spLocks noGrp="1"/>
          </p:cNvSpPr>
          <p:nvPr>
            <p:ph type="sldNum" sz="quarter" idx="12"/>
          </p:nvPr>
        </p:nvSpPr>
        <p:spPr>
          <a:xfrm>
            <a:off x="9817552" y="6223828"/>
            <a:ext cx="1706217" cy="365125"/>
          </a:xfrm>
        </p:spPr>
        <p:txBody>
          <a:bodyPr/>
          <a:lstStyle/>
          <a:p>
            <a:fld id="{FA0F4718-6DD0-4BF6-A94F-2F64C56B316C}" type="slidenum">
              <a:rPr kumimoji="1" lang="ja-JP" altLang="en-US" smtClean="0"/>
              <a:t>8</a:t>
            </a:fld>
            <a:endParaRPr kumimoji="1" lang="ja-JP" altLang="en-US"/>
          </a:p>
        </p:txBody>
      </p:sp>
      <p:grpSp>
        <p:nvGrpSpPr>
          <p:cNvPr id="28" name="グループ化 27">
            <a:extLst>
              <a:ext uri="{FF2B5EF4-FFF2-40B4-BE49-F238E27FC236}">
                <a16:creationId xmlns:a16="http://schemas.microsoft.com/office/drawing/2014/main" id="{A32135EA-41E3-44D4-BE1D-903EC5DB97FD}"/>
              </a:ext>
            </a:extLst>
          </p:cNvPr>
          <p:cNvGrpSpPr/>
          <p:nvPr/>
        </p:nvGrpSpPr>
        <p:grpSpPr>
          <a:xfrm>
            <a:off x="1068852" y="1965961"/>
            <a:ext cx="9942943" cy="480571"/>
            <a:chOff x="1068853" y="1965960"/>
            <a:chExt cx="9980147" cy="752202"/>
          </a:xfrm>
        </p:grpSpPr>
        <p:sp>
          <p:nvSpPr>
            <p:cNvPr id="27" name="四角形: 角を丸くする 26">
              <a:extLst>
                <a:ext uri="{FF2B5EF4-FFF2-40B4-BE49-F238E27FC236}">
                  <a16:creationId xmlns:a16="http://schemas.microsoft.com/office/drawing/2014/main" id="{2C3A5F6F-32E8-4B51-A8DC-A991B639BFC2}"/>
                </a:ext>
              </a:extLst>
            </p:cNvPr>
            <p:cNvSpPr/>
            <p:nvPr/>
          </p:nvSpPr>
          <p:spPr>
            <a:xfrm>
              <a:off x="1068853" y="1965960"/>
              <a:ext cx="9980147" cy="680390"/>
            </a:xfrm>
            <a:prstGeom prst="roundRect">
              <a:avLst>
                <a:gd name="adj" fmla="val 25968"/>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1EDACF63-604B-4B69-9572-42AE88557B4D}"/>
                </a:ext>
              </a:extLst>
            </p:cNvPr>
            <p:cNvSpPr txBox="1"/>
            <p:nvPr/>
          </p:nvSpPr>
          <p:spPr>
            <a:xfrm>
              <a:off x="1099334" y="1995552"/>
              <a:ext cx="9949666" cy="722610"/>
            </a:xfrm>
            <a:prstGeom prst="rect">
              <a:avLst/>
            </a:prstGeom>
            <a:noFill/>
          </p:spPr>
          <p:txBody>
            <a:bodyPr wrap="square">
              <a:spAutoFit/>
            </a:bodyPr>
            <a:lstStyle/>
            <a:p>
              <a:r>
                <a:rPr kumimoji="1" lang="ja-JP" altLang="en-US" sz="2400" b="1" dirty="0">
                  <a:latin typeface="メイリオ" panose="020B0604030504040204" pitchFamily="50" charset="-128"/>
                  <a:ea typeface="メイリオ" panose="020B0604030504040204" pitchFamily="50" charset="-128"/>
                </a:rPr>
                <a:t>①前述した提案手法を用いて</a:t>
              </a:r>
              <a:r>
                <a:rPr kumimoji="1" lang="en-US" altLang="ja-JP" sz="2400" b="1" dirty="0">
                  <a:latin typeface="メイリオ" panose="020B0604030504040204" pitchFamily="50" charset="-128"/>
                  <a:ea typeface="メイリオ" panose="020B0604030504040204" pitchFamily="50" charset="-128"/>
                </a:rPr>
                <a:t>Python</a:t>
              </a:r>
              <a:r>
                <a:rPr kumimoji="1" lang="ja-JP" altLang="en-US" sz="2400" b="1" dirty="0">
                  <a:latin typeface="メイリオ" panose="020B0604030504040204" pitchFamily="50" charset="-128"/>
                  <a:ea typeface="メイリオ" panose="020B0604030504040204" pitchFamily="50" charset="-128"/>
                </a:rPr>
                <a:t>初学者が苦手とするエラーを調査</a:t>
              </a:r>
              <a:endParaRPr kumimoji="1" lang="en-US" altLang="ja-JP" sz="2400" b="1" dirty="0">
                <a:latin typeface="メイリオ" panose="020B0604030504040204" pitchFamily="50" charset="-128"/>
                <a:ea typeface="メイリオ" panose="020B0604030504040204" pitchFamily="50" charset="-128"/>
              </a:endParaRPr>
            </a:p>
          </p:txBody>
        </p:sp>
      </p:grpSp>
      <p:grpSp>
        <p:nvGrpSpPr>
          <p:cNvPr id="24" name="グループ化 23">
            <a:extLst>
              <a:ext uri="{FF2B5EF4-FFF2-40B4-BE49-F238E27FC236}">
                <a16:creationId xmlns:a16="http://schemas.microsoft.com/office/drawing/2014/main" id="{EABE3BE4-4B91-4727-8FC7-82537FF71F33}"/>
              </a:ext>
            </a:extLst>
          </p:cNvPr>
          <p:cNvGrpSpPr/>
          <p:nvPr/>
        </p:nvGrpSpPr>
        <p:grpSpPr>
          <a:xfrm>
            <a:off x="1068852" y="4973168"/>
            <a:ext cx="9949668" cy="1279468"/>
            <a:chOff x="1142998" y="4348299"/>
            <a:chExt cx="9906002" cy="1279468"/>
          </a:xfrm>
        </p:grpSpPr>
        <p:sp>
          <p:nvSpPr>
            <p:cNvPr id="23" name="四角形: 角を丸くする 22">
              <a:extLst>
                <a:ext uri="{FF2B5EF4-FFF2-40B4-BE49-F238E27FC236}">
                  <a16:creationId xmlns:a16="http://schemas.microsoft.com/office/drawing/2014/main" id="{79F9B31E-288B-408A-BB3B-AE0AD87CB637}"/>
                </a:ext>
              </a:extLst>
            </p:cNvPr>
            <p:cNvSpPr/>
            <p:nvPr/>
          </p:nvSpPr>
          <p:spPr>
            <a:xfrm>
              <a:off x="1142999" y="4348299"/>
              <a:ext cx="9906001" cy="1279468"/>
            </a:xfrm>
            <a:prstGeom prst="roundRect">
              <a:avLst>
                <a:gd name="adj" fmla="val 1907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1C32901-C997-4767-8597-7254D39C028B}"/>
                </a:ext>
              </a:extLst>
            </p:cNvPr>
            <p:cNvSpPr txBox="1"/>
            <p:nvPr/>
          </p:nvSpPr>
          <p:spPr>
            <a:xfrm>
              <a:off x="1142998" y="4395866"/>
              <a:ext cx="8230313" cy="461665"/>
            </a:xfrm>
            <a:prstGeom prst="rect">
              <a:avLst/>
            </a:prstGeom>
            <a:noFill/>
          </p:spPr>
          <p:txBody>
            <a:bodyPr wrap="square">
              <a:spAutoFit/>
            </a:bodyPr>
            <a:lstStyle/>
            <a:p>
              <a:r>
                <a:rPr kumimoji="1" lang="ja-JP" altLang="en-US" sz="2400" b="1" dirty="0">
                  <a:latin typeface="メイリオ" panose="020B0604030504040204" pitchFamily="50" charset="-128"/>
                  <a:ea typeface="メイリオ" panose="020B0604030504040204" pitchFamily="50" charset="-128"/>
                </a:rPr>
                <a:t>③別の視点からの考察</a:t>
              </a:r>
              <a:endParaRPr kumimoji="1" lang="en-US" altLang="ja-JP" sz="2400" b="1"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BD6416B4-2F86-44CF-8598-CF8A73F0472C}"/>
                </a:ext>
              </a:extLst>
            </p:cNvPr>
            <p:cNvSpPr txBox="1"/>
            <p:nvPr/>
          </p:nvSpPr>
          <p:spPr>
            <a:xfrm>
              <a:off x="1142999" y="4842539"/>
              <a:ext cx="8230313" cy="400110"/>
            </a:xfrm>
            <a:prstGeom prst="rect">
              <a:avLst/>
            </a:prstGeom>
            <a:noFill/>
          </p:spPr>
          <p:txBody>
            <a:bodyPr wrap="square">
              <a:spAutoFit/>
            </a:bodyPr>
            <a:lstStyle/>
            <a:p>
              <a:r>
                <a:rPr kumimoji="1" lang="ja-JP" altLang="en-US" sz="2000" dirty="0">
                  <a:latin typeface="メイリオ" panose="020B0604030504040204" pitchFamily="50" charset="-128"/>
                  <a:ea typeface="メイリオ" panose="020B0604030504040204" pitchFamily="50" charset="-128"/>
                </a:rPr>
                <a:t>・初学者が同じエラーを見つけた際の対処時間に変化はあるのか</a:t>
              </a:r>
              <a:endParaRPr kumimoji="1" lang="en-US" altLang="ja-JP" sz="20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7EA20A87-73E1-4211-A611-94F51BAD6604}"/>
                </a:ext>
              </a:extLst>
            </p:cNvPr>
            <p:cNvSpPr txBox="1"/>
            <p:nvPr/>
          </p:nvSpPr>
          <p:spPr>
            <a:xfrm>
              <a:off x="1142999" y="5227657"/>
              <a:ext cx="8230313" cy="400110"/>
            </a:xfrm>
            <a:prstGeom prst="rect">
              <a:avLst/>
            </a:prstGeom>
            <a:noFill/>
          </p:spPr>
          <p:txBody>
            <a:bodyPr wrap="square">
              <a:spAutoFit/>
            </a:bodyPr>
            <a:lstStyle/>
            <a:p>
              <a:r>
                <a:rPr kumimoji="1" lang="ja-JP" altLang="en-US" sz="2000" dirty="0">
                  <a:latin typeface="メイリオ" panose="020B0604030504040204" pitchFamily="50" charset="-128"/>
                  <a:ea typeface="メイリオ" panose="020B0604030504040204" pitchFamily="50" charset="-128"/>
                </a:rPr>
                <a:t>・初学者が同じエラーを出す頻度は減っているのか</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3" name="グループ化 2">
            <a:extLst>
              <a:ext uri="{FF2B5EF4-FFF2-40B4-BE49-F238E27FC236}">
                <a16:creationId xmlns:a16="http://schemas.microsoft.com/office/drawing/2014/main" id="{3339CEB9-23D2-4594-889C-9660DAC043F1}"/>
              </a:ext>
            </a:extLst>
          </p:cNvPr>
          <p:cNvGrpSpPr/>
          <p:nvPr/>
        </p:nvGrpSpPr>
        <p:grpSpPr>
          <a:xfrm>
            <a:off x="1068852" y="2678726"/>
            <a:ext cx="10633411" cy="2114420"/>
            <a:chOff x="1068852" y="2678726"/>
            <a:chExt cx="10633411" cy="2114420"/>
          </a:xfrm>
        </p:grpSpPr>
        <p:grpSp>
          <p:nvGrpSpPr>
            <p:cNvPr id="26" name="グループ化 25">
              <a:extLst>
                <a:ext uri="{FF2B5EF4-FFF2-40B4-BE49-F238E27FC236}">
                  <a16:creationId xmlns:a16="http://schemas.microsoft.com/office/drawing/2014/main" id="{61989F7C-A58A-43EA-9668-2F9FA89BB246}"/>
                </a:ext>
              </a:extLst>
            </p:cNvPr>
            <p:cNvGrpSpPr/>
            <p:nvPr/>
          </p:nvGrpSpPr>
          <p:grpSpPr>
            <a:xfrm>
              <a:off x="1068852" y="2678726"/>
              <a:ext cx="10633411" cy="2114420"/>
              <a:chOff x="1061663" y="2485386"/>
              <a:chExt cx="10640600" cy="1692348"/>
            </a:xfrm>
          </p:grpSpPr>
          <p:sp>
            <p:nvSpPr>
              <p:cNvPr id="22" name="四角形: 角を丸くする 21">
                <a:extLst>
                  <a:ext uri="{FF2B5EF4-FFF2-40B4-BE49-F238E27FC236}">
                    <a16:creationId xmlns:a16="http://schemas.microsoft.com/office/drawing/2014/main" id="{D6956C15-CBAB-457D-B61D-D74DC76682FD}"/>
                  </a:ext>
                </a:extLst>
              </p:cNvPr>
              <p:cNvSpPr/>
              <p:nvPr/>
            </p:nvSpPr>
            <p:spPr>
              <a:xfrm>
                <a:off x="1061663" y="2485386"/>
                <a:ext cx="9949665" cy="1692348"/>
              </a:xfrm>
              <a:prstGeom prst="roundRect">
                <a:avLst>
                  <a:gd name="adj" fmla="val 15505"/>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0A4CF2BF-36A8-455D-BFF1-9071BBCF7EDB}"/>
                  </a:ext>
                </a:extLst>
              </p:cNvPr>
              <p:cNvSpPr txBox="1"/>
              <p:nvPr/>
            </p:nvSpPr>
            <p:spPr>
              <a:xfrm>
                <a:off x="1142998" y="3551094"/>
                <a:ext cx="10559265" cy="400110"/>
              </a:xfrm>
              <a:prstGeom prst="rect">
                <a:avLst/>
              </a:prstGeom>
              <a:noFill/>
            </p:spPr>
            <p:txBody>
              <a:bodyPr wrap="square">
                <a:spAutoFit/>
              </a:bodyPr>
              <a:lstStyle/>
              <a:p>
                <a:r>
                  <a:rPr kumimoji="1" lang="ja-JP" altLang="en-US" sz="2000" dirty="0">
                    <a:solidFill>
                      <a:schemeClr val="tx1"/>
                    </a:solidFill>
                    <a:latin typeface="メイリオ" panose="020B0604030504040204" pitchFamily="50" charset="-128"/>
                    <a:ea typeface="メイリオ" panose="020B0604030504040204" pitchFamily="50" charset="-128"/>
                  </a:rPr>
                  <a:t>・離席時と長考の違いが判別が難しい</a:t>
                </a:r>
              </a:p>
            </p:txBody>
          </p:sp>
          <p:sp>
            <p:nvSpPr>
              <p:cNvPr id="13" name="テキスト ボックス 12">
                <a:extLst>
                  <a:ext uri="{FF2B5EF4-FFF2-40B4-BE49-F238E27FC236}">
                    <a16:creationId xmlns:a16="http://schemas.microsoft.com/office/drawing/2014/main" id="{7E4F018E-8243-4C78-AE90-9B8F172DF02F}"/>
                  </a:ext>
                </a:extLst>
              </p:cNvPr>
              <p:cNvSpPr txBox="1"/>
              <p:nvPr/>
            </p:nvSpPr>
            <p:spPr>
              <a:xfrm>
                <a:off x="1071032" y="2545884"/>
                <a:ext cx="9733909" cy="461665"/>
              </a:xfrm>
              <a:prstGeom prst="rect">
                <a:avLst/>
              </a:prstGeom>
              <a:noFill/>
            </p:spPr>
            <p:txBody>
              <a:bodyPr wrap="square">
                <a:spAutoFit/>
              </a:bodyPr>
              <a:lstStyle/>
              <a:p>
                <a:r>
                  <a:rPr kumimoji="1" lang="ja-JP" altLang="en-US" sz="2400" b="1" dirty="0">
                    <a:latin typeface="メイリオ" panose="020B0604030504040204" pitchFamily="50" charset="-128"/>
                    <a:ea typeface="メイリオ" panose="020B0604030504040204" pitchFamily="50" charset="-128"/>
                  </a:rPr>
                  <a:t>②次年度の授業で新規に取得するべきデータを調査</a:t>
                </a:r>
                <a:endParaRPr kumimoji="1" lang="en-US" altLang="ja-JP" sz="2400" b="1"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A7FBC8B0-BBF6-4AB9-AD9C-FC011F502E77}"/>
                  </a:ext>
                </a:extLst>
              </p:cNvPr>
              <p:cNvSpPr txBox="1"/>
              <p:nvPr/>
            </p:nvSpPr>
            <p:spPr>
              <a:xfrm>
                <a:off x="1142998" y="2938299"/>
                <a:ext cx="8874304" cy="400110"/>
              </a:xfrm>
              <a:prstGeom prst="rect">
                <a:avLst/>
              </a:prstGeom>
              <a:noFill/>
            </p:spPr>
            <p:txBody>
              <a:bodyPr wrap="square">
                <a:spAutoFit/>
              </a:bodyPr>
              <a:lstStyle/>
              <a:p>
                <a:r>
                  <a:rPr kumimoji="1" lang="ja-JP" altLang="en-US" sz="2000" dirty="0">
                    <a:solidFill>
                      <a:schemeClr val="tx1"/>
                    </a:solidFill>
                    <a:latin typeface="メイリオ" panose="020B0604030504040204" pitchFamily="50" charset="-128"/>
                    <a:ea typeface="メイリオ" panose="020B0604030504040204" pitchFamily="50" charset="-128"/>
                  </a:rPr>
                  <a:t>・コードを提出したタイミングでしかエラーを取れない</a:t>
                </a:r>
                <a:endParaRPr kumimoji="1" lang="en-US" altLang="ja-JP" sz="2000" dirty="0">
                  <a:solidFill>
                    <a:schemeClr val="tx1"/>
                  </a:solidFill>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F5BDCA47-CCC6-472A-B32F-90FFE75C4ECB}"/>
                  </a:ext>
                </a:extLst>
              </p:cNvPr>
              <p:cNvSpPr txBox="1"/>
              <p:nvPr/>
            </p:nvSpPr>
            <p:spPr>
              <a:xfrm>
                <a:off x="1142998" y="3244696"/>
                <a:ext cx="8673280" cy="400110"/>
              </a:xfrm>
              <a:prstGeom prst="rect">
                <a:avLst/>
              </a:prstGeom>
              <a:noFill/>
            </p:spPr>
            <p:txBody>
              <a:bodyPr wrap="square">
                <a:spAutoFit/>
              </a:bodyPr>
              <a:lstStyle/>
              <a:p>
                <a:r>
                  <a:rPr kumimoji="1" lang="ja-JP" altLang="en-US" sz="1800" dirty="0">
                    <a:solidFill>
                      <a:schemeClr val="tx1"/>
                    </a:solidFill>
                    <a:latin typeface="メイリオ" panose="020B0604030504040204" pitchFamily="50" charset="-128"/>
                    <a:ea typeface="メイリオ" panose="020B0604030504040204" pitchFamily="50" charset="-128"/>
                  </a:rPr>
                  <a:t>　 </a:t>
                </a:r>
                <a:r>
                  <a:rPr kumimoji="1" lang="ja-JP" altLang="en-US" sz="2000" dirty="0">
                    <a:solidFill>
                      <a:schemeClr val="tx1"/>
                    </a:solidFill>
                    <a:latin typeface="メイリオ" panose="020B0604030504040204" pitchFamily="50" charset="-128"/>
                    <a:ea typeface="メイリオ" panose="020B0604030504040204" pitchFamily="50" charset="-128"/>
                  </a:rPr>
                  <a:t>→ プログラミング</a:t>
                </a:r>
                <a:r>
                  <a:rPr kumimoji="1" lang="ja-JP" altLang="en-US" sz="2000" dirty="0">
                    <a:latin typeface="メイリオ" panose="020B0604030504040204" pitchFamily="50" charset="-128"/>
                    <a:ea typeface="メイリオ" panose="020B0604030504040204" pitchFamily="50" charset="-128"/>
                  </a:rPr>
                  <a:t>を</a:t>
                </a:r>
                <a:r>
                  <a:rPr kumimoji="1" lang="ja-JP" altLang="en-US" sz="2000" dirty="0">
                    <a:solidFill>
                      <a:schemeClr val="tx1"/>
                    </a:solidFill>
                    <a:latin typeface="メイリオ" panose="020B0604030504040204" pitchFamily="50" charset="-128"/>
                    <a:ea typeface="メイリオ" panose="020B0604030504040204" pitchFamily="50" charset="-128"/>
                  </a:rPr>
                  <a:t>開始したタイミングの記録が必要か調査する</a:t>
                </a:r>
                <a:endParaRPr lang="ja-JP" altLang="en-US" dirty="0"/>
              </a:p>
            </p:txBody>
          </p:sp>
        </p:grpSp>
        <p:sp>
          <p:nvSpPr>
            <p:cNvPr id="19" name="テキスト ボックス 18">
              <a:extLst>
                <a:ext uri="{FF2B5EF4-FFF2-40B4-BE49-F238E27FC236}">
                  <a16:creationId xmlns:a16="http://schemas.microsoft.com/office/drawing/2014/main" id="{B42642E1-59FD-4F5A-89AE-F8A173DA40E6}"/>
                </a:ext>
              </a:extLst>
            </p:cNvPr>
            <p:cNvSpPr txBox="1"/>
            <p:nvPr/>
          </p:nvSpPr>
          <p:spPr>
            <a:xfrm>
              <a:off x="1150132" y="4393034"/>
              <a:ext cx="10552131" cy="400110"/>
            </a:xfrm>
            <a:prstGeom prst="rect">
              <a:avLst/>
            </a:prstGeom>
            <a:noFill/>
          </p:spPr>
          <p:txBody>
            <a:bodyPr wrap="square">
              <a:spAutoFit/>
            </a:bodyPr>
            <a:lstStyle/>
            <a:p>
              <a:r>
                <a:rPr kumimoji="1" lang="ja-JP" altLang="en-US" sz="2000" dirty="0">
                  <a:solidFill>
                    <a:schemeClr val="tx1"/>
                  </a:solidFill>
                  <a:latin typeface="メイリオ" panose="020B0604030504040204" pitchFamily="50" charset="-128"/>
                  <a:ea typeface="メイリオ" panose="020B0604030504040204" pitchFamily="50" charset="-128"/>
                </a:rPr>
                <a:t>　→オートセーブの機能が必要か調査する</a:t>
              </a:r>
            </a:p>
          </p:txBody>
        </p:sp>
      </p:grpSp>
    </p:spTree>
    <p:extLst>
      <p:ext uri="{BB962C8B-B14F-4D97-AF65-F5344CB8AC3E}">
        <p14:creationId xmlns:p14="http://schemas.microsoft.com/office/powerpoint/2010/main" val="739692071"/>
      </p:ext>
    </p:extLst>
  </p:cSld>
  <p:clrMapOvr>
    <a:masterClrMapping/>
  </p:clrMapOvr>
</p:sld>
</file>

<file path=ppt/theme/theme1.xml><?xml version="1.0" encoding="utf-8"?>
<a:theme xmlns:a="http://schemas.openxmlformats.org/drawingml/2006/main" name="基礎">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基礎">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TM03457444[[fn=基礎]]</Template>
  <TotalTime>10589</TotalTime>
  <Words>1422</Words>
  <Application>Microsoft Office PowerPoint</Application>
  <PresentationFormat>ワイド画面</PresentationFormat>
  <Paragraphs>180</Paragraphs>
  <Slides>16</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NotoSansJP</vt:lpstr>
      <vt:lpstr>メイリオ</vt:lpstr>
      <vt:lpstr>游ゴシック</vt:lpstr>
      <vt:lpstr>Arial</vt:lpstr>
      <vt:lpstr>Corbel</vt:lpstr>
      <vt:lpstr>Georgia</vt:lpstr>
      <vt:lpstr>基礎</vt:lpstr>
      <vt:lpstr>Python初学者を対象とした エラー修正時間の分析</vt:lpstr>
      <vt:lpstr>研究背景</vt:lpstr>
      <vt:lpstr>プログラミング初学者が持つ特性⁽³⁾</vt:lpstr>
      <vt:lpstr>本研究の目的とアプローチ</vt:lpstr>
      <vt:lpstr>様々なエラー</vt:lpstr>
      <vt:lpstr>分析方法</vt:lpstr>
      <vt:lpstr>エラー修正時間の算出</vt:lpstr>
      <vt:lpstr>実装環境</vt:lpstr>
      <vt:lpstr>今後の予定</vt:lpstr>
      <vt:lpstr>今回の研究のまとめ</vt:lpstr>
      <vt:lpstr>予備スライド</vt:lpstr>
      <vt:lpstr>エラー修正時間の算出補足</vt:lpstr>
      <vt:lpstr>パターン1:複数のエラーが発生した場合</vt:lpstr>
      <vt:lpstr>パターン2:他のエラーが間に挟まる場合</vt:lpstr>
      <vt:lpstr>パターン3:論理エラーが含まれる場合</vt:lpstr>
      <vt:lpstr>中間発表で頂いた質問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篠原 遼太郎</dc:creator>
  <cp:lastModifiedBy>篠原 遼太郎</cp:lastModifiedBy>
  <cp:revision>281</cp:revision>
  <dcterms:created xsi:type="dcterms:W3CDTF">2022-11-12T04:54:54Z</dcterms:created>
  <dcterms:modified xsi:type="dcterms:W3CDTF">2022-12-20T08:18:40Z</dcterms:modified>
</cp:coreProperties>
</file>