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65" r:id="rId11"/>
    <p:sldId id="266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CEC2"/>
    <a:srgbClr val="CCCFB9"/>
    <a:srgbClr val="E7DCD9"/>
    <a:srgbClr val="DDC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7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1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4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8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5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15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4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02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1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8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2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1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rgbClr val="6ACEC2"/>
            </a:gs>
            <a:gs pos="0">
              <a:schemeClr val="accent3">
                <a:lumMod val="67000"/>
              </a:schemeClr>
            </a:gs>
            <a:gs pos="64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19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E64337-77BD-4F68-A18E-6ED94E7BB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212" y="4747280"/>
            <a:ext cx="6400800" cy="158684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Vazgen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and </a:t>
            </a:r>
            <a:r>
              <a:rPr lang="en-US" sz="2400" b="1" dirty="0" err="1" smtClean="0">
                <a:solidFill>
                  <a:schemeClr val="tx1"/>
                </a:solidFill>
              </a:rPr>
              <a:t>Srbuhi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IESM 1st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63530-9D66-48B5-BFB6-0AB7314B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392" y="-193040"/>
            <a:ext cx="5249032" cy="1947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5A3BE-BECF-4234-A705-1C93F3DEBA11}"/>
              </a:ext>
            </a:extLst>
          </p:cNvPr>
          <p:cNvSpPr/>
          <p:nvPr/>
        </p:nvSpPr>
        <p:spPr>
          <a:xfrm>
            <a:off x="421789" y="2055994"/>
            <a:ext cx="10895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Automobile price estimation </a:t>
            </a:r>
            <a:endParaRPr lang="en-US" sz="5400" b="1" cap="none" spc="0" dirty="0">
              <a:ln w="13462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61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63530-9D66-48B5-BFB6-0AB7314B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592" y="-313599"/>
            <a:ext cx="5249032" cy="1947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37" y="2355517"/>
            <a:ext cx="5744971" cy="38166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5775" y="1339854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/>
              <a:t>E</a:t>
            </a:r>
            <a:r>
              <a:rPr lang="en-US" sz="6000" b="1" i="1" dirty="0" smtClean="0"/>
              <a:t>ffect of Color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11819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63530-9D66-48B5-BFB6-0AB7314B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592" y="-313599"/>
            <a:ext cx="5249032" cy="19473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5775" y="1339854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/>
              <a:t>E</a:t>
            </a:r>
            <a:r>
              <a:rPr lang="en-US" sz="6000" b="1" i="1" dirty="0" smtClean="0"/>
              <a:t>ffect of Type</a:t>
            </a:r>
            <a:endParaRPr lang="en-US" sz="60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37" y="2100071"/>
            <a:ext cx="5527309" cy="36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0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63530-9D66-48B5-BFB6-0AB7314B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592" y="-313599"/>
            <a:ext cx="5249032" cy="19473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1889" y="0"/>
            <a:ext cx="5286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 smtClean="0"/>
              <a:t>Interaction between Color and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521" y="1977553"/>
            <a:ext cx="52768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Black is the most preferred color. From the result it is seen that color and type have effects and there is interaction.</a:t>
            </a:r>
          </a:p>
          <a:p>
            <a:r>
              <a:rPr lang="en-US" sz="3200" dirty="0"/>
              <a:t>In all cases where car is red it decreases estimation except the case when it is Jeep.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943" y="2631223"/>
            <a:ext cx="6136595" cy="40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63530-9D66-48B5-BFB6-0AB7314B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592" y="-313599"/>
            <a:ext cx="5249032" cy="19473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5774" y="1339854"/>
            <a:ext cx="11518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smtClean="0"/>
              <a:t>Estimate vs </a:t>
            </a:r>
            <a:r>
              <a:rPr lang="en-US" sz="6000" b="1" i="1" dirty="0" err="1" smtClean="0"/>
              <a:t>Run,Estimate</a:t>
            </a:r>
            <a:r>
              <a:rPr lang="en-US" sz="6000" b="1" i="1" dirty="0" smtClean="0"/>
              <a:t> vs Year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58" y="2919048"/>
            <a:ext cx="6016853" cy="36261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5102" y="2437227"/>
            <a:ext cx="604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Unit increase  in Year brings 16% increase in Estimate</a:t>
            </a:r>
            <a:endParaRPr lang="en-US" sz="20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23891" y="2437227"/>
            <a:ext cx="5643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/>
              <a:t>Run is not a significant factor</a:t>
            </a:r>
            <a:endParaRPr lang="en-US" sz="2000" b="1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919046"/>
            <a:ext cx="5764185" cy="36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1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63530-9D66-48B5-BFB6-0AB7314B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592" y="-313599"/>
            <a:ext cx="5249032" cy="19473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" t="12999" r="4000" b="17601"/>
          <a:stretch/>
        </p:blipFill>
        <p:spPr>
          <a:xfrm>
            <a:off x="3057525" y="1522258"/>
            <a:ext cx="5747609" cy="4345142"/>
          </a:xfrm>
          <a:prstGeom prst="ellipse">
            <a:avLst/>
          </a:prstGeom>
          <a:ln w="190500" cap="rnd">
            <a:solidFill>
              <a:srgbClr val="6ACEC2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806012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63530-9D66-48B5-BFB6-0AB7314B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392" y="-193040"/>
            <a:ext cx="5249032" cy="1947333"/>
          </a:xfrm>
          <a:prstGeom prst="rect">
            <a:avLst/>
          </a:prstGeom>
        </p:spPr>
      </p:pic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3FE85130-7670-4936-970B-9F07F2F52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017" y="2403253"/>
            <a:ext cx="8006080" cy="32980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9D6B74-2EC6-459C-951C-2D84E110E592}"/>
              </a:ext>
            </a:extLst>
          </p:cNvPr>
          <p:cNvSpPr txBox="1"/>
          <p:nvPr/>
        </p:nvSpPr>
        <p:spPr>
          <a:xfrm>
            <a:off x="174171" y="1754293"/>
            <a:ext cx="3502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close to actual price can a </a:t>
            </a:r>
            <a:r>
              <a:rPr lang="en-US" sz="3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crowd estimate 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car price be?</a:t>
            </a:r>
          </a:p>
        </p:txBody>
      </p:sp>
    </p:spTree>
    <p:extLst>
      <p:ext uri="{BB962C8B-B14F-4D97-AF65-F5344CB8AC3E}">
        <p14:creationId xmlns:p14="http://schemas.microsoft.com/office/powerpoint/2010/main" val="1589243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E64337-77BD-4F68-A18E-6ED94E7BB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446" y="1439968"/>
            <a:ext cx="6400800" cy="158684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What factors have the most impact on the price setting decision?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63530-9D66-48B5-BFB6-0AB7314B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392" y="-193040"/>
            <a:ext cx="5249032" cy="1947333"/>
          </a:xfrm>
          <a:prstGeom prst="rect">
            <a:avLst/>
          </a:prstGeom>
        </p:spPr>
      </p:pic>
      <p:pic>
        <p:nvPicPr>
          <p:cNvPr id="8" name="Picture 7" descr="A picture containing sky, light&#10;&#10;Description generated with very high confidence">
            <a:extLst>
              <a:ext uri="{FF2B5EF4-FFF2-40B4-BE49-F238E27FC236}">
                <a16:creationId xmlns:a16="http://schemas.microsoft.com/office/drawing/2014/main" id="{E4122EA8-8D75-4874-BE54-418D602F9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526" y="3026813"/>
            <a:ext cx="6162056" cy="3379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261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63530-9D66-48B5-BFB6-0AB7314B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392" y="-193040"/>
            <a:ext cx="5249032" cy="1947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958B5-C527-4983-805D-88367C7FD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44" r="18954" b="18954"/>
          <a:stretch/>
        </p:blipFill>
        <p:spPr>
          <a:xfrm>
            <a:off x="5995682" y="2924176"/>
            <a:ext cx="5150472" cy="3089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3D0209-7D77-4395-8C2C-43350ECDD0A1}"/>
              </a:ext>
            </a:extLst>
          </p:cNvPr>
          <p:cNvSpPr txBox="1"/>
          <p:nvPr/>
        </p:nvSpPr>
        <p:spPr>
          <a:xfrm>
            <a:off x="220068" y="1723847"/>
            <a:ext cx="4900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We </a:t>
            </a:r>
            <a:r>
              <a:rPr lang="en-US" sz="3600" b="1" i="1" dirty="0" smtClean="0"/>
              <a:t>have 112 </a:t>
            </a:r>
            <a:r>
              <a:rPr lang="en-US" sz="3600" b="1" i="1" dirty="0"/>
              <a:t>responses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029492" y="2370178"/>
            <a:ext cx="3314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Driver vs </a:t>
            </a:r>
            <a:r>
              <a:rPr lang="en-US" sz="2800" b="1" i="1" dirty="0" smtClean="0"/>
              <a:t>Non </a:t>
            </a:r>
            <a:r>
              <a:rPr lang="en-US" sz="2800" b="1" i="1" dirty="0"/>
              <a:t>Driver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068" y="3671180"/>
            <a:ext cx="5419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Drivers </a:t>
            </a:r>
            <a:r>
              <a:rPr lang="en-US" sz="2400" b="1" i="1" dirty="0"/>
              <a:t>e</a:t>
            </a:r>
            <a:r>
              <a:rPr lang="en-US" sz="2400" b="1" i="1" dirty="0" smtClean="0"/>
              <a:t>stimation  is 10% </a:t>
            </a:r>
            <a:r>
              <a:rPr lang="en-US" sz="2400" b="1" i="1" smtClean="0"/>
              <a:t>&gt; Non </a:t>
            </a:r>
            <a:r>
              <a:rPr lang="en-US" sz="2400" b="1" i="1" dirty="0" smtClean="0"/>
              <a:t>Driver.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77087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63530-9D66-48B5-BFB6-0AB7314B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392" y="-193040"/>
            <a:ext cx="5249032" cy="1947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3D0209-7D77-4395-8C2C-43350ECDD0A1}"/>
              </a:ext>
            </a:extLst>
          </p:cNvPr>
          <p:cNvSpPr txBox="1"/>
          <p:nvPr/>
        </p:nvSpPr>
        <p:spPr>
          <a:xfrm>
            <a:off x="705843" y="1446530"/>
            <a:ext cx="4304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Distribution of respondents by age.</a:t>
            </a:r>
            <a:endParaRPr lang="en-US" sz="3600" b="1" i="1" dirty="0"/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2FC156CC-296D-4BD9-BB54-36581D2A1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2499085"/>
            <a:ext cx="5600701" cy="334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39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63530-9D66-48B5-BFB6-0AB7314B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392" y="-193040"/>
            <a:ext cx="5249032" cy="19473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ADBB2F-A28C-4C9A-851D-5EBBAC207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4293"/>
            <a:ext cx="5122035" cy="3121875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905B155-9B68-4C64-8E08-6A97499EC4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4" b="1778"/>
          <a:stretch/>
        </p:blipFill>
        <p:spPr>
          <a:xfrm>
            <a:off x="6829425" y="1754293"/>
            <a:ext cx="4667249" cy="317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63530-9D66-48B5-BFB6-0AB7314B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392" y="-193040"/>
            <a:ext cx="5249032" cy="1947333"/>
          </a:xfrm>
          <a:prstGeom prst="rect">
            <a:avLst/>
          </a:prstGeom>
        </p:spPr>
      </p:pic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13D88D6E-935D-4F02-8E5B-130789249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4" t="-1041" r="-785" b="18633"/>
          <a:stretch/>
        </p:blipFill>
        <p:spPr>
          <a:xfrm>
            <a:off x="5120640" y="2405380"/>
            <a:ext cx="7010992" cy="3119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238125" y="1369572"/>
            <a:ext cx="701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People’s preferred colors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16541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63530-9D66-48B5-BFB6-0AB7314B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392" y="-193040"/>
            <a:ext cx="5249032" cy="1947333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12FE10-370D-46BC-9A8F-7A54569AF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9" b="1398"/>
          <a:stretch/>
        </p:blipFill>
        <p:spPr>
          <a:xfrm>
            <a:off x="1747520" y="1460342"/>
            <a:ext cx="8158480" cy="4869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7197090" y="1151077"/>
            <a:ext cx="64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Sex does not matter.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33431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63530-9D66-48B5-BFB6-0AB7314B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592" y="-313599"/>
            <a:ext cx="5249032" cy="19473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942" y="1838325"/>
            <a:ext cx="5942185" cy="39477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225" y="1405864"/>
            <a:ext cx="3981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2800" b="1" i="1" dirty="0" smtClean="0"/>
              <a:t>50% </a:t>
            </a:r>
            <a:r>
              <a:rPr lang="en-US" sz="2800" b="1" i="1" dirty="0"/>
              <a:t>of the answers are close to the actual </a:t>
            </a:r>
            <a:r>
              <a:rPr lang="en-US" sz="2800" b="1" i="1" dirty="0" smtClean="0"/>
              <a:t>price.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6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636</TotalTime>
  <Words>143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Zalinyan</dc:creator>
  <cp:lastModifiedBy>Vazgen Tadevosyan</cp:lastModifiedBy>
  <cp:revision>37</cp:revision>
  <dcterms:created xsi:type="dcterms:W3CDTF">2018-05-06T23:15:33Z</dcterms:created>
  <dcterms:modified xsi:type="dcterms:W3CDTF">2018-05-10T11:54:01Z</dcterms:modified>
</cp:coreProperties>
</file>