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Default Extension="png" ContentType="image/pn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kaggle.com/datasets/shivamb/disney-movies-and-tv-shows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436880"/>
            <a:ext cx="5800090" cy="2001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Recommendation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System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100">
              <a:latin typeface="Carlito"/>
              <a:cs typeface="Carlito"/>
            </a:endParaRPr>
          </a:p>
          <a:p>
            <a:pPr algn="ctr" marL="165735">
              <a:lnSpc>
                <a:spcPct val="100000"/>
              </a:lnSpc>
              <a:spcBef>
                <a:spcPts val="5"/>
              </a:spcBef>
            </a:pPr>
            <a:r>
              <a:rPr dirty="0" sz="1600" spc="-165" b="1">
                <a:latin typeface="Verdana"/>
                <a:cs typeface="Verdana"/>
              </a:rPr>
              <a:t>Hybrid</a:t>
            </a:r>
            <a:r>
              <a:rPr dirty="0" sz="1600" spc="-50" b="1">
                <a:latin typeface="Verdana"/>
                <a:cs typeface="Verdana"/>
              </a:rPr>
              <a:t> </a:t>
            </a:r>
            <a:r>
              <a:rPr dirty="0" sz="1600" spc="-95" b="1">
                <a:latin typeface="Verdana"/>
                <a:cs typeface="Verdana"/>
              </a:rPr>
              <a:t>approach-</a:t>
            </a:r>
            <a:r>
              <a:rPr dirty="0" sz="1600" spc="-105" b="1">
                <a:latin typeface="Verdana"/>
                <a:cs typeface="Verdana"/>
              </a:rPr>
              <a:t>based</a:t>
            </a:r>
            <a:r>
              <a:rPr dirty="0" sz="1600" spc="-45" b="1">
                <a:latin typeface="Verdana"/>
                <a:cs typeface="Verdana"/>
              </a:rPr>
              <a:t> </a:t>
            </a:r>
            <a:r>
              <a:rPr dirty="0" sz="1600" spc="-120" b="1">
                <a:latin typeface="Verdana"/>
                <a:cs typeface="Verdana"/>
              </a:rPr>
              <a:t>Movie</a:t>
            </a:r>
            <a:r>
              <a:rPr dirty="0" sz="1600" spc="-35" b="1">
                <a:latin typeface="Verdana"/>
                <a:cs typeface="Verdana"/>
              </a:rPr>
              <a:t> </a:t>
            </a:r>
            <a:r>
              <a:rPr dirty="0" sz="1600" spc="-140" b="1">
                <a:latin typeface="Verdana"/>
                <a:cs typeface="Verdana"/>
              </a:rPr>
              <a:t>Recommendation</a:t>
            </a:r>
            <a:r>
              <a:rPr dirty="0" sz="1600" spc="-45" b="1">
                <a:latin typeface="Verdana"/>
                <a:cs typeface="Verdana"/>
              </a:rPr>
              <a:t> </a:t>
            </a:r>
            <a:r>
              <a:rPr dirty="0" sz="1600" spc="-100" b="1">
                <a:latin typeface="Verdana"/>
                <a:cs typeface="Verdana"/>
              </a:rPr>
              <a:t>system</a:t>
            </a:r>
            <a:endParaRPr sz="1600">
              <a:latin typeface="Verdana"/>
              <a:cs typeface="Verdana"/>
            </a:endParaRPr>
          </a:p>
          <a:p>
            <a:pPr algn="ctr" marL="746760" marR="568960">
              <a:lnSpc>
                <a:spcPct val="203600"/>
              </a:lnSpc>
              <a:spcBef>
                <a:spcPts val="1900"/>
              </a:spcBef>
              <a:tabLst>
                <a:tab pos="3033395" algn="l"/>
                <a:tab pos="3490595" algn="l"/>
              </a:tabLst>
            </a:pPr>
            <a:r>
              <a:rPr dirty="0" sz="1100">
                <a:latin typeface="Carlito"/>
                <a:cs typeface="Carlito"/>
              </a:rPr>
              <a:t>Saurabh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Chaudhary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(23BM6JP50)</a:t>
            </a:r>
            <a:r>
              <a:rPr dirty="0" sz="1100">
                <a:latin typeface="Carlito"/>
                <a:cs typeface="Carlito"/>
              </a:rPr>
              <a:t>	</a:t>
            </a:r>
            <a:r>
              <a:rPr dirty="0" sz="1100" spc="-50">
                <a:latin typeface="Carlito"/>
                <a:cs typeface="Carlito"/>
              </a:rPr>
              <a:t>&amp;</a:t>
            </a:r>
            <a:r>
              <a:rPr dirty="0" sz="1100">
                <a:latin typeface="Carlito"/>
                <a:cs typeface="Carlito"/>
              </a:rPr>
              <a:t>	Subhav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Chauhan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(23BM6JP55) </a:t>
            </a:r>
            <a:r>
              <a:rPr dirty="0" sz="1100">
                <a:latin typeface="Carlito"/>
                <a:cs typeface="Carlito"/>
              </a:rPr>
              <a:t>PGDBA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BATCH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2023-</a:t>
            </a:r>
            <a:r>
              <a:rPr dirty="0" sz="1100" spc="-20">
                <a:latin typeface="Carlito"/>
                <a:cs typeface="Carlito"/>
              </a:rPr>
              <a:t>2025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Carlito"/>
              <a:cs typeface="Carlito"/>
            </a:endParaRPr>
          </a:p>
          <a:p>
            <a:pPr algn="ctr" marL="168275">
              <a:lnSpc>
                <a:spcPct val="100000"/>
              </a:lnSpc>
            </a:pPr>
            <a:r>
              <a:rPr dirty="0" sz="1100">
                <a:latin typeface="Carlito"/>
                <a:cs typeface="Carlito"/>
              </a:rPr>
              <a:t>CS60020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Foundations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Algorithm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Design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&amp;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Machine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Learning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2004" y="3051174"/>
            <a:ext cx="5972175" cy="4970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latin typeface="Carlito"/>
                <a:cs typeface="Carlito"/>
              </a:rPr>
              <a:t>Abstract</a:t>
            </a:r>
            <a:endParaRPr sz="1100">
              <a:latin typeface="Carlito"/>
              <a:cs typeface="Carlito"/>
            </a:endParaRPr>
          </a:p>
          <a:p>
            <a:pPr algn="just" marL="12700" marR="5080" indent="456565">
              <a:lnSpc>
                <a:spcPct val="203500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research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project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proposes a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novel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recommender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designed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enhance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movie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accuracy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leveraging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pre-trained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word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embeddings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graph-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techniques.</a:t>
            </a:r>
            <a:r>
              <a:rPr dirty="0" sz="1100" spc="-25">
                <a:latin typeface="Carlito"/>
                <a:cs typeface="Carlito"/>
              </a:rPr>
              <a:t> The </a:t>
            </a:r>
            <a:r>
              <a:rPr dirty="0" sz="1100">
                <a:latin typeface="Carlito"/>
                <a:cs typeface="Carlito"/>
              </a:rPr>
              <a:t>system</a:t>
            </a:r>
            <a:r>
              <a:rPr dirty="0" sz="1100" spc="1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integrates</a:t>
            </a:r>
            <a:r>
              <a:rPr dirty="0" sz="1100" spc="1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Collaborative</a:t>
            </a:r>
            <a:r>
              <a:rPr dirty="0" sz="1100" spc="1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Filtering</a:t>
            </a:r>
            <a:r>
              <a:rPr dirty="0" sz="1100" spc="1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(CF),</a:t>
            </a:r>
            <a:r>
              <a:rPr dirty="0" sz="1100" spc="1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1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1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user-movie</a:t>
            </a:r>
            <a:r>
              <a:rPr dirty="0" sz="1100" spc="1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interaction</a:t>
            </a:r>
            <a:r>
              <a:rPr dirty="0" sz="1100" spc="1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</a:t>
            </a:r>
            <a:r>
              <a:rPr dirty="0" sz="1100" spc="1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(ratings),</a:t>
            </a:r>
            <a:r>
              <a:rPr dirty="0" sz="1100" spc="1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170">
                <a:latin typeface="Carlito"/>
                <a:cs typeface="Carlito"/>
              </a:rPr>
              <a:t> </a:t>
            </a:r>
            <a:r>
              <a:rPr dirty="0" sz="1100" spc="-50">
                <a:latin typeface="Carlito"/>
                <a:cs typeface="Carlito"/>
              </a:rPr>
              <a:t>a</a:t>
            </a:r>
            <a:r>
              <a:rPr dirty="0" sz="1100">
                <a:latin typeface="Carlito"/>
                <a:cs typeface="Carlito"/>
              </a:rPr>
              <a:t> knowledge</a:t>
            </a:r>
            <a:r>
              <a:rPr dirty="0" sz="1100" spc="1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1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constructed</a:t>
            </a:r>
            <a:r>
              <a:rPr dirty="0" sz="1100" spc="1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from</a:t>
            </a:r>
            <a:r>
              <a:rPr dirty="0" sz="1100" spc="1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</a:t>
            </a:r>
            <a:r>
              <a:rPr dirty="0" sz="1100" spc="1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descriptions,</a:t>
            </a:r>
            <a:r>
              <a:rPr dirty="0" sz="1100" spc="1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actors,</a:t>
            </a:r>
            <a:r>
              <a:rPr dirty="0" sz="1100" spc="1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directors,</a:t>
            </a:r>
            <a:r>
              <a:rPr dirty="0" sz="1100" spc="1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genres,</a:t>
            </a:r>
            <a:r>
              <a:rPr dirty="0" sz="1100" spc="1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1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other</a:t>
            </a:r>
            <a:r>
              <a:rPr dirty="0" sz="1100" spc="17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relevant </a:t>
            </a:r>
            <a:r>
              <a:rPr dirty="0" sz="1100">
                <a:latin typeface="Carlito"/>
                <a:cs typeface="Carlito"/>
              </a:rPr>
              <a:t>entities.</a:t>
            </a:r>
            <a:r>
              <a:rPr dirty="0" sz="1100" spc="1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</a:t>
            </a:r>
            <a:r>
              <a:rPr dirty="0" sz="1100" spc="1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descriptions</a:t>
            </a:r>
            <a:r>
              <a:rPr dirty="0" sz="1100" spc="1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are</a:t>
            </a:r>
            <a:r>
              <a:rPr dirty="0" sz="1100" spc="1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transformed</a:t>
            </a:r>
            <a:r>
              <a:rPr dirty="0" sz="1100" spc="1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into</a:t>
            </a:r>
            <a:r>
              <a:rPr dirty="0" sz="1100" spc="1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numerical</a:t>
            </a:r>
            <a:r>
              <a:rPr dirty="0" sz="1100" spc="1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representations</a:t>
            </a:r>
            <a:r>
              <a:rPr dirty="0" sz="1100" spc="1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using</a:t>
            </a:r>
            <a:r>
              <a:rPr dirty="0" sz="1100" spc="1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pre-trained</a:t>
            </a:r>
            <a:r>
              <a:rPr dirty="0" sz="1100" spc="18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Glove </a:t>
            </a:r>
            <a:r>
              <a:rPr dirty="0" sz="1100">
                <a:latin typeface="Carlito"/>
                <a:cs typeface="Carlito"/>
              </a:rPr>
              <a:t>embeddings,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enabling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identification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semantically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beyond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explicit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genre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categories.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enriched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knowledge</a:t>
            </a:r>
            <a:r>
              <a:rPr dirty="0" sz="1100" spc="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graph,</a:t>
            </a:r>
            <a:r>
              <a:rPr dirty="0" sz="1100" spc="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along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CF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incorporating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Surprise's</a:t>
            </a:r>
            <a:r>
              <a:rPr dirty="0" sz="1100" spc="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SVD</a:t>
            </a:r>
            <a:r>
              <a:rPr dirty="0" sz="1100" spc="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implementation,</a:t>
            </a:r>
            <a:r>
              <a:rPr dirty="0" sz="1100" spc="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forms</a:t>
            </a:r>
            <a:r>
              <a:rPr dirty="0" sz="1100" spc="6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the </a:t>
            </a:r>
            <a:r>
              <a:rPr dirty="0" sz="1100">
                <a:latin typeface="Carlito"/>
                <a:cs typeface="Carlito"/>
              </a:rPr>
              <a:t>foundation</a:t>
            </a:r>
            <a:r>
              <a:rPr dirty="0" sz="1100" spc="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system.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considering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both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preferences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thematic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relationships </a:t>
            </a:r>
            <a:r>
              <a:rPr dirty="0" sz="1100">
                <a:latin typeface="Carlito"/>
                <a:cs typeface="Carlito"/>
              </a:rPr>
              <a:t>between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derived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from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embeddings,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personalizes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recommendations.</a:t>
            </a:r>
            <a:endParaRPr sz="1100">
              <a:latin typeface="Carlito"/>
              <a:cs typeface="Carlito"/>
            </a:endParaRPr>
          </a:p>
          <a:p>
            <a:pPr algn="just" marL="12700" marR="5715" indent="456565">
              <a:lnSpc>
                <a:spcPts val="2690"/>
              </a:lnSpc>
              <a:spcBef>
                <a:spcPts val="305"/>
              </a:spcBef>
            </a:pPr>
            <a:r>
              <a:rPr dirty="0" sz="1100">
                <a:latin typeface="Carlito"/>
                <a:cs typeface="Carlito"/>
              </a:rPr>
              <a:t>Our</a:t>
            </a:r>
            <a:r>
              <a:rPr dirty="0" sz="1100" spc="1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work</a:t>
            </a:r>
            <a:r>
              <a:rPr dirty="0" sz="1100" spc="1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offers</a:t>
            </a:r>
            <a:r>
              <a:rPr dirty="0" sz="1100" spc="1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1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promising</a:t>
            </a:r>
            <a:r>
              <a:rPr dirty="0" sz="1100" spc="1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approach</a:t>
            </a:r>
            <a:r>
              <a:rPr dirty="0" sz="1100" spc="1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1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recommender</a:t>
            </a:r>
            <a:r>
              <a:rPr dirty="0" sz="1100" spc="1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</a:t>
            </a:r>
            <a:r>
              <a:rPr dirty="0" sz="1100" spc="1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development.</a:t>
            </a:r>
            <a:r>
              <a:rPr dirty="0" sz="1100" spc="1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proposed </a:t>
            </a: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1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</a:t>
            </a:r>
            <a:r>
              <a:rPr dirty="0" sz="1100" spc="1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leverages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pre-</a:t>
            </a:r>
            <a:r>
              <a:rPr dirty="0" sz="1100">
                <a:latin typeface="Carlito"/>
                <a:cs typeface="Carlito"/>
              </a:rPr>
              <a:t>trained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word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embeddings</a:t>
            </a:r>
            <a:r>
              <a:rPr dirty="0" sz="1100" spc="1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1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structures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1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capture</a:t>
            </a:r>
            <a:r>
              <a:rPr dirty="0" sz="1100" spc="1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nuanced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user </a:t>
            </a:r>
            <a:r>
              <a:rPr dirty="0" sz="1100">
                <a:latin typeface="Carlito"/>
                <a:cs typeface="Carlito"/>
              </a:rPr>
              <a:t>preferences</a:t>
            </a:r>
            <a:r>
              <a:rPr dirty="0" sz="1100" spc="2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2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</a:t>
            </a:r>
            <a:r>
              <a:rPr dirty="0" sz="1100" spc="2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characteristics,</a:t>
            </a:r>
            <a:r>
              <a:rPr dirty="0" sz="1100" spc="2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potentially</a:t>
            </a:r>
            <a:r>
              <a:rPr dirty="0" sz="1100" spc="2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leading</a:t>
            </a:r>
            <a:r>
              <a:rPr dirty="0" sz="1100" spc="25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2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2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more</a:t>
            </a:r>
            <a:r>
              <a:rPr dirty="0" sz="1100" spc="2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personalized</a:t>
            </a:r>
            <a:r>
              <a:rPr dirty="0" sz="1100" spc="2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</a:t>
            </a:r>
            <a:r>
              <a:rPr dirty="0" sz="1100" spc="25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discovery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1100" spc="-10">
                <a:latin typeface="Carlito"/>
                <a:cs typeface="Carlito"/>
              </a:rPr>
              <a:t>experience.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dirty="0" u="sng" sz="11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Keywords</a:t>
            </a:r>
            <a:r>
              <a:rPr dirty="0" u="sng" sz="110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:</a:t>
            </a:r>
            <a:r>
              <a:rPr dirty="0" u="none" sz="1100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recommender</a:t>
            </a:r>
            <a:r>
              <a:rPr dirty="0" u="none" sz="1100">
                <a:latin typeface="Carlito"/>
                <a:cs typeface="Carlito"/>
              </a:rPr>
              <a:t> system,</a:t>
            </a:r>
            <a:r>
              <a:rPr dirty="0" u="none" sz="1100" spc="10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graphs,</a:t>
            </a:r>
            <a:r>
              <a:rPr dirty="0" u="none" sz="1100" spc="-15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collaborative,</a:t>
            </a:r>
            <a:r>
              <a:rPr dirty="0" u="none" sz="1100" spc="5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content-</a:t>
            </a:r>
            <a:r>
              <a:rPr dirty="0" u="none" sz="1100">
                <a:latin typeface="Carlito"/>
                <a:cs typeface="Carlito"/>
              </a:rPr>
              <a:t>based, </a:t>
            </a:r>
            <a:r>
              <a:rPr dirty="0" u="none" sz="1100" spc="-10">
                <a:latin typeface="Carlito"/>
                <a:cs typeface="Carlito"/>
              </a:rPr>
              <a:t>hybrid,</a:t>
            </a:r>
            <a:r>
              <a:rPr dirty="0" u="none" sz="1100">
                <a:latin typeface="Carlito"/>
                <a:cs typeface="Carlito"/>
              </a:rPr>
              <a:t> NLP,</a:t>
            </a:r>
            <a:r>
              <a:rPr dirty="0" u="none" sz="1100" spc="5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Adamic-</a:t>
            </a:r>
            <a:r>
              <a:rPr dirty="0" u="none" sz="1100" spc="-20">
                <a:latin typeface="Carlito"/>
                <a:cs typeface="Carlito"/>
              </a:rPr>
              <a:t>Adar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0584" y="436880"/>
            <a:ext cx="22701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System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09409" y="436880"/>
            <a:ext cx="1689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rlito"/>
                <a:cs typeface="Carlito"/>
              </a:rPr>
              <a:t>10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208529" y="3132454"/>
            <a:ext cx="35560" cy="9525"/>
          </a:xfrm>
          <a:custGeom>
            <a:avLst/>
            <a:gdLst/>
            <a:ahLst/>
            <a:cxnLst/>
            <a:rect l="l" t="t" r="r" b="b"/>
            <a:pathLst>
              <a:path w="35560" h="9525">
                <a:moveTo>
                  <a:pt x="35051" y="0"/>
                </a:moveTo>
                <a:lnTo>
                  <a:pt x="0" y="0"/>
                </a:lnTo>
                <a:lnTo>
                  <a:pt x="0" y="9144"/>
                </a:lnTo>
                <a:lnTo>
                  <a:pt x="35051" y="9144"/>
                </a:lnTo>
                <a:lnTo>
                  <a:pt x="350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902004" y="901953"/>
            <a:ext cx="5971540" cy="4665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 indent="-227965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100">
                <a:latin typeface="Carlito"/>
                <a:cs typeface="Carlito"/>
              </a:rPr>
              <a:t>Countries: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Countries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associated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production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movie/show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are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represented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nodes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110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labeled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“cntry”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same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above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edges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are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created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between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countries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related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movies.</a:t>
            </a:r>
            <a:endParaRPr sz="1100">
              <a:latin typeface="Carlito"/>
              <a:cs typeface="Carlito"/>
            </a:endParaRPr>
          </a:p>
          <a:p>
            <a:pPr marL="469265" marR="5715" indent="-228600">
              <a:lnSpc>
                <a:spcPct val="203600"/>
              </a:lnSpc>
              <a:spcBef>
                <a:spcPts val="45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100">
                <a:latin typeface="Carlito"/>
                <a:cs typeface="Carlito"/>
              </a:rPr>
              <a:t>Similar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Description: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Node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connect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stories.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not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necessary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node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such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connected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directly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edge.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But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doing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will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quickly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create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50">
                <a:latin typeface="Carlito"/>
                <a:cs typeface="Carlito"/>
              </a:rPr>
              <a:t>a</a:t>
            </a:r>
            <a:endParaRPr sz="1100">
              <a:latin typeface="Carlito"/>
              <a:cs typeface="Carlito"/>
            </a:endParaRPr>
          </a:p>
          <a:p>
            <a:pPr marL="12700" marR="5715">
              <a:lnSpc>
                <a:spcPct val="203600"/>
              </a:lnSpc>
            </a:pPr>
            <a:r>
              <a:rPr dirty="0" u="sng" sz="11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Relationship</a:t>
            </a:r>
            <a:r>
              <a:rPr dirty="0" u="sng" sz="1100" spc="3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1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Modeling:</a:t>
            </a:r>
            <a:r>
              <a:rPr dirty="0" u="none" sz="1100" spc="35" i="1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We’ll</a:t>
            </a:r>
            <a:r>
              <a:rPr dirty="0" u="none" sz="1100" spc="3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leverage</a:t>
            </a:r>
            <a:r>
              <a:rPr dirty="0" u="none" sz="1100" spc="3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various</a:t>
            </a:r>
            <a:r>
              <a:rPr dirty="0" u="none" sz="1100" spc="3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edge</a:t>
            </a:r>
            <a:r>
              <a:rPr dirty="0" u="none" sz="1100" spc="4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labels</a:t>
            </a:r>
            <a:r>
              <a:rPr dirty="0" u="none" sz="1100" spc="4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to</a:t>
            </a:r>
            <a:r>
              <a:rPr dirty="0" u="none" sz="1100" spc="4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capture</a:t>
            </a:r>
            <a:r>
              <a:rPr dirty="0" u="none" sz="1100" spc="2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the</a:t>
            </a:r>
            <a:r>
              <a:rPr dirty="0" u="none" sz="1100" spc="3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relationships</a:t>
            </a:r>
            <a:r>
              <a:rPr dirty="0" u="none" sz="1100" spc="4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between</a:t>
            </a:r>
            <a:r>
              <a:rPr dirty="0" u="none" sz="1100" spc="25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entities </a:t>
            </a:r>
            <a:r>
              <a:rPr dirty="0" u="none" sz="1100">
                <a:latin typeface="Carlito"/>
                <a:cs typeface="Carlito"/>
              </a:rPr>
              <a:t>in</a:t>
            </a:r>
            <a:r>
              <a:rPr dirty="0" u="none" sz="1100" spc="-1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the </a:t>
            </a:r>
            <a:r>
              <a:rPr dirty="0" u="none" sz="1100" spc="-10">
                <a:latin typeface="Carlito"/>
                <a:cs typeface="Carlito"/>
              </a:rPr>
              <a:t>graph:</a:t>
            </a:r>
            <a:endParaRPr sz="1100">
              <a:latin typeface="Carlito"/>
              <a:cs typeface="Carlito"/>
            </a:endParaRPr>
          </a:p>
          <a:p>
            <a:pPr lvl="1" marL="697865" marR="8890" indent="-228600">
              <a:lnSpc>
                <a:spcPct val="202999"/>
              </a:lnSpc>
              <a:spcBef>
                <a:spcPts val="70"/>
              </a:spcBef>
              <a:buFont typeface="Symbol"/>
              <a:buChar char=""/>
              <a:tabLst>
                <a:tab pos="697865" algn="l"/>
              </a:tabLst>
            </a:pPr>
            <a:r>
              <a:rPr dirty="0" sz="1100">
                <a:latin typeface="Carlito"/>
                <a:cs typeface="Carlito"/>
              </a:rPr>
              <a:t>‘ACTED_IN</a:t>
            </a:r>
            <a:r>
              <a:rPr dirty="0" sz="1100" i="1">
                <a:latin typeface="Carlito"/>
                <a:cs typeface="Carlito"/>
              </a:rPr>
              <a:t>’</a:t>
            </a:r>
            <a:r>
              <a:rPr dirty="0" sz="1100" spc="55" i="1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‘DIRECTED_BY’: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These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edges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connect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actors/directors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movies/shows </a:t>
            </a:r>
            <a:r>
              <a:rPr dirty="0" sz="1100">
                <a:latin typeface="Carlito"/>
                <a:cs typeface="Carlito"/>
              </a:rPr>
              <a:t>they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participate</a:t>
            </a:r>
            <a:r>
              <a:rPr dirty="0" sz="1100" spc="-25">
                <a:latin typeface="Carlito"/>
                <a:cs typeface="Carlito"/>
              </a:rPr>
              <a:t> in.</a:t>
            </a:r>
            <a:endParaRPr sz="11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85"/>
              </a:spcBef>
              <a:buFont typeface="Symbol"/>
              <a:buChar char=""/>
            </a:pPr>
            <a:endParaRPr sz="1100">
              <a:latin typeface="Carlito"/>
              <a:cs typeface="Carlito"/>
            </a:endParaRPr>
          </a:p>
          <a:p>
            <a:pPr lvl="1" marL="697865" indent="-228600">
              <a:lnSpc>
                <a:spcPct val="100000"/>
              </a:lnSpc>
              <a:buFont typeface="Symbol"/>
              <a:buChar char=""/>
              <a:tabLst>
                <a:tab pos="697865" algn="l"/>
              </a:tabLst>
            </a:pPr>
            <a:r>
              <a:rPr dirty="0" sz="1100">
                <a:latin typeface="Carlito"/>
                <a:cs typeface="Carlito"/>
              </a:rPr>
              <a:t>‘CAT_IN’: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edge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indicates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movie/show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belongs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specific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category.</a:t>
            </a:r>
            <a:endParaRPr sz="1100">
              <a:latin typeface="Carlito"/>
              <a:cs typeface="Carlito"/>
            </a:endParaRPr>
          </a:p>
          <a:p>
            <a:pPr lvl="1">
              <a:lnSpc>
                <a:spcPct val="100000"/>
              </a:lnSpc>
              <a:spcBef>
                <a:spcPts val="85"/>
              </a:spcBef>
              <a:buFont typeface="Symbol"/>
              <a:buChar char=""/>
            </a:pPr>
            <a:endParaRPr sz="1100">
              <a:latin typeface="Carlito"/>
              <a:cs typeface="Carlito"/>
            </a:endParaRPr>
          </a:p>
          <a:p>
            <a:pPr lvl="1" marL="697865" indent="-228600">
              <a:lnSpc>
                <a:spcPct val="100000"/>
              </a:lnSpc>
              <a:buFont typeface="Symbol"/>
              <a:buChar char=""/>
              <a:tabLst>
                <a:tab pos="697865" algn="l"/>
              </a:tabLst>
            </a:pPr>
            <a:r>
              <a:rPr dirty="0" sz="1100">
                <a:latin typeface="Carlito"/>
                <a:cs typeface="Carlito"/>
              </a:rPr>
              <a:t>‘COU_IN’: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edge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indicates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movie/show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produced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particular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country.</a:t>
            </a:r>
            <a:endParaRPr sz="1100">
              <a:latin typeface="Carlito"/>
              <a:cs typeface="Carlito"/>
            </a:endParaRPr>
          </a:p>
          <a:p>
            <a:pPr lvl="1" marL="697865" marR="5080" indent="-228600">
              <a:lnSpc>
                <a:spcPct val="203600"/>
              </a:lnSpc>
              <a:spcBef>
                <a:spcPts val="50"/>
              </a:spcBef>
              <a:buFont typeface="Symbol"/>
              <a:buChar char=""/>
              <a:tabLst>
                <a:tab pos="697865" algn="l"/>
              </a:tabLst>
            </a:pPr>
            <a:r>
              <a:rPr dirty="0" sz="1100">
                <a:latin typeface="Carlito"/>
                <a:cs typeface="Carlito"/>
              </a:rPr>
              <a:t>‘SIMILARITY: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edge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connects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movie/show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node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items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identified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through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one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candidate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models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embedding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generation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(Glove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embeddings).</a:t>
            </a:r>
            <a:endParaRPr sz="1100">
              <a:latin typeface="Carlito"/>
              <a:cs typeface="Carlito"/>
            </a:endParaRPr>
          </a:p>
          <a:p>
            <a:pPr marL="12700" marR="7620">
              <a:lnSpc>
                <a:spcPts val="2690"/>
              </a:lnSpc>
              <a:spcBef>
                <a:spcPts val="114"/>
              </a:spcBef>
            </a:pPr>
            <a:r>
              <a:rPr dirty="0" u="sng" sz="11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Graph</a:t>
            </a:r>
            <a:r>
              <a:rPr dirty="0" u="sng" sz="1100" spc="9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1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Construction:</a:t>
            </a:r>
            <a:r>
              <a:rPr dirty="0" u="none" sz="1100" spc="95" i="1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We</a:t>
            </a:r>
            <a:r>
              <a:rPr dirty="0" u="none" sz="1100" spc="9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employed</a:t>
            </a:r>
            <a:r>
              <a:rPr dirty="0" u="none" sz="1100" spc="11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incremental</a:t>
            </a:r>
            <a:r>
              <a:rPr dirty="0" u="none" sz="1100" spc="10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graph</a:t>
            </a:r>
            <a:r>
              <a:rPr dirty="0" u="none" sz="1100" spc="10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construction</a:t>
            </a:r>
            <a:r>
              <a:rPr dirty="0" u="none" sz="1100" spc="8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(going</a:t>
            </a:r>
            <a:r>
              <a:rPr dirty="0" u="none" sz="1100" spc="10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row</a:t>
            </a:r>
            <a:r>
              <a:rPr dirty="0" u="none" sz="1100" spc="8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by</a:t>
            </a:r>
            <a:r>
              <a:rPr dirty="0" u="none" sz="1100" spc="11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row</a:t>
            </a:r>
            <a:r>
              <a:rPr dirty="0" u="none" sz="1100" spc="9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of</a:t>
            </a:r>
            <a:r>
              <a:rPr dirty="0" u="none" sz="1100" spc="10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the</a:t>
            </a:r>
            <a:r>
              <a:rPr dirty="0" u="none" sz="1100" spc="110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dataset). </a:t>
            </a:r>
            <a:r>
              <a:rPr dirty="0" u="none" sz="1100">
                <a:latin typeface="Carlito"/>
                <a:cs typeface="Carlito"/>
              </a:rPr>
              <a:t>More</a:t>
            </a:r>
            <a:r>
              <a:rPr dirty="0" u="none" sz="1100" spc="-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details</a:t>
            </a:r>
            <a:r>
              <a:rPr dirty="0" u="none" sz="1100" spc="-2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on</a:t>
            </a:r>
            <a:r>
              <a:rPr dirty="0" u="none" sz="1100" spc="-1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the</a:t>
            </a:r>
            <a:r>
              <a:rPr dirty="0" u="none" sz="1100" spc="-2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same</a:t>
            </a:r>
            <a:r>
              <a:rPr dirty="0" u="none" sz="1100" spc="-1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are</a:t>
            </a:r>
            <a:r>
              <a:rPr dirty="0" u="none" sz="1100" spc="-1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presented</a:t>
            </a:r>
            <a:r>
              <a:rPr dirty="0" u="none" sz="1100" spc="-1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in</a:t>
            </a:r>
            <a:r>
              <a:rPr dirty="0" u="none" sz="1100" spc="-1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the</a:t>
            </a:r>
            <a:r>
              <a:rPr dirty="0" u="none" sz="1100" spc="-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next</a:t>
            </a:r>
            <a:r>
              <a:rPr dirty="0" u="none" sz="1100" spc="-10">
                <a:latin typeface="Carlito"/>
                <a:cs typeface="Carlito"/>
              </a:rPr>
              <a:t> section.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2004" y="6055232"/>
            <a:ext cx="5972175" cy="2582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100" spc="-10" b="1">
                <a:latin typeface="Carlito"/>
                <a:cs typeface="Carlito"/>
              </a:rPr>
              <a:t>Algorithms</a:t>
            </a:r>
            <a:endParaRPr sz="1100">
              <a:latin typeface="Carlito"/>
              <a:cs typeface="Carlito"/>
            </a:endParaRPr>
          </a:p>
          <a:p>
            <a:pPr algn="just" marL="12700" marR="8255">
              <a:lnSpc>
                <a:spcPct val="203600"/>
              </a:lnSpc>
            </a:pPr>
            <a:r>
              <a:rPr dirty="0" sz="1100" spc="-10">
                <a:latin typeface="Carlito"/>
                <a:cs typeface="Carlito"/>
              </a:rPr>
              <a:t>This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section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delves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into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the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core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algorithms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power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our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movie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recommender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system.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These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algorithms </a:t>
            </a:r>
            <a:r>
              <a:rPr dirty="0" sz="1100">
                <a:latin typeface="Carlito"/>
                <a:cs typeface="Carlito"/>
              </a:rPr>
              <a:t>are</a:t>
            </a:r>
            <a:r>
              <a:rPr dirty="0" sz="1100" spc="2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responsible</a:t>
            </a:r>
            <a:r>
              <a:rPr dirty="0" sz="1100" spc="2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2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analyzing</a:t>
            </a:r>
            <a:r>
              <a:rPr dirty="0" sz="1100" spc="2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2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preferences</a:t>
            </a:r>
            <a:r>
              <a:rPr dirty="0" sz="1100" spc="2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2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</a:t>
            </a:r>
            <a:r>
              <a:rPr dirty="0" sz="1100" spc="25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characteristics</a:t>
            </a:r>
            <a:r>
              <a:rPr dirty="0" sz="1100" spc="2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2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generate</a:t>
            </a:r>
            <a:r>
              <a:rPr dirty="0" sz="1100" spc="27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personalized recommendations.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</a:pPr>
            <a:r>
              <a:rPr dirty="0" sz="1100" b="1">
                <a:latin typeface="Carlito"/>
                <a:cs typeface="Carlito"/>
              </a:rPr>
              <a:t>1.</a:t>
            </a:r>
            <a:r>
              <a:rPr dirty="0" sz="1100" spc="280" b="1">
                <a:latin typeface="Carlito"/>
                <a:cs typeface="Carlito"/>
              </a:rPr>
              <a:t>  </a:t>
            </a:r>
            <a:r>
              <a:rPr dirty="0" sz="1100" spc="-10" b="1">
                <a:latin typeface="Carlito"/>
                <a:cs typeface="Carlito"/>
              </a:rPr>
              <a:t>Calculating</a:t>
            </a:r>
            <a:r>
              <a:rPr dirty="0" sz="1100" spc="-4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similarity</a:t>
            </a:r>
            <a:r>
              <a:rPr dirty="0" sz="1100" spc="-3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between</a:t>
            </a:r>
            <a:r>
              <a:rPr dirty="0" sz="1100" spc="-4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movie</a:t>
            </a:r>
            <a:r>
              <a:rPr dirty="0" sz="1100" spc="-4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descriptions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using</a:t>
            </a:r>
            <a:r>
              <a:rPr dirty="0" sz="1100" spc="-3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cosine</a:t>
            </a:r>
            <a:r>
              <a:rPr dirty="0" sz="1100" spc="-4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similarity</a:t>
            </a:r>
            <a:r>
              <a:rPr dirty="0" sz="1100" spc="-3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and</a:t>
            </a:r>
            <a:r>
              <a:rPr dirty="0" sz="1100" spc="-4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constructing</a:t>
            </a:r>
            <a:r>
              <a:rPr dirty="0" sz="1100" spc="-4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graph</a:t>
            </a:r>
            <a:endParaRPr sz="1100">
              <a:latin typeface="Carlito"/>
              <a:cs typeface="Carlito"/>
            </a:endParaRPr>
          </a:p>
          <a:p>
            <a:pPr algn="just" marL="12700" marR="5080" indent="456565">
              <a:lnSpc>
                <a:spcPct val="203600"/>
              </a:lnSpc>
            </a:pP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was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constructed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using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features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discussed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previous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section.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algorithm</a:t>
            </a:r>
            <a:r>
              <a:rPr dirty="0" sz="1100" spc="-25">
                <a:latin typeface="Carlito"/>
                <a:cs typeface="Carlito"/>
              </a:rPr>
              <a:t> for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same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described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here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using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pseudo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code.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See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Figure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3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subgraph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showing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structure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graph </a:t>
            </a:r>
            <a:r>
              <a:rPr dirty="0" sz="1100">
                <a:latin typeface="Carlito"/>
                <a:cs typeface="Carlito"/>
              </a:rPr>
              <a:t>around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movie.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0584" y="436880"/>
            <a:ext cx="22701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System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09409" y="436880"/>
            <a:ext cx="1689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rlito"/>
                <a:cs typeface="Carlito"/>
              </a:rPr>
              <a:t>11</a:t>
            </a:r>
            <a:endParaRPr sz="1100">
              <a:latin typeface="Carlito"/>
              <a:cs typeface="Carlito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914400"/>
            <a:ext cx="5943600" cy="712470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914400" y="914400"/>
            <a:ext cx="5943600" cy="71247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345"/>
              </a:spcBef>
            </a:pPr>
            <a:r>
              <a:rPr dirty="0" sz="1000" b="1" i="1">
                <a:latin typeface="Carlito"/>
                <a:cs typeface="Carlito"/>
              </a:rPr>
              <a:t>Pseudo</a:t>
            </a:r>
            <a:r>
              <a:rPr dirty="0" sz="1000" spc="-30" b="1" i="1">
                <a:latin typeface="Carlito"/>
                <a:cs typeface="Carlito"/>
              </a:rPr>
              <a:t> </a:t>
            </a:r>
            <a:r>
              <a:rPr dirty="0" sz="1000" spc="-10" b="1" i="1">
                <a:latin typeface="Carlito"/>
                <a:cs typeface="Carlito"/>
              </a:rPr>
              <a:t>code:</a:t>
            </a:r>
            <a:endParaRPr sz="1000">
              <a:latin typeface="Carlito"/>
              <a:cs typeface="Carlito"/>
            </a:endParaRPr>
          </a:p>
          <a:p>
            <a:pPr marL="94615">
              <a:lnSpc>
                <a:spcPct val="100000"/>
              </a:lnSpc>
              <a:spcBef>
                <a:spcPts val="325"/>
              </a:spcBef>
            </a:pPr>
            <a:r>
              <a:rPr dirty="0" sz="1000" spc="-10" i="1">
                <a:latin typeface="Carlito"/>
                <a:cs typeface="Carlito"/>
              </a:rPr>
              <a:t>embeddings_matrix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&lt;-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make</a:t>
            </a:r>
            <a:r>
              <a:rPr dirty="0" sz="1000" spc="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embedding matrix using</a:t>
            </a:r>
            <a:r>
              <a:rPr dirty="0" sz="1000" spc="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the </a:t>
            </a:r>
            <a:r>
              <a:rPr dirty="0" sz="1000" spc="-10" i="1">
                <a:latin typeface="Carlito"/>
                <a:cs typeface="Carlito"/>
              </a:rPr>
              <a:t>movies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description data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and</a:t>
            </a:r>
            <a:r>
              <a:rPr dirty="0" sz="1000" spc="20" i="1">
                <a:latin typeface="Carlito"/>
                <a:cs typeface="Carlito"/>
              </a:rPr>
              <a:t> </a:t>
            </a:r>
            <a:r>
              <a:rPr dirty="0" sz="1000" spc="-10" b="1" i="1">
                <a:latin typeface="Carlito"/>
                <a:cs typeface="Carlito"/>
              </a:rPr>
              <a:t>glove-wiki-gigaword-</a:t>
            </a:r>
            <a:r>
              <a:rPr dirty="0" sz="1000" spc="-25" b="1" i="1">
                <a:latin typeface="Carlito"/>
                <a:cs typeface="Carlito"/>
              </a:rPr>
              <a:t>100</a:t>
            </a:r>
            <a:endParaRPr sz="1000">
              <a:latin typeface="Carlito"/>
              <a:cs typeface="Carlito"/>
            </a:endParaRPr>
          </a:p>
          <a:p>
            <a:pPr marL="94615">
              <a:lnSpc>
                <a:spcPct val="100000"/>
              </a:lnSpc>
              <a:spcBef>
                <a:spcPts val="325"/>
              </a:spcBef>
            </a:pPr>
            <a:r>
              <a:rPr dirty="0" sz="1000" spc="-10" i="1">
                <a:latin typeface="Carlito"/>
                <a:cs typeface="Carlito"/>
              </a:rPr>
              <a:t>embeddings.</a:t>
            </a:r>
            <a:endParaRPr sz="1000">
              <a:latin typeface="Carlito"/>
              <a:cs typeface="Carlito"/>
            </a:endParaRPr>
          </a:p>
          <a:p>
            <a:pPr marL="94615">
              <a:lnSpc>
                <a:spcPct val="100000"/>
              </a:lnSpc>
              <a:spcBef>
                <a:spcPts val="334"/>
              </a:spcBef>
            </a:pPr>
            <a:r>
              <a:rPr dirty="0" sz="1000" spc="-10">
                <a:latin typeface="Carlito"/>
                <a:cs typeface="Carlito"/>
              </a:rPr>
              <a:t>FUNCTION</a:t>
            </a:r>
            <a:r>
              <a:rPr dirty="0" sz="1000" spc="50">
                <a:latin typeface="Carlito"/>
                <a:cs typeface="Carlito"/>
              </a:rPr>
              <a:t> </a:t>
            </a:r>
            <a:r>
              <a:rPr dirty="0" sz="1000" spc="-10" b="1">
                <a:latin typeface="Carlito"/>
                <a:cs typeface="Carlito"/>
              </a:rPr>
              <a:t>find_similar</a:t>
            </a:r>
            <a:r>
              <a:rPr dirty="0" sz="1000" spc="-10">
                <a:latin typeface="Carlito"/>
                <a:cs typeface="Carlito"/>
              </a:rPr>
              <a:t>(embeddings_matrix,</a:t>
            </a:r>
            <a:r>
              <a:rPr dirty="0" sz="1000" spc="45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index,</a:t>
            </a:r>
            <a:r>
              <a:rPr dirty="0" sz="1000" spc="5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n=5):</a:t>
            </a:r>
            <a:endParaRPr sz="1000">
              <a:latin typeface="Carlito"/>
              <a:cs typeface="Carlito"/>
            </a:endParaRPr>
          </a:p>
          <a:p>
            <a:pPr marL="1301750" marR="157480" indent="-1091565">
              <a:lnSpc>
                <a:spcPct val="127000"/>
              </a:lnSpc>
            </a:pPr>
            <a:r>
              <a:rPr dirty="0" sz="1000" spc="-10">
                <a:latin typeface="Carlito"/>
                <a:cs typeface="Carlito"/>
              </a:rPr>
              <a:t>cosine_similarities </a:t>
            </a:r>
            <a:r>
              <a:rPr dirty="0" sz="1000">
                <a:latin typeface="Carlito"/>
                <a:cs typeface="Carlito"/>
              </a:rPr>
              <a:t>=</a:t>
            </a:r>
            <a:r>
              <a:rPr dirty="0" sz="1000" spc="-10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Compute</a:t>
            </a:r>
            <a:r>
              <a:rPr dirty="0" sz="1000" spc="-10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cosine</a:t>
            </a:r>
            <a:r>
              <a:rPr dirty="0" sz="1000" spc="-15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similarities</a:t>
            </a:r>
            <a:r>
              <a:rPr dirty="0" sz="1000" spc="-5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between</a:t>
            </a:r>
            <a:r>
              <a:rPr dirty="0" sz="1000" spc="5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the</a:t>
            </a:r>
            <a:r>
              <a:rPr dirty="0" sz="1000" spc="-1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embedding </a:t>
            </a:r>
            <a:r>
              <a:rPr dirty="0" sz="1000">
                <a:latin typeface="Carlito"/>
                <a:cs typeface="Carlito"/>
              </a:rPr>
              <a:t>at</a:t>
            </a:r>
            <a:r>
              <a:rPr dirty="0" sz="1000" spc="-5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index</a:t>
            </a:r>
            <a:r>
              <a:rPr dirty="0" sz="1000" spc="-5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and</a:t>
            </a:r>
            <a:r>
              <a:rPr dirty="0" sz="1000" spc="-10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all</a:t>
            </a:r>
            <a:r>
              <a:rPr dirty="0" sz="1000" spc="-10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other</a:t>
            </a:r>
            <a:r>
              <a:rPr dirty="0" sz="1000" spc="-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embeddings </a:t>
            </a:r>
            <a:r>
              <a:rPr dirty="0" sz="1000">
                <a:latin typeface="Carlito"/>
                <a:cs typeface="Carlito"/>
              </a:rPr>
              <a:t>in</a:t>
            </a:r>
            <a:r>
              <a:rPr dirty="0" sz="1000" spc="-15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the</a:t>
            </a:r>
            <a:r>
              <a:rPr dirty="0" sz="1000" spc="-2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matrix</a:t>
            </a:r>
            <a:endParaRPr sz="1000">
              <a:latin typeface="Carlito"/>
              <a:cs typeface="Carlito"/>
            </a:endParaRPr>
          </a:p>
          <a:p>
            <a:pPr marL="210185" marR="311785">
              <a:lnSpc>
                <a:spcPct val="127000"/>
              </a:lnSpc>
            </a:pPr>
            <a:r>
              <a:rPr dirty="0" sz="1000" spc="-10">
                <a:latin typeface="Carlito"/>
                <a:cs typeface="Carlito"/>
              </a:rPr>
              <a:t>sorted_indices </a:t>
            </a:r>
            <a:r>
              <a:rPr dirty="0" sz="1000">
                <a:latin typeface="Carlito"/>
                <a:cs typeface="Carlito"/>
              </a:rPr>
              <a:t>=</a:t>
            </a:r>
            <a:r>
              <a:rPr dirty="0" sz="1000" spc="-15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Sort</a:t>
            </a:r>
            <a:r>
              <a:rPr dirty="0" sz="1000" spc="-10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cosine</a:t>
            </a:r>
            <a:r>
              <a:rPr dirty="0" sz="1000" spc="-15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similarities</a:t>
            </a:r>
            <a:r>
              <a:rPr dirty="0" sz="1000" spc="-10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in</a:t>
            </a:r>
            <a:r>
              <a:rPr dirty="0" sz="1000" spc="-5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descending</a:t>
            </a:r>
            <a:r>
              <a:rPr dirty="0" sz="1000" spc="-15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order</a:t>
            </a:r>
            <a:r>
              <a:rPr dirty="0" sz="1000" spc="-10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and</a:t>
            </a:r>
            <a:r>
              <a:rPr dirty="0" sz="1000" spc="-10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get</a:t>
            </a:r>
            <a:r>
              <a:rPr dirty="0" sz="1000" spc="-10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the</a:t>
            </a:r>
            <a:r>
              <a:rPr dirty="0" sz="1000" spc="-10">
                <a:latin typeface="Carlito"/>
                <a:cs typeface="Carlito"/>
              </a:rPr>
              <a:t> corresponding</a:t>
            </a:r>
            <a:r>
              <a:rPr dirty="0" sz="1000" spc="-15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document</a:t>
            </a:r>
            <a:r>
              <a:rPr dirty="0" sz="1000" spc="-10">
                <a:latin typeface="Carlito"/>
                <a:cs typeface="Carlito"/>
              </a:rPr>
              <a:t> indices </a:t>
            </a:r>
            <a:r>
              <a:rPr dirty="0" sz="1000">
                <a:latin typeface="Carlito"/>
                <a:cs typeface="Carlito"/>
              </a:rPr>
              <a:t>#We</a:t>
            </a:r>
            <a:r>
              <a:rPr dirty="0" sz="1000" spc="-20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used</a:t>
            </a:r>
            <a:r>
              <a:rPr dirty="0" sz="1000" spc="-15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a</a:t>
            </a:r>
            <a:r>
              <a:rPr dirty="0" sz="1000" spc="-15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custom</a:t>
            </a:r>
            <a:r>
              <a:rPr dirty="0" sz="1000" spc="-20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function</a:t>
            </a:r>
            <a:r>
              <a:rPr dirty="0" sz="1000" spc="-15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here</a:t>
            </a:r>
            <a:r>
              <a:rPr dirty="0" sz="1000" spc="-20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to</a:t>
            </a:r>
            <a:r>
              <a:rPr dirty="0" sz="1000" spc="-5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limit</a:t>
            </a:r>
            <a:r>
              <a:rPr dirty="0" sz="1000" spc="-15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‘n’</a:t>
            </a:r>
            <a:r>
              <a:rPr dirty="0" sz="1000" spc="-10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based</a:t>
            </a:r>
            <a:r>
              <a:rPr dirty="0" sz="1000" spc="-15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on</a:t>
            </a:r>
            <a:r>
              <a:rPr dirty="0" sz="1000" spc="-20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similarity</a:t>
            </a:r>
            <a:r>
              <a:rPr dirty="0" sz="1000" spc="-10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score</a:t>
            </a:r>
            <a:r>
              <a:rPr dirty="0" sz="1000" spc="-15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see</a:t>
            </a:r>
            <a:r>
              <a:rPr dirty="0" sz="1000" spc="-20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actual</a:t>
            </a:r>
            <a:r>
              <a:rPr dirty="0" sz="1000" spc="-20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code)</a:t>
            </a:r>
            <a:endParaRPr sz="1000">
              <a:latin typeface="Carlito"/>
              <a:cs typeface="Carlito"/>
            </a:endParaRPr>
          </a:p>
          <a:p>
            <a:pPr marL="210185">
              <a:lnSpc>
                <a:spcPct val="100000"/>
              </a:lnSpc>
              <a:spcBef>
                <a:spcPts val="320"/>
              </a:spcBef>
            </a:pPr>
            <a:r>
              <a:rPr dirty="0" sz="1000">
                <a:latin typeface="Carlito"/>
                <a:cs typeface="Carlito"/>
              </a:rPr>
              <a:t>RETURN</a:t>
            </a:r>
            <a:r>
              <a:rPr dirty="0" sz="1000" spc="-25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the</a:t>
            </a:r>
            <a:r>
              <a:rPr dirty="0" sz="1000" spc="-30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top</a:t>
            </a:r>
            <a:r>
              <a:rPr dirty="0" sz="1000" spc="-25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n</a:t>
            </a:r>
            <a:r>
              <a:rPr dirty="0" sz="1000" spc="-15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related</a:t>
            </a:r>
            <a:r>
              <a:rPr dirty="0" sz="1000" spc="-25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document</a:t>
            </a:r>
            <a:r>
              <a:rPr dirty="0" sz="1000" spc="-25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indices</a:t>
            </a:r>
            <a:r>
              <a:rPr dirty="0" sz="1000" spc="-25">
                <a:latin typeface="Carlito"/>
                <a:cs typeface="Carlito"/>
              </a:rPr>
              <a:t> </a:t>
            </a:r>
            <a:r>
              <a:rPr dirty="0" sz="1000">
                <a:latin typeface="Carlito"/>
                <a:cs typeface="Carlito"/>
              </a:rPr>
              <a:t>from</a:t>
            </a:r>
            <a:r>
              <a:rPr dirty="0" sz="1000" spc="-25">
                <a:latin typeface="Carlito"/>
                <a:cs typeface="Carlito"/>
              </a:rPr>
              <a:t> </a:t>
            </a:r>
            <a:r>
              <a:rPr dirty="0" sz="1000" spc="-10">
                <a:latin typeface="Carlito"/>
                <a:cs typeface="Carlito"/>
              </a:rPr>
              <a:t>sorted_indices</a:t>
            </a:r>
            <a:endParaRPr sz="10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000">
              <a:latin typeface="Carlito"/>
              <a:cs typeface="Carlito"/>
            </a:endParaRPr>
          </a:p>
          <a:p>
            <a:pPr marL="94615">
              <a:lnSpc>
                <a:spcPct val="100000"/>
              </a:lnSpc>
            </a:pPr>
            <a:r>
              <a:rPr dirty="0" sz="1000" b="1" i="1">
                <a:latin typeface="Carlito"/>
                <a:cs typeface="Carlito"/>
              </a:rPr>
              <a:t>#Graph</a:t>
            </a:r>
            <a:r>
              <a:rPr dirty="0" sz="1000" spc="-35" b="1" i="1">
                <a:latin typeface="Carlito"/>
                <a:cs typeface="Carlito"/>
              </a:rPr>
              <a:t> </a:t>
            </a:r>
            <a:r>
              <a:rPr dirty="0" sz="1000" spc="-10" b="1" i="1">
                <a:latin typeface="Carlito"/>
                <a:cs typeface="Carlito"/>
              </a:rPr>
              <a:t>Construction</a:t>
            </a:r>
            <a:endParaRPr sz="1000">
              <a:latin typeface="Carlito"/>
              <a:cs typeface="Carlito"/>
            </a:endParaRPr>
          </a:p>
          <a:p>
            <a:pPr marL="94615" marR="3572510">
              <a:lnSpc>
                <a:spcPct val="127000"/>
              </a:lnSpc>
              <a:spcBef>
                <a:spcPts val="5"/>
              </a:spcBef>
            </a:pPr>
            <a:r>
              <a:rPr dirty="0" sz="1000" i="1">
                <a:latin typeface="Carlito"/>
                <a:cs typeface="Carlito"/>
              </a:rPr>
              <a:t>Create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an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empty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graph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G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with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label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'MOVIE'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FOR</a:t>
            </a:r>
            <a:r>
              <a:rPr dirty="0" sz="1000" spc="-3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EACH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rowi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in</a:t>
            </a:r>
            <a:r>
              <a:rPr dirty="0" sz="1000" spc="-20" i="1">
                <a:latin typeface="Carlito"/>
                <a:cs typeface="Carlito"/>
              </a:rPr>
              <a:t> df2:</a:t>
            </a:r>
            <a:endParaRPr sz="1000">
              <a:latin typeface="Carlito"/>
              <a:cs typeface="Carlito"/>
            </a:endParaRPr>
          </a:p>
          <a:p>
            <a:pPr marL="210185">
              <a:lnSpc>
                <a:spcPct val="100000"/>
              </a:lnSpc>
              <a:spcBef>
                <a:spcPts val="325"/>
              </a:spcBef>
            </a:pPr>
            <a:r>
              <a:rPr dirty="0" sz="1000" i="1">
                <a:latin typeface="Carlito"/>
                <a:cs typeface="Carlito"/>
              </a:rPr>
              <a:t>Add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node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to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G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with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attributes:</a:t>
            </a:r>
            <a:endParaRPr sz="1000">
              <a:latin typeface="Carlito"/>
              <a:cs typeface="Carlito"/>
            </a:endParaRPr>
          </a:p>
          <a:p>
            <a:pPr marL="392430" indent="-66040">
              <a:lnSpc>
                <a:spcPct val="100000"/>
              </a:lnSpc>
              <a:spcBef>
                <a:spcPts val="325"/>
              </a:spcBef>
              <a:buChar char="-"/>
              <a:tabLst>
                <a:tab pos="392430" algn="l"/>
              </a:tabLst>
            </a:pPr>
            <a:r>
              <a:rPr dirty="0" sz="1000" i="1">
                <a:latin typeface="Carlito"/>
                <a:cs typeface="Carlito"/>
              </a:rPr>
              <a:t>title: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rowi['title']</a:t>
            </a:r>
            <a:endParaRPr sz="1000">
              <a:latin typeface="Carlito"/>
              <a:cs typeface="Carlito"/>
            </a:endParaRPr>
          </a:p>
          <a:p>
            <a:pPr marL="392430" indent="-66040">
              <a:lnSpc>
                <a:spcPct val="100000"/>
              </a:lnSpc>
              <a:spcBef>
                <a:spcPts val="320"/>
              </a:spcBef>
              <a:buChar char="-"/>
              <a:tabLst>
                <a:tab pos="392430" algn="l"/>
              </a:tabLst>
            </a:pPr>
            <a:r>
              <a:rPr dirty="0" sz="1000" i="1">
                <a:latin typeface="Carlito"/>
                <a:cs typeface="Carlito"/>
              </a:rPr>
              <a:t>key:</a:t>
            </a:r>
            <a:r>
              <a:rPr dirty="0" sz="1000" spc="-10" i="1">
                <a:latin typeface="Carlito"/>
                <a:cs typeface="Carlito"/>
              </a:rPr>
              <a:t> rowi['id']</a:t>
            </a:r>
            <a:endParaRPr sz="1000">
              <a:latin typeface="Carlito"/>
              <a:cs typeface="Carlito"/>
            </a:endParaRPr>
          </a:p>
          <a:p>
            <a:pPr marL="392430" indent="-66040">
              <a:lnSpc>
                <a:spcPct val="100000"/>
              </a:lnSpc>
              <a:spcBef>
                <a:spcPts val="340"/>
              </a:spcBef>
              <a:buChar char="-"/>
              <a:tabLst>
                <a:tab pos="392430" algn="l"/>
              </a:tabLst>
            </a:pPr>
            <a:r>
              <a:rPr dirty="0" sz="1000" i="1">
                <a:latin typeface="Carlito"/>
                <a:cs typeface="Carlito"/>
              </a:rPr>
              <a:t>label:</a:t>
            </a:r>
            <a:r>
              <a:rPr dirty="0" sz="1000" spc="-10" i="1">
                <a:latin typeface="Carlito"/>
                <a:cs typeface="Carlito"/>
              </a:rPr>
              <a:t> 'MOVIE'</a:t>
            </a:r>
            <a:endParaRPr sz="1000">
              <a:latin typeface="Carlito"/>
              <a:cs typeface="Carlito"/>
            </a:endParaRPr>
          </a:p>
          <a:p>
            <a:pPr marL="392430" indent="-66040">
              <a:lnSpc>
                <a:spcPct val="100000"/>
              </a:lnSpc>
              <a:spcBef>
                <a:spcPts val="320"/>
              </a:spcBef>
              <a:buChar char="-"/>
              <a:tabLst>
                <a:tab pos="392430" algn="l"/>
              </a:tabLst>
            </a:pPr>
            <a:r>
              <a:rPr dirty="0" sz="1000" i="1">
                <a:latin typeface="Carlito"/>
                <a:cs typeface="Carlito"/>
              </a:rPr>
              <a:t>year:</a:t>
            </a:r>
            <a:r>
              <a:rPr dirty="0" sz="1000" spc="-3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rowi['year']</a:t>
            </a:r>
            <a:endParaRPr sz="1000">
              <a:latin typeface="Carlito"/>
              <a:cs typeface="Carlito"/>
            </a:endParaRPr>
          </a:p>
          <a:p>
            <a:pPr marL="210185">
              <a:lnSpc>
                <a:spcPct val="100000"/>
              </a:lnSpc>
              <a:spcBef>
                <a:spcPts val="325"/>
              </a:spcBef>
            </a:pPr>
            <a:r>
              <a:rPr dirty="0" sz="1000" i="1">
                <a:latin typeface="Carlito"/>
                <a:cs typeface="Carlito"/>
              </a:rPr>
              <a:t>FOR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EACH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actor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in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rowi['actors']:</a:t>
            </a:r>
            <a:endParaRPr sz="100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  <a:spcBef>
                <a:spcPts val="325"/>
              </a:spcBef>
            </a:pPr>
            <a:r>
              <a:rPr dirty="0" sz="1000" i="1">
                <a:latin typeface="Carlito"/>
                <a:cs typeface="Carlito"/>
              </a:rPr>
              <a:t>Add</a:t>
            </a:r>
            <a:r>
              <a:rPr dirty="0" sz="1000" spc="-3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node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to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G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with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label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'PERSON'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if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not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already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present</a:t>
            </a:r>
            <a:endParaRPr sz="1000">
              <a:latin typeface="Carlito"/>
              <a:cs typeface="Carlito"/>
            </a:endParaRPr>
          </a:p>
          <a:p>
            <a:pPr marL="210185" marR="2043430" indent="115570">
              <a:lnSpc>
                <a:spcPct val="127000"/>
              </a:lnSpc>
            </a:pPr>
            <a:r>
              <a:rPr dirty="0" sz="1000" i="1">
                <a:latin typeface="Carlito"/>
                <a:cs typeface="Carlito"/>
              </a:rPr>
              <a:t>Add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an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edge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between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rowi['title']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and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the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actor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with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label</a:t>
            </a:r>
            <a:r>
              <a:rPr dirty="0" sz="1000" spc="-10" i="1">
                <a:latin typeface="Carlito"/>
                <a:cs typeface="Carlito"/>
              </a:rPr>
              <a:t> 'ACTED_IN'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FOR</a:t>
            </a:r>
            <a:r>
              <a:rPr dirty="0" sz="1000" spc="-3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EACH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category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in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rowi['categories']:</a:t>
            </a:r>
            <a:endParaRPr sz="100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  <a:spcBef>
                <a:spcPts val="340"/>
              </a:spcBef>
            </a:pPr>
            <a:r>
              <a:rPr dirty="0" sz="1000" i="1">
                <a:latin typeface="Carlito"/>
                <a:cs typeface="Carlito"/>
              </a:rPr>
              <a:t>Add</a:t>
            </a:r>
            <a:r>
              <a:rPr dirty="0" sz="1000" spc="-3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node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to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G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with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label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'CAT'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if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not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already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present</a:t>
            </a:r>
            <a:endParaRPr sz="1000">
              <a:latin typeface="Carlito"/>
              <a:cs typeface="Carlito"/>
            </a:endParaRPr>
          </a:p>
          <a:p>
            <a:pPr marL="210185" marR="2000885" indent="115570">
              <a:lnSpc>
                <a:spcPct val="127000"/>
              </a:lnSpc>
            </a:pPr>
            <a:r>
              <a:rPr dirty="0" sz="1000" i="1">
                <a:latin typeface="Carlito"/>
                <a:cs typeface="Carlito"/>
              </a:rPr>
              <a:t>Add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an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edge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between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rowi['title']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and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the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category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with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label</a:t>
            </a:r>
            <a:r>
              <a:rPr dirty="0" sz="1000" spc="-10" i="1">
                <a:latin typeface="Carlito"/>
                <a:cs typeface="Carlito"/>
              </a:rPr>
              <a:t> 'CAT_IN'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FOR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EACH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director</a:t>
            </a:r>
            <a:r>
              <a:rPr dirty="0" sz="1000" spc="-3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in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rowi['directors']:</a:t>
            </a:r>
            <a:endParaRPr sz="100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  <a:spcBef>
                <a:spcPts val="320"/>
              </a:spcBef>
            </a:pPr>
            <a:r>
              <a:rPr dirty="0" sz="1000" i="1">
                <a:latin typeface="Carlito"/>
                <a:cs typeface="Carlito"/>
              </a:rPr>
              <a:t>Add</a:t>
            </a:r>
            <a:r>
              <a:rPr dirty="0" sz="1000" spc="-3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node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to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G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with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label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'PERSON'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if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not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already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present</a:t>
            </a:r>
            <a:endParaRPr sz="1000">
              <a:latin typeface="Carlito"/>
              <a:cs typeface="Carlito"/>
            </a:endParaRPr>
          </a:p>
          <a:p>
            <a:pPr marL="210185" marR="1920239" indent="115570">
              <a:lnSpc>
                <a:spcPct val="127000"/>
              </a:lnSpc>
            </a:pPr>
            <a:r>
              <a:rPr dirty="0" sz="1000" i="1">
                <a:latin typeface="Carlito"/>
                <a:cs typeface="Carlito"/>
              </a:rPr>
              <a:t>Add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an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edge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between </a:t>
            </a:r>
            <a:r>
              <a:rPr dirty="0" sz="1000" spc="-10" i="1">
                <a:latin typeface="Carlito"/>
                <a:cs typeface="Carlito"/>
              </a:rPr>
              <a:t>rowi['title']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and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the director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with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label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'DIRECTED'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FOR</a:t>
            </a:r>
            <a:r>
              <a:rPr dirty="0" sz="1000" spc="-3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EACH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country</a:t>
            </a:r>
            <a:r>
              <a:rPr dirty="0" sz="1000" spc="-3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in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rowi['countries']:</a:t>
            </a:r>
            <a:endParaRPr sz="100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  <a:spcBef>
                <a:spcPts val="325"/>
              </a:spcBef>
            </a:pPr>
            <a:r>
              <a:rPr dirty="0" sz="1000" i="1">
                <a:latin typeface="Carlito"/>
                <a:cs typeface="Carlito"/>
              </a:rPr>
              <a:t>Add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node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to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G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with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label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'COU'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if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not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already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present</a:t>
            </a:r>
            <a:endParaRPr sz="1000">
              <a:latin typeface="Carlito"/>
              <a:cs typeface="Carlito"/>
            </a:endParaRPr>
          </a:p>
          <a:p>
            <a:pPr marL="210185" marR="2032635" indent="115570">
              <a:lnSpc>
                <a:spcPct val="127000"/>
              </a:lnSpc>
              <a:spcBef>
                <a:spcPts val="15"/>
              </a:spcBef>
            </a:pPr>
            <a:r>
              <a:rPr dirty="0" sz="1000" i="1">
                <a:latin typeface="Carlito"/>
                <a:cs typeface="Carlito"/>
              </a:rPr>
              <a:t>Add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an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edge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between</a:t>
            </a:r>
            <a:r>
              <a:rPr dirty="0" sz="1000" spc="-10" i="1">
                <a:latin typeface="Carlito"/>
                <a:cs typeface="Carlito"/>
              </a:rPr>
              <a:t> rowi['title']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and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the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country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with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label</a:t>
            </a:r>
            <a:r>
              <a:rPr dirty="0" sz="1000" spc="-10" i="1">
                <a:latin typeface="Carlito"/>
                <a:cs typeface="Carlito"/>
              </a:rPr>
              <a:t> 'COU_IN'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Compute</a:t>
            </a:r>
            <a:r>
              <a:rPr dirty="0" sz="1000" spc="-3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similar</a:t>
            </a:r>
            <a:r>
              <a:rPr dirty="0" sz="1000" spc="-3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indices</a:t>
            </a:r>
            <a:r>
              <a:rPr dirty="0" sz="1000" spc="-3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using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b="1" i="1">
                <a:latin typeface="Carlito"/>
                <a:cs typeface="Carlito"/>
              </a:rPr>
              <a:t>find_similar</a:t>
            </a:r>
            <a:r>
              <a:rPr dirty="0" sz="1000" spc="-20" b="1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function</a:t>
            </a:r>
            <a:endParaRPr sz="1000">
              <a:latin typeface="Carlito"/>
              <a:cs typeface="Carlito"/>
            </a:endParaRPr>
          </a:p>
          <a:p>
            <a:pPr marL="210185">
              <a:lnSpc>
                <a:spcPct val="100000"/>
              </a:lnSpc>
              <a:spcBef>
                <a:spcPts val="320"/>
              </a:spcBef>
            </a:pPr>
            <a:r>
              <a:rPr dirty="0" sz="1000" i="1">
                <a:latin typeface="Carlito"/>
                <a:cs typeface="Carlito"/>
              </a:rPr>
              <a:t>Create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node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for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description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in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G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with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label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'SIMILAR'</a:t>
            </a:r>
            <a:endParaRPr sz="1000">
              <a:latin typeface="Carlito"/>
              <a:cs typeface="Carlito"/>
            </a:endParaRPr>
          </a:p>
          <a:p>
            <a:pPr marL="210185" marR="1512570">
              <a:lnSpc>
                <a:spcPts val="1530"/>
              </a:lnSpc>
              <a:spcBef>
                <a:spcPts val="100"/>
              </a:spcBef>
            </a:pPr>
            <a:r>
              <a:rPr dirty="0" sz="1000" i="1">
                <a:latin typeface="Carlito"/>
                <a:cs typeface="Carlito"/>
              </a:rPr>
              <a:t>Add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an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edge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between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rowi['title']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and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the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description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node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with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label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'SIMILARITY'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FOR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EACH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element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in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indices:</a:t>
            </a:r>
            <a:endParaRPr sz="1000">
              <a:latin typeface="Carlito"/>
              <a:cs typeface="Carlito"/>
            </a:endParaRPr>
          </a:p>
          <a:p>
            <a:pPr marL="326390">
              <a:lnSpc>
                <a:spcPct val="100000"/>
              </a:lnSpc>
              <a:spcBef>
                <a:spcPts val="215"/>
              </a:spcBef>
            </a:pPr>
            <a:r>
              <a:rPr dirty="0" sz="1000" spc="-10" i="1">
                <a:latin typeface="Carlito"/>
                <a:cs typeface="Carlito"/>
              </a:rPr>
              <a:t>Add</a:t>
            </a:r>
            <a:r>
              <a:rPr dirty="0" sz="1000" spc="-35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an</a:t>
            </a:r>
            <a:r>
              <a:rPr dirty="0" sz="1000" spc="-3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edge</a:t>
            </a:r>
            <a:r>
              <a:rPr dirty="0" sz="1000" spc="-3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between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the</a:t>
            </a:r>
            <a:r>
              <a:rPr dirty="0" sz="1000" spc="-3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description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node</a:t>
            </a:r>
            <a:r>
              <a:rPr dirty="0" sz="1000" spc="-3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and</a:t>
            </a:r>
            <a:r>
              <a:rPr dirty="0" sz="1000" spc="-3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the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movie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title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at</a:t>
            </a:r>
            <a:r>
              <a:rPr dirty="0" sz="1000" spc="-35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index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'element'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with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label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'SIMILARITY'</a:t>
            </a:r>
            <a:r>
              <a:rPr dirty="0" sz="1000" spc="-10">
                <a:latin typeface="Carlito"/>
                <a:cs typeface="Carlito"/>
              </a:rPr>
              <a:t>code)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0584" y="436880"/>
            <a:ext cx="22701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System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09409" y="436880"/>
            <a:ext cx="1689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rlito"/>
                <a:cs typeface="Carlito"/>
              </a:rPr>
              <a:t>12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96492" y="6939381"/>
            <a:ext cx="5782310" cy="538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071370" marR="5080" indent="-2059305">
              <a:lnSpc>
                <a:spcPct val="153000"/>
              </a:lnSpc>
              <a:spcBef>
                <a:spcPts val="95"/>
              </a:spcBef>
            </a:pPr>
            <a:r>
              <a:rPr dirty="0" sz="1100" i="1">
                <a:latin typeface="Carlito"/>
                <a:cs typeface="Carlito"/>
              </a:rPr>
              <a:t>Figure</a:t>
            </a:r>
            <a:r>
              <a:rPr dirty="0" sz="1100" spc="-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3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3: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Graph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spc="-10" i="1">
                <a:latin typeface="Carlito"/>
                <a:cs typeface="Carlito"/>
              </a:rPr>
              <a:t>representation </a:t>
            </a:r>
            <a:r>
              <a:rPr dirty="0" sz="1100" i="1">
                <a:latin typeface="Carlito"/>
                <a:cs typeface="Carlito"/>
              </a:rPr>
              <a:t>for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movie</a:t>
            </a:r>
            <a:r>
              <a:rPr dirty="0" sz="1100" spc="-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'Interstellar'. Color coding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of the</a:t>
            </a:r>
            <a:r>
              <a:rPr dirty="0" sz="1100" spc="-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nodes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is as</a:t>
            </a:r>
            <a:r>
              <a:rPr dirty="0" sz="1100" spc="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per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the</a:t>
            </a:r>
            <a:r>
              <a:rPr dirty="0" sz="1100" spc="-5" i="1">
                <a:latin typeface="Carlito"/>
                <a:cs typeface="Carlito"/>
              </a:rPr>
              <a:t> </a:t>
            </a:r>
            <a:r>
              <a:rPr dirty="0" sz="1100" spc="-10" i="1">
                <a:latin typeface="Carlito"/>
                <a:cs typeface="Carlito"/>
              </a:rPr>
              <a:t>legend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shown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on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the</a:t>
            </a:r>
            <a:r>
              <a:rPr dirty="0" sz="1100" spc="-2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top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left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spc="-10" i="1">
                <a:latin typeface="Carlito"/>
                <a:cs typeface="Carlito"/>
              </a:rPr>
              <a:t>corner.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30604" y="7881366"/>
            <a:ext cx="5742940" cy="875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rlito"/>
                <a:cs typeface="Carlito"/>
              </a:rPr>
              <a:t>2.</a:t>
            </a:r>
            <a:r>
              <a:rPr dirty="0" sz="1100" spc="200" b="1">
                <a:latin typeface="Carlito"/>
                <a:cs typeface="Carlito"/>
              </a:rPr>
              <a:t>  </a:t>
            </a:r>
            <a:r>
              <a:rPr dirty="0" sz="1100" b="1">
                <a:latin typeface="Carlito"/>
                <a:cs typeface="Carlito"/>
              </a:rPr>
              <a:t>Finding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similar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movies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using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on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Adamic-</a:t>
            </a:r>
            <a:r>
              <a:rPr dirty="0" sz="1100" b="1">
                <a:latin typeface="Carlito"/>
                <a:cs typeface="Carlito"/>
              </a:rPr>
              <a:t>Adar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index</a:t>
            </a:r>
            <a:r>
              <a:rPr dirty="0" sz="1100" spc="-10" b="1">
                <a:latin typeface="Carlito"/>
                <a:cs typeface="Carlito"/>
              </a:rPr>
              <a:t> (CBF)</a:t>
            </a:r>
            <a:endParaRPr sz="1100">
              <a:latin typeface="Carlito"/>
              <a:cs typeface="Carlito"/>
            </a:endParaRPr>
          </a:p>
          <a:p>
            <a:pPr marL="12700" marR="5080">
              <a:lnSpc>
                <a:spcPct val="202700"/>
              </a:lnSpc>
              <a:spcBef>
                <a:spcPts val="15"/>
              </a:spcBef>
            </a:pP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used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Adamic-</a:t>
            </a:r>
            <a:r>
              <a:rPr dirty="0" sz="1100">
                <a:latin typeface="Carlito"/>
                <a:cs typeface="Carlito"/>
              </a:rPr>
              <a:t>Adar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index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calculate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similarity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between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movies.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Adamic-</a:t>
            </a:r>
            <a:r>
              <a:rPr dirty="0" sz="1100">
                <a:latin typeface="Carlito"/>
                <a:cs typeface="Carlito"/>
              </a:rPr>
              <a:t>Adar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index, </a:t>
            </a:r>
            <a:r>
              <a:rPr dirty="0" sz="1100">
                <a:latin typeface="Carlito"/>
                <a:cs typeface="Carlito"/>
              </a:rPr>
              <a:t>introduced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2003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Lada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Adamic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Eytan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Adar,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technique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used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predicting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links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social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923925" y="923861"/>
            <a:ext cx="5962650" cy="5947410"/>
            <a:chOff x="923925" y="923861"/>
            <a:chExt cx="5962650" cy="594741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3450" y="1001073"/>
              <a:ext cx="5710664" cy="5462506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928687" y="928624"/>
              <a:ext cx="5953125" cy="5937885"/>
            </a:xfrm>
            <a:custGeom>
              <a:avLst/>
              <a:gdLst/>
              <a:ahLst/>
              <a:cxnLst/>
              <a:rect l="l" t="t" r="r" b="b"/>
              <a:pathLst>
                <a:path w="5953125" h="5937884">
                  <a:moveTo>
                    <a:pt x="0" y="5937884"/>
                  </a:moveTo>
                  <a:lnTo>
                    <a:pt x="5953125" y="5937884"/>
                  </a:lnTo>
                  <a:lnTo>
                    <a:pt x="5953125" y="0"/>
                  </a:lnTo>
                  <a:lnTo>
                    <a:pt x="0" y="0"/>
                  </a:lnTo>
                  <a:lnTo>
                    <a:pt x="0" y="593788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0584" y="436880"/>
            <a:ext cx="22701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System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09409" y="436880"/>
            <a:ext cx="1689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rlito"/>
                <a:cs typeface="Carlito"/>
              </a:rPr>
              <a:t>13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0604" y="894334"/>
            <a:ext cx="5741035" cy="29375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networks.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focuses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concept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common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neighbors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between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two</a:t>
            </a:r>
            <a:r>
              <a:rPr dirty="0" sz="1100" spc="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nodes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(users)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can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an</a:t>
            </a:r>
            <a:endParaRPr sz="1100">
              <a:latin typeface="Carlito"/>
              <a:cs typeface="Carlito"/>
            </a:endParaRPr>
          </a:p>
          <a:p>
            <a:pPr marL="12700" marR="1979295">
              <a:lnSpc>
                <a:spcPct val="203600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indicator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likelihood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connection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existing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between</a:t>
            </a:r>
            <a:r>
              <a:rPr dirty="0" sz="1100" spc="-10">
                <a:latin typeface="Carlito"/>
                <a:cs typeface="Carlito"/>
              </a:rPr>
              <a:t> them. </a:t>
            </a:r>
            <a:r>
              <a:rPr dirty="0" sz="1100">
                <a:latin typeface="Carlito"/>
                <a:cs typeface="Carlito"/>
              </a:rPr>
              <a:t>Underlying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Idea:</a:t>
            </a:r>
            <a:endParaRPr sz="1100">
              <a:latin typeface="Carlito"/>
              <a:cs typeface="Carlito"/>
            </a:endParaRPr>
          </a:p>
          <a:p>
            <a:pPr marL="469265" marR="7620" indent="-228600">
              <a:lnSpc>
                <a:spcPct val="203600"/>
              </a:lnSpc>
              <a:spcBef>
                <a:spcPts val="45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strength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connection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between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two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users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(nodes)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social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network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the </a:t>
            </a:r>
            <a:r>
              <a:rPr dirty="0" sz="1100">
                <a:latin typeface="Carlito"/>
                <a:cs typeface="Carlito"/>
              </a:rPr>
              <a:t>number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shared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neighbors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they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have.</a:t>
            </a:r>
            <a:endParaRPr sz="1100">
              <a:latin typeface="Carlito"/>
              <a:cs typeface="Carlito"/>
            </a:endParaRPr>
          </a:p>
          <a:p>
            <a:pPr marL="469265" marR="5080" indent="-228600">
              <a:lnSpc>
                <a:spcPct val="203600"/>
              </a:lnSpc>
              <a:spcBef>
                <a:spcPts val="6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intuition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behind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approach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users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many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common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neighbors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are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more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likely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connected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due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 shared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interests,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social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circles,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or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common</a:t>
            </a:r>
            <a:r>
              <a:rPr dirty="0" sz="1100" spc="-10">
                <a:latin typeface="Carlito"/>
                <a:cs typeface="Carlito"/>
              </a:rPr>
              <a:t> activities.</a:t>
            </a:r>
            <a:endParaRPr sz="1100">
              <a:latin typeface="Carlito"/>
              <a:cs typeface="Carlito"/>
            </a:endParaRPr>
          </a:p>
          <a:p>
            <a:pPr marL="12700" marR="5080">
              <a:lnSpc>
                <a:spcPts val="2690"/>
              </a:lnSpc>
              <a:spcBef>
                <a:spcPts val="110"/>
              </a:spcBef>
            </a:pP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Adamic-</a:t>
            </a:r>
            <a:r>
              <a:rPr dirty="0" sz="1100">
                <a:latin typeface="Carlito"/>
                <a:cs typeface="Carlito"/>
              </a:rPr>
              <a:t>Adar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index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(w)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potential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link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between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two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nodes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x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y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calculated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sum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of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inverse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logarithmic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degree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centrality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neighbors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they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share: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613528" y="3961002"/>
            <a:ext cx="103505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50">
                <a:latin typeface="DejaVu Serif Condensed"/>
                <a:cs typeface="DejaVu Serif Condensed"/>
              </a:rPr>
              <a:t>1</a:t>
            </a:r>
            <a:endParaRPr sz="1100">
              <a:latin typeface="DejaVu Serif Condensed"/>
              <a:cs typeface="DejaVu Serif Condensed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352925" y="4162170"/>
            <a:ext cx="624840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10">
                <a:latin typeface="DejaVu Serif Condensed"/>
                <a:cs typeface="DejaVu Serif Condensed"/>
              </a:rPr>
              <a:t>𝑙𝑜𝑔</a:t>
            </a:r>
            <a:r>
              <a:rPr dirty="0" baseline="2525" sz="1650" spc="-15">
                <a:latin typeface="DejaVu Serif Condensed"/>
                <a:cs typeface="DejaVu Serif Condensed"/>
              </a:rPr>
              <a:t>|</a:t>
            </a:r>
            <a:r>
              <a:rPr dirty="0" sz="1100" spc="-10">
                <a:latin typeface="DejaVu Serif Condensed"/>
                <a:cs typeface="DejaVu Serif Condensed"/>
              </a:rPr>
              <a:t>𝑁</a:t>
            </a:r>
            <a:r>
              <a:rPr dirty="0" baseline="2525" sz="1650" spc="-15">
                <a:latin typeface="DejaVu Serif Condensed"/>
                <a:cs typeface="DejaVu Serif Condensed"/>
              </a:rPr>
              <a:t>(</a:t>
            </a:r>
            <a:r>
              <a:rPr dirty="0" sz="1100" spc="-10">
                <a:latin typeface="DejaVu Serif Condensed"/>
                <a:cs typeface="DejaVu Serif Condensed"/>
              </a:rPr>
              <a:t>𝑢</a:t>
            </a:r>
            <a:r>
              <a:rPr dirty="0" baseline="2525" sz="1650" spc="-15">
                <a:latin typeface="DejaVu Serif Condensed"/>
                <a:cs typeface="DejaVu Serif Condensed"/>
              </a:rPr>
              <a:t>)|</a:t>
            </a:r>
            <a:endParaRPr baseline="2525" sz="1650">
              <a:latin typeface="DejaVu Serif Condensed"/>
              <a:cs typeface="DejaVu Serif Condensed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365625" y="4176395"/>
            <a:ext cx="600710" cy="9525"/>
          </a:xfrm>
          <a:custGeom>
            <a:avLst/>
            <a:gdLst/>
            <a:ahLst/>
            <a:cxnLst/>
            <a:rect l="l" t="t" r="r" b="b"/>
            <a:pathLst>
              <a:path w="600710" h="9525">
                <a:moveTo>
                  <a:pt x="600455" y="0"/>
                </a:moveTo>
                <a:lnTo>
                  <a:pt x="0" y="0"/>
                </a:lnTo>
                <a:lnTo>
                  <a:pt x="0" y="9144"/>
                </a:lnTo>
                <a:lnTo>
                  <a:pt x="600455" y="9144"/>
                </a:lnTo>
                <a:lnTo>
                  <a:pt x="6004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3025267" y="3999462"/>
            <a:ext cx="1330325" cy="434340"/>
          </a:xfrm>
          <a:prstGeom prst="rect">
            <a:avLst/>
          </a:prstGeom>
        </p:spPr>
        <p:txBody>
          <a:bodyPr wrap="square" lIns="0" tIns="812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893444" algn="l"/>
              </a:tabLst>
            </a:pPr>
            <a:r>
              <a:rPr dirty="0" sz="1100">
                <a:latin typeface="DejaVu Serif Condensed"/>
                <a:cs typeface="DejaVu Serif Condensed"/>
              </a:rPr>
              <a:t>𝑤</a:t>
            </a:r>
            <a:r>
              <a:rPr dirty="0" baseline="2525" sz="1650">
                <a:latin typeface="DejaVu Serif Condensed"/>
                <a:cs typeface="DejaVu Serif Condensed"/>
              </a:rPr>
              <a:t>(</a:t>
            </a:r>
            <a:r>
              <a:rPr dirty="0" sz="1100">
                <a:latin typeface="DejaVu Serif Condensed"/>
                <a:cs typeface="DejaVu Serif Condensed"/>
              </a:rPr>
              <a:t>𝑥,</a:t>
            </a:r>
            <a:r>
              <a:rPr dirty="0" sz="1100" spc="-130">
                <a:latin typeface="DejaVu Serif Condensed"/>
                <a:cs typeface="DejaVu Serif Condensed"/>
              </a:rPr>
              <a:t> </a:t>
            </a:r>
            <a:r>
              <a:rPr dirty="0" sz="1100" spc="65">
                <a:latin typeface="DejaVu Serif Condensed"/>
                <a:cs typeface="DejaVu Serif Condensed"/>
              </a:rPr>
              <a:t>𝑦</a:t>
            </a:r>
            <a:r>
              <a:rPr dirty="0" baseline="2525" sz="1650" spc="97">
                <a:latin typeface="DejaVu Serif Condensed"/>
                <a:cs typeface="DejaVu Serif Condensed"/>
              </a:rPr>
              <a:t>)</a:t>
            </a:r>
            <a:r>
              <a:rPr dirty="0" baseline="2525" sz="1650" spc="-15">
                <a:latin typeface="DejaVu Serif Condensed"/>
                <a:cs typeface="DejaVu Serif Condensed"/>
              </a:rPr>
              <a:t> </a:t>
            </a:r>
            <a:r>
              <a:rPr dirty="0" sz="1100" spc="-50">
                <a:latin typeface="DejaVu Serif Condensed"/>
                <a:cs typeface="DejaVu Serif Condensed"/>
              </a:rPr>
              <a:t>=</a:t>
            </a:r>
            <a:r>
              <a:rPr dirty="0" sz="1100">
                <a:latin typeface="DejaVu Serif Condensed"/>
                <a:cs typeface="DejaVu Serif Condensed"/>
              </a:rPr>
              <a:t>	</a:t>
            </a:r>
            <a:r>
              <a:rPr dirty="0" sz="1100" spc="695">
                <a:latin typeface="DejaVu Serif Condensed"/>
                <a:cs typeface="DejaVu Serif Condensed"/>
              </a:rPr>
              <a:t>∑</a:t>
            </a:r>
            <a:endParaRPr sz="1100">
              <a:latin typeface="DejaVu Serif Condensed"/>
              <a:cs typeface="DejaVu Serif Condensed"/>
            </a:endParaRPr>
          </a:p>
          <a:p>
            <a:pPr marL="658495">
              <a:lnSpc>
                <a:spcPct val="100000"/>
              </a:lnSpc>
              <a:spcBef>
                <a:spcPts val="395"/>
              </a:spcBef>
            </a:pPr>
            <a:r>
              <a:rPr dirty="0" sz="800" spc="-10">
                <a:latin typeface="DejaVu Serif Condensed"/>
                <a:cs typeface="DejaVu Serif Condensed"/>
              </a:rPr>
              <a:t>𝑢∈𝑁</a:t>
            </a:r>
            <a:r>
              <a:rPr dirty="0" baseline="3472" sz="1200" spc="-15">
                <a:latin typeface="DejaVu Serif Condensed"/>
                <a:cs typeface="DejaVu Serif Condensed"/>
              </a:rPr>
              <a:t>(</a:t>
            </a:r>
            <a:r>
              <a:rPr dirty="0" sz="800" spc="-10">
                <a:latin typeface="DejaVu Serif Condensed"/>
                <a:cs typeface="DejaVu Serif Condensed"/>
              </a:rPr>
              <a:t>𝑥</a:t>
            </a:r>
            <a:r>
              <a:rPr dirty="0" baseline="3472" sz="1200" spc="-15">
                <a:latin typeface="DejaVu Serif Condensed"/>
                <a:cs typeface="DejaVu Serif Condensed"/>
              </a:rPr>
              <a:t>)</a:t>
            </a:r>
            <a:r>
              <a:rPr dirty="0" sz="800" spc="-10">
                <a:latin typeface="DejaVu Serif Condensed"/>
                <a:cs typeface="DejaVu Serif Condensed"/>
              </a:rPr>
              <a:t>∩𝑁</a:t>
            </a:r>
            <a:r>
              <a:rPr dirty="0" baseline="3472" sz="1200" spc="-15">
                <a:latin typeface="DejaVu Serif Condensed"/>
                <a:cs typeface="DejaVu Serif Condensed"/>
              </a:rPr>
              <a:t>(</a:t>
            </a:r>
            <a:r>
              <a:rPr dirty="0" sz="800" spc="-10">
                <a:latin typeface="DejaVu Serif Condensed"/>
                <a:cs typeface="DejaVu Serif Condensed"/>
              </a:rPr>
              <a:t>𝑦</a:t>
            </a:r>
            <a:r>
              <a:rPr dirty="0" baseline="3472" sz="1200" spc="-15">
                <a:latin typeface="DejaVu Serif Condensed"/>
                <a:cs typeface="DejaVu Serif Condensed"/>
              </a:rPr>
              <a:t>)</a:t>
            </a:r>
            <a:endParaRPr baseline="3472" sz="1200">
              <a:latin typeface="DejaVu Serif Condensed"/>
              <a:cs typeface="DejaVu Serif Condensed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30604" y="4561458"/>
            <a:ext cx="4102100" cy="8769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>
                <a:latin typeface="DejaVu Serif Condensed"/>
                <a:cs typeface="DejaVu Serif Condensed"/>
              </a:rPr>
              <a:t>𝑁(𝑢)</a:t>
            </a:r>
            <a:r>
              <a:rPr dirty="0" sz="1100" spc="-70">
                <a:latin typeface="DejaVu Serif Condensed"/>
                <a:cs typeface="DejaVu Serif Condensed"/>
              </a:rPr>
              <a:t> </a:t>
            </a:r>
            <a:r>
              <a:rPr dirty="0" sz="1100">
                <a:latin typeface="Carlito"/>
                <a:cs typeface="Carlito"/>
              </a:rPr>
              <a:t>represents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 set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 neighbors for node </a:t>
            </a:r>
            <a:r>
              <a:rPr dirty="0" sz="1100" spc="-25">
                <a:latin typeface="DejaVu Serif Condensed"/>
                <a:cs typeface="DejaVu Serif Condensed"/>
              </a:rPr>
              <a:t>𝑢</a:t>
            </a:r>
            <a:r>
              <a:rPr dirty="0" sz="1100" spc="-25">
                <a:latin typeface="Carlito"/>
                <a:cs typeface="Carlito"/>
              </a:rPr>
              <a:t>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DejaVu Serif Condensed"/>
                <a:cs typeface="DejaVu Serif Condensed"/>
              </a:rPr>
              <a:t>|𝑁(𝑢)|</a:t>
            </a:r>
            <a:r>
              <a:rPr dirty="0" sz="1100" spc="-65">
                <a:latin typeface="DejaVu Serif Condensed"/>
                <a:cs typeface="DejaVu Serif Condensed"/>
              </a:rPr>
              <a:t> </a:t>
            </a:r>
            <a:r>
              <a:rPr dirty="0" sz="1100">
                <a:latin typeface="Carlito"/>
                <a:cs typeface="Carlito"/>
              </a:rPr>
              <a:t>denotes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 number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 neighbors for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node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DejaVu Serif Condensed"/>
                <a:cs typeface="DejaVu Serif Condensed"/>
              </a:rPr>
              <a:t>𝑢</a:t>
            </a:r>
            <a:r>
              <a:rPr dirty="0" sz="1100" spc="-30">
                <a:latin typeface="DejaVu Serif Condensed"/>
                <a:cs typeface="DejaVu Serif Condensed"/>
              </a:rPr>
              <a:t> </a:t>
            </a:r>
            <a:r>
              <a:rPr dirty="0" sz="1100">
                <a:latin typeface="Carlito"/>
                <a:cs typeface="Carlito"/>
              </a:rPr>
              <a:t>(its </a:t>
            </a:r>
            <a:r>
              <a:rPr dirty="0" sz="1100" spc="-10">
                <a:latin typeface="Carlito"/>
                <a:cs typeface="Carlito"/>
              </a:rPr>
              <a:t>degree).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summation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iterates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over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all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common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neighbors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DejaVu Serif Condensed"/>
                <a:cs typeface="DejaVu Serif Condensed"/>
              </a:rPr>
              <a:t>𝑢</a:t>
            </a:r>
            <a:r>
              <a:rPr dirty="0" sz="1100" spc="-50">
                <a:latin typeface="DejaVu Serif Condensed"/>
                <a:cs typeface="DejaVu Serif Condensed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nodes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DejaVu Serif Condensed"/>
                <a:cs typeface="DejaVu Serif Condensed"/>
              </a:rPr>
              <a:t>𝑥</a:t>
            </a:r>
            <a:r>
              <a:rPr dirty="0" sz="1100" spc="-40">
                <a:latin typeface="DejaVu Serif Condensed"/>
                <a:cs typeface="DejaVu Serif Condensed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25">
                <a:latin typeface="DejaVu Serif Condensed"/>
                <a:cs typeface="DejaVu Serif Condensed"/>
              </a:rPr>
              <a:t>𝑦</a:t>
            </a:r>
            <a:r>
              <a:rPr dirty="0" sz="1100" spc="-25">
                <a:latin typeface="Carlito"/>
                <a:cs typeface="Carlito"/>
              </a:rPr>
              <a:t>.</a:t>
            </a:r>
            <a:endParaRPr sz="1100">
              <a:latin typeface="Carlito"/>
              <a:cs typeface="Carlito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5604370"/>
            <a:ext cx="5943600" cy="342900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914400" y="5604370"/>
            <a:ext cx="5943600" cy="34290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355"/>
              </a:spcBef>
            </a:pPr>
            <a:r>
              <a:rPr dirty="0" sz="1000" b="1" i="1">
                <a:latin typeface="Carlito"/>
                <a:cs typeface="Carlito"/>
              </a:rPr>
              <a:t>Pseudo</a:t>
            </a:r>
            <a:r>
              <a:rPr dirty="0" sz="1000" spc="-30" b="1" i="1">
                <a:latin typeface="Carlito"/>
                <a:cs typeface="Carlito"/>
              </a:rPr>
              <a:t> </a:t>
            </a:r>
            <a:r>
              <a:rPr dirty="0" sz="1000" spc="-10" b="1" i="1">
                <a:latin typeface="Carlito"/>
                <a:cs typeface="Carlito"/>
              </a:rPr>
              <a:t>code:</a:t>
            </a:r>
            <a:endParaRPr sz="1000">
              <a:latin typeface="Carlito"/>
              <a:cs typeface="Carlito"/>
            </a:endParaRPr>
          </a:p>
          <a:p>
            <a:pPr marL="217804" indent="-123189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217804" algn="l"/>
              </a:tabLst>
            </a:pPr>
            <a:r>
              <a:rPr dirty="0" sz="1000" i="1">
                <a:latin typeface="Carlito"/>
                <a:cs typeface="Carlito"/>
              </a:rPr>
              <a:t>Initialize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an empty </a:t>
            </a:r>
            <a:r>
              <a:rPr dirty="0" sz="1000" spc="-10" i="1">
                <a:latin typeface="Carlito"/>
                <a:cs typeface="Carlito"/>
              </a:rPr>
              <a:t>dictionary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`commons_dict`.</a:t>
            </a:r>
            <a:endParaRPr sz="1000">
              <a:latin typeface="Carlito"/>
              <a:cs typeface="Carlito"/>
            </a:endParaRPr>
          </a:p>
          <a:p>
            <a:pPr marL="217804" indent="-123189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217804" algn="l"/>
              </a:tabLst>
            </a:pPr>
            <a:r>
              <a:rPr dirty="0" sz="1000" i="1">
                <a:latin typeface="Carlito"/>
                <a:cs typeface="Carlito"/>
              </a:rPr>
              <a:t>For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each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neighbor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`e`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of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the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root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node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in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the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graph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spc="-20" i="1">
                <a:latin typeface="Carlito"/>
                <a:cs typeface="Carlito"/>
              </a:rPr>
              <a:t>`G`:</a:t>
            </a:r>
            <a:endParaRPr sz="1000">
              <a:latin typeface="Carlito"/>
              <a:cs typeface="Carlito"/>
            </a:endParaRPr>
          </a:p>
          <a:p>
            <a:pPr marL="210185">
              <a:lnSpc>
                <a:spcPct val="100000"/>
              </a:lnSpc>
              <a:spcBef>
                <a:spcPts val="325"/>
              </a:spcBef>
            </a:pPr>
            <a:r>
              <a:rPr dirty="0" sz="1000" i="1">
                <a:latin typeface="Carlito"/>
                <a:cs typeface="Carlito"/>
              </a:rPr>
              <a:t>a.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For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each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neighbor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`e2`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of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spc="-20" i="1">
                <a:latin typeface="Carlito"/>
                <a:cs typeface="Carlito"/>
              </a:rPr>
              <a:t>`e`:</a:t>
            </a:r>
            <a:endParaRPr sz="1000">
              <a:latin typeface="Carlito"/>
              <a:cs typeface="Carlito"/>
            </a:endParaRPr>
          </a:p>
          <a:p>
            <a:pPr lvl="1" marL="414655" indent="-88265">
              <a:lnSpc>
                <a:spcPct val="100000"/>
              </a:lnSpc>
              <a:spcBef>
                <a:spcPts val="325"/>
              </a:spcBef>
              <a:buAutoNum type="romanLcPeriod"/>
              <a:tabLst>
                <a:tab pos="414655" algn="l"/>
              </a:tabLst>
            </a:pPr>
            <a:r>
              <a:rPr dirty="0" sz="1000" i="1">
                <a:latin typeface="Carlito"/>
                <a:cs typeface="Carlito"/>
              </a:rPr>
              <a:t>If</a:t>
            </a:r>
            <a:r>
              <a:rPr dirty="0" sz="1000" spc="-3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`e2`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is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equal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to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the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root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node,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continue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to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the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next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iteration.</a:t>
            </a:r>
            <a:endParaRPr sz="1000">
              <a:latin typeface="Carlito"/>
              <a:cs typeface="Carlito"/>
            </a:endParaRPr>
          </a:p>
          <a:p>
            <a:pPr lvl="1" marL="442595" indent="-116205">
              <a:lnSpc>
                <a:spcPct val="100000"/>
              </a:lnSpc>
              <a:spcBef>
                <a:spcPts val="320"/>
              </a:spcBef>
              <a:buAutoNum type="romanLcPeriod"/>
              <a:tabLst>
                <a:tab pos="442595" algn="l"/>
              </a:tabLst>
            </a:pPr>
            <a:r>
              <a:rPr dirty="0" sz="1000" i="1">
                <a:latin typeface="Carlito"/>
                <a:cs typeface="Carlito"/>
              </a:rPr>
              <a:t>If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the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label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of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node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`e2`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is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'MOVIE':</a:t>
            </a:r>
            <a:endParaRPr sz="1000">
              <a:latin typeface="Carlito"/>
              <a:cs typeface="Carlito"/>
            </a:endParaRPr>
          </a:p>
          <a:p>
            <a:pPr lvl="2" marL="563880" indent="-123189">
              <a:lnSpc>
                <a:spcPct val="100000"/>
              </a:lnSpc>
              <a:spcBef>
                <a:spcPts val="340"/>
              </a:spcBef>
              <a:buAutoNum type="arabicPeriod"/>
              <a:tabLst>
                <a:tab pos="563880" algn="l"/>
              </a:tabLst>
            </a:pPr>
            <a:r>
              <a:rPr dirty="0" sz="1000" i="1">
                <a:latin typeface="Carlito"/>
                <a:cs typeface="Carlito"/>
              </a:rPr>
              <a:t>If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`e2`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is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not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already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in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`commons_dict`,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add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it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as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key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with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value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spc="-20" i="1">
                <a:latin typeface="Carlito"/>
                <a:cs typeface="Carlito"/>
              </a:rPr>
              <a:t>[e].</a:t>
            </a:r>
            <a:endParaRPr sz="1000">
              <a:latin typeface="Carlito"/>
              <a:cs typeface="Carlito"/>
            </a:endParaRPr>
          </a:p>
          <a:p>
            <a:pPr lvl="2" marL="563880" indent="-123189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563880" algn="l"/>
              </a:tabLst>
            </a:pPr>
            <a:r>
              <a:rPr dirty="0" sz="1000" spc="-10" i="1">
                <a:latin typeface="Carlito"/>
                <a:cs typeface="Carlito"/>
              </a:rPr>
              <a:t>Otherwise, </a:t>
            </a:r>
            <a:r>
              <a:rPr dirty="0" sz="1000" i="1">
                <a:latin typeface="Carlito"/>
                <a:cs typeface="Carlito"/>
              </a:rPr>
              <a:t>append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`e`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to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the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list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of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values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associated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with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`e2`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in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`commons_dict`.</a:t>
            </a:r>
            <a:endParaRPr sz="1000">
              <a:latin typeface="Carlito"/>
              <a:cs typeface="Carlito"/>
            </a:endParaRPr>
          </a:p>
          <a:p>
            <a:pPr lvl="2" marL="217804" indent="-123189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217804" algn="l"/>
              </a:tabLst>
            </a:pPr>
            <a:r>
              <a:rPr dirty="0" sz="1000" i="1">
                <a:latin typeface="Carlito"/>
                <a:cs typeface="Carlito"/>
              </a:rPr>
              <a:t>Initialize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empty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lists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`movies`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and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`weight`.</a:t>
            </a:r>
            <a:endParaRPr sz="1000">
              <a:latin typeface="Carlito"/>
              <a:cs typeface="Carlito"/>
            </a:endParaRPr>
          </a:p>
          <a:p>
            <a:pPr lvl="2" marL="217804" indent="-123189">
              <a:lnSpc>
                <a:spcPct val="100000"/>
              </a:lnSpc>
              <a:spcBef>
                <a:spcPts val="330"/>
              </a:spcBef>
              <a:buAutoNum type="arabicPeriod"/>
              <a:tabLst>
                <a:tab pos="217804" algn="l"/>
              </a:tabLst>
            </a:pPr>
            <a:r>
              <a:rPr dirty="0" sz="1000" i="1">
                <a:latin typeface="Carlito"/>
                <a:cs typeface="Carlito"/>
              </a:rPr>
              <a:t>For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each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key-</a:t>
            </a:r>
            <a:r>
              <a:rPr dirty="0" sz="1000" i="1">
                <a:latin typeface="Carlito"/>
                <a:cs typeface="Carlito"/>
              </a:rPr>
              <a:t>value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pair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(movie,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edges)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in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`commons_dict`</a:t>
            </a:r>
            <a:r>
              <a:rPr dirty="0" sz="1000" spc="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calculate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the</a:t>
            </a:r>
            <a:r>
              <a:rPr dirty="0" sz="1000" spc="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weights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using</a:t>
            </a:r>
            <a:r>
              <a:rPr dirty="0" sz="1000" spc="5" i="1">
                <a:latin typeface="Carlito"/>
                <a:cs typeface="Carlito"/>
              </a:rPr>
              <a:t> </a:t>
            </a:r>
            <a:r>
              <a:rPr dirty="0" u="sng" sz="1000" spc="-10" b="1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Adamic-</a:t>
            </a:r>
            <a:r>
              <a:rPr dirty="0" u="sng" sz="1000" b="1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Adar</a:t>
            </a:r>
            <a:r>
              <a:rPr dirty="0" u="sng" sz="1000" spc="-5" b="1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000" spc="-10" b="1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index</a:t>
            </a:r>
            <a:r>
              <a:rPr dirty="0" u="none" sz="1000" spc="-10" i="1">
                <a:latin typeface="Carlito"/>
                <a:cs typeface="Carlito"/>
              </a:rPr>
              <a:t>:</a:t>
            </a:r>
            <a:endParaRPr sz="1000">
              <a:latin typeface="Carlito"/>
              <a:cs typeface="Carlito"/>
            </a:endParaRPr>
          </a:p>
          <a:p>
            <a:pPr lvl="3" marL="335280" indent="-125095">
              <a:lnSpc>
                <a:spcPct val="100000"/>
              </a:lnSpc>
              <a:spcBef>
                <a:spcPts val="320"/>
              </a:spcBef>
              <a:buAutoNum type="alphaLcPeriod"/>
              <a:tabLst>
                <a:tab pos="335280" algn="l"/>
              </a:tabLst>
            </a:pPr>
            <a:r>
              <a:rPr dirty="0" sz="1000" i="1">
                <a:latin typeface="Carlito"/>
                <a:cs typeface="Carlito"/>
              </a:rPr>
              <a:t>Initialize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weight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`w`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to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spc="-25" i="1">
                <a:latin typeface="Carlito"/>
                <a:cs typeface="Carlito"/>
              </a:rPr>
              <a:t>0.</a:t>
            </a:r>
            <a:endParaRPr sz="1000">
              <a:latin typeface="Carlito"/>
              <a:cs typeface="Carlito"/>
            </a:endParaRPr>
          </a:p>
          <a:p>
            <a:pPr lvl="3" marL="335280" indent="-125095">
              <a:lnSpc>
                <a:spcPct val="100000"/>
              </a:lnSpc>
              <a:spcBef>
                <a:spcPts val="325"/>
              </a:spcBef>
              <a:buAutoNum type="alphaLcPeriod"/>
              <a:tabLst>
                <a:tab pos="335280" algn="l"/>
              </a:tabLst>
            </a:pPr>
            <a:r>
              <a:rPr dirty="0" sz="1000" i="1">
                <a:latin typeface="Carlito"/>
                <a:cs typeface="Carlito"/>
              </a:rPr>
              <a:t>For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each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edge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`e`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in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`edges`:</a:t>
            </a:r>
            <a:endParaRPr sz="1000">
              <a:latin typeface="Carlito"/>
              <a:cs typeface="Carlito"/>
            </a:endParaRPr>
          </a:p>
          <a:p>
            <a:pPr lvl="4" marL="414655" indent="-88265">
              <a:lnSpc>
                <a:spcPct val="100000"/>
              </a:lnSpc>
              <a:spcBef>
                <a:spcPts val="325"/>
              </a:spcBef>
              <a:buAutoNum type="romanLcPeriod"/>
              <a:tabLst>
                <a:tab pos="414655" algn="l"/>
              </a:tabLst>
            </a:pPr>
            <a:r>
              <a:rPr dirty="0" sz="1000" i="1">
                <a:latin typeface="Carlito"/>
                <a:cs typeface="Carlito"/>
              </a:rPr>
              <a:t>Increment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`w`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by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1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divided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by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the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logarithm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of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the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degree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of</a:t>
            </a:r>
            <a:r>
              <a:rPr dirty="0" sz="1000" spc="-20" i="1">
                <a:latin typeface="Carlito"/>
                <a:cs typeface="Carlito"/>
              </a:rPr>
              <a:t> `e`.</a:t>
            </a:r>
            <a:endParaRPr sz="1000">
              <a:latin typeface="Carlito"/>
              <a:cs typeface="Carlito"/>
            </a:endParaRPr>
          </a:p>
          <a:p>
            <a:pPr lvl="3" marL="323850" indent="-113664">
              <a:lnSpc>
                <a:spcPct val="100000"/>
              </a:lnSpc>
              <a:spcBef>
                <a:spcPts val="335"/>
              </a:spcBef>
              <a:buAutoNum type="alphaLcPeriod"/>
              <a:tabLst>
                <a:tab pos="323850" algn="l"/>
              </a:tabLst>
            </a:pPr>
            <a:r>
              <a:rPr dirty="0" sz="1000" i="1">
                <a:latin typeface="Carlito"/>
                <a:cs typeface="Carlito"/>
              </a:rPr>
              <a:t>Append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`movie`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to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the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`movies`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list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and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`w`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to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the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`weight`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spc="-20" i="1">
                <a:latin typeface="Carlito"/>
                <a:cs typeface="Carlito"/>
              </a:rPr>
              <a:t>list.</a:t>
            </a:r>
            <a:endParaRPr sz="1000">
              <a:latin typeface="Carlito"/>
              <a:cs typeface="Carlito"/>
            </a:endParaRPr>
          </a:p>
          <a:p>
            <a:pPr lvl="2" marL="217804" indent="-123189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217804" algn="l"/>
              </a:tabLst>
            </a:pPr>
            <a:r>
              <a:rPr dirty="0" sz="1000" i="1">
                <a:latin typeface="Carlito"/>
                <a:cs typeface="Carlito"/>
              </a:rPr>
              <a:t>Create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pandas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Series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`result`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with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`weight`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as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data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and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`movies`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as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index.</a:t>
            </a:r>
            <a:endParaRPr sz="1000">
              <a:latin typeface="Carlito"/>
              <a:cs typeface="Carlito"/>
            </a:endParaRPr>
          </a:p>
          <a:p>
            <a:pPr lvl="2" marL="217804" indent="-123189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217804" algn="l"/>
              </a:tabLst>
            </a:pPr>
            <a:r>
              <a:rPr dirty="0" sz="1000" i="1">
                <a:latin typeface="Carlito"/>
                <a:cs typeface="Carlito"/>
              </a:rPr>
              <a:t>Sort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the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Series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`result`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in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descending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order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of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weights.</a:t>
            </a:r>
            <a:endParaRPr sz="1000">
              <a:latin typeface="Carlito"/>
              <a:cs typeface="Carlito"/>
            </a:endParaRPr>
          </a:p>
          <a:p>
            <a:pPr lvl="2" marL="217804" indent="-123189">
              <a:lnSpc>
                <a:spcPct val="100000"/>
              </a:lnSpc>
              <a:spcBef>
                <a:spcPts val="310"/>
              </a:spcBef>
              <a:buAutoNum type="arabicPeriod"/>
              <a:tabLst>
                <a:tab pos="217804" algn="l"/>
              </a:tabLst>
            </a:pPr>
            <a:r>
              <a:rPr dirty="0" sz="1000" i="1">
                <a:latin typeface="Carlito"/>
                <a:cs typeface="Carlito"/>
              </a:rPr>
              <a:t>Return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the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sorted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`result`.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0584" y="436880"/>
            <a:ext cx="22701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System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09409" y="436880"/>
            <a:ext cx="1689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rlito"/>
                <a:cs typeface="Carlito"/>
              </a:rPr>
              <a:t>14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1235710"/>
            <a:ext cx="5971540" cy="1216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rlito"/>
                <a:cs typeface="Carlito"/>
              </a:rPr>
              <a:t>3.</a:t>
            </a:r>
            <a:r>
              <a:rPr dirty="0" sz="1100" spc="220" b="1">
                <a:latin typeface="Carlito"/>
                <a:cs typeface="Carlito"/>
              </a:rPr>
              <a:t>  </a:t>
            </a:r>
            <a:r>
              <a:rPr dirty="0" sz="1100" spc="-10" b="1">
                <a:latin typeface="Carlito"/>
                <a:cs typeface="Carlito"/>
              </a:rPr>
              <a:t>Collaborative</a:t>
            </a:r>
            <a:r>
              <a:rPr dirty="0" sz="1100" spc="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Filtering </a:t>
            </a:r>
            <a:r>
              <a:rPr dirty="0" sz="1100" spc="-20" b="1">
                <a:latin typeface="Carlito"/>
                <a:cs typeface="Carlito"/>
              </a:rPr>
              <a:t>(CF)</a:t>
            </a:r>
            <a:endParaRPr sz="1100">
              <a:latin typeface="Carlito"/>
              <a:cs typeface="Carlito"/>
            </a:endParaRPr>
          </a:p>
          <a:p>
            <a:pPr algn="just" marL="12700" marR="5080" indent="456565">
              <a:lnSpc>
                <a:spcPct val="203200"/>
              </a:lnSpc>
              <a:spcBef>
                <a:spcPts val="10"/>
              </a:spcBef>
            </a:pP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20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used</a:t>
            </a:r>
            <a:r>
              <a:rPr dirty="0" sz="1100" spc="2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Singular</a:t>
            </a:r>
            <a:r>
              <a:rPr dirty="0" sz="1100" spc="20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Value</a:t>
            </a:r>
            <a:r>
              <a:rPr dirty="0" sz="1100" spc="20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Composition(SVD)</a:t>
            </a:r>
            <a:r>
              <a:rPr dirty="0" sz="1100" spc="2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2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matrix</a:t>
            </a:r>
            <a:r>
              <a:rPr dirty="0" sz="1100" spc="2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decomposition</a:t>
            </a:r>
            <a:r>
              <a:rPr dirty="0" sz="1100" spc="204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(user-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2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relation).</a:t>
            </a:r>
            <a:r>
              <a:rPr dirty="0" sz="1100" spc="204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By </a:t>
            </a:r>
            <a:r>
              <a:rPr dirty="0" sz="1100">
                <a:latin typeface="Carlito"/>
                <a:cs typeface="Carlito"/>
              </a:rPr>
              <a:t>decomposing the matrix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into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lower-</a:t>
            </a:r>
            <a:r>
              <a:rPr dirty="0" sz="1100">
                <a:latin typeface="Carlito"/>
                <a:cs typeface="Carlito"/>
              </a:rPr>
              <a:t>dimensional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representations,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SVD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can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effectively capture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underlying </a:t>
            </a:r>
            <a:r>
              <a:rPr dirty="0" sz="1100">
                <a:latin typeface="Carlito"/>
                <a:cs typeface="Carlito"/>
              </a:rPr>
              <a:t>patterns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relationships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between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items.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130604" y="4942458"/>
            <a:ext cx="1042669" cy="1936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Carlito"/>
                <a:cs typeface="Carlito"/>
              </a:rPr>
              <a:t>4.</a:t>
            </a:r>
            <a:r>
              <a:rPr dirty="0" sz="1100" spc="210" b="1">
                <a:latin typeface="Carlito"/>
                <a:cs typeface="Carlito"/>
              </a:rPr>
              <a:t>  </a:t>
            </a:r>
            <a:r>
              <a:rPr dirty="0" sz="1100" b="1">
                <a:latin typeface="Carlito"/>
                <a:cs typeface="Carlito"/>
              </a:rPr>
              <a:t>Hybrid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spc="-20" b="1">
                <a:latin typeface="Carlito"/>
                <a:cs typeface="Carlito"/>
              </a:rPr>
              <a:t>model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2004" y="7073265"/>
            <a:ext cx="388683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latin typeface="Carlito"/>
                <a:cs typeface="Carlito"/>
              </a:rPr>
              <a:t>Table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1: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Time</a:t>
            </a:r>
            <a:r>
              <a:rPr dirty="0" sz="1100" spc="-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complexity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of</a:t>
            </a:r>
            <a:r>
              <a:rPr dirty="0" sz="1100" spc="-2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all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major</a:t>
            </a:r>
            <a:r>
              <a:rPr dirty="0" sz="1100" spc="-2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algorithms</a:t>
            </a:r>
            <a:r>
              <a:rPr dirty="0" sz="1100" spc="-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used</a:t>
            </a:r>
            <a:r>
              <a:rPr dirty="0" sz="1100" spc="-2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in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this</a:t>
            </a:r>
            <a:r>
              <a:rPr dirty="0" sz="1100" spc="-10" i="1">
                <a:latin typeface="Carlito"/>
                <a:cs typeface="Carlito"/>
              </a:rPr>
              <a:t> project.</a:t>
            </a:r>
            <a:endParaRPr sz="1100">
              <a:latin typeface="Carlito"/>
              <a:cs typeface="Carlito"/>
            </a:endParaRPr>
          </a:p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914704" y="7435341"/>
          <a:ext cx="6109335" cy="1225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910"/>
                <a:gridCol w="2058035"/>
                <a:gridCol w="2656840"/>
              </a:tblGrid>
              <a:tr h="314960">
                <a:tc>
                  <a:txBody>
                    <a:bodyPr/>
                    <a:lstStyle/>
                    <a:p>
                      <a:pPr marL="67945">
                        <a:lnSpc>
                          <a:spcPts val="1170"/>
                        </a:lnSpc>
                      </a:pPr>
                      <a:r>
                        <a:rPr dirty="0" sz="1000" spc="-10">
                          <a:latin typeface="Carlito"/>
                          <a:cs typeface="Carlito"/>
                        </a:rPr>
                        <a:t>Algorithms/Code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70"/>
                        </a:lnSpc>
                      </a:pPr>
                      <a:r>
                        <a:rPr dirty="0" sz="1000">
                          <a:latin typeface="Carlito"/>
                          <a:cs typeface="Carlito"/>
                        </a:rPr>
                        <a:t>Time</a:t>
                      </a:r>
                      <a:r>
                        <a:rPr dirty="0" sz="1000" spc="-3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10">
                          <a:latin typeface="Carlito"/>
                          <a:cs typeface="Carlito"/>
                        </a:rPr>
                        <a:t>Complexity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70"/>
                        </a:lnSpc>
                      </a:pPr>
                      <a:r>
                        <a:rPr dirty="0" sz="1000" spc="-10">
                          <a:latin typeface="Carlito"/>
                          <a:cs typeface="Carlito"/>
                        </a:rPr>
                        <a:t>Description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3855">
                <a:tc>
                  <a:txBody>
                    <a:bodyPr/>
                    <a:lstStyle/>
                    <a:p>
                      <a:pPr marL="67945">
                        <a:lnSpc>
                          <a:spcPts val="1195"/>
                        </a:lnSpc>
                      </a:pPr>
                      <a:r>
                        <a:rPr dirty="0" sz="1000">
                          <a:latin typeface="Carlito"/>
                          <a:cs typeface="Carlito"/>
                        </a:rPr>
                        <a:t>Cosine</a:t>
                      </a:r>
                      <a:r>
                        <a:rPr dirty="0" sz="10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10">
                          <a:latin typeface="Carlito"/>
                          <a:cs typeface="Carlito"/>
                        </a:rPr>
                        <a:t>Similarity</a:t>
                      </a:r>
                      <a:endParaRPr sz="1000">
                        <a:latin typeface="Carlito"/>
                        <a:cs typeface="Carlito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1000" spc="-10">
                          <a:latin typeface="Carlito"/>
                          <a:cs typeface="Carlito"/>
                        </a:rPr>
                        <a:t>Calculation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60425">
                        <a:lnSpc>
                          <a:spcPts val="1195"/>
                        </a:lnSpc>
                      </a:pPr>
                      <a:r>
                        <a:rPr dirty="0" sz="1000" spc="-10">
                          <a:latin typeface="DejaVu Serif Condensed"/>
                          <a:cs typeface="DejaVu Serif Condensed"/>
                        </a:rPr>
                        <a:t>𝑂</a:t>
                      </a:r>
                      <a:r>
                        <a:rPr dirty="0" baseline="2777" sz="1500" spc="-15">
                          <a:latin typeface="DejaVu Serif Condensed"/>
                          <a:cs typeface="DejaVu Serif Condensed"/>
                        </a:rPr>
                        <a:t>(</a:t>
                      </a:r>
                      <a:r>
                        <a:rPr dirty="0" sz="1000" spc="-10">
                          <a:latin typeface="DejaVu Serif Condensed"/>
                          <a:cs typeface="DejaVu Serif Condensed"/>
                        </a:rPr>
                        <a:t>𝑛</a:t>
                      </a:r>
                      <a:r>
                        <a:rPr dirty="0" baseline="27777" sz="1050" spc="-15">
                          <a:latin typeface="DejaVu Serif Condensed"/>
                          <a:cs typeface="DejaVu Serif Condensed"/>
                        </a:rPr>
                        <a:t>2</a:t>
                      </a:r>
                      <a:r>
                        <a:rPr dirty="0" baseline="2777" sz="1500" spc="-15">
                          <a:latin typeface="DejaVu Serif Condensed"/>
                          <a:cs typeface="DejaVu Serif Condensed"/>
                        </a:rPr>
                        <a:t>)</a:t>
                      </a:r>
                      <a:endParaRPr baseline="2777" sz="1500">
                        <a:latin typeface="DejaVu Serif Condensed"/>
                        <a:cs typeface="DejaVu Serif Condensed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95"/>
                        </a:lnSpc>
                      </a:pPr>
                      <a:r>
                        <a:rPr dirty="0" sz="1000">
                          <a:latin typeface="Carlito"/>
                          <a:cs typeface="Carlito"/>
                        </a:rPr>
                        <a:t>Matrix</a:t>
                      </a:r>
                      <a:r>
                        <a:rPr dirty="0" sz="1000" spc="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10">
                          <a:latin typeface="Carlito"/>
                          <a:cs typeface="Carlito"/>
                        </a:rPr>
                        <a:t>multiplication</a:t>
                      </a:r>
                      <a:r>
                        <a:rPr dirty="0" sz="1000" spc="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of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order</a:t>
                      </a:r>
                      <a:r>
                        <a:rPr dirty="0" sz="1000" spc="49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25">
                          <a:latin typeface="DejaVu Serif Condensed"/>
                          <a:cs typeface="DejaVu Serif Condensed"/>
                        </a:rPr>
                        <a:t>𝑛</a:t>
                      </a:r>
                      <a:r>
                        <a:rPr dirty="0" baseline="27777" sz="1050" spc="-37">
                          <a:latin typeface="DejaVu Serif Condensed"/>
                          <a:cs typeface="DejaVu Serif Condensed"/>
                        </a:rPr>
                        <a:t>2</a:t>
                      </a:r>
                      <a:endParaRPr baseline="27777" sz="1050">
                        <a:latin typeface="DejaVu Serif Condensed"/>
                        <a:cs typeface="DejaVu Serif Condensed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2585">
                <a:tc>
                  <a:txBody>
                    <a:bodyPr/>
                    <a:lstStyle/>
                    <a:p>
                      <a:pPr marL="67945">
                        <a:lnSpc>
                          <a:spcPts val="1185"/>
                        </a:lnSpc>
                      </a:pPr>
                      <a:r>
                        <a:rPr dirty="0" sz="1000">
                          <a:latin typeface="Carlito"/>
                          <a:cs typeface="Carlito"/>
                        </a:rPr>
                        <a:t>Graph</a:t>
                      </a:r>
                      <a:r>
                        <a:rPr dirty="0" sz="1000" spc="-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10">
                          <a:latin typeface="Carlito"/>
                          <a:cs typeface="Carlito"/>
                        </a:rPr>
                        <a:t>Construction</a:t>
                      </a:r>
                      <a:endParaRPr sz="1000">
                        <a:latin typeface="Carlito"/>
                        <a:cs typeface="Carlito"/>
                      </a:endParaRPr>
                    </a:p>
                    <a:p>
                      <a:pPr marL="6794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000">
                          <a:latin typeface="Carlito"/>
                          <a:cs typeface="Carlito"/>
                        </a:rPr>
                        <a:t>(also</a:t>
                      </a:r>
                      <a:r>
                        <a:rPr dirty="0" sz="10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takes</a:t>
                      </a:r>
                      <a:r>
                        <a:rPr dirty="0" sz="10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10">
                          <a:latin typeface="DejaVu Serif Condensed"/>
                          <a:cs typeface="DejaVu Serif Condensed"/>
                        </a:rPr>
                        <a:t>𝑐𝑛</a:t>
                      </a:r>
                      <a:r>
                        <a:rPr dirty="0" baseline="27777" sz="1050" spc="-15">
                          <a:latin typeface="DejaVu Serif Condensed"/>
                          <a:cs typeface="DejaVu Serif Condensed"/>
                        </a:rPr>
                        <a:t>2</a:t>
                      </a:r>
                      <a:r>
                        <a:rPr dirty="0" sz="1000" spc="-10">
                          <a:latin typeface="Carlito"/>
                          <a:cs typeface="Carlito"/>
                        </a:rPr>
                        <a:t>space)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60425">
                        <a:lnSpc>
                          <a:spcPts val="1185"/>
                        </a:lnSpc>
                      </a:pPr>
                      <a:r>
                        <a:rPr dirty="0" sz="1000" spc="-10">
                          <a:latin typeface="DejaVu Serif Condensed"/>
                          <a:cs typeface="DejaVu Serif Condensed"/>
                        </a:rPr>
                        <a:t>𝑂</a:t>
                      </a:r>
                      <a:r>
                        <a:rPr dirty="0" baseline="2777" sz="1500" spc="-15">
                          <a:latin typeface="DejaVu Serif Condensed"/>
                          <a:cs typeface="DejaVu Serif Condensed"/>
                        </a:rPr>
                        <a:t>(</a:t>
                      </a:r>
                      <a:r>
                        <a:rPr dirty="0" sz="1000" spc="-10">
                          <a:latin typeface="DejaVu Serif Condensed"/>
                          <a:cs typeface="DejaVu Serif Condensed"/>
                        </a:rPr>
                        <a:t>𝑛</a:t>
                      </a:r>
                      <a:r>
                        <a:rPr dirty="0" baseline="27777" sz="1050" spc="-15">
                          <a:latin typeface="DejaVu Serif Condensed"/>
                          <a:cs typeface="DejaVu Serif Condensed"/>
                        </a:rPr>
                        <a:t>3</a:t>
                      </a:r>
                      <a:r>
                        <a:rPr dirty="0" baseline="2777" sz="1500" spc="-15">
                          <a:latin typeface="DejaVu Serif Condensed"/>
                          <a:cs typeface="DejaVu Serif Condensed"/>
                        </a:rPr>
                        <a:t>)</a:t>
                      </a:r>
                      <a:endParaRPr baseline="2777" sz="1500">
                        <a:latin typeface="DejaVu Serif Condensed"/>
                        <a:cs typeface="DejaVu Serif Condensed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1185"/>
                        </a:lnSpc>
                      </a:pP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𝑛</a:t>
                      </a:r>
                      <a:r>
                        <a:rPr dirty="0" sz="1000" spc="-15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 spc="-140">
                          <a:latin typeface="DejaVu Serif Condensed"/>
                          <a:cs typeface="DejaVu Serif Condensed"/>
                        </a:rPr>
                        <a:t>∗</a:t>
                      </a:r>
                      <a:r>
                        <a:rPr dirty="0" sz="1000" spc="-30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baseline="2777" sz="1500">
                          <a:latin typeface="DejaVu Serif Condensed"/>
                          <a:cs typeface="DejaVu Serif Condensed"/>
                        </a:rPr>
                        <a:t>(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4</a:t>
                      </a:r>
                      <a:r>
                        <a:rPr dirty="0" sz="1000" spc="-30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 spc="-140">
                          <a:latin typeface="DejaVu Serif Condensed"/>
                          <a:cs typeface="DejaVu Serif Condensed"/>
                        </a:rPr>
                        <a:t>∗</a:t>
                      </a:r>
                      <a:r>
                        <a:rPr dirty="0" sz="1000" spc="-35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𝑂</a:t>
                      </a:r>
                      <a:r>
                        <a:rPr dirty="0" baseline="2777" sz="1500">
                          <a:latin typeface="DejaVu Serif Condensed"/>
                          <a:cs typeface="DejaVu Serif Condensed"/>
                        </a:rPr>
                        <a:t>(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𝑛</a:t>
                      </a:r>
                      <a:r>
                        <a:rPr dirty="0" baseline="2777" sz="1500">
                          <a:latin typeface="DejaVu Serif Condensed"/>
                          <a:cs typeface="DejaVu Serif Condensed"/>
                        </a:rPr>
                        <a:t>)</a:t>
                      </a:r>
                      <a:r>
                        <a:rPr dirty="0" baseline="2777" sz="1500" spc="-37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+</a:t>
                      </a:r>
                      <a:r>
                        <a:rPr dirty="0" sz="1000" spc="-30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𝑂</a:t>
                      </a:r>
                      <a:r>
                        <a:rPr dirty="0" baseline="2777" sz="1500">
                          <a:latin typeface="DejaVu Serif Condensed"/>
                          <a:cs typeface="DejaVu Serif Condensed"/>
                        </a:rPr>
                        <a:t>(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𝑛</a:t>
                      </a:r>
                      <a:r>
                        <a:rPr dirty="0" baseline="27777" sz="1050">
                          <a:latin typeface="DejaVu Serif Condensed"/>
                          <a:cs typeface="DejaVu Serif Condensed"/>
                        </a:rPr>
                        <a:t>2</a:t>
                      </a:r>
                      <a:r>
                        <a:rPr dirty="0" baseline="2777" sz="1500">
                          <a:latin typeface="DejaVu Serif Condensed"/>
                          <a:cs typeface="DejaVu Serif Condensed"/>
                        </a:rPr>
                        <a:t>)</a:t>
                      </a:r>
                      <a:r>
                        <a:rPr dirty="0" baseline="2777" sz="1500" spc="-52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 spc="80">
                          <a:latin typeface="DejaVu Serif Condensed"/>
                          <a:cs typeface="DejaVu Serif Condensed"/>
                        </a:rPr>
                        <a:t>𝑓𝑜𝑟</a:t>
                      </a:r>
                      <a:r>
                        <a:rPr dirty="0" sz="1000" spc="-10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 spc="-20">
                          <a:latin typeface="DejaVu Serif Condensed"/>
                          <a:cs typeface="DejaVu Serif Condensed"/>
                        </a:rPr>
                        <a:t>𝑐𝑜𝑠𝑖𝑛𝑒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 spc="-10">
                          <a:latin typeface="DejaVu Serif Condensed"/>
                          <a:cs typeface="DejaVu Serif Condensed"/>
                        </a:rPr>
                        <a:t>𝑠𝑖𝑚𝑖𝑙𝑎𝑟𝑖𝑡𝑦</a:t>
                      </a:r>
                      <a:r>
                        <a:rPr dirty="0" baseline="2777" sz="1500" spc="-15">
                          <a:latin typeface="DejaVu Serif Condensed"/>
                          <a:cs typeface="DejaVu Serif Condensed"/>
                        </a:rPr>
                        <a:t>)</a:t>
                      </a:r>
                      <a:endParaRPr baseline="2777" sz="1500">
                        <a:latin typeface="DejaVu Serif Condensed"/>
                        <a:cs typeface="DejaVu Serif Condensed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84150">
                <a:tc>
                  <a:txBody>
                    <a:bodyPr/>
                    <a:lstStyle/>
                    <a:p>
                      <a:pPr marL="67945">
                        <a:lnSpc>
                          <a:spcPts val="1185"/>
                        </a:lnSpc>
                      </a:pPr>
                      <a:r>
                        <a:rPr dirty="0" sz="1000" spc="-25">
                          <a:latin typeface="Carlito"/>
                          <a:cs typeface="Carlito"/>
                        </a:rPr>
                        <a:t>CBF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860425">
                        <a:lnSpc>
                          <a:spcPts val="1185"/>
                        </a:lnSpc>
                      </a:pPr>
                      <a:r>
                        <a:rPr dirty="0" sz="1000" spc="-10">
                          <a:latin typeface="DejaVu Serif Condensed"/>
                          <a:cs typeface="DejaVu Serif Condensed"/>
                        </a:rPr>
                        <a:t>𝑂</a:t>
                      </a:r>
                      <a:r>
                        <a:rPr dirty="0" baseline="2777" sz="1500" spc="-15">
                          <a:latin typeface="DejaVu Serif Condensed"/>
                          <a:cs typeface="DejaVu Serif Condensed"/>
                        </a:rPr>
                        <a:t>(</a:t>
                      </a:r>
                      <a:r>
                        <a:rPr dirty="0" sz="1000" spc="-10">
                          <a:latin typeface="DejaVu Serif Condensed"/>
                          <a:cs typeface="DejaVu Serif Condensed"/>
                        </a:rPr>
                        <a:t>𝑛</a:t>
                      </a:r>
                      <a:r>
                        <a:rPr dirty="0" baseline="27777" sz="1050" spc="-15">
                          <a:latin typeface="DejaVu Serif Condensed"/>
                          <a:cs typeface="DejaVu Serif Condensed"/>
                        </a:rPr>
                        <a:t>2</a:t>
                      </a:r>
                      <a:r>
                        <a:rPr dirty="0" baseline="2777" sz="1500" spc="-15">
                          <a:latin typeface="DejaVu Serif Condensed"/>
                          <a:cs typeface="DejaVu Serif Condensed"/>
                        </a:rPr>
                        <a:t>)</a:t>
                      </a:r>
                      <a:endParaRPr baseline="2777" sz="1500">
                        <a:latin typeface="DejaVu Serif Condensed"/>
                        <a:cs typeface="DejaVu Serif Condensed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85"/>
                        </a:lnSpc>
                      </a:pPr>
                      <a:r>
                        <a:rPr dirty="0" sz="1000">
                          <a:latin typeface="Carlito"/>
                          <a:cs typeface="Carlito"/>
                        </a:rPr>
                        <a:t>Search</a:t>
                      </a:r>
                      <a:r>
                        <a:rPr dirty="0" sz="10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into</a:t>
                      </a:r>
                      <a:r>
                        <a:rPr dirty="0" sz="10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neighbors</a:t>
                      </a:r>
                      <a:r>
                        <a:rPr dirty="0" sz="10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of</a:t>
                      </a:r>
                      <a:r>
                        <a:rPr dirty="0" sz="10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neighbors:</a:t>
                      </a:r>
                      <a:r>
                        <a:rPr dirty="0" sz="1000" spc="-3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𝑂</a:t>
                      </a:r>
                      <a:r>
                        <a:rPr dirty="0" baseline="2777" sz="1500">
                          <a:latin typeface="DejaVu Serif Condensed"/>
                          <a:cs typeface="DejaVu Serif Condensed"/>
                        </a:rPr>
                        <a:t>(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𝑛</a:t>
                      </a:r>
                      <a:r>
                        <a:rPr dirty="0" sz="1000" spc="-50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 spc="-140">
                          <a:latin typeface="DejaVu Serif Condensed"/>
                          <a:cs typeface="DejaVu Serif Condensed"/>
                        </a:rPr>
                        <a:t>∗</a:t>
                      </a:r>
                      <a:r>
                        <a:rPr dirty="0" sz="1000" spc="-75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 spc="-25">
                          <a:latin typeface="DejaVu Serif Condensed"/>
                          <a:cs typeface="DejaVu Serif Condensed"/>
                        </a:rPr>
                        <a:t>𝑛</a:t>
                      </a:r>
                      <a:r>
                        <a:rPr dirty="0" baseline="2777" sz="1500" spc="-37">
                          <a:latin typeface="DejaVu Serif Condensed"/>
                          <a:cs typeface="DejaVu Serif Condensed"/>
                        </a:rPr>
                        <a:t>)</a:t>
                      </a:r>
                      <a:endParaRPr baseline="2777" sz="1500">
                        <a:latin typeface="DejaVu Serif Condensed"/>
                        <a:cs typeface="DejaVu Serif Condensed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619755"/>
            <a:ext cx="5943600" cy="214439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914400" y="2619755"/>
            <a:ext cx="5943600" cy="2144395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wrap="square" lIns="0" tIns="4381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345"/>
              </a:spcBef>
            </a:pPr>
            <a:r>
              <a:rPr dirty="0" sz="1000" spc="-10" b="1" i="1">
                <a:latin typeface="Carlito"/>
                <a:cs typeface="Carlito"/>
              </a:rPr>
              <a:t>Algorithm:</a:t>
            </a:r>
            <a:endParaRPr sz="1000">
              <a:latin typeface="Carlito"/>
              <a:cs typeface="Carlito"/>
            </a:endParaRPr>
          </a:p>
          <a:p>
            <a:pPr marL="218440" indent="-12382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218440" algn="l"/>
              </a:tabLst>
            </a:pPr>
            <a:r>
              <a:rPr dirty="0" sz="1000" i="1">
                <a:latin typeface="Carlito"/>
                <a:cs typeface="Carlito"/>
              </a:rPr>
              <a:t>Initialize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SVD</a:t>
            </a:r>
            <a:r>
              <a:rPr dirty="0" sz="1000" spc="-10" i="1">
                <a:latin typeface="Carlito"/>
                <a:cs typeface="Carlito"/>
              </a:rPr>
              <a:t> algorithm.</a:t>
            </a:r>
            <a:endParaRPr sz="1000">
              <a:latin typeface="Carlito"/>
              <a:cs typeface="Carlito"/>
            </a:endParaRPr>
          </a:p>
          <a:p>
            <a:pPr marL="218440" indent="-12382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218440" algn="l"/>
              </a:tabLst>
            </a:pPr>
            <a:r>
              <a:rPr dirty="0" sz="1000" i="1">
                <a:latin typeface="Carlito"/>
                <a:cs typeface="Carlito"/>
              </a:rPr>
              <a:t>Fit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algorithm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to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training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spc="-20" i="1">
                <a:latin typeface="Carlito"/>
                <a:cs typeface="Carlito"/>
              </a:rPr>
              <a:t>set.</a:t>
            </a:r>
            <a:endParaRPr sz="1000">
              <a:latin typeface="Carlito"/>
              <a:cs typeface="Carlito"/>
            </a:endParaRPr>
          </a:p>
          <a:p>
            <a:pPr marL="94615">
              <a:lnSpc>
                <a:spcPct val="100000"/>
              </a:lnSpc>
              <a:spcBef>
                <a:spcPts val="940"/>
              </a:spcBef>
            </a:pPr>
            <a:r>
              <a:rPr dirty="0" sz="1000" i="1">
                <a:latin typeface="Carlito"/>
                <a:cs typeface="Carlito"/>
              </a:rPr>
              <a:t>Function</a:t>
            </a:r>
            <a:r>
              <a:rPr dirty="0" sz="1000" spc="55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collaborative_recommendations(user_id,</a:t>
            </a:r>
            <a:r>
              <a:rPr dirty="0" sz="1000" spc="6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user_ratings,</a:t>
            </a:r>
            <a:r>
              <a:rPr dirty="0" sz="1000" spc="6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n=5):</a:t>
            </a:r>
            <a:endParaRPr sz="1000">
              <a:latin typeface="Carlito"/>
              <a:cs typeface="Carlito"/>
            </a:endParaRPr>
          </a:p>
          <a:p>
            <a:pPr lvl="1" marL="333375" indent="-123189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33375" algn="l"/>
              </a:tabLst>
            </a:pPr>
            <a:r>
              <a:rPr dirty="0" sz="1000" i="1">
                <a:latin typeface="Carlito"/>
                <a:cs typeface="Carlito"/>
              </a:rPr>
              <a:t>Get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all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unique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movie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IDs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from</a:t>
            </a:r>
            <a:r>
              <a:rPr dirty="0" sz="1000" spc="-10" i="1">
                <a:latin typeface="Carlito"/>
                <a:cs typeface="Carlito"/>
              </a:rPr>
              <a:t> user_ratings.</a:t>
            </a:r>
            <a:endParaRPr sz="1000">
              <a:latin typeface="Carlito"/>
              <a:cs typeface="Carlito"/>
            </a:endParaRPr>
          </a:p>
          <a:p>
            <a:pPr lvl="1" marL="333375" indent="-123189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333375" algn="l"/>
              </a:tabLst>
            </a:pPr>
            <a:r>
              <a:rPr dirty="0" sz="1000" i="1">
                <a:latin typeface="Carlito"/>
                <a:cs typeface="Carlito"/>
              </a:rPr>
              <a:t>Get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IDs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of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items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rated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by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user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from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trainset.</a:t>
            </a:r>
            <a:endParaRPr sz="1000">
              <a:latin typeface="Carlito"/>
              <a:cs typeface="Carlito"/>
            </a:endParaRPr>
          </a:p>
          <a:p>
            <a:pPr lvl="1" marL="333375" indent="-123189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33375" algn="l"/>
              </a:tabLst>
            </a:pPr>
            <a:r>
              <a:rPr dirty="0" sz="1000" i="1">
                <a:latin typeface="Carlito"/>
                <a:cs typeface="Carlito"/>
              </a:rPr>
              <a:t>Identify</a:t>
            </a:r>
            <a:r>
              <a:rPr dirty="0" sz="1000" spc="-3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items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unseen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by</a:t>
            </a:r>
            <a:r>
              <a:rPr dirty="0" sz="1000" spc="-30" i="1">
                <a:latin typeface="Carlito"/>
                <a:cs typeface="Carlito"/>
              </a:rPr>
              <a:t> </a:t>
            </a:r>
            <a:r>
              <a:rPr dirty="0" sz="1000" spc="-20" i="1">
                <a:latin typeface="Carlito"/>
                <a:cs typeface="Carlito"/>
              </a:rPr>
              <a:t>user.</a:t>
            </a:r>
            <a:endParaRPr sz="1000">
              <a:latin typeface="Carlito"/>
              <a:cs typeface="Carlito"/>
            </a:endParaRPr>
          </a:p>
          <a:p>
            <a:pPr lvl="1" marL="333375" indent="-123189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33375" algn="l"/>
              </a:tabLst>
            </a:pPr>
            <a:r>
              <a:rPr dirty="0" sz="1000" i="1">
                <a:latin typeface="Carlito"/>
                <a:cs typeface="Carlito"/>
              </a:rPr>
              <a:t>Generate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predictions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for</a:t>
            </a:r>
            <a:r>
              <a:rPr dirty="0" sz="1000" spc="-3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unseen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items.</a:t>
            </a:r>
            <a:endParaRPr sz="1000">
              <a:latin typeface="Carlito"/>
              <a:cs typeface="Carlito"/>
            </a:endParaRPr>
          </a:p>
          <a:p>
            <a:pPr lvl="1" marL="333375" indent="-123189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333375" algn="l"/>
              </a:tabLst>
            </a:pPr>
            <a:r>
              <a:rPr dirty="0" sz="1000" i="1">
                <a:latin typeface="Carlito"/>
                <a:cs typeface="Carlito"/>
              </a:rPr>
              <a:t>Sort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predictions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based</a:t>
            </a:r>
            <a:r>
              <a:rPr dirty="0" sz="1000" spc="-3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on</a:t>
            </a:r>
            <a:r>
              <a:rPr dirty="0" sz="1000" spc="-3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estimated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ratings.</a:t>
            </a:r>
            <a:endParaRPr sz="1000">
              <a:latin typeface="Carlito"/>
              <a:cs typeface="Carlito"/>
            </a:endParaRPr>
          </a:p>
          <a:p>
            <a:pPr lvl="1" marL="334010" indent="-123825">
              <a:lnSpc>
                <a:spcPct val="100000"/>
              </a:lnSpc>
              <a:spcBef>
                <a:spcPts val="335"/>
              </a:spcBef>
              <a:buAutoNum type="arabicPeriod"/>
              <a:tabLst>
                <a:tab pos="334010" algn="l"/>
              </a:tabLst>
            </a:pPr>
            <a:r>
              <a:rPr dirty="0" sz="1000" i="1">
                <a:latin typeface="Carlito"/>
                <a:cs typeface="Carlito"/>
              </a:rPr>
              <a:t>Return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top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n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recommended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items.</a:t>
            </a:r>
            <a:endParaRPr sz="1000">
              <a:latin typeface="Carlito"/>
              <a:cs typeface="Carlito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5303011"/>
            <a:ext cx="5943600" cy="160020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914400" y="5303011"/>
            <a:ext cx="5943600" cy="1600200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wrap="square" lIns="0" tIns="45085" rIns="0" bIns="0" rtlCol="0" vert="horz">
            <a:spAutoFit/>
          </a:bodyPr>
          <a:lstStyle/>
          <a:p>
            <a:pPr marL="94615">
              <a:lnSpc>
                <a:spcPct val="100000"/>
              </a:lnSpc>
              <a:spcBef>
                <a:spcPts val="355"/>
              </a:spcBef>
            </a:pPr>
            <a:r>
              <a:rPr dirty="0" sz="1000" spc="-10" b="1" i="1">
                <a:latin typeface="Carlito"/>
                <a:cs typeface="Carlito"/>
              </a:rPr>
              <a:t>Algorithm:</a:t>
            </a:r>
            <a:endParaRPr sz="1000">
              <a:latin typeface="Carlito"/>
              <a:cs typeface="Carlito"/>
            </a:endParaRPr>
          </a:p>
          <a:p>
            <a:pPr marL="551815" indent="-2286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551815" algn="l"/>
              </a:tabLst>
            </a:pPr>
            <a:r>
              <a:rPr dirty="0" sz="1000" i="1">
                <a:latin typeface="Carlito"/>
                <a:cs typeface="Carlito"/>
              </a:rPr>
              <a:t>Get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collaborative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filtering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results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for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user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spc="-50" i="1">
                <a:latin typeface="Carlito"/>
                <a:cs typeface="Carlito"/>
              </a:rPr>
              <a:t>u</a:t>
            </a:r>
            <a:endParaRPr sz="1000">
              <a:latin typeface="Carlito"/>
              <a:cs typeface="Carlito"/>
            </a:endParaRPr>
          </a:p>
          <a:p>
            <a:pPr marL="551815" indent="-228600">
              <a:lnSpc>
                <a:spcPct val="100000"/>
              </a:lnSpc>
              <a:spcBef>
                <a:spcPts val="320"/>
              </a:spcBef>
              <a:buAutoNum type="arabicPeriod"/>
              <a:tabLst>
                <a:tab pos="551815" algn="l"/>
              </a:tabLst>
            </a:pPr>
            <a:r>
              <a:rPr dirty="0" sz="1000" spc="-10" i="1">
                <a:latin typeface="Carlito"/>
                <a:cs typeface="Carlito"/>
              </a:rPr>
              <a:t>List=[]</a:t>
            </a:r>
            <a:endParaRPr sz="1000">
              <a:latin typeface="Carlito"/>
              <a:cs typeface="Carlito"/>
            </a:endParaRPr>
          </a:p>
          <a:p>
            <a:pPr marL="551815" indent="-228600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551815" algn="l"/>
              </a:tabLst>
            </a:pPr>
            <a:r>
              <a:rPr dirty="0" sz="1000" i="1">
                <a:latin typeface="Carlito"/>
                <a:cs typeface="Carlito"/>
              </a:rPr>
              <a:t>For</a:t>
            </a:r>
            <a:r>
              <a:rPr dirty="0" sz="1000" spc="-3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m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spc="-55">
                <a:latin typeface="DejaVu Serif Condensed"/>
                <a:cs typeface="DejaVu Serif Condensed"/>
              </a:rPr>
              <a:t>∈ </a:t>
            </a:r>
            <a:r>
              <a:rPr dirty="0" sz="1000" i="1">
                <a:latin typeface="Carlito"/>
                <a:cs typeface="Carlito"/>
              </a:rPr>
              <a:t>top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k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movies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watched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by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spc="-20" i="1">
                <a:latin typeface="Carlito"/>
                <a:cs typeface="Carlito"/>
              </a:rPr>
              <a:t>user:</a:t>
            </a:r>
            <a:endParaRPr sz="1000">
              <a:latin typeface="Carlito"/>
              <a:cs typeface="Carlito"/>
            </a:endParaRPr>
          </a:p>
          <a:p>
            <a:pPr marL="1009015">
              <a:lnSpc>
                <a:spcPct val="100000"/>
              </a:lnSpc>
              <a:spcBef>
                <a:spcPts val="325"/>
              </a:spcBef>
            </a:pPr>
            <a:r>
              <a:rPr dirty="0" sz="1000" spc="-10" i="1">
                <a:latin typeface="Carlito"/>
                <a:cs typeface="Carlito"/>
              </a:rPr>
              <a:t>movies_wirh_scores=</a:t>
            </a:r>
            <a:r>
              <a:rPr dirty="0" sz="1000" spc="125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[content_based_recommendation(m)]</a:t>
            </a:r>
            <a:endParaRPr sz="1000">
              <a:latin typeface="Carlito"/>
              <a:cs typeface="Carlito"/>
            </a:endParaRPr>
          </a:p>
          <a:p>
            <a:pPr marL="723900">
              <a:lnSpc>
                <a:spcPct val="100000"/>
              </a:lnSpc>
              <a:spcBef>
                <a:spcPts val="310"/>
              </a:spcBef>
            </a:pPr>
            <a:r>
              <a:rPr dirty="0" sz="1000" spc="-55">
                <a:latin typeface="DejaVu Serif Condensed"/>
                <a:cs typeface="DejaVu Serif Condensed"/>
              </a:rPr>
              <a:t>𝑁𝑒𝑤</a:t>
            </a:r>
            <a:r>
              <a:rPr dirty="0" sz="1000" spc="-15">
                <a:latin typeface="DejaVu Serif Condensed"/>
                <a:cs typeface="DejaVu Serif Condensed"/>
              </a:rPr>
              <a:t> </a:t>
            </a:r>
            <a:r>
              <a:rPr dirty="0" sz="1000" spc="-10">
                <a:latin typeface="DejaVu Serif Condensed"/>
                <a:cs typeface="DejaVu Serif Condensed"/>
              </a:rPr>
              <a:t>𝑠𝑐𝑜𝑟𝑒</a:t>
            </a:r>
            <a:r>
              <a:rPr dirty="0" sz="1000" spc="5">
                <a:latin typeface="DejaVu Serif Condensed"/>
                <a:cs typeface="DejaVu Serif Condensed"/>
              </a:rPr>
              <a:t> </a:t>
            </a:r>
            <a:r>
              <a:rPr dirty="0" sz="1000" spc="80">
                <a:latin typeface="DejaVu Serif Condensed"/>
                <a:cs typeface="DejaVu Serif Condensed"/>
              </a:rPr>
              <a:t>𝑓𝑜𝑟</a:t>
            </a:r>
            <a:r>
              <a:rPr dirty="0" sz="1000" spc="-10">
                <a:latin typeface="DejaVu Serif Condensed"/>
                <a:cs typeface="DejaVu Serif Condensed"/>
              </a:rPr>
              <a:t> </a:t>
            </a:r>
            <a:r>
              <a:rPr dirty="0" sz="1000">
                <a:latin typeface="DejaVu Serif Condensed"/>
                <a:cs typeface="DejaVu Serif Condensed"/>
              </a:rPr>
              <a:t>𝑚𝑜𝑣𝑖𝑒𝑠 𝑖𝑛</a:t>
            </a:r>
            <a:r>
              <a:rPr dirty="0" sz="1000" spc="-10">
                <a:latin typeface="DejaVu Serif Condensed"/>
                <a:cs typeface="DejaVu Serif Condensed"/>
              </a:rPr>
              <a:t> </a:t>
            </a:r>
            <a:r>
              <a:rPr dirty="0" sz="1000">
                <a:latin typeface="DejaVu Serif Condensed"/>
                <a:cs typeface="DejaVu Serif Condensed"/>
              </a:rPr>
              <a:t>𝑙𝑖𝑠𝑡</a:t>
            </a:r>
            <a:r>
              <a:rPr dirty="0" sz="1000" spc="300">
                <a:latin typeface="DejaVu Serif Condensed"/>
                <a:cs typeface="DejaVu Serif Condensed"/>
              </a:rPr>
              <a:t> </a:t>
            </a:r>
            <a:r>
              <a:rPr dirty="0" sz="1000">
                <a:latin typeface="DejaVu Serif Condensed"/>
                <a:cs typeface="DejaVu Serif Condensed"/>
              </a:rPr>
              <a:t>=</a:t>
            </a:r>
            <a:r>
              <a:rPr dirty="0" sz="1000" spc="275">
                <a:latin typeface="DejaVu Serif Condensed"/>
                <a:cs typeface="DejaVu Serif Condensed"/>
              </a:rPr>
              <a:t> </a:t>
            </a:r>
            <a:r>
              <a:rPr dirty="0" sz="1000" spc="-20">
                <a:latin typeface="DejaVu Serif Condensed"/>
                <a:cs typeface="DejaVu Serif Condensed"/>
              </a:rPr>
              <a:t>𝑚𝑜𝑣𝑖𝑒𝑠_𝑤𝑖𝑡ℎ_𝑠𝑐𝑜𝑟𝑒[‘𝑠𝑐𝑜𝑟𝑒’]</a:t>
            </a:r>
            <a:r>
              <a:rPr dirty="0" sz="1000" spc="-35">
                <a:latin typeface="DejaVu Serif Condensed"/>
                <a:cs typeface="DejaVu Serif Condensed"/>
              </a:rPr>
              <a:t> </a:t>
            </a:r>
            <a:r>
              <a:rPr dirty="0" sz="1000" spc="-140">
                <a:latin typeface="DejaVu Serif Condensed"/>
                <a:cs typeface="DejaVu Serif Condensed"/>
              </a:rPr>
              <a:t>∗</a:t>
            </a:r>
            <a:r>
              <a:rPr dirty="0" sz="1000" spc="-50">
                <a:latin typeface="DejaVu Serif Condensed"/>
                <a:cs typeface="DejaVu Serif Condensed"/>
              </a:rPr>
              <a:t> </a:t>
            </a:r>
            <a:r>
              <a:rPr dirty="0" sz="1000">
                <a:latin typeface="DejaVu Serif Condensed"/>
                <a:cs typeface="DejaVu Serif Condensed"/>
              </a:rPr>
              <a:t>𝑠𝑞𝑟𝑡(𝑟𝑎𝑡𝑖𝑛𝑔 </a:t>
            </a:r>
            <a:r>
              <a:rPr dirty="0" sz="1000" spc="95">
                <a:latin typeface="DejaVu Serif Condensed"/>
                <a:cs typeface="DejaVu Serif Condensed"/>
              </a:rPr>
              <a:t>𝑜𝑓</a:t>
            </a:r>
            <a:r>
              <a:rPr dirty="0" sz="1000">
                <a:latin typeface="DejaVu Serif Condensed"/>
                <a:cs typeface="DejaVu Serif Condensed"/>
              </a:rPr>
              <a:t> 𝑚𝑜𝑣𝑖𝑒</a:t>
            </a:r>
            <a:r>
              <a:rPr dirty="0" sz="1000" spc="-5">
                <a:latin typeface="DejaVu Serif Condensed"/>
                <a:cs typeface="DejaVu Serif Condensed"/>
              </a:rPr>
              <a:t> </a:t>
            </a:r>
            <a:r>
              <a:rPr dirty="0" sz="1000" spc="-25">
                <a:latin typeface="DejaVu Serif Condensed"/>
                <a:cs typeface="DejaVu Serif Condensed"/>
              </a:rPr>
              <a:t>𝑚)</a:t>
            </a:r>
            <a:endParaRPr sz="1000">
              <a:latin typeface="DejaVu Serif Condensed"/>
              <a:cs typeface="DejaVu Serif Condensed"/>
            </a:endParaRPr>
          </a:p>
          <a:p>
            <a:pPr marL="723900">
              <a:lnSpc>
                <a:spcPct val="100000"/>
              </a:lnSpc>
              <a:spcBef>
                <a:spcPts val="290"/>
              </a:spcBef>
            </a:pPr>
            <a:r>
              <a:rPr dirty="0" sz="1000" i="1">
                <a:latin typeface="Carlito"/>
                <a:cs typeface="Carlito"/>
              </a:rPr>
              <a:t>update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the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List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with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these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movies</a:t>
            </a:r>
            <a:endParaRPr sz="1000">
              <a:latin typeface="Carlito"/>
              <a:cs typeface="Carlito"/>
            </a:endParaRPr>
          </a:p>
          <a:p>
            <a:pPr marL="551815" indent="-228600">
              <a:lnSpc>
                <a:spcPct val="100000"/>
              </a:lnSpc>
              <a:spcBef>
                <a:spcPts val="325"/>
              </a:spcBef>
              <a:buAutoNum type="arabicPeriod" startAt="4"/>
              <a:tabLst>
                <a:tab pos="551815" algn="l"/>
              </a:tabLst>
            </a:pPr>
            <a:r>
              <a:rPr dirty="0" sz="1000" i="1">
                <a:latin typeface="Carlito"/>
                <a:cs typeface="Carlito"/>
              </a:rPr>
              <a:t>Select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top</a:t>
            </a:r>
            <a:r>
              <a:rPr dirty="0" sz="1000" spc="-1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n1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and</a:t>
            </a:r>
            <a:r>
              <a:rPr dirty="0" sz="1000" spc="-2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n2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results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from</a:t>
            </a:r>
            <a:r>
              <a:rPr dirty="0" sz="1000" spc="-1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both</a:t>
            </a:r>
            <a:r>
              <a:rPr dirty="0" sz="1000" spc="-20" i="1">
                <a:latin typeface="Carlito"/>
                <a:cs typeface="Carlito"/>
              </a:rPr>
              <a:t> </a:t>
            </a:r>
            <a:r>
              <a:rPr dirty="0" sz="1000" i="1">
                <a:latin typeface="Carlito"/>
                <a:cs typeface="Carlito"/>
              </a:rPr>
              <a:t>the</a:t>
            </a:r>
            <a:r>
              <a:rPr dirty="0" sz="1000" spc="-5" i="1">
                <a:latin typeface="Carlito"/>
                <a:cs typeface="Carlito"/>
              </a:rPr>
              <a:t> </a:t>
            </a:r>
            <a:r>
              <a:rPr dirty="0" sz="1000" spc="-10" i="1">
                <a:latin typeface="Carlito"/>
                <a:cs typeface="Carlito"/>
              </a:rPr>
              <a:t>filtering</a:t>
            </a:r>
            <a:endParaRPr sz="1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0584" y="436880"/>
            <a:ext cx="22701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System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09409" y="436880"/>
            <a:ext cx="1689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rlito"/>
                <a:cs typeface="Carlito"/>
              </a:rPr>
              <a:t>15</a:t>
            </a:r>
            <a:endParaRPr sz="1100">
              <a:latin typeface="Carlito"/>
              <a:cs typeface="Carlito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914704" y="914399"/>
          <a:ext cx="6109335" cy="1144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1910"/>
                <a:gridCol w="2058035"/>
                <a:gridCol w="2656840"/>
              </a:tblGrid>
              <a:tr h="617220">
                <a:tc>
                  <a:txBody>
                    <a:bodyPr/>
                    <a:lstStyle/>
                    <a:p>
                      <a:pPr marL="67945">
                        <a:lnSpc>
                          <a:spcPts val="1185"/>
                        </a:lnSpc>
                      </a:pPr>
                      <a:r>
                        <a:rPr dirty="0" sz="1000" spc="-25">
                          <a:latin typeface="Carlito"/>
                          <a:cs typeface="Carlito"/>
                        </a:rPr>
                        <a:t>CF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000">
                          <a:latin typeface="Carlito"/>
                          <a:cs typeface="Carlito"/>
                        </a:rPr>
                        <a:t>O(n^2</a:t>
                      </a:r>
                      <a:r>
                        <a:rPr dirty="0" sz="1000" spc="-2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* m</a:t>
                      </a:r>
                      <a:r>
                        <a:rPr dirty="0" sz="10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+</a:t>
                      </a:r>
                      <a:r>
                        <a:rPr dirty="0" sz="10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n</a:t>
                      </a:r>
                      <a:r>
                        <a:rPr dirty="0" sz="10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*</a:t>
                      </a:r>
                      <a:r>
                        <a:rPr dirty="0" sz="10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m</a:t>
                      </a:r>
                      <a:r>
                        <a:rPr dirty="0" sz="1000" spc="-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*</a:t>
                      </a:r>
                      <a:r>
                        <a:rPr dirty="0" sz="10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25">
                          <a:latin typeface="Carlito"/>
                          <a:cs typeface="Carlito"/>
                        </a:rPr>
                        <a:t>k)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175"/>
                        </a:lnSpc>
                      </a:pP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where</a:t>
                      </a:r>
                      <a:r>
                        <a:rPr dirty="0" sz="1000" spc="155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n</a:t>
                      </a:r>
                      <a:r>
                        <a:rPr dirty="0" sz="1000" spc="150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is</a:t>
                      </a:r>
                      <a:r>
                        <a:rPr dirty="0" sz="1000" spc="170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the</a:t>
                      </a:r>
                      <a:r>
                        <a:rPr dirty="0" sz="1000" spc="155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 spc="-10">
                          <a:latin typeface="DejaVu Serif Condensed"/>
                          <a:cs typeface="DejaVu Serif Condensed"/>
                        </a:rPr>
                        <a:t>number</a:t>
                      </a:r>
                      <a:r>
                        <a:rPr dirty="0" sz="1000" spc="155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of</a:t>
                      </a:r>
                      <a:r>
                        <a:rPr dirty="0" sz="1000" spc="155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 spc="-10">
                          <a:latin typeface="DejaVu Serif Condensed"/>
                          <a:cs typeface="DejaVu Serif Condensed"/>
                        </a:rPr>
                        <a:t>items,</a:t>
                      </a:r>
                      <a:r>
                        <a:rPr dirty="0" sz="1000" spc="155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m</a:t>
                      </a:r>
                      <a:r>
                        <a:rPr dirty="0" sz="1000" spc="150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is</a:t>
                      </a:r>
                      <a:r>
                        <a:rPr dirty="0" sz="1000" spc="170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 spc="-25">
                          <a:latin typeface="DejaVu Serif Condensed"/>
                          <a:cs typeface="DejaVu Serif Condensed"/>
                        </a:rPr>
                        <a:t>the</a:t>
                      </a:r>
                      <a:endParaRPr sz="1000">
                        <a:latin typeface="DejaVu Serif Condensed"/>
                        <a:cs typeface="DejaVu Serif Condensed"/>
                      </a:endParaRPr>
                    </a:p>
                    <a:p>
                      <a:pPr marL="66675" marR="62230">
                        <a:lnSpc>
                          <a:spcPct val="112000"/>
                        </a:lnSpc>
                        <a:spcBef>
                          <a:spcPts val="10"/>
                        </a:spcBef>
                      </a:pPr>
                      <a:r>
                        <a:rPr dirty="0" sz="1000" spc="-20">
                          <a:latin typeface="DejaVu Serif Condensed"/>
                          <a:cs typeface="DejaVu Serif Condensed"/>
                        </a:rPr>
                        <a:t>number</a:t>
                      </a:r>
                      <a:r>
                        <a:rPr dirty="0" sz="1000" spc="-55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of</a:t>
                      </a:r>
                      <a:r>
                        <a:rPr dirty="0" sz="1000" spc="-55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 spc="-20">
                          <a:latin typeface="DejaVu Serif Condensed"/>
                          <a:cs typeface="DejaVu Serif Condensed"/>
                        </a:rPr>
                        <a:t>users</a:t>
                      </a:r>
                      <a:r>
                        <a:rPr dirty="0" sz="1000" spc="-25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 spc="-120">
                          <a:latin typeface="DejaVu Serif Condensed"/>
                          <a:cs typeface="DejaVu Serif Condensed"/>
                        </a:rPr>
                        <a:t>&amp;</a:t>
                      </a:r>
                      <a:r>
                        <a:rPr dirty="0" sz="1000" spc="30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k</a:t>
                      </a:r>
                      <a:r>
                        <a:rPr dirty="0" sz="1000" spc="-25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is</a:t>
                      </a:r>
                      <a:r>
                        <a:rPr dirty="0" sz="1000" spc="-25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 spc="-10">
                          <a:latin typeface="DejaVu Serif Condensed"/>
                          <a:cs typeface="DejaVu Serif Condensed"/>
                        </a:rPr>
                        <a:t>the</a:t>
                      </a:r>
                      <a:r>
                        <a:rPr dirty="0" sz="1000" spc="-20">
                          <a:latin typeface="DejaVu Serif Condensed"/>
                          <a:cs typeface="DejaVu Serif Condensed"/>
                        </a:rPr>
                        <a:t> number</a:t>
                      </a:r>
                      <a:r>
                        <a:rPr dirty="0" sz="1000" spc="-30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of</a:t>
                      </a:r>
                      <a:r>
                        <a:rPr dirty="0" sz="1000" spc="-20">
                          <a:latin typeface="DejaVu Serif Condensed"/>
                          <a:cs typeface="DejaVu Serif Condensed"/>
                        </a:rPr>
                        <a:t> similar </a:t>
                      </a:r>
                      <a:r>
                        <a:rPr dirty="0" sz="1000" spc="-40">
                          <a:latin typeface="DejaVu Serif Condensed"/>
                          <a:cs typeface="DejaVu Serif Condensed"/>
                        </a:rPr>
                        <a:t>items</a:t>
                      </a:r>
                      <a:r>
                        <a:rPr dirty="0" sz="1000" spc="-35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 spc="-10">
                          <a:latin typeface="DejaVu Serif Condensed"/>
                          <a:cs typeface="DejaVu Serif Condensed"/>
                        </a:rPr>
                        <a:t>considered.</a:t>
                      </a:r>
                      <a:endParaRPr sz="1000">
                        <a:latin typeface="DejaVu Serif Condensed"/>
                        <a:cs typeface="DejaVu Serif Condensed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27050">
                <a:tc>
                  <a:txBody>
                    <a:bodyPr/>
                    <a:lstStyle/>
                    <a:p>
                      <a:pPr marL="67945">
                        <a:lnSpc>
                          <a:spcPts val="1185"/>
                        </a:lnSpc>
                      </a:pPr>
                      <a:r>
                        <a:rPr dirty="0" sz="1000" spc="-10">
                          <a:latin typeface="Carlito"/>
                          <a:cs typeface="Carlito"/>
                        </a:rPr>
                        <a:t>Hybrid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85"/>
                        </a:lnSpc>
                      </a:pPr>
                      <a:r>
                        <a:rPr dirty="0" sz="1000">
                          <a:latin typeface="Carlito"/>
                          <a:cs typeface="Carlito"/>
                        </a:rPr>
                        <a:t>=</a:t>
                      </a:r>
                      <a:r>
                        <a:rPr dirty="0" sz="10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O(n^2 *</a:t>
                      </a:r>
                      <a:r>
                        <a:rPr dirty="0" sz="10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m</a:t>
                      </a:r>
                      <a:r>
                        <a:rPr dirty="0" sz="10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+</a:t>
                      </a:r>
                      <a:r>
                        <a:rPr dirty="0" sz="10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n</a:t>
                      </a:r>
                      <a:r>
                        <a:rPr dirty="0" sz="10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* m</a:t>
                      </a:r>
                      <a:r>
                        <a:rPr dirty="0" sz="1000" spc="-1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*</a:t>
                      </a:r>
                      <a:r>
                        <a:rPr dirty="0" sz="1000" spc="-1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25">
                          <a:latin typeface="Carlito"/>
                          <a:cs typeface="Carlito"/>
                        </a:rPr>
                        <a:t>k)</a:t>
                      </a:r>
                      <a:endParaRPr sz="1000">
                        <a:latin typeface="Carlito"/>
                        <a:cs typeface="Carlito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1825">
                        <a:lnSpc>
                          <a:spcPts val="1185"/>
                        </a:lnSpc>
                      </a:pPr>
                      <a:r>
                        <a:rPr dirty="0" sz="1000">
                          <a:latin typeface="Carlito"/>
                          <a:cs typeface="Carlito"/>
                        </a:rPr>
                        <a:t>O(Hybrid)</a:t>
                      </a:r>
                      <a:r>
                        <a:rPr dirty="0" sz="1000" spc="-3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=</a:t>
                      </a:r>
                      <a:r>
                        <a:rPr dirty="0" sz="1000" spc="-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O(CF)</a:t>
                      </a:r>
                      <a:r>
                        <a:rPr dirty="0" sz="1000" spc="-25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>
                          <a:latin typeface="Carlito"/>
                          <a:cs typeface="Carlito"/>
                        </a:rPr>
                        <a:t>+</a:t>
                      </a:r>
                      <a:r>
                        <a:rPr dirty="0" sz="1000" spc="-30">
                          <a:latin typeface="Carlito"/>
                          <a:cs typeface="Carlito"/>
                        </a:rPr>
                        <a:t> </a:t>
                      </a:r>
                      <a:r>
                        <a:rPr dirty="0" sz="1000" spc="-10">
                          <a:latin typeface="Carlito"/>
                          <a:cs typeface="Carlito"/>
                        </a:rPr>
                        <a:t>O(CBF)</a:t>
                      </a:r>
                      <a:endParaRPr sz="1000">
                        <a:latin typeface="Carlito"/>
                        <a:cs typeface="Carlito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=</a:t>
                      </a:r>
                      <a:r>
                        <a:rPr dirty="0" sz="1000" spc="160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 spc="-10">
                          <a:latin typeface="DejaVu Serif Condensed"/>
                          <a:cs typeface="DejaVu Serif Condensed"/>
                        </a:rPr>
                        <a:t>𝑂(𝑛^2</a:t>
                      </a:r>
                      <a:r>
                        <a:rPr dirty="0" sz="1000" spc="110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∗</a:t>
                      </a:r>
                      <a:r>
                        <a:rPr dirty="0" sz="1000" spc="114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𝑚</a:t>
                      </a:r>
                      <a:r>
                        <a:rPr dirty="0" sz="1000" spc="120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+</a:t>
                      </a:r>
                      <a:r>
                        <a:rPr dirty="0" sz="1000" spc="110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𝑛</a:t>
                      </a:r>
                      <a:r>
                        <a:rPr dirty="0" sz="1000" spc="125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∗</a:t>
                      </a:r>
                      <a:r>
                        <a:rPr dirty="0" sz="1000" spc="105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𝑚</a:t>
                      </a:r>
                      <a:r>
                        <a:rPr dirty="0" sz="1000" spc="125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∗</a:t>
                      </a:r>
                      <a:r>
                        <a:rPr dirty="0" sz="1000" spc="110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𝑘)</a:t>
                      </a:r>
                      <a:r>
                        <a:rPr dirty="0" sz="1000" spc="105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+</a:t>
                      </a:r>
                      <a:r>
                        <a:rPr dirty="0" sz="1000" spc="110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 spc="-10">
                          <a:latin typeface="DejaVu Serif Condensed"/>
                          <a:cs typeface="DejaVu Serif Condensed"/>
                        </a:rPr>
                        <a:t>𝑂(𝑛^2)</a:t>
                      </a:r>
                      <a:endParaRPr sz="1000">
                        <a:latin typeface="DejaVu Serif Condensed"/>
                        <a:cs typeface="DejaVu Serif Condensed"/>
                      </a:endParaRPr>
                    </a:p>
                    <a:p>
                      <a:pPr marL="6667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=</a:t>
                      </a:r>
                      <a:r>
                        <a:rPr dirty="0" sz="1000" spc="140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 spc="-10">
                          <a:latin typeface="DejaVu Serif Condensed"/>
                          <a:cs typeface="DejaVu Serif Condensed"/>
                        </a:rPr>
                        <a:t>𝑂(𝑛^2</a:t>
                      </a:r>
                      <a:r>
                        <a:rPr dirty="0" sz="1000" spc="85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∗</a:t>
                      </a:r>
                      <a:r>
                        <a:rPr dirty="0" sz="1000" spc="90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𝑚</a:t>
                      </a:r>
                      <a:r>
                        <a:rPr dirty="0" sz="1000" spc="105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+</a:t>
                      </a:r>
                      <a:r>
                        <a:rPr dirty="0" sz="1000" spc="95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𝑛</a:t>
                      </a:r>
                      <a:r>
                        <a:rPr dirty="0" sz="1000" spc="105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∗</a:t>
                      </a:r>
                      <a:r>
                        <a:rPr dirty="0" sz="1000" spc="90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𝑚</a:t>
                      </a:r>
                      <a:r>
                        <a:rPr dirty="0" sz="1000" spc="105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>
                          <a:latin typeface="DejaVu Serif Condensed"/>
                          <a:cs typeface="DejaVu Serif Condensed"/>
                        </a:rPr>
                        <a:t>∗</a:t>
                      </a:r>
                      <a:r>
                        <a:rPr dirty="0" sz="1000" spc="90">
                          <a:latin typeface="DejaVu Serif Condensed"/>
                          <a:cs typeface="DejaVu Serif Condensed"/>
                        </a:rPr>
                        <a:t> </a:t>
                      </a:r>
                      <a:r>
                        <a:rPr dirty="0" sz="1000" spc="-25">
                          <a:latin typeface="DejaVu Serif Condensed"/>
                          <a:cs typeface="DejaVu Serif Condensed"/>
                        </a:rPr>
                        <a:t>𝑘)</a:t>
                      </a:r>
                      <a:endParaRPr sz="1000">
                        <a:latin typeface="DejaVu Serif Condensed"/>
                        <a:cs typeface="DejaVu Serif Condensed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902004" y="2386330"/>
            <a:ext cx="5972175" cy="66979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rlito"/>
                <a:cs typeface="Carlito"/>
              </a:rPr>
              <a:t>Machine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Learning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Methods</a:t>
            </a:r>
            <a:endParaRPr sz="1100">
              <a:latin typeface="Carlito"/>
              <a:cs typeface="Carlito"/>
            </a:endParaRPr>
          </a:p>
          <a:p>
            <a:pPr algn="just" marL="12700" marR="11430">
              <a:lnSpc>
                <a:spcPct val="202999"/>
              </a:lnSpc>
              <a:spcBef>
                <a:spcPts val="10"/>
              </a:spcBef>
            </a:pPr>
            <a:r>
              <a:rPr dirty="0" sz="1100">
                <a:latin typeface="Carlito"/>
                <a:cs typeface="Carlito"/>
              </a:rPr>
              <a:t>Our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graph-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recommender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will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leverage</a:t>
            </a:r>
            <a:r>
              <a:rPr dirty="0" sz="1100" spc="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combination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machine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learning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techniques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to </a:t>
            </a:r>
            <a:r>
              <a:rPr dirty="0" sz="1100">
                <a:latin typeface="Carlito"/>
                <a:cs typeface="Carlito"/>
              </a:rPr>
              <a:t>extract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insights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from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user-</a:t>
            </a:r>
            <a:r>
              <a:rPr dirty="0" sz="1100">
                <a:latin typeface="Carlito"/>
                <a:cs typeface="Carlito"/>
              </a:rPr>
              <a:t>item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interactions,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 </a:t>
            </a:r>
            <a:r>
              <a:rPr dirty="0" sz="1100" spc="-10">
                <a:latin typeface="Carlito"/>
                <a:cs typeface="Carlito"/>
              </a:rPr>
              <a:t>descriptions,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network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structure</a:t>
            </a:r>
            <a:r>
              <a:rPr dirty="0" sz="1100" spc="-10">
                <a:latin typeface="Carlito"/>
                <a:cs typeface="Carlito"/>
              </a:rPr>
              <a:t> itself.</a:t>
            </a:r>
            <a:endParaRPr sz="1100">
              <a:latin typeface="Carlito"/>
              <a:cs typeface="Carlito"/>
            </a:endParaRPr>
          </a:p>
          <a:p>
            <a:pPr algn="just" marL="469265" marR="6350" indent="-228600">
              <a:lnSpc>
                <a:spcPct val="203399"/>
              </a:lnSpc>
              <a:spcBef>
                <a:spcPts val="65"/>
              </a:spcBef>
              <a:buFont typeface="Symbol"/>
              <a:buChar char=""/>
              <a:tabLst>
                <a:tab pos="469265" algn="l"/>
              </a:tabLst>
            </a:pP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Pre-</a:t>
            </a:r>
            <a:r>
              <a:rPr dirty="0" u="sng" sz="11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trained</a:t>
            </a:r>
            <a:r>
              <a:rPr dirty="0" u="sng" sz="1100" spc="-1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1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Word</a:t>
            </a:r>
            <a:r>
              <a:rPr dirty="0" u="sng" sz="1100" spc="-1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Embeddings</a:t>
            </a:r>
            <a:r>
              <a:rPr dirty="0" u="sng" sz="1100" spc="-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(Glove)</a:t>
            </a:r>
            <a:r>
              <a:rPr dirty="0" u="none" sz="1100" spc="-10">
                <a:latin typeface="Carlito"/>
                <a:cs typeface="Carlito"/>
              </a:rPr>
              <a:t>:</a:t>
            </a:r>
            <a:r>
              <a:rPr dirty="0" u="none" sz="1100" spc="-2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We </a:t>
            </a:r>
            <a:r>
              <a:rPr dirty="0" u="none" sz="1100" spc="-10">
                <a:latin typeface="Carlito"/>
                <a:cs typeface="Carlito"/>
              </a:rPr>
              <a:t>leverage</a:t>
            </a:r>
            <a:r>
              <a:rPr dirty="0" u="none" sz="1100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pre-trained Glove</a:t>
            </a:r>
            <a:r>
              <a:rPr dirty="0" u="none" sz="1100" spc="-15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embeddings </a:t>
            </a:r>
            <a:r>
              <a:rPr dirty="0" u="none" sz="1100">
                <a:latin typeface="Carlito"/>
                <a:cs typeface="Carlito"/>
              </a:rPr>
              <a:t>to</a:t>
            </a:r>
            <a:r>
              <a:rPr dirty="0" u="none" sz="1100" spc="5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capture</a:t>
            </a:r>
            <a:r>
              <a:rPr dirty="0" u="none" sz="1100">
                <a:latin typeface="Carlito"/>
                <a:cs typeface="Carlito"/>
              </a:rPr>
              <a:t> </a:t>
            </a:r>
            <a:r>
              <a:rPr dirty="0" u="none" sz="1100" spc="-25">
                <a:latin typeface="Carlito"/>
                <a:cs typeface="Carlito"/>
              </a:rPr>
              <a:t>the </a:t>
            </a:r>
            <a:r>
              <a:rPr dirty="0" u="none" sz="1100">
                <a:latin typeface="Carlito"/>
                <a:cs typeface="Carlito"/>
              </a:rPr>
              <a:t>semantic</a:t>
            </a:r>
            <a:r>
              <a:rPr dirty="0" u="none" sz="1100" spc="-4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meaning</a:t>
            </a:r>
            <a:r>
              <a:rPr dirty="0" u="none" sz="1100" spc="-4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of</a:t>
            </a:r>
            <a:r>
              <a:rPr dirty="0" u="none" sz="1100" spc="-40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movie</a:t>
            </a:r>
            <a:r>
              <a:rPr dirty="0" u="none" sz="1100" spc="-4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descriptions.</a:t>
            </a:r>
            <a:r>
              <a:rPr dirty="0" u="none" sz="1100" spc="-35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Glove</a:t>
            </a:r>
            <a:r>
              <a:rPr dirty="0" u="none" sz="1100" spc="-3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assigns</a:t>
            </a:r>
            <a:r>
              <a:rPr dirty="0" u="none" sz="1100" spc="-4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numerical</a:t>
            </a:r>
            <a:r>
              <a:rPr dirty="0" u="none" sz="1100" spc="-4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vectors</a:t>
            </a:r>
            <a:r>
              <a:rPr dirty="0" u="none" sz="1100" spc="-3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to</a:t>
            </a:r>
            <a:r>
              <a:rPr dirty="0" u="none" sz="1100" spc="-3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words,</a:t>
            </a:r>
            <a:r>
              <a:rPr dirty="0" u="none" sz="1100" spc="-3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where</a:t>
            </a:r>
            <a:r>
              <a:rPr dirty="0" u="none" sz="1100" spc="-30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similar </a:t>
            </a:r>
            <a:r>
              <a:rPr dirty="0" u="none" sz="1100">
                <a:latin typeface="Carlito"/>
                <a:cs typeface="Carlito"/>
              </a:rPr>
              <a:t>words</a:t>
            </a:r>
            <a:r>
              <a:rPr dirty="0" u="none" sz="1100" spc="9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have</a:t>
            </a:r>
            <a:r>
              <a:rPr dirty="0" u="none" sz="1100" spc="9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similar</a:t>
            </a:r>
            <a:r>
              <a:rPr dirty="0" u="none" sz="1100" spc="8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vectors.</a:t>
            </a:r>
            <a:r>
              <a:rPr dirty="0" u="none" sz="1100" spc="9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By</a:t>
            </a:r>
            <a:r>
              <a:rPr dirty="0" u="none" sz="1100" spc="9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applying</a:t>
            </a:r>
            <a:r>
              <a:rPr dirty="0" u="none" sz="1100" spc="8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Glove</a:t>
            </a:r>
            <a:r>
              <a:rPr dirty="0" u="none" sz="1100" spc="9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to</a:t>
            </a:r>
            <a:r>
              <a:rPr dirty="0" u="none" sz="1100" spc="9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descriptions</a:t>
            </a:r>
            <a:r>
              <a:rPr dirty="0" u="none" sz="1100" spc="9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and</a:t>
            </a:r>
            <a:r>
              <a:rPr dirty="0" u="none" sz="1100" spc="9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averaging</a:t>
            </a:r>
            <a:r>
              <a:rPr dirty="0" u="none" sz="1100" spc="8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word</a:t>
            </a:r>
            <a:r>
              <a:rPr dirty="0" u="none" sz="1100" spc="9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vectors,</a:t>
            </a:r>
            <a:r>
              <a:rPr dirty="0" u="none" sz="1100" spc="90">
                <a:latin typeface="Carlito"/>
                <a:cs typeface="Carlito"/>
              </a:rPr>
              <a:t> </a:t>
            </a:r>
            <a:r>
              <a:rPr dirty="0" u="none" sz="1100" spc="-25">
                <a:latin typeface="Carlito"/>
                <a:cs typeface="Carlito"/>
              </a:rPr>
              <a:t>we </a:t>
            </a:r>
            <a:r>
              <a:rPr dirty="0" u="none" sz="1100">
                <a:latin typeface="Carlito"/>
                <a:cs typeface="Carlito"/>
              </a:rPr>
              <a:t>create</a:t>
            </a:r>
            <a:r>
              <a:rPr dirty="0" u="none" sz="1100" spc="-3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a</a:t>
            </a:r>
            <a:r>
              <a:rPr dirty="0" u="none" sz="1100" spc="-3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single</a:t>
            </a:r>
            <a:r>
              <a:rPr dirty="0" u="none" sz="1100" spc="-50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embedding</a:t>
            </a:r>
            <a:r>
              <a:rPr dirty="0" u="none" sz="1100" spc="-4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vector</a:t>
            </a:r>
            <a:r>
              <a:rPr dirty="0" u="none" sz="1100" spc="-35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representing</a:t>
            </a:r>
            <a:r>
              <a:rPr dirty="0" u="none" sz="1100" spc="-4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a</a:t>
            </a:r>
            <a:r>
              <a:rPr dirty="0" u="none" sz="1100" spc="-45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movie's</a:t>
            </a:r>
            <a:r>
              <a:rPr dirty="0" u="none" sz="1100" spc="-4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thematic</a:t>
            </a:r>
            <a:r>
              <a:rPr dirty="0" u="none" sz="1100" spc="-3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content.</a:t>
            </a:r>
            <a:r>
              <a:rPr dirty="0" u="none" sz="1100" spc="-35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This</a:t>
            </a:r>
            <a:r>
              <a:rPr dirty="0" u="none" sz="1100" spc="-3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allows</a:t>
            </a:r>
            <a:r>
              <a:rPr dirty="0" u="none" sz="1100" spc="-3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the</a:t>
            </a:r>
            <a:r>
              <a:rPr dirty="0" u="none" sz="1100" spc="-30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system </a:t>
            </a:r>
            <a:r>
              <a:rPr dirty="0" u="none" sz="1100">
                <a:latin typeface="Carlito"/>
                <a:cs typeface="Carlito"/>
              </a:rPr>
              <a:t>to</a:t>
            </a:r>
            <a:r>
              <a:rPr dirty="0" u="none" sz="1100" spc="-1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identify</a:t>
            </a:r>
            <a:r>
              <a:rPr dirty="0" u="none" sz="1100" spc="-2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thematically</a:t>
            </a:r>
            <a:r>
              <a:rPr dirty="0" u="none" sz="1100" spc="-1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similar</a:t>
            </a:r>
            <a:r>
              <a:rPr dirty="0" u="none" sz="1100" spc="-1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movies,</a:t>
            </a:r>
            <a:r>
              <a:rPr dirty="0" u="none" sz="1100" spc="-2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even</a:t>
            </a:r>
            <a:r>
              <a:rPr dirty="0" u="none" sz="1100" spc="-1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beyond</a:t>
            </a:r>
            <a:r>
              <a:rPr dirty="0" u="none" sz="1100" spc="-20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genres.</a:t>
            </a:r>
            <a:endParaRPr sz="1100">
              <a:latin typeface="Carlito"/>
              <a:cs typeface="Carlito"/>
            </a:endParaRPr>
          </a:p>
          <a:p>
            <a:pPr algn="just" marL="469265" marR="5080" indent="-228600">
              <a:lnSpc>
                <a:spcPct val="203399"/>
              </a:lnSpc>
              <a:spcBef>
                <a:spcPts val="65"/>
              </a:spcBef>
              <a:buFont typeface="Symbol"/>
              <a:buChar char=""/>
              <a:tabLst>
                <a:tab pos="469265" algn="l"/>
              </a:tabLst>
            </a:pPr>
            <a:r>
              <a:rPr dirty="0" u="sng" sz="11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KMeans</a:t>
            </a:r>
            <a:r>
              <a:rPr dirty="0" u="sng" sz="1100" spc="3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1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clustering</a:t>
            </a:r>
            <a:r>
              <a:rPr dirty="0" u="none" sz="1100">
                <a:latin typeface="Carlito"/>
                <a:cs typeface="Carlito"/>
              </a:rPr>
              <a:t>:</a:t>
            </a:r>
            <a:r>
              <a:rPr dirty="0" u="none" sz="1100" spc="30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We</a:t>
            </a:r>
            <a:r>
              <a:rPr dirty="0" u="none" sz="1100" spc="30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also</a:t>
            </a:r>
            <a:r>
              <a:rPr dirty="0" u="none" sz="1100" spc="30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clustered</a:t>
            </a:r>
            <a:r>
              <a:rPr dirty="0" u="none" sz="1100" spc="29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the</a:t>
            </a:r>
            <a:r>
              <a:rPr dirty="0" u="none" sz="1100" spc="30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movies</a:t>
            </a:r>
            <a:r>
              <a:rPr dirty="0" u="none" sz="1100" spc="28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using</a:t>
            </a:r>
            <a:r>
              <a:rPr dirty="0" u="none" sz="1100" spc="30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the</a:t>
            </a:r>
            <a:r>
              <a:rPr dirty="0" u="none" sz="1100" spc="30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Kmeans</a:t>
            </a:r>
            <a:r>
              <a:rPr dirty="0" u="none" sz="1100" spc="30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algorithms</a:t>
            </a:r>
            <a:r>
              <a:rPr dirty="0" u="none" sz="1100" spc="31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using</a:t>
            </a:r>
            <a:r>
              <a:rPr dirty="0" u="none" sz="1100" spc="295">
                <a:latin typeface="Carlito"/>
                <a:cs typeface="Carlito"/>
              </a:rPr>
              <a:t> </a:t>
            </a:r>
            <a:r>
              <a:rPr dirty="0" u="none" sz="1100" spc="-25">
                <a:latin typeface="Carlito"/>
                <a:cs typeface="Carlito"/>
              </a:rPr>
              <a:t>the </a:t>
            </a:r>
            <a:r>
              <a:rPr dirty="0" u="none" sz="1100">
                <a:latin typeface="Carlito"/>
                <a:cs typeface="Carlito"/>
              </a:rPr>
              <a:t>description</a:t>
            </a:r>
            <a:r>
              <a:rPr dirty="0" u="none" sz="1100" spc="28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similarities.</a:t>
            </a:r>
            <a:r>
              <a:rPr dirty="0" u="none" sz="1100" spc="28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However,</a:t>
            </a:r>
            <a:r>
              <a:rPr dirty="0" u="none" sz="1100" spc="290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pre-</a:t>
            </a:r>
            <a:r>
              <a:rPr dirty="0" u="none" sz="1100">
                <a:latin typeface="Carlito"/>
                <a:cs typeface="Carlito"/>
              </a:rPr>
              <a:t>trained</a:t>
            </a:r>
            <a:r>
              <a:rPr dirty="0" u="none" sz="1100" spc="28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word</a:t>
            </a:r>
            <a:r>
              <a:rPr dirty="0" u="none" sz="1100" spc="27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embeddings</a:t>
            </a:r>
            <a:r>
              <a:rPr dirty="0" u="none" sz="1100" spc="29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like</a:t>
            </a:r>
            <a:r>
              <a:rPr dirty="0" u="none" sz="1100" spc="28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Glove</a:t>
            </a:r>
            <a:r>
              <a:rPr dirty="0" u="none" sz="1100" spc="26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already</a:t>
            </a:r>
            <a:r>
              <a:rPr dirty="0" u="none" sz="1100" spc="280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capture </a:t>
            </a:r>
            <a:r>
              <a:rPr dirty="0" u="none" sz="1100">
                <a:latin typeface="Carlito"/>
                <a:cs typeface="Carlito"/>
              </a:rPr>
              <a:t>semantic</a:t>
            </a:r>
            <a:r>
              <a:rPr dirty="0" u="none" sz="1100" spc="19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similarity</a:t>
            </a:r>
            <a:r>
              <a:rPr dirty="0" u="none" sz="1100" spc="20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between</a:t>
            </a:r>
            <a:r>
              <a:rPr dirty="0" u="none" sz="1100" spc="19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words</a:t>
            </a:r>
            <a:r>
              <a:rPr dirty="0" u="none" sz="1100" spc="204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and</a:t>
            </a:r>
            <a:r>
              <a:rPr dirty="0" u="none" sz="1100" spc="19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hence</a:t>
            </a:r>
            <a:r>
              <a:rPr dirty="0" u="none" sz="1100" spc="18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using</a:t>
            </a:r>
            <a:r>
              <a:rPr dirty="0" u="none" sz="1100" spc="19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similarities</a:t>
            </a:r>
            <a:r>
              <a:rPr dirty="0" u="none" sz="1100" spc="19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based</a:t>
            </a:r>
            <a:r>
              <a:rPr dirty="0" u="none" sz="1100" spc="17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on</a:t>
            </a:r>
            <a:r>
              <a:rPr dirty="0" u="none" sz="1100" spc="20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these</a:t>
            </a:r>
            <a:r>
              <a:rPr dirty="0" u="none" sz="1100" spc="185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embeddings </a:t>
            </a:r>
            <a:r>
              <a:rPr dirty="0" u="none" sz="1100">
                <a:latin typeface="Carlito"/>
                <a:cs typeface="Carlito"/>
              </a:rPr>
              <a:t>directly</a:t>
            </a:r>
            <a:r>
              <a:rPr dirty="0" u="none" sz="1100" spc="-3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in</a:t>
            </a:r>
            <a:r>
              <a:rPr dirty="0" u="none" sz="1100" spc="-3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the</a:t>
            </a:r>
            <a:r>
              <a:rPr dirty="0" u="none" sz="1100" spc="-3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graph</a:t>
            </a:r>
            <a:r>
              <a:rPr dirty="0" u="none" sz="1100" spc="-25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performs</a:t>
            </a:r>
            <a:r>
              <a:rPr dirty="0" u="none" sz="1100" spc="-2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better</a:t>
            </a:r>
            <a:r>
              <a:rPr dirty="0" u="none" sz="1100" spc="-1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than</a:t>
            </a:r>
            <a:r>
              <a:rPr dirty="0" u="none" sz="1100" spc="-4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using</a:t>
            </a:r>
            <a:r>
              <a:rPr dirty="0" u="none" sz="1100" spc="-2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the</a:t>
            </a:r>
            <a:r>
              <a:rPr dirty="0" u="none" sz="1100" spc="-2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clusters</a:t>
            </a:r>
            <a:r>
              <a:rPr dirty="0" u="none" sz="1100" spc="-3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made</a:t>
            </a:r>
            <a:r>
              <a:rPr dirty="0" u="none" sz="1100" spc="-2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using</a:t>
            </a:r>
            <a:r>
              <a:rPr dirty="0" u="none" sz="1100" spc="-25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KMeans.</a:t>
            </a:r>
            <a:r>
              <a:rPr dirty="0" u="none" sz="1100" spc="-3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Still</a:t>
            </a:r>
            <a:r>
              <a:rPr dirty="0" u="none" sz="1100" spc="-20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KMeans</a:t>
            </a:r>
            <a:r>
              <a:rPr dirty="0" u="none" sz="1100" spc="-35">
                <a:latin typeface="Carlito"/>
                <a:cs typeface="Carlito"/>
              </a:rPr>
              <a:t> </a:t>
            </a:r>
            <a:r>
              <a:rPr dirty="0" u="none" sz="1100" spc="-25">
                <a:latin typeface="Carlito"/>
                <a:cs typeface="Carlito"/>
              </a:rPr>
              <a:t>act </a:t>
            </a:r>
            <a:r>
              <a:rPr dirty="0" u="none" sz="1100">
                <a:latin typeface="Carlito"/>
                <a:cs typeface="Carlito"/>
              </a:rPr>
              <a:t>as</a:t>
            </a:r>
            <a:r>
              <a:rPr dirty="0" u="none" sz="1100" spc="-1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good</a:t>
            </a:r>
            <a:r>
              <a:rPr dirty="0" u="none" sz="1100" spc="-1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visualizing tool</a:t>
            </a:r>
            <a:r>
              <a:rPr dirty="0" u="none" sz="1100" spc="-1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for</a:t>
            </a:r>
            <a:r>
              <a:rPr dirty="0" u="none" sz="1100" spc="-2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analyzing</a:t>
            </a:r>
            <a:r>
              <a:rPr dirty="0" u="none" sz="1100" spc="-1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the</a:t>
            </a:r>
            <a:r>
              <a:rPr dirty="0" u="none" sz="1100" spc="-1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closeness</a:t>
            </a:r>
            <a:r>
              <a:rPr dirty="0" u="none" sz="1100" spc="-2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of</a:t>
            </a:r>
            <a:r>
              <a:rPr dirty="0" u="none" sz="1100" spc="-1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different</a:t>
            </a:r>
            <a:r>
              <a:rPr dirty="0" u="none" sz="1100" spc="-20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movies</a:t>
            </a:r>
            <a:endParaRPr sz="1100">
              <a:latin typeface="Carlito"/>
              <a:cs typeface="Carlito"/>
            </a:endParaRPr>
          </a:p>
          <a:p>
            <a:pPr algn="just" marL="469265" marR="5080" indent="-228600">
              <a:lnSpc>
                <a:spcPct val="203500"/>
              </a:lnSpc>
              <a:spcBef>
                <a:spcPts val="6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u="sng" sz="11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SVD</a:t>
            </a:r>
            <a:r>
              <a:rPr dirty="0" u="none" sz="1100">
                <a:latin typeface="Carlito"/>
                <a:cs typeface="Carlito"/>
              </a:rPr>
              <a:t>:</a:t>
            </a:r>
            <a:r>
              <a:rPr dirty="0" u="none" sz="1100" spc="4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Singular</a:t>
            </a:r>
            <a:r>
              <a:rPr dirty="0" u="none" sz="1100" spc="3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Value</a:t>
            </a:r>
            <a:r>
              <a:rPr dirty="0" u="none" sz="1100" spc="4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Decomposition</a:t>
            </a:r>
            <a:r>
              <a:rPr dirty="0" u="none" sz="1100" spc="4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(SVD)</a:t>
            </a:r>
            <a:r>
              <a:rPr dirty="0" u="none" sz="1100" spc="4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is</a:t>
            </a:r>
            <a:r>
              <a:rPr dirty="0" u="none" sz="1100" spc="4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a</a:t>
            </a:r>
            <a:r>
              <a:rPr dirty="0" u="none" sz="1100" spc="4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powerful</a:t>
            </a:r>
            <a:r>
              <a:rPr dirty="0" u="none" sz="1100" spc="4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technique</a:t>
            </a:r>
            <a:r>
              <a:rPr dirty="0" u="none" sz="1100" spc="4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used</a:t>
            </a:r>
            <a:r>
              <a:rPr dirty="0" u="none" sz="1100" spc="4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in</a:t>
            </a:r>
            <a:r>
              <a:rPr dirty="0" u="none" sz="1100" spc="3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collaborative</a:t>
            </a:r>
            <a:r>
              <a:rPr dirty="0" u="none" sz="1100" spc="45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filtering </a:t>
            </a:r>
            <a:r>
              <a:rPr dirty="0" u="none" sz="1100">
                <a:latin typeface="Carlito"/>
                <a:cs typeface="Carlito"/>
              </a:rPr>
              <a:t>algorithms</a:t>
            </a:r>
            <a:r>
              <a:rPr dirty="0" u="none" sz="1100" spc="5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to</a:t>
            </a:r>
            <a:r>
              <a:rPr dirty="0" u="none" sz="1100" spc="4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enhance</a:t>
            </a:r>
            <a:r>
              <a:rPr dirty="0" u="none" sz="1100" spc="4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recommendation</a:t>
            </a:r>
            <a:r>
              <a:rPr dirty="0" u="none" sz="1100" spc="4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systems.</a:t>
            </a:r>
            <a:r>
              <a:rPr dirty="0" u="none" sz="1100" spc="5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It</a:t>
            </a:r>
            <a:r>
              <a:rPr dirty="0" u="none" sz="1100" spc="4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operates</a:t>
            </a:r>
            <a:r>
              <a:rPr dirty="0" u="none" sz="1100" spc="5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by</a:t>
            </a:r>
            <a:r>
              <a:rPr dirty="0" u="none" sz="1100" spc="5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reducing</a:t>
            </a:r>
            <a:r>
              <a:rPr dirty="0" u="none" sz="1100" spc="4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the</a:t>
            </a:r>
            <a:r>
              <a:rPr dirty="0" u="none" sz="1100" spc="4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dimensionality</a:t>
            </a:r>
            <a:r>
              <a:rPr dirty="0" u="none" sz="1100" spc="35">
                <a:latin typeface="Carlito"/>
                <a:cs typeface="Carlito"/>
              </a:rPr>
              <a:t> </a:t>
            </a:r>
            <a:r>
              <a:rPr dirty="0" u="none" sz="1100" spc="-25">
                <a:latin typeface="Carlito"/>
                <a:cs typeface="Carlito"/>
              </a:rPr>
              <a:t>of </a:t>
            </a:r>
            <a:r>
              <a:rPr dirty="0" u="none" sz="1100">
                <a:latin typeface="Carlito"/>
                <a:cs typeface="Carlito"/>
              </a:rPr>
              <a:t>the</a:t>
            </a:r>
            <a:r>
              <a:rPr dirty="0" u="none" sz="1100" spc="254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user-</a:t>
            </a:r>
            <a:r>
              <a:rPr dirty="0" u="none" sz="1100">
                <a:latin typeface="Carlito"/>
                <a:cs typeface="Carlito"/>
              </a:rPr>
              <a:t>item</a:t>
            </a:r>
            <a:r>
              <a:rPr dirty="0" u="none" sz="1100" spc="26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interaction</a:t>
            </a:r>
            <a:r>
              <a:rPr dirty="0" u="none" sz="1100" spc="24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matrix,</a:t>
            </a:r>
            <a:r>
              <a:rPr dirty="0" u="none" sz="1100" spc="26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capturing</a:t>
            </a:r>
            <a:r>
              <a:rPr dirty="0" u="none" sz="1100" spc="25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essential</a:t>
            </a:r>
            <a:r>
              <a:rPr dirty="0" u="none" sz="1100" spc="26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patterns</a:t>
            </a:r>
            <a:r>
              <a:rPr dirty="0" u="none" sz="1100" spc="25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and</a:t>
            </a:r>
            <a:r>
              <a:rPr dirty="0" u="none" sz="1100" spc="254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relationships</a:t>
            </a:r>
            <a:r>
              <a:rPr dirty="0" u="none" sz="1100" spc="254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in</a:t>
            </a:r>
            <a:r>
              <a:rPr dirty="0" u="none" sz="1100" spc="254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a</a:t>
            </a:r>
            <a:r>
              <a:rPr dirty="0" u="none" sz="1100" spc="254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lower- </a:t>
            </a:r>
            <a:r>
              <a:rPr dirty="0" u="none" sz="1100">
                <a:latin typeface="Carlito"/>
                <a:cs typeface="Carlito"/>
              </a:rPr>
              <a:t>dimensional</a:t>
            </a:r>
            <a:r>
              <a:rPr dirty="0" u="none" sz="1100" spc="15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latent</a:t>
            </a:r>
            <a:r>
              <a:rPr dirty="0" u="none" sz="1100" spc="15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space.</a:t>
            </a:r>
            <a:r>
              <a:rPr dirty="0" u="none" sz="1100" spc="16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This</a:t>
            </a:r>
            <a:r>
              <a:rPr dirty="0" u="none" sz="1100" spc="15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transformation</a:t>
            </a:r>
            <a:r>
              <a:rPr dirty="0" u="none" sz="1100" spc="15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enables</a:t>
            </a:r>
            <a:r>
              <a:rPr dirty="0" u="none" sz="1100" spc="16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the</a:t>
            </a:r>
            <a:r>
              <a:rPr dirty="0" u="none" sz="1100" spc="15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representation</a:t>
            </a:r>
            <a:r>
              <a:rPr dirty="0" u="none" sz="1100" spc="15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of</a:t>
            </a:r>
            <a:r>
              <a:rPr dirty="0" u="none" sz="1100" spc="14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users</a:t>
            </a:r>
            <a:r>
              <a:rPr dirty="0" u="none" sz="1100" spc="15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and</a:t>
            </a:r>
            <a:r>
              <a:rPr dirty="0" u="none" sz="1100" spc="150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items </a:t>
            </a:r>
            <a:r>
              <a:rPr dirty="0" u="none" sz="1100">
                <a:latin typeface="Carlito"/>
                <a:cs typeface="Carlito"/>
              </a:rPr>
              <a:t>based</a:t>
            </a:r>
            <a:r>
              <a:rPr dirty="0" u="none" sz="1100" spc="254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on</a:t>
            </a:r>
            <a:r>
              <a:rPr dirty="0" u="none" sz="1100" spc="26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latent</a:t>
            </a:r>
            <a:r>
              <a:rPr dirty="0" u="none" sz="1100" spc="26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factors,</a:t>
            </a:r>
            <a:r>
              <a:rPr dirty="0" u="none" sz="1100" spc="25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which</a:t>
            </a:r>
            <a:r>
              <a:rPr dirty="0" u="none" sz="1100" spc="254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are</a:t>
            </a:r>
            <a:r>
              <a:rPr dirty="0" u="none" sz="1100" spc="26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abstract</a:t>
            </a:r>
            <a:r>
              <a:rPr dirty="0" u="none" sz="1100" spc="26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concepts</a:t>
            </a:r>
            <a:r>
              <a:rPr dirty="0" u="none" sz="1100" spc="26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reflecting</a:t>
            </a:r>
            <a:r>
              <a:rPr dirty="0" u="none" sz="1100" spc="26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user</a:t>
            </a:r>
            <a:r>
              <a:rPr dirty="0" u="none" sz="1100" spc="26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preferences</a:t>
            </a:r>
            <a:r>
              <a:rPr dirty="0" u="none" sz="1100" spc="26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and</a:t>
            </a:r>
            <a:r>
              <a:rPr dirty="0" u="none" sz="1100" spc="260">
                <a:latin typeface="Carlito"/>
                <a:cs typeface="Carlito"/>
              </a:rPr>
              <a:t> </a:t>
            </a:r>
            <a:r>
              <a:rPr dirty="0" u="none" sz="1100" spc="-20">
                <a:latin typeface="Carlito"/>
                <a:cs typeface="Carlito"/>
              </a:rPr>
              <a:t>item </a:t>
            </a:r>
            <a:r>
              <a:rPr dirty="0" u="none" sz="1100">
                <a:latin typeface="Carlito"/>
                <a:cs typeface="Carlito"/>
              </a:rPr>
              <a:t>characteristics.</a:t>
            </a:r>
            <a:r>
              <a:rPr dirty="0" u="none" sz="1100" spc="45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By</a:t>
            </a:r>
            <a:r>
              <a:rPr dirty="0" u="none" sz="1100" spc="459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mapping</a:t>
            </a:r>
            <a:r>
              <a:rPr dirty="0" u="none" sz="1100" spc="45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users</a:t>
            </a:r>
            <a:r>
              <a:rPr dirty="0" u="none" sz="1100" spc="45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and</a:t>
            </a:r>
            <a:r>
              <a:rPr dirty="0" u="none" sz="1100" spc="45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items</a:t>
            </a:r>
            <a:r>
              <a:rPr dirty="0" u="none" sz="1100" spc="45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into</a:t>
            </a:r>
            <a:r>
              <a:rPr dirty="0" u="none" sz="1100" spc="45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this</a:t>
            </a:r>
            <a:r>
              <a:rPr dirty="0" u="none" sz="1100" spc="48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latent</a:t>
            </a:r>
            <a:r>
              <a:rPr dirty="0" u="none" sz="1100" spc="44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space,</a:t>
            </a:r>
            <a:r>
              <a:rPr dirty="0" u="none" sz="1100" spc="459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SVD</a:t>
            </a:r>
            <a:r>
              <a:rPr dirty="0" u="none" sz="1100" spc="45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improves</a:t>
            </a:r>
            <a:r>
              <a:rPr dirty="0" u="none" sz="1100" spc="445">
                <a:latin typeface="Carlito"/>
                <a:cs typeface="Carlito"/>
              </a:rPr>
              <a:t> </a:t>
            </a:r>
            <a:r>
              <a:rPr dirty="0" u="none" sz="1100" spc="-25">
                <a:latin typeface="Carlito"/>
                <a:cs typeface="Carlito"/>
              </a:rPr>
              <a:t>the </a:t>
            </a:r>
            <a:r>
              <a:rPr dirty="0" u="none" sz="1100">
                <a:latin typeface="Carlito"/>
                <a:cs typeface="Carlito"/>
              </a:rPr>
              <a:t>measurement</a:t>
            </a:r>
            <a:r>
              <a:rPr dirty="0" u="none" sz="1100" spc="5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of</a:t>
            </a:r>
            <a:r>
              <a:rPr dirty="0" u="none" sz="1100" spc="7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similarity</a:t>
            </a:r>
            <a:r>
              <a:rPr dirty="0" u="none" sz="1100" spc="7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between</a:t>
            </a:r>
            <a:r>
              <a:rPr dirty="0" u="none" sz="1100" spc="6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users</a:t>
            </a:r>
            <a:r>
              <a:rPr dirty="0" u="none" sz="1100" spc="7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and</a:t>
            </a:r>
            <a:r>
              <a:rPr dirty="0" u="none" sz="1100" spc="7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items,</a:t>
            </a:r>
            <a:r>
              <a:rPr dirty="0" u="none" sz="1100" spc="5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making</a:t>
            </a:r>
            <a:r>
              <a:rPr dirty="0" u="none" sz="1100" spc="7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it</a:t>
            </a:r>
            <a:r>
              <a:rPr dirty="0" u="none" sz="1100" spc="6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more</a:t>
            </a:r>
            <a:r>
              <a:rPr dirty="0" u="none" sz="1100" spc="6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meaningful</a:t>
            </a:r>
            <a:r>
              <a:rPr dirty="0" u="none" sz="1100" spc="7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and</a:t>
            </a:r>
            <a:r>
              <a:rPr dirty="0" u="none" sz="1100" spc="70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accurate.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0584" y="436880"/>
            <a:ext cx="22701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System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09409" y="436880"/>
            <a:ext cx="1689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rlito"/>
                <a:cs typeface="Carlito"/>
              </a:rPr>
              <a:t>16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59153" y="894334"/>
            <a:ext cx="5514975" cy="1557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enhanced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similarity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computation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facilitates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predicting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1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ratings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items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they</a:t>
            </a:r>
            <a:r>
              <a:rPr dirty="0" sz="1100" spc="1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haven't</a:t>
            </a:r>
            <a:endParaRPr sz="1100">
              <a:latin typeface="Carlito"/>
              <a:cs typeface="Carlito"/>
            </a:endParaRPr>
          </a:p>
          <a:p>
            <a:pPr algn="just" marL="12700" marR="5080">
              <a:lnSpc>
                <a:spcPct val="203300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interacted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with,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leveraging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similarities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items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they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have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rated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those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users.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In </a:t>
            </a:r>
            <a:r>
              <a:rPr dirty="0" sz="1100">
                <a:latin typeface="Carlito"/>
                <a:cs typeface="Carlito"/>
              </a:rPr>
              <a:t>essence,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SVD</a:t>
            </a:r>
            <a:r>
              <a:rPr dirty="0" sz="1100" spc="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optimizes</a:t>
            </a:r>
            <a:r>
              <a:rPr dirty="0" sz="1100" spc="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collaborative</a:t>
            </a:r>
            <a:r>
              <a:rPr dirty="0" sz="1100" spc="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filtering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algorithms</a:t>
            </a:r>
            <a:r>
              <a:rPr dirty="0" sz="1100" spc="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transforming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recommendation </a:t>
            </a:r>
            <a:r>
              <a:rPr dirty="0" sz="1100">
                <a:latin typeface="Carlito"/>
                <a:cs typeface="Carlito"/>
              </a:rPr>
              <a:t>problem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into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</a:t>
            </a:r>
            <a:r>
              <a:rPr dirty="0" sz="1100" spc="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optimization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task</a:t>
            </a:r>
            <a:r>
              <a:rPr dirty="0" sz="1100" spc="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focused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minimizing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prediction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errors</a:t>
            </a:r>
            <a:r>
              <a:rPr dirty="0" sz="1100" spc="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improving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the </a:t>
            </a:r>
            <a:r>
              <a:rPr dirty="0" sz="1100">
                <a:latin typeface="Carlito"/>
                <a:cs typeface="Carlito"/>
              </a:rPr>
              <a:t>overall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accuracy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10">
                <a:latin typeface="Carlito"/>
                <a:cs typeface="Carlito"/>
              </a:rPr>
              <a:t> effectiveness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-10">
                <a:latin typeface="Carlito"/>
                <a:cs typeface="Carlito"/>
              </a:rPr>
              <a:t> systems.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2004" y="2941066"/>
            <a:ext cx="5971540" cy="1216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latin typeface="Carlito"/>
                <a:cs typeface="Carlito"/>
              </a:rPr>
              <a:t>Results</a:t>
            </a:r>
            <a:endParaRPr sz="1100">
              <a:latin typeface="Carlito"/>
              <a:cs typeface="Carlito"/>
            </a:endParaRPr>
          </a:p>
          <a:p>
            <a:pPr algn="just" marL="12700" marR="5080" indent="456565">
              <a:lnSpc>
                <a:spcPct val="203200"/>
              </a:lnSpc>
              <a:spcBef>
                <a:spcPts val="10"/>
              </a:spcBef>
            </a:pP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have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tested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our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movielens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data.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section</a:t>
            </a:r>
            <a:r>
              <a:rPr dirty="0" sz="1100" spc="7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we </a:t>
            </a:r>
            <a:r>
              <a:rPr dirty="0" sz="1100">
                <a:latin typeface="Carlito"/>
                <a:cs typeface="Carlito"/>
              </a:rPr>
              <a:t>present</a:t>
            </a:r>
            <a:r>
              <a:rPr dirty="0" sz="1100" spc="2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2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test</a:t>
            </a:r>
            <a:r>
              <a:rPr dirty="0" sz="1100" spc="2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run</a:t>
            </a:r>
            <a:r>
              <a:rPr dirty="0" sz="1100" spc="2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result</a:t>
            </a:r>
            <a:r>
              <a:rPr dirty="0" sz="1100" spc="2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2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2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2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2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2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userId=3.</a:t>
            </a:r>
            <a:r>
              <a:rPr dirty="0" sz="1100" spc="2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2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have</a:t>
            </a:r>
            <a:r>
              <a:rPr dirty="0" sz="1100" spc="2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selected</a:t>
            </a:r>
            <a:r>
              <a:rPr dirty="0" sz="1100" spc="2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top</a:t>
            </a:r>
            <a:r>
              <a:rPr dirty="0" sz="1100" spc="254">
                <a:latin typeface="Carlito"/>
                <a:cs typeface="Carlito"/>
              </a:rPr>
              <a:t> </a:t>
            </a:r>
            <a:r>
              <a:rPr dirty="0" sz="1100" spc="-50">
                <a:latin typeface="Carlito"/>
                <a:cs typeface="Carlito"/>
              </a:rPr>
              <a:t>5</a:t>
            </a:r>
            <a:r>
              <a:rPr dirty="0" sz="1100">
                <a:latin typeface="Carlito"/>
                <a:cs typeface="Carlito"/>
              </a:rPr>
              <a:t> recommendation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from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both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techniques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(see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Figure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4).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2004" y="5761710"/>
            <a:ext cx="5819140" cy="2105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2905" marR="19685" indent="-203200">
              <a:lnSpc>
                <a:spcPct val="152700"/>
              </a:lnSpc>
              <a:spcBef>
                <a:spcPts val="100"/>
              </a:spcBef>
            </a:pPr>
            <a:r>
              <a:rPr dirty="0" sz="1100" i="1">
                <a:latin typeface="Carlito"/>
                <a:cs typeface="Carlito"/>
              </a:rPr>
              <a:t>Figure 44:</a:t>
            </a:r>
            <a:r>
              <a:rPr dirty="0" sz="1100" spc="-10" i="1">
                <a:latin typeface="Carlito"/>
                <a:cs typeface="Carlito"/>
              </a:rPr>
              <a:t> Recommendations</a:t>
            </a:r>
            <a:r>
              <a:rPr dirty="0" sz="1100" spc="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for</a:t>
            </a:r>
            <a:r>
              <a:rPr dirty="0" sz="1100" spc="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user</a:t>
            </a:r>
            <a:r>
              <a:rPr dirty="0" sz="1100" spc="-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with ID=3. On</a:t>
            </a:r>
            <a:r>
              <a:rPr dirty="0" sz="1100" spc="-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the left</a:t>
            </a:r>
            <a:r>
              <a:rPr dirty="0" sz="1100" spc="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are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the </a:t>
            </a:r>
            <a:r>
              <a:rPr dirty="0" sz="1100" spc="-10" i="1">
                <a:latin typeface="Carlito"/>
                <a:cs typeface="Carlito"/>
              </a:rPr>
              <a:t>recommendations</a:t>
            </a:r>
            <a:r>
              <a:rPr dirty="0" sz="1100" spc="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based on</a:t>
            </a:r>
            <a:r>
              <a:rPr dirty="0" sz="1100" spc="-5" i="1">
                <a:latin typeface="Carlito"/>
                <a:cs typeface="Carlito"/>
              </a:rPr>
              <a:t> </a:t>
            </a:r>
            <a:r>
              <a:rPr dirty="0" sz="1100" spc="-25" i="1">
                <a:latin typeface="Carlito"/>
                <a:cs typeface="Carlito"/>
              </a:rPr>
              <a:t>the</a:t>
            </a:r>
            <a:r>
              <a:rPr dirty="0" sz="1100" spc="-2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collaborative</a:t>
            </a:r>
            <a:r>
              <a:rPr dirty="0" sz="1100" spc="-2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filtering</a:t>
            </a:r>
            <a:r>
              <a:rPr dirty="0" sz="1100" spc="-2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and</a:t>
            </a:r>
            <a:r>
              <a:rPr dirty="0" sz="1100" spc="-3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on</a:t>
            </a:r>
            <a:r>
              <a:rPr dirty="0" sz="1100" spc="-2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the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right</a:t>
            </a:r>
            <a:r>
              <a:rPr dirty="0" sz="1100" spc="-2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are</a:t>
            </a:r>
            <a:r>
              <a:rPr dirty="0" sz="1100" spc="-3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the</a:t>
            </a:r>
            <a:r>
              <a:rPr dirty="0" sz="1100" spc="-2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recommendations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based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on</a:t>
            </a:r>
            <a:r>
              <a:rPr dirty="0" sz="1100" spc="-2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graph</a:t>
            </a:r>
            <a:r>
              <a:rPr dirty="0" sz="1100" spc="-2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based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spc="-20" i="1">
                <a:latin typeface="Carlito"/>
                <a:cs typeface="Carlito"/>
              </a:rPr>
              <a:t>CBF.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100">
              <a:latin typeface="Carlito"/>
              <a:cs typeface="Carlito"/>
            </a:endParaRPr>
          </a:p>
          <a:p>
            <a:pPr marL="12700" marR="5080">
              <a:lnSpc>
                <a:spcPct val="203700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10">
                <a:latin typeface="Carlito"/>
                <a:cs typeface="Carlito"/>
              </a:rPr>
              <a:t> content-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filtering,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calculated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top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each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top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the </a:t>
            </a:r>
            <a:r>
              <a:rPr dirty="0" sz="1100">
                <a:latin typeface="Carlito"/>
                <a:cs typeface="Carlito"/>
              </a:rPr>
              <a:t>selected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user.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neighborhood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those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shown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Figure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5.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Similarly,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the </a:t>
            </a:r>
            <a:r>
              <a:rPr dirty="0" sz="1100">
                <a:latin typeface="Carlito"/>
                <a:cs typeface="Carlito"/>
              </a:rPr>
              <a:t>subgraph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each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these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top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are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plotted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final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weighted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score (Figure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4)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calculated </a:t>
            </a:r>
            <a:r>
              <a:rPr dirty="0" sz="1100">
                <a:latin typeface="Carlito"/>
                <a:cs typeface="Carlito"/>
              </a:rPr>
              <a:t>according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method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presented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Algorithm </a:t>
            </a:r>
            <a:r>
              <a:rPr dirty="0" sz="1100" spc="-10">
                <a:latin typeface="Carlito"/>
                <a:cs typeface="Carlito"/>
              </a:rPr>
              <a:t>section.</a:t>
            </a:r>
            <a:endParaRPr sz="1100">
              <a:latin typeface="Carlito"/>
              <a:cs typeface="Carlito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477511"/>
            <a:ext cx="5943600" cy="127050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0584" y="436880"/>
            <a:ext cx="22701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System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09409" y="436880"/>
            <a:ext cx="1689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rlito"/>
                <a:cs typeface="Carlito"/>
              </a:rPr>
              <a:t>17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6604" y="6698970"/>
            <a:ext cx="6019800" cy="812165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38100" marR="30480">
              <a:lnSpc>
                <a:spcPct val="117700"/>
              </a:lnSpc>
              <a:spcBef>
                <a:spcPts val="80"/>
              </a:spcBef>
            </a:pPr>
            <a:r>
              <a:rPr dirty="0" sz="1100" i="1">
                <a:latin typeface="Carlito"/>
                <a:cs typeface="Carlito"/>
              </a:rPr>
              <a:t>Figure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55: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Graph</a:t>
            </a:r>
            <a:r>
              <a:rPr dirty="0" sz="1100" spc="-2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construction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in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the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vicinity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of</a:t>
            </a:r>
            <a:r>
              <a:rPr dirty="0" sz="1100" spc="-2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movie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'Pie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in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the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Sky'.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Similar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graphs</a:t>
            </a:r>
            <a:r>
              <a:rPr dirty="0" sz="1100" spc="-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(and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spc="-10" i="1">
                <a:latin typeface="Carlito"/>
                <a:cs typeface="Carlito"/>
              </a:rPr>
              <a:t>corresponding</a:t>
            </a:r>
            <a:r>
              <a:rPr dirty="0" sz="1100" spc="-10" i="1">
                <a:latin typeface="Carlito"/>
                <a:cs typeface="Carlito"/>
              </a:rPr>
              <a:t> recommendations) </a:t>
            </a:r>
            <a:r>
              <a:rPr dirty="0" sz="1100" i="1">
                <a:latin typeface="Carlito"/>
                <a:cs typeface="Carlito"/>
              </a:rPr>
              <a:t>are generated</a:t>
            </a:r>
            <a:r>
              <a:rPr dirty="0" sz="1100" spc="-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for</a:t>
            </a:r>
            <a:r>
              <a:rPr dirty="0" sz="1100" spc="-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each</a:t>
            </a:r>
            <a:r>
              <a:rPr dirty="0" sz="1100" spc="-2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movie</a:t>
            </a:r>
            <a:r>
              <a:rPr dirty="0" sz="1100" spc="-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liked</a:t>
            </a:r>
            <a:r>
              <a:rPr dirty="0" sz="1100" spc="-2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by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a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user (here</a:t>
            </a:r>
            <a:r>
              <a:rPr dirty="0" sz="1100" spc="-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for user id=3).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We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defined</a:t>
            </a:r>
            <a:r>
              <a:rPr dirty="0" sz="1100" spc="-5" i="1">
                <a:latin typeface="Carlito"/>
                <a:cs typeface="Carlito"/>
              </a:rPr>
              <a:t> </a:t>
            </a:r>
            <a:r>
              <a:rPr dirty="0" sz="1100" spc="-10" i="1">
                <a:latin typeface="Carlito"/>
                <a:cs typeface="Carlito"/>
              </a:rPr>
              <a:t>'liked' </a:t>
            </a:r>
            <a:r>
              <a:rPr dirty="0" sz="1100" i="1">
                <a:latin typeface="Carlito"/>
                <a:cs typeface="Carlito"/>
              </a:rPr>
              <a:t>movie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as</a:t>
            </a:r>
            <a:r>
              <a:rPr dirty="0" sz="1100" spc="-2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movie</a:t>
            </a:r>
            <a:r>
              <a:rPr dirty="0" sz="1100" spc="-2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with</a:t>
            </a:r>
            <a:r>
              <a:rPr dirty="0" sz="1100" spc="-2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rating&gt;=4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by</a:t>
            </a:r>
            <a:r>
              <a:rPr dirty="0" sz="1100" spc="-2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the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user.</a:t>
            </a:r>
            <a:r>
              <a:rPr dirty="0" sz="1100" spc="-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Further,</a:t>
            </a:r>
            <a:r>
              <a:rPr dirty="0" sz="1100" spc="-2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we</a:t>
            </a:r>
            <a:r>
              <a:rPr dirty="0" sz="1100" spc="-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limited</a:t>
            </a:r>
            <a:r>
              <a:rPr dirty="0" sz="1100" spc="-2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the number</a:t>
            </a:r>
            <a:r>
              <a:rPr dirty="0" sz="1100" spc="-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of</a:t>
            </a:r>
            <a:r>
              <a:rPr dirty="0" sz="1100" spc="-2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liked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movies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to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top</a:t>
            </a:r>
            <a:r>
              <a:rPr dirty="0" sz="1100" spc="-2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10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for</a:t>
            </a:r>
            <a:r>
              <a:rPr dirty="0" sz="1100" spc="-20" i="1">
                <a:latin typeface="Carlito"/>
                <a:cs typeface="Carlito"/>
              </a:rPr>
              <a:t> </a:t>
            </a:r>
            <a:r>
              <a:rPr dirty="0" sz="1100" spc="-50" i="1">
                <a:latin typeface="Carlito"/>
                <a:cs typeface="Carlito"/>
              </a:rPr>
              <a:t>a</a:t>
            </a:r>
            <a:r>
              <a:rPr dirty="0" sz="1100" i="1">
                <a:latin typeface="Carlito"/>
                <a:cs typeface="Carlito"/>
              </a:rPr>
              <a:t> user (this</a:t>
            </a:r>
            <a:r>
              <a:rPr dirty="0" sz="1100" spc="-2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keeps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the</a:t>
            </a:r>
            <a:r>
              <a:rPr dirty="0" sz="1100" spc="-2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running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time as constant</a:t>
            </a:r>
            <a:r>
              <a:rPr dirty="0" sz="1100" spc="-2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multiple</a:t>
            </a:r>
            <a:r>
              <a:rPr dirty="0" sz="1100" spc="-2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of</a:t>
            </a:r>
            <a:r>
              <a:rPr dirty="0" sz="1100" spc="-20" i="1">
                <a:latin typeface="Carlito"/>
                <a:cs typeface="Carlito"/>
              </a:rPr>
              <a:t> </a:t>
            </a:r>
            <a:r>
              <a:rPr dirty="0" sz="1100">
                <a:latin typeface="DejaVu Serif Condensed"/>
                <a:cs typeface="DejaVu Serif Condensed"/>
              </a:rPr>
              <a:t>𝑛</a:t>
            </a:r>
            <a:r>
              <a:rPr dirty="0" baseline="27777" sz="1200">
                <a:latin typeface="DejaVu Serif Condensed"/>
                <a:cs typeface="DejaVu Serif Condensed"/>
              </a:rPr>
              <a:t>2</a:t>
            </a:r>
            <a:r>
              <a:rPr dirty="0" baseline="27777" sz="1200" spc="82">
                <a:latin typeface="DejaVu Serif Condensed"/>
                <a:cs typeface="DejaVu Serif Condensed"/>
              </a:rPr>
              <a:t> </a:t>
            </a:r>
            <a:r>
              <a:rPr dirty="0" sz="1100" i="1">
                <a:latin typeface="Carlito"/>
                <a:cs typeface="Carlito"/>
              </a:rPr>
              <a:t>instead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of</a:t>
            </a:r>
            <a:r>
              <a:rPr dirty="0" sz="1100" spc="-20" i="1">
                <a:latin typeface="Carlito"/>
                <a:cs typeface="Carlito"/>
              </a:rPr>
              <a:t> </a:t>
            </a:r>
            <a:r>
              <a:rPr dirty="0" sz="1100" spc="-20">
                <a:latin typeface="DejaVu Serif Condensed"/>
                <a:cs typeface="DejaVu Serif Condensed"/>
              </a:rPr>
              <a:t>𝑛</a:t>
            </a:r>
            <a:r>
              <a:rPr dirty="0" baseline="27777" sz="1200" spc="-30">
                <a:latin typeface="DejaVu Serif Condensed"/>
                <a:cs typeface="DejaVu Serif Condensed"/>
              </a:rPr>
              <a:t>3</a:t>
            </a:r>
            <a:r>
              <a:rPr dirty="0" sz="1100" spc="-20" i="1">
                <a:latin typeface="Carlito"/>
                <a:cs typeface="Carlito"/>
              </a:rPr>
              <a:t>).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519551" y="7819390"/>
            <a:ext cx="733425" cy="170815"/>
          </a:xfrm>
          <a:prstGeom prst="rect">
            <a:avLst/>
          </a:prstGeom>
          <a:solidFill>
            <a:srgbClr val="D2D2D2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65"/>
              </a:lnSpc>
            </a:pPr>
            <a:r>
              <a:rPr dirty="0" sz="1100" b="1">
                <a:latin typeface="Carlito"/>
                <a:cs typeface="Carlito"/>
              </a:rPr>
              <a:t>Future </a:t>
            </a:r>
            <a:r>
              <a:rPr dirty="0" sz="1100" spc="-20" b="1">
                <a:latin typeface="Carlito"/>
                <a:cs typeface="Carlito"/>
              </a:rPr>
              <a:t>Work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2004" y="8138921"/>
            <a:ext cx="5970270" cy="535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research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demonstrates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potential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recommender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systems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combine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graph-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rlito"/>
              <a:cs typeface="Carlito"/>
            </a:endParaRPr>
          </a:p>
          <a:p>
            <a:pPr algn="r" marR="762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techniques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pre-</a:t>
            </a:r>
            <a:r>
              <a:rPr dirty="0" sz="1100">
                <a:latin typeface="Carlito"/>
                <a:cs typeface="Carlito"/>
              </a:rPr>
              <a:t>trained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word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embeddings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enhanced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recommendations.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However,</a:t>
            </a:r>
            <a:endParaRPr sz="1100">
              <a:latin typeface="Carlito"/>
              <a:cs typeface="Carlito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923925" y="923861"/>
            <a:ext cx="6064250" cy="5691505"/>
            <a:chOff x="923925" y="923861"/>
            <a:chExt cx="6064250" cy="5691505"/>
          </a:xfrm>
        </p:grpSpPr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3050" y="983045"/>
              <a:ext cx="5604867" cy="561046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928687" y="928624"/>
              <a:ext cx="6054725" cy="5681980"/>
            </a:xfrm>
            <a:custGeom>
              <a:avLst/>
              <a:gdLst/>
              <a:ahLst/>
              <a:cxnLst/>
              <a:rect l="l" t="t" r="r" b="b"/>
              <a:pathLst>
                <a:path w="6054725" h="5681980">
                  <a:moveTo>
                    <a:pt x="0" y="5681980"/>
                  </a:moveTo>
                  <a:lnTo>
                    <a:pt x="6054598" y="5681980"/>
                  </a:lnTo>
                  <a:lnTo>
                    <a:pt x="6054598" y="0"/>
                  </a:lnTo>
                  <a:lnTo>
                    <a:pt x="0" y="0"/>
                  </a:lnTo>
                  <a:lnTo>
                    <a:pt x="0" y="56819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0584" y="436880"/>
            <a:ext cx="22701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System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09409" y="436880"/>
            <a:ext cx="1689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rlito"/>
                <a:cs typeface="Carlito"/>
              </a:rPr>
              <a:t>18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894334"/>
            <a:ext cx="5972175" cy="73577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there</a:t>
            </a:r>
            <a:r>
              <a:rPr dirty="0" sz="1100" spc="2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are</a:t>
            </a:r>
            <a:r>
              <a:rPr dirty="0" sz="1100" spc="2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several</a:t>
            </a:r>
            <a:r>
              <a:rPr dirty="0" sz="1100" spc="2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exciting</a:t>
            </a:r>
            <a:r>
              <a:rPr dirty="0" sz="1100" spc="2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avenues</a:t>
            </a:r>
            <a:r>
              <a:rPr dirty="0" sz="1100" spc="2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2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further</a:t>
            </a:r>
            <a:r>
              <a:rPr dirty="0" sz="1100" spc="2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exploration</a:t>
            </a:r>
            <a:r>
              <a:rPr dirty="0" sz="1100" spc="2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2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refine</a:t>
            </a:r>
            <a:r>
              <a:rPr dirty="0" sz="1100" spc="2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recommendations</a:t>
            </a:r>
            <a:r>
              <a:rPr dirty="0" sz="1100" spc="2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2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address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scalability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challenges.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b="1">
                <a:latin typeface="Carlito"/>
                <a:cs typeface="Carlito"/>
              </a:rPr>
              <a:t>Enhancing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User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Profiling</a:t>
            </a:r>
            <a:r>
              <a:rPr dirty="0" sz="1100" spc="-3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and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Contextualization:</a:t>
            </a:r>
            <a:endParaRPr sz="1100">
              <a:latin typeface="Carlito"/>
              <a:cs typeface="Carlito"/>
            </a:endParaRPr>
          </a:p>
          <a:p>
            <a:pPr algn="just" marL="12700" marR="6350">
              <a:lnSpc>
                <a:spcPts val="2690"/>
              </a:lnSpc>
              <a:spcBef>
                <a:spcPts val="300"/>
              </a:spcBef>
            </a:pPr>
            <a:r>
              <a:rPr dirty="0" sz="1100">
                <a:latin typeface="Carlito"/>
                <a:cs typeface="Carlito"/>
              </a:rPr>
              <a:t>While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research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focused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descriptions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relationships,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future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work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could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integrate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user </a:t>
            </a:r>
            <a:r>
              <a:rPr dirty="0" sz="1100">
                <a:latin typeface="Carlito"/>
                <a:cs typeface="Carlito"/>
              </a:rPr>
              <a:t>demographics</a:t>
            </a:r>
            <a:r>
              <a:rPr dirty="0" sz="1100" spc="1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(age,</a:t>
            </a:r>
            <a:r>
              <a:rPr dirty="0" sz="1100" spc="1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location,</a:t>
            </a:r>
            <a:r>
              <a:rPr dirty="0" sz="1100" spc="1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occupation)</a:t>
            </a:r>
            <a:r>
              <a:rPr dirty="0" sz="1100" spc="1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or</a:t>
            </a:r>
            <a:r>
              <a:rPr dirty="0" sz="1100" spc="1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implicit</a:t>
            </a:r>
            <a:r>
              <a:rPr dirty="0" sz="1100" spc="1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feedback</a:t>
            </a:r>
            <a:r>
              <a:rPr dirty="0" sz="1100" spc="1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(watch</a:t>
            </a:r>
            <a:r>
              <a:rPr dirty="0" sz="1100" spc="1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history,</a:t>
            </a:r>
            <a:r>
              <a:rPr dirty="0" sz="1100" spc="1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ratings)</a:t>
            </a:r>
            <a:r>
              <a:rPr dirty="0" sz="1100" spc="1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1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create</a:t>
            </a:r>
            <a:r>
              <a:rPr dirty="0" sz="1100" spc="135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more </a:t>
            </a:r>
            <a:r>
              <a:rPr dirty="0" sz="1100">
                <a:latin typeface="Carlito"/>
                <a:cs typeface="Carlito"/>
              </a:rPr>
              <a:t>comprehensive</a:t>
            </a:r>
            <a:r>
              <a:rPr dirty="0" sz="1100" spc="4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4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profiles.</a:t>
            </a:r>
            <a:r>
              <a:rPr dirty="0" sz="1100" spc="4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4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richer</a:t>
            </a:r>
            <a:r>
              <a:rPr dirty="0" sz="1100" spc="4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profile</a:t>
            </a:r>
            <a:r>
              <a:rPr dirty="0" sz="1100" spc="43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information</a:t>
            </a:r>
            <a:r>
              <a:rPr dirty="0" sz="1100" spc="4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could</a:t>
            </a:r>
            <a:r>
              <a:rPr dirty="0" sz="1100" spc="4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</a:t>
            </a:r>
            <a:r>
              <a:rPr dirty="0" sz="1100" spc="43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leveraged</a:t>
            </a:r>
            <a:r>
              <a:rPr dirty="0" sz="1100" spc="4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434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personalize </a:t>
            </a:r>
            <a:r>
              <a:rPr dirty="0" sz="1100">
                <a:latin typeface="Carlito"/>
                <a:cs typeface="Carlito"/>
              </a:rPr>
              <a:t>recommendations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further,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catering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not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only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thematic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preferences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but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also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potential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demographic</a:t>
            </a: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dirty="0" sz="1100">
                <a:latin typeface="Carlito"/>
                <a:cs typeface="Carlito"/>
              </a:rPr>
              <a:t>biases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or</a:t>
            </a:r>
            <a:r>
              <a:rPr dirty="0" sz="1100" spc="-10">
                <a:latin typeface="Carlito"/>
                <a:cs typeface="Carlito"/>
              </a:rPr>
              <a:t> genre-</a:t>
            </a:r>
            <a:r>
              <a:rPr dirty="0" sz="1100">
                <a:latin typeface="Carlito"/>
                <a:cs typeface="Carlito"/>
              </a:rPr>
              <a:t>specific interests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within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watch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history.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100" b="1">
                <a:latin typeface="Carlito"/>
                <a:cs typeface="Carlito"/>
              </a:rPr>
              <a:t>Modeling</a:t>
            </a:r>
            <a:r>
              <a:rPr dirty="0" sz="1100" spc="-3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Temporal</a:t>
            </a:r>
            <a:r>
              <a:rPr dirty="0" sz="1100" spc="-3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Dynamics:</a:t>
            </a:r>
            <a:endParaRPr sz="1100">
              <a:latin typeface="Carlito"/>
              <a:cs typeface="Carlito"/>
            </a:endParaRPr>
          </a:p>
          <a:p>
            <a:pPr algn="just" marL="12700" marR="6985">
              <a:lnSpc>
                <a:spcPct val="203600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1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preferences</a:t>
            </a:r>
            <a:r>
              <a:rPr dirty="0" sz="1100" spc="1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may</a:t>
            </a:r>
            <a:r>
              <a:rPr dirty="0" sz="1100" spc="2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evolve</a:t>
            </a:r>
            <a:r>
              <a:rPr dirty="0" sz="1100" spc="2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over</a:t>
            </a:r>
            <a:r>
              <a:rPr dirty="0" sz="1100" spc="1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time.</a:t>
            </a:r>
            <a:r>
              <a:rPr dirty="0" sz="1100" spc="1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Future</a:t>
            </a:r>
            <a:r>
              <a:rPr dirty="0" sz="1100" spc="1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systems</a:t>
            </a:r>
            <a:r>
              <a:rPr dirty="0" sz="1100" spc="1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could</a:t>
            </a:r>
            <a:r>
              <a:rPr dirty="0" sz="1100" spc="1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explore</a:t>
            </a:r>
            <a:r>
              <a:rPr dirty="0" sz="1100" spc="2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techniques</a:t>
            </a:r>
            <a:r>
              <a:rPr dirty="0" sz="1100" spc="2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20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capture</a:t>
            </a:r>
            <a:r>
              <a:rPr dirty="0" sz="1100" spc="19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these </a:t>
            </a:r>
            <a:r>
              <a:rPr dirty="0" sz="1100">
                <a:latin typeface="Carlito"/>
                <a:cs typeface="Carlito"/>
              </a:rPr>
              <a:t>dynamics</a:t>
            </a:r>
            <a:r>
              <a:rPr dirty="0" sz="1100" spc="1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1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incorporating</a:t>
            </a:r>
            <a:r>
              <a:rPr dirty="0" sz="1100" spc="1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time-based</a:t>
            </a:r>
            <a:r>
              <a:rPr dirty="0" sz="1100" spc="1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information</a:t>
            </a:r>
            <a:r>
              <a:rPr dirty="0" sz="1100" spc="1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(release</a:t>
            </a:r>
            <a:r>
              <a:rPr dirty="0" sz="1100" spc="1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year,</a:t>
            </a:r>
            <a:r>
              <a:rPr dirty="0" sz="1100" spc="1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watch</a:t>
            </a:r>
            <a:r>
              <a:rPr dirty="0" sz="1100" spc="1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history</a:t>
            </a:r>
            <a:r>
              <a:rPr dirty="0" sz="1100" spc="1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timestamps)</a:t>
            </a:r>
            <a:r>
              <a:rPr dirty="0" sz="1100" spc="1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into</a:t>
            </a:r>
            <a:r>
              <a:rPr dirty="0" sz="1100" spc="16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the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process.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would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enable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align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user's </a:t>
            </a:r>
            <a:r>
              <a:rPr dirty="0" sz="1100">
                <a:latin typeface="Carlito"/>
                <a:cs typeface="Carlito"/>
              </a:rPr>
              <a:t>evolving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tastes.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b="1">
                <a:latin typeface="Carlito"/>
                <a:cs typeface="Carlito"/>
              </a:rPr>
              <a:t>Addressing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Scalability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Challenges:</a:t>
            </a:r>
            <a:endParaRPr sz="1100">
              <a:latin typeface="Carlito"/>
              <a:cs typeface="Carlito"/>
            </a:endParaRPr>
          </a:p>
          <a:p>
            <a:pPr algn="just" marL="12700" marR="5080">
              <a:lnSpc>
                <a:spcPct val="203600"/>
              </a:lnSpc>
            </a:pPr>
            <a:r>
              <a:rPr dirty="0" sz="1100" spc="-10" i="1">
                <a:latin typeface="Carlito"/>
                <a:cs typeface="Carlito"/>
              </a:rPr>
              <a:t>Model</a:t>
            </a:r>
            <a:r>
              <a:rPr dirty="0" sz="1100" spc="-30" i="1">
                <a:latin typeface="Carlito"/>
                <a:cs typeface="Carlito"/>
              </a:rPr>
              <a:t> </a:t>
            </a:r>
            <a:r>
              <a:rPr dirty="0" sz="1100" spc="-10" i="1">
                <a:latin typeface="Carlito"/>
                <a:cs typeface="Carlito"/>
              </a:rPr>
              <a:t>Optimization</a:t>
            </a:r>
            <a:r>
              <a:rPr dirty="0" sz="1100" spc="-35" i="1">
                <a:latin typeface="Carlito"/>
                <a:cs typeface="Carlito"/>
              </a:rPr>
              <a:t> </a:t>
            </a:r>
            <a:r>
              <a:rPr dirty="0" sz="1100" spc="-10" i="1">
                <a:latin typeface="Carlito"/>
                <a:cs typeface="Carlito"/>
              </a:rPr>
              <a:t>for</a:t>
            </a:r>
            <a:r>
              <a:rPr dirty="0" sz="1100" spc="-20" i="1">
                <a:latin typeface="Carlito"/>
                <a:cs typeface="Carlito"/>
              </a:rPr>
              <a:t> </a:t>
            </a:r>
            <a:r>
              <a:rPr dirty="0" sz="1100" spc="-10" i="1">
                <a:latin typeface="Carlito"/>
                <a:cs typeface="Carlito"/>
              </a:rPr>
              <a:t>Efficiency: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movie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continues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grow,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scalability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of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current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approach </a:t>
            </a:r>
            <a:r>
              <a:rPr dirty="0" sz="1100">
                <a:latin typeface="Carlito"/>
                <a:cs typeface="Carlito"/>
              </a:rPr>
              <a:t>becomes</a:t>
            </a:r>
            <a:r>
              <a:rPr dirty="0" sz="1100" spc="3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increasingly</a:t>
            </a:r>
            <a:r>
              <a:rPr dirty="0" sz="1100" spc="3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important.</a:t>
            </a:r>
            <a:r>
              <a:rPr dirty="0" sz="1100" spc="3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Future</a:t>
            </a:r>
            <a:r>
              <a:rPr dirty="0" sz="1100" spc="3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work</a:t>
            </a:r>
            <a:r>
              <a:rPr dirty="0" sz="1100" spc="3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could</a:t>
            </a:r>
            <a:r>
              <a:rPr dirty="0" sz="1100" spc="3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explore</a:t>
            </a:r>
            <a:r>
              <a:rPr dirty="0" sz="1100" spc="3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techniques</a:t>
            </a:r>
            <a:r>
              <a:rPr dirty="0" sz="1100" spc="3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3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optimizing</a:t>
            </a:r>
            <a:r>
              <a:rPr dirty="0" sz="1100" spc="3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3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graph </a:t>
            </a:r>
            <a:r>
              <a:rPr dirty="0" sz="1100">
                <a:latin typeface="Carlito"/>
                <a:cs typeface="Carlito"/>
              </a:rPr>
              <a:t>construction</a:t>
            </a:r>
            <a:r>
              <a:rPr dirty="0" sz="1100" spc="3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process,</a:t>
            </a:r>
            <a:r>
              <a:rPr dirty="0" sz="1100" spc="3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dimensionality</a:t>
            </a:r>
            <a:r>
              <a:rPr dirty="0" sz="1100" spc="3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reduction</a:t>
            </a:r>
            <a:r>
              <a:rPr dirty="0" sz="1100" spc="3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3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embedding</a:t>
            </a:r>
            <a:r>
              <a:rPr dirty="0" sz="1100" spc="3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vectors,</a:t>
            </a:r>
            <a:r>
              <a:rPr dirty="0" sz="1100" spc="3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3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potentially</a:t>
            </a:r>
            <a:r>
              <a:rPr dirty="0" sz="1100" spc="36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distributed </a:t>
            </a:r>
            <a:r>
              <a:rPr dirty="0" sz="1100">
                <a:latin typeface="Carlito"/>
                <a:cs typeface="Carlito"/>
              </a:rPr>
              <a:t>computing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approaches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handle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larger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datasets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efficiently.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dirty="0" sz="1100" i="1">
                <a:latin typeface="Carlito"/>
                <a:cs typeface="Carlito"/>
              </a:rPr>
              <a:t>Incremental</a:t>
            </a:r>
            <a:r>
              <a:rPr dirty="0" sz="1100" spc="8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Learning</a:t>
            </a:r>
            <a:r>
              <a:rPr dirty="0" sz="1100" spc="9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and</a:t>
            </a:r>
            <a:r>
              <a:rPr dirty="0" sz="1100" spc="6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Model</a:t>
            </a:r>
            <a:r>
              <a:rPr dirty="0" sz="1100" spc="8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Update</a:t>
            </a:r>
            <a:r>
              <a:rPr dirty="0" sz="1100" spc="8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Strategies:</a:t>
            </a:r>
            <a:r>
              <a:rPr dirty="0" sz="1100" spc="440" i="1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Since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constantly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evolving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new</a:t>
            </a:r>
            <a:endParaRPr sz="1100">
              <a:latin typeface="Carlito"/>
              <a:cs typeface="Carlito"/>
            </a:endParaRPr>
          </a:p>
          <a:p>
            <a:pPr algn="just" marL="12700" marR="7620">
              <a:lnSpc>
                <a:spcPct val="203600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releases,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developing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strategies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incremental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learning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model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updates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crucial.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could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involve </a:t>
            </a:r>
            <a:r>
              <a:rPr dirty="0" sz="1100">
                <a:latin typeface="Carlito"/>
                <a:cs typeface="Carlito"/>
              </a:rPr>
              <a:t>techniques</a:t>
            </a:r>
            <a:r>
              <a:rPr dirty="0" sz="1100" spc="160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165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allow</a:t>
            </a:r>
            <a:r>
              <a:rPr dirty="0" sz="1100" spc="170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70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system</a:t>
            </a:r>
            <a:r>
              <a:rPr dirty="0" sz="1100" spc="165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165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efficiently</a:t>
            </a:r>
            <a:r>
              <a:rPr dirty="0" sz="1100" spc="160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integrate</a:t>
            </a:r>
            <a:r>
              <a:rPr dirty="0" sz="1100" spc="170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new</a:t>
            </a:r>
            <a:r>
              <a:rPr dirty="0" sz="1100" spc="165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movies</a:t>
            </a:r>
            <a:r>
              <a:rPr dirty="0" sz="1100" spc="165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165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update</a:t>
            </a:r>
            <a:r>
              <a:rPr dirty="0" sz="1100" spc="165">
                <a:latin typeface="Carlito"/>
                <a:cs typeface="Carlito"/>
              </a:rPr>
              <a:t>  </a:t>
            </a:r>
            <a:r>
              <a:rPr dirty="0" sz="1100" spc="-10">
                <a:latin typeface="Carlito"/>
                <a:cs typeface="Carlito"/>
              </a:rPr>
              <a:t>existing </a:t>
            </a:r>
            <a:r>
              <a:rPr dirty="0" sz="1100">
                <a:latin typeface="Carlito"/>
                <a:cs typeface="Carlito"/>
              </a:rPr>
              <a:t>recommendations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without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requiring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complete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model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retraining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process.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0584" y="436880"/>
            <a:ext cx="22701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System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09409" y="436880"/>
            <a:ext cx="1689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rlito"/>
                <a:cs typeface="Carlito"/>
              </a:rPr>
              <a:t>19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894334"/>
            <a:ext cx="5971540" cy="1899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pursuing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these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avenues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future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work,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further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refine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recommender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systems,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enabling</a:t>
            </a:r>
            <a:endParaRPr sz="1100">
              <a:latin typeface="Carlito"/>
              <a:cs typeface="Carlito"/>
            </a:endParaRPr>
          </a:p>
          <a:p>
            <a:pPr algn="just" marL="12700" marR="5080">
              <a:lnSpc>
                <a:spcPct val="203399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them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not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only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provide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highly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personalized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accurate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recommendations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but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also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efficiently </a:t>
            </a:r>
            <a:r>
              <a:rPr dirty="0" sz="1100">
                <a:latin typeface="Carlito"/>
                <a:cs typeface="Carlito"/>
              </a:rPr>
              <a:t>handle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ever-</a:t>
            </a:r>
            <a:r>
              <a:rPr dirty="0" sz="1100">
                <a:latin typeface="Carlito"/>
                <a:cs typeface="Carlito"/>
              </a:rPr>
              <a:t>growing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volume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data.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field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recommender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systems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progresses,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the </a:t>
            </a:r>
            <a:r>
              <a:rPr dirty="0" sz="1100">
                <a:latin typeface="Carlito"/>
                <a:cs typeface="Carlito"/>
              </a:rPr>
              <a:t>development</a:t>
            </a:r>
            <a:r>
              <a:rPr dirty="0" sz="1100" spc="1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1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effective</a:t>
            </a:r>
            <a:r>
              <a:rPr dirty="0" sz="1100" spc="1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1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approaches</a:t>
            </a:r>
            <a:r>
              <a:rPr dirty="0" sz="1100" spc="1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2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leverage</a:t>
            </a:r>
            <a:r>
              <a:rPr dirty="0" sz="1100" spc="1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sophisticated</a:t>
            </a:r>
            <a:r>
              <a:rPr dirty="0" sz="1100" spc="1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1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structures,</a:t>
            </a:r>
            <a:r>
              <a:rPr dirty="0" sz="1100" spc="20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advanced </a:t>
            </a:r>
            <a:r>
              <a:rPr dirty="0" sz="1100">
                <a:latin typeface="Carlito"/>
                <a:cs typeface="Carlito"/>
              </a:rPr>
              <a:t>feature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representations,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efficient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model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optimization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techniques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will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critical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delivering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truly </a:t>
            </a:r>
            <a:r>
              <a:rPr dirty="0" sz="1100">
                <a:latin typeface="Carlito"/>
                <a:cs typeface="Carlito"/>
              </a:rPr>
              <a:t>personalized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enriching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content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discovery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experience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users.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0584" y="436880"/>
            <a:ext cx="22701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System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81038" y="436880"/>
            <a:ext cx="96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latin typeface="Carlito"/>
                <a:cs typeface="Carlito"/>
              </a:rPr>
              <a:t>2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894334"/>
            <a:ext cx="5971540" cy="4287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latin typeface="Carlito"/>
                <a:cs typeface="Carlito"/>
              </a:rPr>
              <a:t>Introduction</a:t>
            </a:r>
            <a:endParaRPr sz="1100">
              <a:latin typeface="Carlito"/>
              <a:cs typeface="Carlito"/>
            </a:endParaRPr>
          </a:p>
          <a:p>
            <a:pPr algn="just" marL="12700" marR="5080" indent="456565">
              <a:lnSpc>
                <a:spcPct val="203500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rapid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growth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online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databases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created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plethora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choices for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making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it </a:t>
            </a:r>
            <a:r>
              <a:rPr dirty="0" sz="1100" spc="-10">
                <a:latin typeface="Carlito"/>
                <a:cs typeface="Carlito"/>
              </a:rPr>
              <a:t>extremely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difficult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for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the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user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to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select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something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good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watch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[1].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solve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this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problem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Recommender </a:t>
            </a:r>
            <a:r>
              <a:rPr dirty="0" sz="1100">
                <a:latin typeface="Carlito"/>
                <a:cs typeface="Carlito"/>
              </a:rPr>
              <a:t>systems</a:t>
            </a:r>
            <a:r>
              <a:rPr dirty="0" sz="1100" spc="1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(RS)</a:t>
            </a:r>
            <a:r>
              <a:rPr dirty="0" sz="1100" spc="1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were</a:t>
            </a:r>
            <a:r>
              <a:rPr dirty="0" sz="1100" spc="1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deployed,</a:t>
            </a:r>
            <a:r>
              <a:rPr dirty="0" sz="1100" spc="1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guiding</a:t>
            </a:r>
            <a:r>
              <a:rPr dirty="0" sz="1100" spc="1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users</a:t>
            </a:r>
            <a:r>
              <a:rPr dirty="0" sz="1100" spc="1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towards</a:t>
            </a:r>
            <a:r>
              <a:rPr dirty="0" sz="1100" spc="1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relevant</a:t>
            </a:r>
            <a:r>
              <a:rPr dirty="0" sz="1100" spc="1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1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engaging</a:t>
            </a:r>
            <a:r>
              <a:rPr dirty="0" sz="1100" spc="1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</a:t>
            </a:r>
            <a:r>
              <a:rPr dirty="0" sz="1100" spc="1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[2].</a:t>
            </a:r>
            <a:r>
              <a:rPr dirty="0" sz="1100" spc="18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Collaborative </a:t>
            </a:r>
            <a:r>
              <a:rPr dirty="0" sz="1100">
                <a:latin typeface="Carlito"/>
                <a:cs typeface="Carlito"/>
              </a:rPr>
              <a:t>filtering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(CF)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remains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foundational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technique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within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RS.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identifying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users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taste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profiles, </a:t>
            </a:r>
            <a:r>
              <a:rPr dirty="0" sz="1100">
                <a:latin typeface="Carlito"/>
                <a:cs typeface="Carlito"/>
              </a:rPr>
              <a:t>CF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recommends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those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users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have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rated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highly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[3].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However,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despite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demonstrably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improving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user </a:t>
            </a:r>
            <a:r>
              <a:rPr dirty="0" sz="1100" spc="-10">
                <a:latin typeface="Carlito"/>
                <a:cs typeface="Carlito"/>
              </a:rPr>
              <a:t>experience,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CF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can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struggle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capture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intricate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and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multifaceted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relationships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between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users,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movies,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other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relevant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movie-</a:t>
            </a:r>
            <a:r>
              <a:rPr dirty="0" sz="1100">
                <a:latin typeface="Carlito"/>
                <a:cs typeface="Carlito"/>
              </a:rPr>
              <a:t>related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entities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[4,</a:t>
            </a:r>
            <a:r>
              <a:rPr dirty="0" sz="1100" spc="-25">
                <a:latin typeface="Carlito"/>
                <a:cs typeface="Carlito"/>
              </a:rPr>
              <a:t> 5].</a:t>
            </a:r>
            <a:endParaRPr sz="1100">
              <a:latin typeface="Carlito"/>
              <a:cs typeface="Carlito"/>
            </a:endParaRPr>
          </a:p>
          <a:p>
            <a:pPr algn="just" marL="12700" marR="5715" indent="456565">
              <a:lnSpc>
                <a:spcPts val="2690"/>
              </a:lnSpc>
              <a:spcBef>
                <a:spcPts val="105"/>
              </a:spcBef>
            </a:pP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1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address</a:t>
            </a:r>
            <a:r>
              <a:rPr dirty="0" sz="1100" spc="1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these</a:t>
            </a:r>
            <a:r>
              <a:rPr dirty="0" sz="1100" spc="1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limitations</a:t>
            </a:r>
            <a:r>
              <a:rPr dirty="0" sz="1100" spc="1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1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enhance</a:t>
            </a:r>
            <a:r>
              <a:rPr dirty="0" sz="1100" spc="1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1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experience,</a:t>
            </a:r>
            <a:r>
              <a:rPr dirty="0" sz="1100" spc="1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researchers</a:t>
            </a:r>
            <a:r>
              <a:rPr dirty="0" sz="1100" spc="140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have </a:t>
            </a:r>
            <a:r>
              <a:rPr dirty="0" sz="1100">
                <a:latin typeface="Carlito"/>
                <a:cs typeface="Carlito"/>
              </a:rPr>
              <a:t>actively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explored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approaches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combine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strengths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multiple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techniques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[6].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paper </a:t>
            </a:r>
            <a:r>
              <a:rPr dirty="0" sz="1100">
                <a:latin typeface="Carlito"/>
                <a:cs typeface="Carlito"/>
              </a:rPr>
              <a:t>delves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into</a:t>
            </a:r>
            <a:r>
              <a:rPr dirty="0" sz="1100" spc="1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recommender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</a:t>
            </a:r>
            <a:r>
              <a:rPr dirty="0" sz="1100" spc="1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</a:t>
            </a:r>
            <a:r>
              <a:rPr dirty="0" sz="1100" spc="1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1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leverages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complementary</a:t>
            </a:r>
            <a:r>
              <a:rPr dirty="0" sz="1100" spc="1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strengths</a:t>
            </a:r>
            <a:r>
              <a:rPr dirty="0" sz="1100" spc="10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of </a:t>
            </a:r>
            <a:r>
              <a:rPr dirty="0" sz="1100" spc="-10">
                <a:latin typeface="Carlito"/>
                <a:cs typeface="Carlito"/>
              </a:rPr>
              <a:t>content-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1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filtering</a:t>
            </a:r>
            <a:r>
              <a:rPr dirty="0" sz="1100" spc="1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(CBF)</a:t>
            </a:r>
            <a:r>
              <a:rPr dirty="0" sz="1100" spc="1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1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collaborative</a:t>
            </a:r>
            <a:r>
              <a:rPr dirty="0" sz="1100" spc="1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filtering</a:t>
            </a:r>
            <a:r>
              <a:rPr dirty="0" sz="1100" spc="1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(CF).</a:t>
            </a:r>
            <a:r>
              <a:rPr dirty="0" sz="1100" spc="155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Let</a:t>
            </a:r>
            <a:r>
              <a:rPr dirty="0" sz="1100" spc="1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</a:t>
            </a:r>
            <a:r>
              <a:rPr dirty="0" sz="1100" spc="1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deep</a:t>
            </a:r>
            <a:r>
              <a:rPr dirty="0" sz="1100" spc="1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dive</a:t>
            </a:r>
            <a:r>
              <a:rPr dirty="0" sz="1100" spc="1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into</a:t>
            </a:r>
            <a:r>
              <a:rPr dirty="0" sz="1100" spc="1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concepts</a:t>
            </a:r>
            <a:r>
              <a:rPr dirty="0" sz="1100" spc="1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145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both </a:t>
            </a:r>
            <a:r>
              <a:rPr dirty="0" sz="1100">
                <a:latin typeface="Carlito"/>
                <a:cs typeface="Carlito"/>
              </a:rPr>
              <a:t>Content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filtering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collaborative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filtering.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2004" y="5669660"/>
            <a:ext cx="5972810" cy="22409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Carlito"/>
                <a:cs typeface="Carlito"/>
              </a:rPr>
              <a:t>Content</a:t>
            </a:r>
            <a:r>
              <a:rPr dirty="0" sz="1100" spc="-3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based</a:t>
            </a:r>
            <a:r>
              <a:rPr dirty="0" sz="1100" spc="-4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recommendation</a:t>
            </a:r>
            <a:r>
              <a:rPr dirty="0" sz="1100" spc="-3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system:</a:t>
            </a:r>
            <a:endParaRPr sz="1100">
              <a:latin typeface="Carlito"/>
              <a:cs typeface="Carlito"/>
            </a:endParaRPr>
          </a:p>
          <a:p>
            <a:pPr algn="just" marL="12700" marR="5080">
              <a:lnSpc>
                <a:spcPct val="203500"/>
              </a:lnSpc>
            </a:pPr>
            <a:r>
              <a:rPr dirty="0" sz="1100" spc="-10">
                <a:latin typeface="Carlito"/>
                <a:cs typeface="Carlito"/>
              </a:rPr>
              <a:t>Content-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1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1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systems</a:t>
            </a:r>
            <a:r>
              <a:rPr dirty="0" sz="1100" spc="1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operate</a:t>
            </a:r>
            <a:r>
              <a:rPr dirty="0" sz="1100" spc="1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1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suggesting</a:t>
            </a:r>
            <a:r>
              <a:rPr dirty="0" sz="1100" spc="1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items</a:t>
            </a:r>
            <a:r>
              <a:rPr dirty="0" sz="1100" spc="1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</a:t>
            </a:r>
            <a:r>
              <a:rPr dirty="0" sz="1100" spc="1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1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1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user's</a:t>
            </a:r>
            <a:r>
              <a:rPr dirty="0" sz="1100" spc="16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preferences 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3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3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specific</a:t>
            </a:r>
            <a:r>
              <a:rPr dirty="0" sz="1100" spc="3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item</a:t>
            </a:r>
            <a:r>
              <a:rPr dirty="0" sz="1100" spc="3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characteristics.</a:t>
            </a:r>
            <a:r>
              <a:rPr dirty="0" sz="1100" spc="3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These</a:t>
            </a:r>
            <a:r>
              <a:rPr dirty="0" sz="1100" spc="3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systems</a:t>
            </a:r>
            <a:r>
              <a:rPr dirty="0" sz="1100" spc="3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utilize</a:t>
            </a:r>
            <a:r>
              <a:rPr dirty="0" sz="1100" spc="3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item</a:t>
            </a:r>
            <a:r>
              <a:rPr dirty="0" sz="1100" spc="3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metadata</a:t>
            </a:r>
            <a:r>
              <a:rPr dirty="0" sz="1100" spc="3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like</a:t>
            </a:r>
            <a:r>
              <a:rPr dirty="0" sz="1100" spc="3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genre,</a:t>
            </a:r>
            <a:r>
              <a:rPr dirty="0" sz="1100" spc="35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director, </a:t>
            </a:r>
            <a:r>
              <a:rPr dirty="0" sz="1100">
                <a:latin typeface="Carlito"/>
                <a:cs typeface="Carlito"/>
              </a:rPr>
              <a:t>description,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actors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craft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personalized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recommendations.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fundamental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concept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is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if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has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shown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interest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particular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item,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they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are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likely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enjoy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other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items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share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similar </a:t>
            </a:r>
            <a:r>
              <a:rPr dirty="0" sz="1100">
                <a:latin typeface="Carlito"/>
                <a:cs typeface="Carlito"/>
              </a:rPr>
              <a:t>attributes.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approach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excels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scenarios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rich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item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metadata,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allowing for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accurate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assessments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item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similarity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tailored suggestions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 users'</a:t>
            </a:r>
            <a:r>
              <a:rPr dirty="0" sz="1100" spc="-10">
                <a:latin typeface="Carlito"/>
                <a:cs typeface="Carlito"/>
              </a:rPr>
              <a:t> tastes.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0584" y="436880"/>
            <a:ext cx="22701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System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09409" y="436880"/>
            <a:ext cx="16891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25">
                <a:latin typeface="Carlito"/>
                <a:cs typeface="Carlito"/>
              </a:rPr>
              <a:t>20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130604" y="894334"/>
            <a:ext cx="5744845" cy="8039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223520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latin typeface="Carlito"/>
                <a:cs typeface="Carlito"/>
              </a:rPr>
              <a:t>References</a:t>
            </a:r>
            <a:endParaRPr sz="1100">
              <a:latin typeface="Carlito"/>
              <a:cs typeface="Carlito"/>
            </a:endParaRPr>
          </a:p>
          <a:p>
            <a:pPr algn="just" marL="240665" marR="6350" indent="-228600">
              <a:lnSpc>
                <a:spcPct val="203300"/>
              </a:lnSpc>
              <a:spcBef>
                <a:spcPts val="5"/>
              </a:spcBef>
              <a:buAutoNum type="arabicPeriod"/>
              <a:tabLst>
                <a:tab pos="240665" algn="l"/>
              </a:tabLst>
            </a:pPr>
            <a:r>
              <a:rPr dirty="0" sz="1100">
                <a:latin typeface="Carlito"/>
                <a:cs typeface="Carlito"/>
              </a:rPr>
              <a:t>Adomavicius,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Gediminas,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Aleksandras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Tuzhilin,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Wiltmuth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Bakken,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Yuening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Wang,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AJ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Smola. </a:t>
            </a:r>
            <a:r>
              <a:rPr dirty="0" sz="1100">
                <a:latin typeface="Carlito"/>
                <a:cs typeface="Carlito"/>
              </a:rPr>
              <a:t>"User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driven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collaborative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filtering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recommending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information."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*Proceedings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ninth </a:t>
            </a:r>
            <a:r>
              <a:rPr dirty="0" sz="1100">
                <a:latin typeface="Carlito"/>
                <a:cs typeface="Carlito"/>
              </a:rPr>
              <a:t>ACM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SIGKDD</a:t>
            </a:r>
            <a:r>
              <a:rPr dirty="0" sz="1100" spc="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international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conference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Knowledge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discovery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mining*,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pp.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136-</a:t>
            </a:r>
            <a:r>
              <a:rPr dirty="0" sz="1100" spc="-20">
                <a:latin typeface="Carlito"/>
                <a:cs typeface="Carlito"/>
              </a:rPr>
              <a:t>144. </a:t>
            </a:r>
            <a:r>
              <a:rPr dirty="0" sz="1100">
                <a:latin typeface="Carlito"/>
                <a:cs typeface="Carlito"/>
              </a:rPr>
              <a:t>ACM,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2005.</a:t>
            </a:r>
            <a:endParaRPr sz="1100">
              <a:latin typeface="Carlito"/>
              <a:cs typeface="Carlito"/>
            </a:endParaRPr>
          </a:p>
          <a:p>
            <a:pPr algn="just" marL="240665" marR="8890" indent="-228600">
              <a:lnSpc>
                <a:spcPct val="203600"/>
              </a:lnSpc>
              <a:buAutoNum type="arabicPeriod"/>
              <a:tabLst>
                <a:tab pos="240665" algn="l"/>
              </a:tabLst>
            </a:pPr>
            <a:r>
              <a:rPr dirty="0" sz="1100" spc="-10">
                <a:latin typeface="Carlito"/>
                <a:cs typeface="Carlito"/>
              </a:rPr>
              <a:t>Adomavicius,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Gediminas,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and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Aleksandras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Tuzhilin.</a:t>
            </a:r>
            <a:r>
              <a:rPr dirty="0" sz="110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"Toward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next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generation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recommender </a:t>
            </a:r>
            <a:r>
              <a:rPr dirty="0" sz="1100">
                <a:latin typeface="Carlito"/>
                <a:cs typeface="Carlito"/>
              </a:rPr>
              <a:t>systems:</a:t>
            </a:r>
            <a:r>
              <a:rPr dirty="0" sz="1100" spc="2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2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survey</a:t>
            </a:r>
            <a:r>
              <a:rPr dirty="0" sz="1100" spc="2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2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2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state-</a:t>
            </a:r>
            <a:r>
              <a:rPr dirty="0" sz="1100" spc="-10">
                <a:latin typeface="Carlito"/>
                <a:cs typeface="Carlito"/>
              </a:rPr>
              <a:t>of-the-</a:t>
            </a:r>
            <a:r>
              <a:rPr dirty="0" sz="1100">
                <a:latin typeface="Carlito"/>
                <a:cs typeface="Carlito"/>
              </a:rPr>
              <a:t>art</a:t>
            </a:r>
            <a:r>
              <a:rPr dirty="0" sz="1100" spc="2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2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possible</a:t>
            </a:r>
            <a:r>
              <a:rPr dirty="0" sz="1100" spc="2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extensions."</a:t>
            </a:r>
            <a:r>
              <a:rPr dirty="0" sz="1100" spc="285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*IEEE</a:t>
            </a:r>
            <a:r>
              <a:rPr dirty="0" sz="1100" spc="2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transactions</a:t>
            </a:r>
            <a:r>
              <a:rPr dirty="0" sz="1100" spc="28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on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rlito"/>
              <a:buAutoNum type="arabicPeriod"/>
            </a:pPr>
            <a:endParaRPr sz="1100">
              <a:latin typeface="Carlito"/>
              <a:cs typeface="Carlito"/>
            </a:endParaRPr>
          </a:p>
          <a:p>
            <a:pPr algn="just" marL="240665">
              <a:lnSpc>
                <a:spcPct val="100000"/>
              </a:lnSpc>
            </a:pPr>
            <a:r>
              <a:rPr dirty="0" sz="1100">
                <a:latin typeface="Carlito"/>
                <a:cs typeface="Carlito"/>
              </a:rPr>
              <a:t>knowledge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 data</a:t>
            </a:r>
            <a:r>
              <a:rPr dirty="0" sz="1100" spc="-10">
                <a:latin typeface="Carlito"/>
                <a:cs typeface="Carlito"/>
              </a:rPr>
              <a:t> engineering*</a:t>
            </a:r>
            <a:r>
              <a:rPr dirty="0" sz="1100">
                <a:latin typeface="Carlito"/>
                <a:cs typeface="Carlito"/>
              </a:rPr>
              <a:t> 17.6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(2005):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734-</a:t>
            </a:r>
            <a:r>
              <a:rPr dirty="0" sz="1100" spc="-20">
                <a:latin typeface="Carlito"/>
                <a:cs typeface="Carlito"/>
              </a:rPr>
              <a:t>749.</a:t>
            </a:r>
            <a:endParaRPr sz="1100">
              <a:latin typeface="Carlito"/>
              <a:cs typeface="Carlito"/>
            </a:endParaRPr>
          </a:p>
          <a:p>
            <a:pPr algn="just" marL="240665" marR="5080" indent="-228600">
              <a:lnSpc>
                <a:spcPts val="2690"/>
              </a:lnSpc>
              <a:spcBef>
                <a:spcPts val="305"/>
              </a:spcBef>
              <a:buAutoNum type="arabicPeriod" startAt="3"/>
              <a:tabLst>
                <a:tab pos="240665" algn="l"/>
              </a:tabLst>
            </a:pPr>
            <a:r>
              <a:rPr dirty="0" sz="1100" spc="-10">
                <a:latin typeface="Carlito"/>
                <a:cs typeface="Carlito"/>
              </a:rPr>
              <a:t>Koren,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Yehuda, Robert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Bell,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and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Chris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Volinsky. "Matrix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factorization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techniques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for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recommender </a:t>
            </a:r>
            <a:r>
              <a:rPr dirty="0" sz="1100">
                <a:latin typeface="Carlito"/>
                <a:cs typeface="Carlito"/>
              </a:rPr>
              <a:t>systems."</a:t>
            </a:r>
            <a:r>
              <a:rPr dirty="0" sz="1100" spc="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*IEEE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Transactions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pattern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analysis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machine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intelligence*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35.4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(2013):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1097- 1111.</a:t>
            </a:r>
            <a:endParaRPr sz="1100">
              <a:latin typeface="Carlito"/>
              <a:cs typeface="Carlito"/>
            </a:endParaRPr>
          </a:p>
          <a:p>
            <a:pPr algn="r" marL="227965" marR="9525" indent="-227965">
              <a:lnSpc>
                <a:spcPct val="100000"/>
              </a:lnSpc>
              <a:spcBef>
                <a:spcPts val="1045"/>
              </a:spcBef>
              <a:buAutoNum type="arabicPeriod" startAt="3"/>
              <a:tabLst>
                <a:tab pos="227965" algn="l"/>
              </a:tabLst>
            </a:pPr>
            <a:r>
              <a:rPr dirty="0" sz="1100" spc="-10">
                <a:latin typeface="Carlito"/>
                <a:cs typeface="Carlito"/>
              </a:rPr>
              <a:t>Adomavicius,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Gediminas,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and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Aleksandras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Tuzhilin.</a:t>
            </a:r>
            <a:r>
              <a:rPr dirty="0" sz="110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"Toward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next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generation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recommender</a:t>
            </a:r>
            <a:endParaRPr sz="1100">
              <a:latin typeface="Carlito"/>
              <a:cs typeface="Carlito"/>
            </a:endParaRPr>
          </a:p>
          <a:p>
            <a:pPr algn="just" marL="240665" marR="8890">
              <a:lnSpc>
                <a:spcPct val="202900"/>
              </a:lnSpc>
              <a:spcBef>
                <a:spcPts val="10"/>
              </a:spcBef>
            </a:pPr>
            <a:r>
              <a:rPr dirty="0" sz="1100">
                <a:latin typeface="Carlito"/>
                <a:cs typeface="Carlito"/>
              </a:rPr>
              <a:t>systems:</a:t>
            </a:r>
            <a:r>
              <a:rPr dirty="0" sz="1100" spc="2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2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survey</a:t>
            </a:r>
            <a:r>
              <a:rPr dirty="0" sz="1100" spc="2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2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2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state-</a:t>
            </a:r>
            <a:r>
              <a:rPr dirty="0" sz="1100" spc="-10">
                <a:latin typeface="Carlito"/>
                <a:cs typeface="Carlito"/>
              </a:rPr>
              <a:t>of-the-</a:t>
            </a:r>
            <a:r>
              <a:rPr dirty="0" sz="1100">
                <a:latin typeface="Carlito"/>
                <a:cs typeface="Carlito"/>
              </a:rPr>
              <a:t>art</a:t>
            </a:r>
            <a:r>
              <a:rPr dirty="0" sz="1100" spc="2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2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possible</a:t>
            </a:r>
            <a:r>
              <a:rPr dirty="0" sz="1100" spc="2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extensions."</a:t>
            </a:r>
            <a:r>
              <a:rPr dirty="0" sz="1100" spc="285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*IEEE</a:t>
            </a:r>
            <a:r>
              <a:rPr dirty="0" sz="1100" spc="2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transactions</a:t>
            </a:r>
            <a:r>
              <a:rPr dirty="0" sz="1100" spc="28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on </a:t>
            </a:r>
            <a:r>
              <a:rPr dirty="0" sz="1100">
                <a:latin typeface="Carlito"/>
                <a:cs typeface="Carlito"/>
              </a:rPr>
              <a:t>knowledge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 data</a:t>
            </a:r>
            <a:r>
              <a:rPr dirty="0" sz="1100" spc="-10">
                <a:latin typeface="Carlito"/>
                <a:cs typeface="Carlito"/>
              </a:rPr>
              <a:t> engineering*</a:t>
            </a:r>
            <a:r>
              <a:rPr dirty="0" sz="1100">
                <a:latin typeface="Carlito"/>
                <a:cs typeface="Carlito"/>
              </a:rPr>
              <a:t> 17.6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(2005):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734-</a:t>
            </a:r>
            <a:r>
              <a:rPr dirty="0" sz="1100" spc="-20">
                <a:latin typeface="Carlito"/>
                <a:cs typeface="Carlito"/>
              </a:rPr>
              <a:t>749.</a:t>
            </a:r>
            <a:endParaRPr sz="1100">
              <a:latin typeface="Carlito"/>
              <a:cs typeface="Carlito"/>
            </a:endParaRPr>
          </a:p>
          <a:p>
            <a:pPr algn="just" marL="240665" marR="6350" indent="-228600">
              <a:lnSpc>
                <a:spcPct val="203600"/>
              </a:lnSpc>
              <a:buAutoNum type="arabicPeriod" startAt="5"/>
              <a:tabLst>
                <a:tab pos="240665" algn="l"/>
              </a:tabLst>
            </a:pPr>
            <a:r>
              <a:rPr dirty="0" sz="1100">
                <a:latin typeface="Carlito"/>
                <a:cs typeface="Carlito"/>
              </a:rPr>
              <a:t>Adomavicius,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Gediminas,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Aleksandras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Tuzhilin,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Wiltmuth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Bakken,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Yuening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Wang,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AJ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Smola. "User-</a:t>
            </a:r>
            <a:r>
              <a:rPr dirty="0" sz="1100">
                <a:latin typeface="Carlito"/>
                <a:cs typeface="Carlito"/>
              </a:rPr>
              <a:t>driven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collaborative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filtering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recommending </a:t>
            </a:r>
            <a:r>
              <a:rPr dirty="0" sz="1100">
                <a:latin typeface="Carlito"/>
                <a:cs typeface="Carlito"/>
              </a:rPr>
              <a:t>information."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*Proceedings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ninth </a:t>
            </a:r>
            <a:r>
              <a:rPr dirty="0" sz="1100">
                <a:latin typeface="Carlito"/>
                <a:cs typeface="Carlito"/>
              </a:rPr>
              <a:t>ACM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SIGKDD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international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conference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Knowledge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discovery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</a:t>
            </a:r>
            <a:r>
              <a:rPr dirty="0" sz="1100" spc="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mining*,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pp.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136-</a:t>
            </a:r>
            <a:r>
              <a:rPr dirty="0" sz="1100" spc="-20">
                <a:latin typeface="Carlito"/>
                <a:cs typeface="Carlito"/>
              </a:rPr>
              <a:t>144. </a:t>
            </a:r>
            <a:r>
              <a:rPr dirty="0" sz="1100">
                <a:latin typeface="Carlito"/>
                <a:cs typeface="Carlito"/>
              </a:rPr>
              <a:t>ACM,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2005.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arlito"/>
              <a:buAutoNum type="arabicPeriod" startAt="5"/>
            </a:pPr>
            <a:endParaRPr sz="1100">
              <a:latin typeface="Carlito"/>
              <a:cs typeface="Carlito"/>
            </a:endParaRPr>
          </a:p>
          <a:p>
            <a:pPr algn="r" marL="227965" marR="8890" indent="-227965">
              <a:lnSpc>
                <a:spcPct val="100000"/>
              </a:lnSpc>
              <a:buAutoNum type="arabicPeriod" startAt="5"/>
              <a:tabLst>
                <a:tab pos="227965" algn="l"/>
              </a:tabLst>
            </a:pPr>
            <a:r>
              <a:rPr dirty="0" sz="1100" spc="-10">
                <a:latin typeface="Carlito"/>
                <a:cs typeface="Carlito"/>
              </a:rPr>
              <a:t>Adomavicius,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Gediminas,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and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Aleksandras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Tuzhilin.</a:t>
            </a:r>
            <a:r>
              <a:rPr dirty="0" sz="110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"Toward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next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generation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recommender</a:t>
            </a:r>
            <a:endParaRPr sz="1100">
              <a:latin typeface="Carlito"/>
              <a:cs typeface="Carlito"/>
            </a:endParaRPr>
          </a:p>
          <a:p>
            <a:pPr algn="just" marL="240665" marR="8890">
              <a:lnSpc>
                <a:spcPct val="203600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systems:</a:t>
            </a:r>
            <a:r>
              <a:rPr dirty="0" sz="1100" spc="2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2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survey</a:t>
            </a:r>
            <a:r>
              <a:rPr dirty="0" sz="1100" spc="2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2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2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state-</a:t>
            </a:r>
            <a:r>
              <a:rPr dirty="0" sz="1100" spc="-10">
                <a:latin typeface="Carlito"/>
                <a:cs typeface="Carlito"/>
              </a:rPr>
              <a:t>of-the-</a:t>
            </a:r>
            <a:r>
              <a:rPr dirty="0" sz="1100">
                <a:latin typeface="Carlito"/>
                <a:cs typeface="Carlito"/>
              </a:rPr>
              <a:t>art</a:t>
            </a:r>
            <a:r>
              <a:rPr dirty="0" sz="1100" spc="2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2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possible</a:t>
            </a:r>
            <a:r>
              <a:rPr dirty="0" sz="1100" spc="2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extensions."</a:t>
            </a:r>
            <a:r>
              <a:rPr dirty="0" sz="1100" spc="285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*IEEE</a:t>
            </a:r>
            <a:r>
              <a:rPr dirty="0" sz="1100" spc="2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transactions</a:t>
            </a:r>
            <a:r>
              <a:rPr dirty="0" sz="1100" spc="28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on </a:t>
            </a:r>
            <a:r>
              <a:rPr dirty="0" sz="1100">
                <a:latin typeface="Carlito"/>
                <a:cs typeface="Carlito"/>
              </a:rPr>
              <a:t>knowledge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 data</a:t>
            </a:r>
            <a:r>
              <a:rPr dirty="0" sz="1100" spc="-10">
                <a:latin typeface="Carlito"/>
                <a:cs typeface="Carlito"/>
              </a:rPr>
              <a:t> engineering*</a:t>
            </a:r>
            <a:r>
              <a:rPr dirty="0" sz="1100">
                <a:latin typeface="Carlito"/>
                <a:cs typeface="Carlito"/>
              </a:rPr>
              <a:t> 17.6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(2005):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734-</a:t>
            </a:r>
            <a:r>
              <a:rPr dirty="0" sz="1100" spc="-20">
                <a:latin typeface="Carlito"/>
                <a:cs typeface="Carlito"/>
              </a:rPr>
              <a:t>749.</a:t>
            </a:r>
            <a:endParaRPr sz="1100">
              <a:latin typeface="Carlito"/>
              <a:cs typeface="Carlito"/>
            </a:endParaRPr>
          </a:p>
          <a:p>
            <a:pPr algn="just" marL="240665" marR="10160" indent="-228600">
              <a:lnSpc>
                <a:spcPct val="203600"/>
              </a:lnSpc>
              <a:buAutoNum type="arabicPeriod" startAt="7"/>
              <a:tabLst>
                <a:tab pos="240665" algn="l"/>
              </a:tabLst>
            </a:pPr>
            <a:r>
              <a:rPr dirty="0" sz="1100" spc="-10">
                <a:latin typeface="Carlito"/>
                <a:cs typeface="Carlito"/>
              </a:rPr>
              <a:t>Koren,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Yehuda, Robert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Bell,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and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Chris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Volinsky. "Matrix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factorization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techniques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for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recommender </a:t>
            </a:r>
            <a:r>
              <a:rPr dirty="0" sz="1100">
                <a:latin typeface="Carlito"/>
                <a:cs typeface="Carlito"/>
              </a:rPr>
              <a:t>systems."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*IEEE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Transactions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pattern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analysis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machine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intelligence*</a:t>
            </a:r>
            <a:r>
              <a:rPr dirty="0" sz="1100" spc="-25">
                <a:latin typeface="Carlito"/>
                <a:cs typeface="Carlito"/>
              </a:rPr>
              <a:t> 35.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rlito"/>
              <a:buAutoNum type="arabicPeriod" startAt="7"/>
            </a:pPr>
            <a:endParaRPr sz="1100">
              <a:latin typeface="Carlito"/>
              <a:cs typeface="Carlito"/>
            </a:endParaRPr>
          </a:p>
          <a:p>
            <a:pPr marL="240665" indent="-227965">
              <a:lnSpc>
                <a:spcPct val="100000"/>
              </a:lnSpc>
              <a:buClr>
                <a:srgbClr val="000000"/>
              </a:buClr>
              <a:buAutoNum type="arabicPeriod" startAt="7"/>
              <a:tabLst>
                <a:tab pos="240665" algn="l"/>
              </a:tabLst>
            </a:pPr>
            <a:r>
              <a:rPr dirty="0" u="sng" sz="11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https://www.kaggle.com/datasets/shivamb/disney-movies-and-</a:t>
            </a:r>
            <a:r>
              <a:rPr dirty="0" u="sng" sz="110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tv-</a:t>
            </a:r>
            <a:r>
              <a:rPr dirty="0" u="sng" sz="110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rlito"/>
                <a:cs typeface="Carlito"/>
                <a:hlinkClick r:id="rId2"/>
              </a:rPr>
              <a:t>shows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0584" y="436880"/>
            <a:ext cx="22701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System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81038" y="436880"/>
            <a:ext cx="96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latin typeface="Carlito"/>
                <a:cs typeface="Carlito"/>
              </a:rPr>
              <a:t>3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894334"/>
            <a:ext cx="5970270" cy="1899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An</a:t>
            </a:r>
            <a:r>
              <a:rPr dirty="0" sz="1100" spc="1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advantage</a:t>
            </a:r>
            <a:r>
              <a:rPr dirty="0" sz="1100" spc="1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17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content-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1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systems</a:t>
            </a:r>
            <a:r>
              <a:rPr dirty="0" sz="1100" spc="1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1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their</a:t>
            </a:r>
            <a:r>
              <a:rPr dirty="0" sz="1100" spc="1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independence</a:t>
            </a:r>
            <a:r>
              <a:rPr dirty="0" sz="1100" spc="1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from</a:t>
            </a:r>
            <a:r>
              <a:rPr dirty="0" sz="1100" spc="1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other</a:t>
            </a:r>
            <a:r>
              <a:rPr dirty="0" sz="1100" spc="1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users'</a:t>
            </a:r>
            <a:r>
              <a:rPr dirty="0" sz="1100" spc="1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data,</a:t>
            </a:r>
            <a:r>
              <a:rPr dirty="0" sz="1100" spc="1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making</a:t>
            </a:r>
            <a:r>
              <a:rPr dirty="0" sz="1100" spc="170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them</a:t>
            </a:r>
            <a:endParaRPr sz="1100">
              <a:latin typeface="Carlito"/>
              <a:cs typeface="Carlito"/>
            </a:endParaRPr>
          </a:p>
          <a:p>
            <a:pPr algn="just" marL="12700" marR="5080">
              <a:lnSpc>
                <a:spcPct val="203399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suitable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privacy-</a:t>
            </a:r>
            <a:r>
              <a:rPr dirty="0" sz="1100">
                <a:latin typeface="Carlito"/>
                <a:cs typeface="Carlito"/>
              </a:rPr>
              <a:t>conscious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environments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or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new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users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limited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interaction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history.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However, </a:t>
            </a:r>
            <a:r>
              <a:rPr dirty="0" sz="1100">
                <a:latin typeface="Carlito"/>
                <a:cs typeface="Carlito"/>
              </a:rPr>
              <a:t>they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can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face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challenges like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overspecialization,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where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may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become too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focused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 </a:t>
            </a:r>
            <a:r>
              <a:rPr dirty="0" sz="1100" spc="-50">
                <a:latin typeface="Carlito"/>
                <a:cs typeface="Carlito"/>
              </a:rPr>
              <a:t>a</a:t>
            </a:r>
            <a:r>
              <a:rPr dirty="0" sz="1100">
                <a:latin typeface="Carlito"/>
                <a:cs typeface="Carlito"/>
              </a:rPr>
              <a:t> narrow</a:t>
            </a:r>
            <a:r>
              <a:rPr dirty="0" sz="1100" spc="3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range</a:t>
            </a:r>
            <a:r>
              <a:rPr dirty="0" sz="1100" spc="3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3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items.</a:t>
            </a:r>
            <a:r>
              <a:rPr dirty="0" sz="1100" spc="3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Combining</a:t>
            </a:r>
            <a:r>
              <a:rPr dirty="0" sz="1100" spc="3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content-based</a:t>
            </a:r>
            <a:r>
              <a:rPr dirty="0" sz="1100" spc="3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methods</a:t>
            </a:r>
            <a:r>
              <a:rPr dirty="0" sz="1100" spc="3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3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collaborative</a:t>
            </a:r>
            <a:r>
              <a:rPr dirty="0" sz="1100" spc="3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filtering</a:t>
            </a:r>
            <a:r>
              <a:rPr dirty="0" sz="1100" spc="3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or</a:t>
            </a:r>
            <a:r>
              <a:rPr dirty="0" sz="1100" spc="36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hybrid </a:t>
            </a:r>
            <a:r>
              <a:rPr dirty="0" sz="1100">
                <a:latin typeface="Carlito"/>
                <a:cs typeface="Carlito"/>
              </a:rPr>
              <a:t>approaches can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mitigate these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limitations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improve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overall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recommendation </a:t>
            </a:r>
            <a:r>
              <a:rPr dirty="0" sz="1100">
                <a:latin typeface="Carlito"/>
                <a:cs typeface="Carlito"/>
              </a:rPr>
              <a:t>quality by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balancing </a:t>
            </a:r>
            <a:r>
              <a:rPr dirty="0" sz="1100">
                <a:latin typeface="Carlito"/>
                <a:cs typeface="Carlito"/>
              </a:rPr>
              <a:t>personalized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suggestions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diversity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serendipity.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2004" y="3282823"/>
            <a:ext cx="5972175" cy="5650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latin typeface="Carlito"/>
                <a:cs typeface="Carlito"/>
              </a:rPr>
              <a:t>Collaborative</a:t>
            </a:r>
            <a:r>
              <a:rPr dirty="0" sz="1100" spc="50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filtering</a:t>
            </a:r>
            <a:r>
              <a:rPr dirty="0" sz="1100" spc="5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recommendation</a:t>
            </a:r>
            <a:r>
              <a:rPr dirty="0" sz="1100" spc="5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system:</a:t>
            </a:r>
            <a:endParaRPr sz="1100">
              <a:latin typeface="Carlito"/>
              <a:cs typeface="Carlito"/>
            </a:endParaRPr>
          </a:p>
          <a:p>
            <a:pPr algn="just" marL="12700" marR="5715">
              <a:lnSpc>
                <a:spcPts val="2690"/>
              </a:lnSpc>
              <a:spcBef>
                <a:spcPts val="305"/>
              </a:spcBef>
            </a:pPr>
            <a:r>
              <a:rPr dirty="0" sz="1100">
                <a:latin typeface="Carlito"/>
                <a:cs typeface="Carlito"/>
              </a:rPr>
              <a:t>Collaborative</a:t>
            </a:r>
            <a:r>
              <a:rPr dirty="0" sz="1100" spc="1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filtering</a:t>
            </a:r>
            <a:r>
              <a:rPr dirty="0" sz="1100" spc="1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1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our</a:t>
            </a:r>
            <a:r>
              <a:rPr dirty="0" sz="1100" spc="1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solution</a:t>
            </a:r>
            <a:r>
              <a:rPr dirty="0" sz="1100" spc="1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1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limitations</a:t>
            </a:r>
            <a:r>
              <a:rPr dirty="0" sz="1100" spc="1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faced</a:t>
            </a:r>
            <a:r>
              <a:rPr dirty="0" sz="1100" spc="1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1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our</a:t>
            </a:r>
            <a:r>
              <a:rPr dirty="0" sz="1100" spc="1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content-based</a:t>
            </a:r>
            <a:r>
              <a:rPr dirty="0" sz="1100" spc="15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recommendation </a:t>
            </a:r>
            <a:r>
              <a:rPr dirty="0" sz="1100">
                <a:latin typeface="Carlito"/>
                <a:cs typeface="Carlito"/>
              </a:rPr>
              <a:t>engine.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While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content-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systems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excel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at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suggesting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items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specific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attributes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like </a:t>
            </a:r>
            <a:r>
              <a:rPr dirty="0" sz="1100">
                <a:latin typeface="Carlito"/>
                <a:cs typeface="Carlito"/>
              </a:rPr>
              <a:t>genre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or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director,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they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struggle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capture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users'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diverse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tastes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across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different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genres.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Additionally,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they </a:t>
            </a:r>
            <a:r>
              <a:rPr dirty="0" sz="1100">
                <a:latin typeface="Carlito"/>
                <a:cs typeface="Carlito"/>
              </a:rPr>
              <a:t>lack</a:t>
            </a:r>
            <a:r>
              <a:rPr dirty="0" sz="1100" spc="1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personalization,</a:t>
            </a:r>
            <a:r>
              <a:rPr dirty="0" sz="1100" spc="1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1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every</a:t>
            </a:r>
            <a:r>
              <a:rPr dirty="0" sz="1100" spc="1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1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querying</a:t>
            </a:r>
            <a:r>
              <a:rPr dirty="0" sz="1100" spc="1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1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recommendations</a:t>
            </a:r>
            <a:r>
              <a:rPr dirty="0" sz="1100" spc="1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1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1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same</a:t>
            </a:r>
            <a:r>
              <a:rPr dirty="0" sz="1100" spc="1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item</a:t>
            </a:r>
            <a:r>
              <a:rPr dirty="0" sz="1100" spc="18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receives </a:t>
            </a:r>
            <a:r>
              <a:rPr dirty="0" sz="1100">
                <a:latin typeface="Carlito"/>
                <a:cs typeface="Carlito"/>
              </a:rPr>
              <a:t>identical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suggestions,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regardless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their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unique</a:t>
            </a:r>
            <a:r>
              <a:rPr dirty="0" sz="1100" spc="-10">
                <a:latin typeface="Carlito"/>
                <a:cs typeface="Carlito"/>
              </a:rPr>
              <a:t> preferences.</a:t>
            </a:r>
            <a:endParaRPr sz="1100">
              <a:latin typeface="Carlito"/>
              <a:cs typeface="Carlito"/>
            </a:endParaRPr>
          </a:p>
          <a:p>
            <a:pPr marL="469265">
              <a:lnSpc>
                <a:spcPct val="100000"/>
              </a:lnSpc>
              <a:spcBef>
                <a:spcPts val="1035"/>
              </a:spcBef>
            </a:pP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address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these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challenges,</a:t>
            </a:r>
            <a:r>
              <a:rPr dirty="0" sz="1100" spc="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have</a:t>
            </a:r>
            <a:r>
              <a:rPr dirty="0" sz="1100" spc="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adopted</a:t>
            </a:r>
            <a:r>
              <a:rPr dirty="0" sz="1100" spc="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collaborative</a:t>
            </a:r>
            <a:r>
              <a:rPr dirty="0" sz="1100" spc="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filtering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our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recommendation</a:t>
            </a:r>
            <a:endParaRPr sz="1100">
              <a:latin typeface="Carlito"/>
              <a:cs typeface="Carlito"/>
            </a:endParaRPr>
          </a:p>
          <a:p>
            <a:pPr algn="just" marL="12700" marR="8255">
              <a:lnSpc>
                <a:spcPct val="203600"/>
              </a:lnSpc>
            </a:pPr>
            <a:r>
              <a:rPr dirty="0" sz="1100">
                <a:latin typeface="Carlito"/>
                <a:cs typeface="Carlito"/>
              </a:rPr>
              <a:t>system.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Collaborative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filtering</a:t>
            </a:r>
            <a:r>
              <a:rPr dirty="0" sz="1100" spc="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works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leveraging</a:t>
            </a:r>
            <a:r>
              <a:rPr dirty="0" sz="1100" spc="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collective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preferences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behaviors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10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similar </a:t>
            </a:r>
            <a:r>
              <a:rPr dirty="0" sz="1100">
                <a:latin typeface="Carlito"/>
                <a:cs typeface="Carlito"/>
              </a:rPr>
              <a:t>users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make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personalized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recommendations.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It's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like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having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group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like-</a:t>
            </a:r>
            <a:r>
              <a:rPr dirty="0" sz="1100">
                <a:latin typeface="Carlito"/>
                <a:cs typeface="Carlito"/>
              </a:rPr>
              <a:t>minded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friends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who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guide </a:t>
            </a:r>
            <a:r>
              <a:rPr dirty="0" sz="1100">
                <a:latin typeface="Carlito"/>
                <a:cs typeface="Carlito"/>
              </a:rPr>
              <a:t>your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choices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what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they've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enjoyed,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even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if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it's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outside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your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usual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interests.</a:t>
            </a:r>
            <a:endParaRPr sz="1100">
              <a:latin typeface="Carlito"/>
              <a:cs typeface="Carlito"/>
            </a:endParaRPr>
          </a:p>
          <a:p>
            <a:pPr algn="just" marL="12700" marR="5080" indent="456565">
              <a:lnSpc>
                <a:spcPct val="203399"/>
              </a:lnSpc>
            </a:pP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have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integrated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Surprise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library,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which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utilizes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advanced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algorithms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such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Singular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Value </a:t>
            </a:r>
            <a:r>
              <a:rPr dirty="0" sz="1100">
                <a:latin typeface="Carlito"/>
                <a:cs typeface="Carlito"/>
              </a:rPr>
              <a:t>Decomposition</a:t>
            </a:r>
            <a:r>
              <a:rPr dirty="0" sz="1100" spc="200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(SVD)</a:t>
            </a:r>
            <a:r>
              <a:rPr dirty="0" sz="1100" spc="204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210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minimize</a:t>
            </a:r>
            <a:r>
              <a:rPr dirty="0" sz="1100" spc="204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Root</a:t>
            </a:r>
            <a:r>
              <a:rPr dirty="0" sz="1100" spc="200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Mean</a:t>
            </a:r>
            <a:r>
              <a:rPr dirty="0" sz="1100" spc="204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Square</a:t>
            </a:r>
            <a:r>
              <a:rPr dirty="0" sz="1100" spc="210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Error</a:t>
            </a:r>
            <a:r>
              <a:rPr dirty="0" sz="1100" spc="204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(RMSE)</a:t>
            </a:r>
            <a:r>
              <a:rPr dirty="0" sz="1100" spc="204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210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provide</a:t>
            </a:r>
            <a:r>
              <a:rPr dirty="0" sz="1100" spc="204">
                <a:latin typeface="Carlito"/>
                <a:cs typeface="Carlito"/>
              </a:rPr>
              <a:t>  </a:t>
            </a:r>
            <a:r>
              <a:rPr dirty="0" sz="1100" spc="-10">
                <a:latin typeface="Carlito"/>
                <a:cs typeface="Carlito"/>
              </a:rPr>
              <a:t>accurate </a:t>
            </a:r>
            <a:r>
              <a:rPr dirty="0" sz="1100">
                <a:latin typeface="Carlito"/>
                <a:cs typeface="Carlito"/>
              </a:rPr>
              <a:t>recommendations.</a:t>
            </a:r>
            <a:r>
              <a:rPr dirty="0" sz="1100" spc="1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20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approach</a:t>
            </a:r>
            <a:r>
              <a:rPr dirty="0" sz="1100" spc="2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allows</a:t>
            </a:r>
            <a:r>
              <a:rPr dirty="0" sz="1100" spc="20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</a:t>
            </a:r>
            <a:r>
              <a:rPr dirty="0" sz="1100" spc="1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2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go</a:t>
            </a:r>
            <a:r>
              <a:rPr dirty="0" sz="1100" spc="1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beyond</a:t>
            </a:r>
            <a:r>
              <a:rPr dirty="0" sz="1100" spc="20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just</a:t>
            </a:r>
            <a:r>
              <a:rPr dirty="0" sz="1100" spc="1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item</a:t>
            </a:r>
            <a:r>
              <a:rPr dirty="0" sz="1100" spc="20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attributes</a:t>
            </a:r>
            <a:r>
              <a:rPr dirty="0" sz="1100" spc="2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20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tap</a:t>
            </a:r>
            <a:r>
              <a:rPr dirty="0" sz="1100" spc="1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into</a:t>
            </a:r>
            <a:r>
              <a:rPr dirty="0" sz="1100" spc="1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95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rich </a:t>
            </a:r>
            <a:r>
              <a:rPr dirty="0" sz="1100">
                <a:latin typeface="Carlito"/>
                <a:cs typeface="Carlito"/>
              </a:rPr>
              <a:t>landscape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interactions,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ensuring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our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recommendations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are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not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only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relevant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but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also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tailored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individual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tastes.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implementing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collaborative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filtering,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aim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enhance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experience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by </a:t>
            </a:r>
            <a:r>
              <a:rPr dirty="0" sz="1100">
                <a:latin typeface="Carlito"/>
                <a:cs typeface="Carlito"/>
              </a:rPr>
              <a:t>delivering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more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diverse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personalized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recommendations,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ultimately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increasing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satisfaction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and </a:t>
            </a:r>
            <a:r>
              <a:rPr dirty="0" sz="1100">
                <a:latin typeface="Carlito"/>
                <a:cs typeface="Carlito"/>
              </a:rPr>
              <a:t>engagement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our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platform.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0584" y="436880"/>
            <a:ext cx="22701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System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81038" y="436880"/>
            <a:ext cx="96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latin typeface="Carlito"/>
                <a:cs typeface="Carlito"/>
              </a:rPr>
              <a:t>4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894334"/>
            <a:ext cx="5970905" cy="42875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u="sng" sz="11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Types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1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of</a:t>
            </a:r>
            <a:r>
              <a:rPr dirty="0" u="sng" sz="1100" spc="-1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1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Collaborative</a:t>
            </a:r>
            <a:r>
              <a:rPr dirty="0" u="sng" sz="1100" spc="-15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filtering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5"/>
              </a:spcBef>
            </a:pPr>
            <a:r>
              <a:rPr dirty="0" sz="1100" i="1">
                <a:latin typeface="Carlito"/>
                <a:cs typeface="Carlito"/>
              </a:rPr>
              <a:t>1.</a:t>
            </a:r>
            <a:r>
              <a:rPr dirty="0" sz="1100" spc="215" i="1">
                <a:latin typeface="Carlito"/>
                <a:cs typeface="Carlito"/>
              </a:rPr>
              <a:t>  </a:t>
            </a:r>
            <a:r>
              <a:rPr dirty="0" sz="1100" i="1">
                <a:latin typeface="Carlito"/>
                <a:cs typeface="Carlito"/>
              </a:rPr>
              <a:t>User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-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user based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collaborative</a:t>
            </a:r>
            <a:r>
              <a:rPr dirty="0" sz="1100" spc="-5" i="1">
                <a:latin typeface="Carlito"/>
                <a:cs typeface="Carlito"/>
              </a:rPr>
              <a:t> </a:t>
            </a:r>
            <a:r>
              <a:rPr dirty="0" sz="1100" spc="-10" i="1">
                <a:latin typeface="Carlito"/>
                <a:cs typeface="Carlito"/>
              </a:rPr>
              <a:t>filtering:</a:t>
            </a:r>
            <a:endParaRPr sz="1100">
              <a:latin typeface="Carlito"/>
              <a:cs typeface="Carlito"/>
            </a:endParaRPr>
          </a:p>
          <a:p>
            <a:pPr algn="just" marL="12700" marR="5715">
              <a:lnSpc>
                <a:spcPct val="203399"/>
              </a:lnSpc>
            </a:pPr>
            <a:r>
              <a:rPr dirty="0" sz="1100" spc="-10">
                <a:latin typeface="Carlito"/>
                <a:cs typeface="Carlito"/>
              </a:rPr>
              <a:t>User-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collaborative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filtering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technique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suggests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products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 a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based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what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have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liked.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measure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similarity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between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users,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common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metrics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like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Pearson </a:t>
            </a:r>
            <a:r>
              <a:rPr dirty="0" sz="1100">
                <a:latin typeface="Carlito"/>
                <a:cs typeface="Carlito"/>
              </a:rPr>
              <a:t>correlation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or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cosine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similarity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are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utilized.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our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illustration,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will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matrix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format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showcase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this </a:t>
            </a:r>
            <a:r>
              <a:rPr dirty="0" sz="1100">
                <a:latin typeface="Carlito"/>
                <a:cs typeface="Carlito"/>
              </a:rPr>
              <a:t>filtering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technique,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each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row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representing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each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column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representing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different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movie.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last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column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matrix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records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similarity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between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target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user.</a:t>
            </a:r>
            <a:endParaRPr sz="1100">
              <a:latin typeface="Carlito"/>
              <a:cs typeface="Carlito"/>
            </a:endParaRPr>
          </a:p>
          <a:p>
            <a:pPr algn="just" marL="12700" marR="5080" indent="456565">
              <a:lnSpc>
                <a:spcPct val="203500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For instance,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considering User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 the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target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user,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observe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 and User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 have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high </a:t>
            </a:r>
            <a:r>
              <a:rPr dirty="0" sz="1100">
                <a:latin typeface="Carlito"/>
                <a:cs typeface="Carlito"/>
              </a:rPr>
              <a:t>similarity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scores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(0.90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0.75,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respectively)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E.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implies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have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similar </a:t>
            </a:r>
            <a:r>
              <a:rPr dirty="0" sz="1100">
                <a:latin typeface="Carlito"/>
                <a:cs typeface="Carlito"/>
              </a:rPr>
              <a:t>preferences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regarding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rated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movies.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Therefore,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user-based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collaborative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filtering,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can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liked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which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they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haven't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provided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ratings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yet.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approach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leverages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collective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wisdom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users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offer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personalized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recommendations, </a:t>
            </a:r>
            <a:r>
              <a:rPr dirty="0" sz="1100">
                <a:latin typeface="Carlito"/>
                <a:cs typeface="Carlito"/>
              </a:rPr>
              <a:t>enhancing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experience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engagement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our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platform.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2004" y="5669660"/>
            <a:ext cx="5969635" cy="258254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41300">
              <a:lnSpc>
                <a:spcPct val="100000"/>
              </a:lnSpc>
              <a:spcBef>
                <a:spcPts val="105"/>
              </a:spcBef>
            </a:pPr>
            <a:r>
              <a:rPr dirty="0" sz="1100" i="1">
                <a:latin typeface="Carlito"/>
                <a:cs typeface="Carlito"/>
              </a:rPr>
              <a:t>2.</a:t>
            </a:r>
            <a:r>
              <a:rPr dirty="0" sz="1100" spc="220" i="1">
                <a:latin typeface="Carlito"/>
                <a:cs typeface="Carlito"/>
              </a:rPr>
              <a:t>  </a:t>
            </a:r>
            <a:r>
              <a:rPr dirty="0" sz="1100" spc="-10" i="1">
                <a:latin typeface="Carlito"/>
                <a:cs typeface="Carlito"/>
              </a:rPr>
              <a:t>Item-</a:t>
            </a:r>
            <a:r>
              <a:rPr dirty="0" sz="1100" i="1">
                <a:latin typeface="Carlito"/>
                <a:cs typeface="Carlito"/>
              </a:rPr>
              <a:t>item based</a:t>
            </a:r>
            <a:r>
              <a:rPr dirty="0" sz="1100" spc="-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collaborative</a:t>
            </a:r>
            <a:r>
              <a:rPr dirty="0" sz="1100" spc="-10" i="1">
                <a:latin typeface="Carlito"/>
                <a:cs typeface="Carlito"/>
              </a:rPr>
              <a:t> filtering:</a:t>
            </a:r>
            <a:endParaRPr sz="1100">
              <a:latin typeface="Carlito"/>
              <a:cs typeface="Carlito"/>
            </a:endParaRPr>
          </a:p>
          <a:p>
            <a:pPr algn="just" marL="12700" marR="5080">
              <a:lnSpc>
                <a:spcPct val="203300"/>
              </a:lnSpc>
            </a:pPr>
            <a:r>
              <a:rPr dirty="0" sz="1100" spc="-10">
                <a:latin typeface="Carlito"/>
                <a:cs typeface="Carlito"/>
              </a:rPr>
              <a:t>Item-</a:t>
            </a:r>
            <a:r>
              <a:rPr dirty="0" sz="1100">
                <a:latin typeface="Carlito"/>
                <a:cs typeface="Carlito"/>
              </a:rPr>
              <a:t>item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collaborative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filtering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(IBCF)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recommendation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method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suggests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items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based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user's </a:t>
            </a:r>
            <a:r>
              <a:rPr dirty="0" sz="1100">
                <a:latin typeface="Carlito"/>
                <a:cs typeface="Carlito"/>
              </a:rPr>
              <a:t>past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interactions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items.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Developed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Amazon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1998,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IBCF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has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been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crucial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their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success. </a:t>
            </a:r>
            <a:r>
              <a:rPr dirty="0" sz="1100">
                <a:latin typeface="Carlito"/>
                <a:cs typeface="Carlito"/>
              </a:rPr>
              <a:t>It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works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identifying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items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has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interacted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then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recommending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other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items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to </a:t>
            </a:r>
            <a:r>
              <a:rPr dirty="0" sz="1100">
                <a:latin typeface="Carlito"/>
                <a:cs typeface="Carlito"/>
              </a:rPr>
              <a:t>those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preferences.</a:t>
            </a:r>
            <a:endParaRPr sz="1100">
              <a:latin typeface="Carlito"/>
              <a:cs typeface="Carlito"/>
            </a:endParaRPr>
          </a:p>
          <a:p>
            <a:pPr algn="just" marL="12700" marR="5080">
              <a:lnSpc>
                <a:spcPct val="203600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example,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if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has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liked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A,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B,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C,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IBCF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will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find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other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these,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such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as </a:t>
            </a:r>
            <a:r>
              <a:rPr dirty="0" sz="1100" spc="-10">
                <a:latin typeface="Carlito"/>
                <a:cs typeface="Carlito"/>
              </a:rPr>
              <a:t>movie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D,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recommend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them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user.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This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process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prioritizes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items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based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their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similarity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items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already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liked,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enhancing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accuracy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improving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satisfaction.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0584" y="436880"/>
            <a:ext cx="22701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System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81038" y="436880"/>
            <a:ext cx="96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latin typeface="Carlito"/>
                <a:cs typeface="Carlito"/>
              </a:rPr>
              <a:t>5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894334"/>
            <a:ext cx="5972175" cy="3946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u="sng" sz="1100" b="1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Hybrid</a:t>
            </a:r>
            <a:r>
              <a:rPr dirty="0" u="sng" sz="1100" spc="-30" b="1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100" b="1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recommended</a:t>
            </a:r>
            <a:r>
              <a:rPr dirty="0" u="sng" sz="1100" spc="-15" b="1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100" spc="-10" b="1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system</a:t>
            </a:r>
            <a:endParaRPr sz="1100">
              <a:latin typeface="Carlito"/>
              <a:cs typeface="Carlito"/>
            </a:endParaRPr>
          </a:p>
          <a:p>
            <a:pPr algn="just" marL="12700" marR="6350">
              <a:lnSpc>
                <a:spcPct val="203500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approaches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combine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strengths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multiple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techniques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provide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more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comprehensive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and </a:t>
            </a:r>
            <a:r>
              <a:rPr dirty="0" sz="1100">
                <a:latin typeface="Carlito"/>
                <a:cs typeface="Carlito"/>
              </a:rPr>
              <a:t>personalized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recommendations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[11].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context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recommendation,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could </a:t>
            </a:r>
            <a:r>
              <a:rPr dirty="0" sz="1100">
                <a:latin typeface="Carlito"/>
                <a:cs typeface="Carlito"/>
              </a:rPr>
              <a:t>leverage</a:t>
            </a:r>
            <a:r>
              <a:rPr dirty="0" sz="1100" spc="1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CF</a:t>
            </a:r>
            <a:r>
              <a:rPr dirty="0" sz="1100" spc="1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1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identify</a:t>
            </a:r>
            <a:r>
              <a:rPr dirty="0" sz="1100" spc="1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users</a:t>
            </a:r>
            <a:r>
              <a:rPr dirty="0" sz="1100" spc="1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1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tastes</a:t>
            </a:r>
            <a:r>
              <a:rPr dirty="0" sz="1100" spc="1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1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CBF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1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refine</a:t>
            </a:r>
            <a:r>
              <a:rPr dirty="0" sz="1100" spc="1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recommendations</a:t>
            </a:r>
            <a:r>
              <a:rPr dirty="0" sz="1100" spc="1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1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movie features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preferred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those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users.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Additionally,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graph-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CBF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approaches </a:t>
            </a:r>
            <a:r>
              <a:rPr dirty="0" sz="1100">
                <a:latin typeface="Carlito"/>
                <a:cs typeface="Carlito"/>
              </a:rPr>
              <a:t>have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potential</a:t>
            </a:r>
            <a:r>
              <a:rPr dirty="0" sz="1100" spc="-25">
                <a:latin typeface="Carlito"/>
                <a:cs typeface="Carlito"/>
              </a:rPr>
              <a:t> to </a:t>
            </a:r>
            <a:r>
              <a:rPr dirty="0" sz="1100">
                <a:latin typeface="Carlito"/>
                <a:cs typeface="Carlito"/>
              </a:rPr>
              <a:t>uncover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content-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connections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might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not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readily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apparent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traditional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methods,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further </a:t>
            </a:r>
            <a:r>
              <a:rPr dirty="0" sz="1100">
                <a:latin typeface="Carlito"/>
                <a:cs typeface="Carlito"/>
              </a:rPr>
              <a:t>enhancing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recommendation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personalization.</a:t>
            </a:r>
            <a:endParaRPr sz="1100">
              <a:latin typeface="Carlito"/>
              <a:cs typeface="Carlito"/>
            </a:endParaRPr>
          </a:p>
          <a:p>
            <a:pPr algn="just" marL="12700" marR="5080" indent="456565">
              <a:lnSpc>
                <a:spcPct val="203399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research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investigates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 hybrid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recommender system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 integrates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graph-based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CBF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Surprise's</a:t>
            </a:r>
            <a:r>
              <a:rPr dirty="0" sz="1100" spc="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SVD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implementation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CF.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hypothesize</a:t>
            </a:r>
            <a:r>
              <a:rPr dirty="0" sz="1100" spc="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approach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will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yield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more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accurate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personalized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movie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recommendations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compared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standalone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CBF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CF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methods.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subsequent </a:t>
            </a:r>
            <a:r>
              <a:rPr dirty="0" sz="1100">
                <a:latin typeface="Carlito"/>
                <a:cs typeface="Carlito"/>
              </a:rPr>
              <a:t>sections</a:t>
            </a:r>
            <a:r>
              <a:rPr dirty="0" sz="1100" spc="3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delve</a:t>
            </a:r>
            <a:r>
              <a:rPr dirty="0" sz="1100" spc="3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deeper</a:t>
            </a:r>
            <a:r>
              <a:rPr dirty="0" sz="1100" spc="3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into</a:t>
            </a:r>
            <a:r>
              <a:rPr dirty="0" sz="1100" spc="3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3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objectives</a:t>
            </a:r>
            <a:r>
              <a:rPr dirty="0" sz="1100" spc="3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3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3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project,</a:t>
            </a:r>
            <a:r>
              <a:rPr dirty="0" sz="1100" spc="3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3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dataset</a:t>
            </a:r>
            <a:r>
              <a:rPr dirty="0" sz="1100" spc="3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used,</a:t>
            </a:r>
            <a:r>
              <a:rPr dirty="0" sz="1100" spc="3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3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3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design</a:t>
            </a:r>
            <a:r>
              <a:rPr dirty="0" sz="1100" spc="31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and </a:t>
            </a:r>
            <a:r>
              <a:rPr dirty="0" sz="1100">
                <a:latin typeface="Carlito"/>
                <a:cs typeface="Carlito"/>
              </a:rPr>
              <a:t>implementation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details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our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system,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followed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testing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system.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2004" y="5328284"/>
            <a:ext cx="5972810" cy="36048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100" spc="-10" b="1">
                <a:latin typeface="Carlito"/>
                <a:cs typeface="Carlito"/>
              </a:rPr>
              <a:t>Motivation</a:t>
            </a:r>
            <a:endParaRPr sz="1100">
              <a:latin typeface="Carlito"/>
              <a:cs typeface="Carlito"/>
            </a:endParaRPr>
          </a:p>
          <a:p>
            <a:pPr algn="just" marL="12700" marR="5715">
              <a:lnSpc>
                <a:spcPct val="203500"/>
              </a:lnSpc>
            </a:pP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discussed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previous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section,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were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introduced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tackle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problem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of </a:t>
            </a:r>
            <a:r>
              <a:rPr dirty="0" sz="1100">
                <a:latin typeface="Carlito"/>
                <a:cs typeface="Carlito"/>
              </a:rPr>
              <a:t>making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right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choice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among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sea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options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available.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Traditional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have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limitation,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while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CBF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fails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3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take</a:t>
            </a:r>
            <a:r>
              <a:rPr dirty="0" sz="1100" spc="2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2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interactions</a:t>
            </a:r>
            <a:r>
              <a:rPr dirty="0" sz="1100" spc="2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into</a:t>
            </a:r>
            <a:r>
              <a:rPr dirty="0" sz="1100" spc="3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account,</a:t>
            </a:r>
            <a:r>
              <a:rPr dirty="0" sz="1100" spc="3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CF</a:t>
            </a:r>
            <a:r>
              <a:rPr dirty="0" sz="1100" spc="2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can</a:t>
            </a:r>
            <a:r>
              <a:rPr dirty="0" sz="1100" spc="2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struggle</a:t>
            </a:r>
            <a:r>
              <a:rPr dirty="0" sz="1100" spc="2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3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capture</a:t>
            </a:r>
            <a:r>
              <a:rPr dirty="0" sz="1100" spc="2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2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intricate</a:t>
            </a:r>
            <a:r>
              <a:rPr dirty="0" sz="1100" spc="2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28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multifaceted </a:t>
            </a:r>
            <a:r>
              <a:rPr dirty="0" sz="1100">
                <a:latin typeface="Carlito"/>
                <a:cs typeface="Carlito"/>
              </a:rPr>
              <a:t>relationships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between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users,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movies,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other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relevant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movie-</a:t>
            </a:r>
            <a:r>
              <a:rPr dirty="0" sz="1100">
                <a:latin typeface="Carlito"/>
                <a:cs typeface="Carlito"/>
              </a:rPr>
              <a:t>related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entities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(actors,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directors,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genres) </a:t>
            </a:r>
            <a:r>
              <a:rPr dirty="0" sz="1100">
                <a:latin typeface="Carlito"/>
                <a:cs typeface="Carlito"/>
              </a:rPr>
              <a:t>[4,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5].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This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limitation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can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lead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generic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recommendations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fail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fully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resonate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user's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nuanced preferences.</a:t>
            </a:r>
            <a:endParaRPr sz="1100">
              <a:latin typeface="Carlito"/>
              <a:cs typeface="Carlito"/>
            </a:endParaRPr>
          </a:p>
          <a:p>
            <a:pPr algn="just" marL="12700" marR="5080">
              <a:lnSpc>
                <a:spcPct val="203300"/>
              </a:lnSpc>
              <a:spcBef>
                <a:spcPts val="5"/>
              </a:spcBef>
            </a:pPr>
            <a:r>
              <a:rPr dirty="0" sz="1100" spc="-10">
                <a:latin typeface="Carlito"/>
                <a:cs typeface="Carlito"/>
              </a:rPr>
              <a:t>This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research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is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motivated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potential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hybrid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approaches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combine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strengths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of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multiple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1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techniques</a:t>
            </a:r>
            <a:r>
              <a:rPr dirty="0" sz="1100" spc="1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1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deliver</a:t>
            </a:r>
            <a:r>
              <a:rPr dirty="0" sz="1100" spc="1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more</a:t>
            </a:r>
            <a:r>
              <a:rPr dirty="0" sz="1100" spc="1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comprehensive</a:t>
            </a:r>
            <a:r>
              <a:rPr dirty="0" sz="1100" spc="1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1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personalized</a:t>
            </a:r>
            <a:r>
              <a:rPr dirty="0" sz="1100" spc="1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recommendations</a:t>
            </a:r>
            <a:r>
              <a:rPr dirty="0" sz="1100" spc="145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[6]. </a:t>
            </a:r>
            <a:r>
              <a:rPr dirty="0" sz="1100">
                <a:latin typeface="Carlito"/>
                <a:cs typeface="Carlito"/>
              </a:rPr>
              <a:t>Specifically,</a:t>
            </a:r>
            <a:r>
              <a:rPr dirty="0" sz="1100" spc="1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1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explore</a:t>
            </a:r>
            <a:r>
              <a:rPr dirty="0" sz="1100" spc="1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integration</a:t>
            </a:r>
            <a:r>
              <a:rPr dirty="0" sz="1100" spc="1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200">
                <a:latin typeface="Carlito"/>
                <a:cs typeface="Carlito"/>
              </a:rPr>
              <a:t> </a:t>
            </a:r>
            <a:r>
              <a:rPr dirty="0" sz="1100" spc="-10" i="1">
                <a:latin typeface="Carlito"/>
                <a:cs typeface="Carlito"/>
              </a:rPr>
              <a:t>graph-</a:t>
            </a:r>
            <a:r>
              <a:rPr dirty="0" sz="1100" i="1">
                <a:latin typeface="Carlito"/>
                <a:cs typeface="Carlito"/>
              </a:rPr>
              <a:t>based</a:t>
            </a:r>
            <a:r>
              <a:rPr dirty="0" sz="1100" spc="18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techniques</a:t>
            </a:r>
            <a:r>
              <a:rPr dirty="0" sz="1100" spc="18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within</a:t>
            </a:r>
            <a:r>
              <a:rPr dirty="0" sz="1100" spc="17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a</a:t>
            </a:r>
            <a:r>
              <a:rPr dirty="0" sz="1100" spc="18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hybrid</a:t>
            </a:r>
            <a:r>
              <a:rPr dirty="0" sz="1100" spc="17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system</a:t>
            </a:r>
            <a:r>
              <a:rPr dirty="0" sz="1100" spc="204" i="1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16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movie recommendations.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0584" y="436880"/>
            <a:ext cx="22701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System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81038" y="436880"/>
            <a:ext cx="96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latin typeface="Carlito"/>
                <a:cs typeface="Carlito"/>
              </a:rPr>
              <a:t>6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894334"/>
            <a:ext cx="5972810" cy="36048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10">
                <a:latin typeface="Carlito"/>
                <a:cs typeface="Carlito"/>
              </a:rPr>
              <a:t>Graph-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methods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offer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powerful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approach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model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complex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relationships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between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entities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[7].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By</a:t>
            </a:r>
            <a:endParaRPr sz="1100">
              <a:latin typeface="Carlito"/>
              <a:cs typeface="Carlito"/>
            </a:endParaRPr>
          </a:p>
          <a:p>
            <a:pPr algn="just" marL="12700" marR="5080">
              <a:lnSpc>
                <a:spcPct val="203500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representing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movies,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actors,</a:t>
            </a:r>
            <a:r>
              <a:rPr dirty="0" sz="1100" spc="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directors,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genres,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other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relevant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entities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nodes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graph,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the </a:t>
            </a:r>
            <a:r>
              <a:rPr dirty="0" sz="1100">
                <a:latin typeface="Carlito"/>
                <a:cs typeface="Carlito"/>
              </a:rPr>
              <a:t>connections</a:t>
            </a:r>
            <a:r>
              <a:rPr dirty="0" sz="1100" spc="1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between</a:t>
            </a:r>
            <a:r>
              <a:rPr dirty="0" sz="1100" spc="1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them</a:t>
            </a:r>
            <a:r>
              <a:rPr dirty="0" sz="1100" spc="1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1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edges,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1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can</a:t>
            </a:r>
            <a:r>
              <a:rPr dirty="0" sz="1100" spc="1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capture</a:t>
            </a:r>
            <a:r>
              <a:rPr dirty="0" sz="1100" spc="1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intricate</a:t>
            </a:r>
            <a:r>
              <a:rPr dirty="0" sz="1100" spc="1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web</a:t>
            </a:r>
            <a:r>
              <a:rPr dirty="0" sz="1100" spc="1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1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influences</a:t>
            </a:r>
            <a:r>
              <a:rPr dirty="0" sz="1100" spc="1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1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shape</a:t>
            </a:r>
            <a:r>
              <a:rPr dirty="0" sz="1100" spc="125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user </a:t>
            </a:r>
            <a:r>
              <a:rPr dirty="0" sz="1100">
                <a:latin typeface="Carlito"/>
                <a:cs typeface="Carlito"/>
              </a:rPr>
              <a:t>preferences.</a:t>
            </a:r>
            <a:r>
              <a:rPr dirty="0" sz="1100" spc="140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1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instance,</a:t>
            </a:r>
            <a:r>
              <a:rPr dirty="0" sz="1100" spc="1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1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1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can</a:t>
            </a:r>
            <a:r>
              <a:rPr dirty="0" sz="1100" spc="1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model</a:t>
            </a:r>
            <a:r>
              <a:rPr dirty="0" sz="1100" spc="1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connection</a:t>
            </a:r>
            <a:r>
              <a:rPr dirty="0" sz="1100" spc="1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between</a:t>
            </a:r>
            <a:r>
              <a:rPr dirty="0" sz="1100" spc="1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1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1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who</a:t>
            </a:r>
            <a:r>
              <a:rPr dirty="0" sz="1100" spc="1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enjoyed</a:t>
            </a:r>
            <a:r>
              <a:rPr dirty="0" sz="1100" spc="1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1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movie </a:t>
            </a:r>
            <a:r>
              <a:rPr dirty="0" sz="1100">
                <a:latin typeface="Carlito"/>
                <a:cs typeface="Carlito"/>
              </a:rPr>
              <a:t>directed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specific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director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other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directed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same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person.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Additionally,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graph-</a:t>
            </a:r>
            <a:r>
              <a:rPr dirty="0" sz="1100" spc="-10">
                <a:latin typeface="Carlito"/>
                <a:cs typeface="Carlito"/>
              </a:rPr>
              <a:t>based </a:t>
            </a:r>
            <a:r>
              <a:rPr dirty="0" sz="1100">
                <a:latin typeface="Carlito"/>
                <a:cs typeface="Carlito"/>
              </a:rPr>
              <a:t>methods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can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leverage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descriptions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text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identify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thematic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similarities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between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movies, </a:t>
            </a:r>
            <a:r>
              <a:rPr dirty="0" sz="1100">
                <a:latin typeface="Carlito"/>
                <a:cs typeface="Carlito"/>
              </a:rPr>
              <a:t>even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if</a:t>
            </a:r>
            <a:r>
              <a:rPr dirty="0" sz="1100" spc="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they</a:t>
            </a:r>
            <a:r>
              <a:rPr dirty="0" sz="1100" spc="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don't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explicitly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belong</a:t>
            </a:r>
            <a:r>
              <a:rPr dirty="0" sz="1100" spc="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same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genre.</a:t>
            </a:r>
            <a:r>
              <a:rPr dirty="0" sz="1100" spc="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allows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discovery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more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nuanced </a:t>
            </a:r>
            <a:r>
              <a:rPr dirty="0" sz="1100">
                <a:latin typeface="Carlito"/>
                <a:cs typeface="Carlito"/>
              </a:rPr>
              <a:t>connections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beyond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traditional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genre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classifications.</a:t>
            </a:r>
            <a:endParaRPr sz="1100">
              <a:latin typeface="Carlito"/>
              <a:cs typeface="Carlito"/>
            </a:endParaRPr>
          </a:p>
          <a:p>
            <a:pPr algn="just" marL="12700" marR="7620">
              <a:lnSpc>
                <a:spcPts val="2690"/>
              </a:lnSpc>
              <a:spcBef>
                <a:spcPts val="105"/>
              </a:spcBef>
            </a:pP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integrating</a:t>
            </a:r>
            <a:r>
              <a:rPr dirty="0" sz="1100" spc="7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graph-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techniques</a:t>
            </a:r>
            <a:r>
              <a:rPr dirty="0" sz="1100" spc="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6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established</a:t>
            </a:r>
            <a:r>
              <a:rPr dirty="0" sz="1100" spc="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CF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methods,</a:t>
            </a:r>
            <a:r>
              <a:rPr dirty="0" sz="1100" spc="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aim</a:t>
            </a:r>
            <a:r>
              <a:rPr dirty="0" sz="1100" spc="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create</a:t>
            </a:r>
            <a:r>
              <a:rPr dirty="0" sz="1100" spc="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system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leverages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both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explicit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user-movie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interaction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(ratings)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inherent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relationships</a:t>
            </a:r>
            <a:r>
              <a:rPr dirty="0" sz="1100" spc="-10">
                <a:latin typeface="Carlito"/>
                <a:cs typeface="Carlito"/>
              </a:rPr>
              <a:t> between </a:t>
            </a:r>
            <a:r>
              <a:rPr dirty="0" sz="1100">
                <a:latin typeface="Carlito"/>
                <a:cs typeface="Carlito"/>
              </a:rPr>
              <a:t>movies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provide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more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accurate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personalized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</a:t>
            </a:r>
            <a:r>
              <a:rPr dirty="0" sz="1100" spc="-10">
                <a:latin typeface="Carlito"/>
                <a:cs typeface="Carlito"/>
              </a:rPr>
              <a:t> recommendations.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2004" y="4988178"/>
            <a:ext cx="5971540" cy="18992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100" spc="-10" b="1">
                <a:latin typeface="Carlito"/>
                <a:cs typeface="Carlito"/>
              </a:rPr>
              <a:t>Objectives</a:t>
            </a:r>
            <a:endParaRPr sz="1100">
              <a:latin typeface="Carlito"/>
              <a:cs typeface="Carlito"/>
            </a:endParaRPr>
          </a:p>
          <a:p>
            <a:pPr algn="just" marL="12700" marR="5080">
              <a:lnSpc>
                <a:spcPts val="2690"/>
              </a:lnSpc>
              <a:spcBef>
                <a:spcPts val="305"/>
              </a:spcBef>
            </a:pP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research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investigates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novel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recommender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leverages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power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pre-</a:t>
            </a:r>
            <a:r>
              <a:rPr dirty="0" sz="1100" spc="-10">
                <a:latin typeface="Carlito"/>
                <a:cs typeface="Carlito"/>
              </a:rPr>
              <a:t>trained </a:t>
            </a:r>
            <a:r>
              <a:rPr dirty="0" sz="1100">
                <a:latin typeface="Carlito"/>
                <a:cs typeface="Carlito"/>
              </a:rPr>
              <a:t>word</a:t>
            </a:r>
            <a:r>
              <a:rPr dirty="0" sz="1100" spc="2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embeddings</a:t>
            </a:r>
            <a:r>
              <a:rPr dirty="0" sz="1100" spc="2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28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graph-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2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techniques</a:t>
            </a:r>
            <a:r>
              <a:rPr dirty="0" sz="1100" spc="2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2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deliver</a:t>
            </a:r>
            <a:r>
              <a:rPr dirty="0" sz="1100" spc="2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enhanced</a:t>
            </a:r>
            <a:r>
              <a:rPr dirty="0" sz="1100" spc="2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</a:t>
            </a:r>
            <a:r>
              <a:rPr dirty="0" sz="1100" spc="2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recommendations.</a:t>
            </a:r>
            <a:r>
              <a:rPr dirty="0" sz="1100" spc="280">
                <a:latin typeface="Carlito"/>
                <a:cs typeface="Carlito"/>
              </a:rPr>
              <a:t>  </a:t>
            </a:r>
            <a:r>
              <a:rPr dirty="0" sz="1100" spc="-25">
                <a:latin typeface="Carlito"/>
                <a:cs typeface="Carlito"/>
              </a:rPr>
              <a:t>By </a:t>
            </a:r>
            <a:r>
              <a:rPr dirty="0" sz="1100">
                <a:latin typeface="Carlito"/>
                <a:cs typeface="Carlito"/>
              </a:rPr>
              <a:t>combining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these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approaches,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aims</a:t>
            </a:r>
            <a:r>
              <a:rPr dirty="0" sz="1100" spc="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create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more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comprehensive</a:t>
            </a:r>
            <a:r>
              <a:rPr dirty="0" sz="1100" spc="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understanding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user </a:t>
            </a:r>
            <a:r>
              <a:rPr dirty="0" sz="1100">
                <a:latin typeface="Carlito"/>
                <a:cs typeface="Carlito"/>
              </a:rPr>
              <a:t>preferences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characteristics,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leading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more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personalized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recommendation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experience.</a:t>
            </a:r>
            <a:endParaRPr sz="1100">
              <a:latin typeface="Carlito"/>
              <a:cs typeface="Carlito"/>
            </a:endParaRPr>
          </a:p>
          <a:p>
            <a:pPr algn="just" marL="12700">
              <a:lnSpc>
                <a:spcPct val="100000"/>
              </a:lnSpc>
              <a:spcBef>
                <a:spcPts val="1045"/>
              </a:spcBef>
            </a:pP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key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objectives </a:t>
            </a:r>
            <a:r>
              <a:rPr dirty="0" sz="1100" spc="-10">
                <a:latin typeface="Carlito"/>
                <a:cs typeface="Carlito"/>
              </a:rPr>
              <a:t>achieved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research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are: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2004" y="7375397"/>
            <a:ext cx="5971540" cy="1557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rlito"/>
                <a:cs typeface="Carlito"/>
              </a:rPr>
              <a:t>Objective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1: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Extracting</a:t>
            </a:r>
            <a:r>
              <a:rPr dirty="0" sz="1100" spc="-10" b="1">
                <a:latin typeface="Carlito"/>
                <a:cs typeface="Carlito"/>
              </a:rPr>
              <a:t> Meaningful </a:t>
            </a:r>
            <a:r>
              <a:rPr dirty="0" sz="1100" b="1">
                <a:latin typeface="Carlito"/>
                <a:cs typeface="Carlito"/>
              </a:rPr>
              <a:t>Features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from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Movie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Descriptions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with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Glove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Embeddings</a:t>
            </a:r>
            <a:endParaRPr sz="1100">
              <a:latin typeface="Carlito"/>
              <a:cs typeface="Carlito"/>
            </a:endParaRPr>
          </a:p>
          <a:p>
            <a:pPr algn="just" marL="469265" marR="5080">
              <a:lnSpc>
                <a:spcPct val="203300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Traditional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content-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filtering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(CBF)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methods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often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rely</a:t>
            </a:r>
            <a:r>
              <a:rPr dirty="0" sz="1100" spc="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solely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individual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features </a:t>
            </a:r>
            <a:r>
              <a:rPr dirty="0" sz="1100">
                <a:latin typeface="Carlito"/>
                <a:cs typeface="Carlito"/>
              </a:rPr>
              <a:t>like</a:t>
            </a:r>
            <a:r>
              <a:rPr dirty="0" sz="1100" spc="2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genre</a:t>
            </a:r>
            <a:r>
              <a:rPr dirty="0" sz="1100" spc="229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or</a:t>
            </a:r>
            <a:r>
              <a:rPr dirty="0" sz="1100" spc="2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actors.</a:t>
            </a:r>
            <a:r>
              <a:rPr dirty="0" sz="1100" spc="2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229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approach</a:t>
            </a:r>
            <a:r>
              <a:rPr dirty="0" sz="1100" spc="2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can</a:t>
            </a:r>
            <a:r>
              <a:rPr dirty="0" sz="1100" spc="2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overlook</a:t>
            </a:r>
            <a:r>
              <a:rPr dirty="0" sz="1100" spc="2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2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nuanced</a:t>
            </a:r>
            <a:r>
              <a:rPr dirty="0" sz="1100" spc="2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relationships</a:t>
            </a:r>
            <a:r>
              <a:rPr dirty="0" sz="1100" spc="2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between</a:t>
            </a:r>
            <a:r>
              <a:rPr dirty="0" sz="1100" spc="24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these features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can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significantly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influence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preferences.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address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limitation,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employed pre-</a:t>
            </a:r>
            <a:r>
              <a:rPr dirty="0" sz="1100">
                <a:latin typeface="Carlito"/>
                <a:cs typeface="Carlito"/>
              </a:rPr>
              <a:t>trained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word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embeddings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from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Glove.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Glove,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trained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massive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dataset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text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code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0584" y="436880"/>
            <a:ext cx="22701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System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81038" y="436880"/>
            <a:ext cx="96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latin typeface="Carlito"/>
                <a:cs typeface="Carlito"/>
              </a:rPr>
              <a:t>7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359153" y="894334"/>
            <a:ext cx="5514975" cy="2240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from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Wikipedia,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effectively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encodes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semantic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relationships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between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words.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applying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Glove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to</a:t>
            </a:r>
            <a:endParaRPr sz="1100">
              <a:latin typeface="Carlito"/>
              <a:cs typeface="Carlito"/>
            </a:endParaRPr>
          </a:p>
          <a:p>
            <a:pPr algn="just" marL="12700" marR="5080">
              <a:lnSpc>
                <a:spcPct val="203500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movie</a:t>
            </a:r>
            <a:r>
              <a:rPr dirty="0" sz="1100" spc="125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descriptions,</a:t>
            </a:r>
            <a:r>
              <a:rPr dirty="0" sz="1100" spc="130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135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were</a:t>
            </a:r>
            <a:r>
              <a:rPr dirty="0" sz="1100" spc="130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able</a:t>
            </a:r>
            <a:r>
              <a:rPr dirty="0" sz="1100" spc="135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135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convert</a:t>
            </a:r>
            <a:r>
              <a:rPr dirty="0" sz="1100" spc="130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135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textual</a:t>
            </a:r>
            <a:r>
              <a:rPr dirty="0" sz="1100" spc="135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information</a:t>
            </a:r>
            <a:r>
              <a:rPr dirty="0" sz="1100" spc="135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into</a:t>
            </a:r>
            <a:r>
              <a:rPr dirty="0" sz="1100" spc="140">
                <a:latin typeface="Carlito"/>
                <a:cs typeface="Carlito"/>
              </a:rPr>
              <a:t>  </a:t>
            </a:r>
            <a:r>
              <a:rPr dirty="0" sz="1100" spc="-10">
                <a:latin typeface="Carlito"/>
                <a:cs typeface="Carlito"/>
              </a:rPr>
              <a:t>numerical </a:t>
            </a:r>
            <a:r>
              <a:rPr dirty="0" sz="1100">
                <a:latin typeface="Carlito"/>
                <a:cs typeface="Carlito"/>
              </a:rPr>
              <a:t>representations</a:t>
            </a:r>
            <a:r>
              <a:rPr dirty="0" sz="1100" spc="409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4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capture</a:t>
            </a:r>
            <a:r>
              <a:rPr dirty="0" sz="1100" spc="4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4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thematic</a:t>
            </a:r>
            <a:r>
              <a:rPr dirty="0" sz="1100" spc="4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content</a:t>
            </a:r>
            <a:r>
              <a:rPr dirty="0" sz="1100" spc="4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409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each</a:t>
            </a:r>
            <a:r>
              <a:rPr dirty="0" sz="1100" spc="409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movie.</a:t>
            </a:r>
            <a:r>
              <a:rPr dirty="0" sz="1100" spc="4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Averaging</a:t>
            </a:r>
            <a:r>
              <a:rPr dirty="0" sz="1100" spc="4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430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word </a:t>
            </a:r>
            <a:r>
              <a:rPr dirty="0" sz="1100">
                <a:latin typeface="Carlito"/>
                <a:cs typeface="Carlito"/>
              </a:rPr>
              <a:t>embeddings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within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description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creates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unique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vector</a:t>
            </a:r>
            <a:r>
              <a:rPr dirty="0" sz="1100" spc="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representation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each</a:t>
            </a:r>
            <a:r>
              <a:rPr dirty="0" sz="1100" spc="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movie.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These </a:t>
            </a:r>
            <a:r>
              <a:rPr dirty="0" sz="1100">
                <a:latin typeface="Carlito"/>
                <a:cs typeface="Carlito"/>
              </a:rPr>
              <a:t>embedding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vectors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were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then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incorporated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node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features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within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constructed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knowledge </a:t>
            </a:r>
            <a:r>
              <a:rPr dirty="0" sz="1100">
                <a:latin typeface="Carlito"/>
                <a:cs typeface="Carlito"/>
              </a:rPr>
              <a:t>graph.</a:t>
            </a:r>
            <a:r>
              <a:rPr dirty="0" sz="1100" spc="1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1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allows</a:t>
            </a:r>
            <a:r>
              <a:rPr dirty="0" sz="1100" spc="1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</a:t>
            </a:r>
            <a:r>
              <a:rPr dirty="0" sz="1100" spc="1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1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measure</a:t>
            </a:r>
            <a:r>
              <a:rPr dirty="0" sz="1100" spc="1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similarity</a:t>
            </a:r>
            <a:r>
              <a:rPr dirty="0" sz="1100" spc="1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between</a:t>
            </a:r>
            <a:r>
              <a:rPr dirty="0" sz="1100" spc="1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</a:t>
            </a:r>
            <a:r>
              <a:rPr dirty="0" sz="1100" spc="1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1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1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7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thematic </a:t>
            </a:r>
            <a:r>
              <a:rPr dirty="0" sz="1100">
                <a:latin typeface="Carlito"/>
                <a:cs typeface="Carlito"/>
              </a:rPr>
              <a:t>content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their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descriptions,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even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if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they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don't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explicitly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belong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same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genre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category.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2004" y="3622675"/>
            <a:ext cx="5972175" cy="32651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Carlito"/>
                <a:cs typeface="Carlito"/>
              </a:rPr>
              <a:t>Objective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2: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Constructing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a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Knowledge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Graph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for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Movie</a:t>
            </a:r>
            <a:r>
              <a:rPr dirty="0" sz="1100" spc="-1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Recommendations</a:t>
            </a:r>
            <a:endParaRPr sz="1100">
              <a:latin typeface="Carlito"/>
              <a:cs typeface="Carlito"/>
            </a:endParaRPr>
          </a:p>
          <a:p>
            <a:pPr algn="just" marL="469265" marR="5080">
              <a:lnSpc>
                <a:spcPct val="203500"/>
              </a:lnSpc>
            </a:pPr>
            <a:r>
              <a:rPr dirty="0" sz="1100">
                <a:latin typeface="Carlito"/>
                <a:cs typeface="Carlito"/>
              </a:rPr>
              <a:t>Knowledge graphs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offer a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powerful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way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model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complex relationships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between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entities.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In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research,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1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constructed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knowledge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capture</a:t>
            </a:r>
            <a:r>
              <a:rPr dirty="0" sz="1100" spc="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relationships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between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users, </a:t>
            </a:r>
            <a:r>
              <a:rPr dirty="0" sz="1100">
                <a:latin typeface="Carlito"/>
                <a:cs typeface="Carlito"/>
              </a:rPr>
              <a:t>movies,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actors,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directors,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genres,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other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relevant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entities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within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domain.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-5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graph </a:t>
            </a:r>
            <a:r>
              <a:rPr dirty="0" sz="1100">
                <a:latin typeface="Carlito"/>
                <a:cs typeface="Carlito"/>
              </a:rPr>
              <a:t>goes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beyond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explicit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connections,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such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rating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movie,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also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incorporating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implicit </a:t>
            </a:r>
            <a:r>
              <a:rPr dirty="0" sz="1100">
                <a:latin typeface="Carlito"/>
                <a:cs typeface="Carlito"/>
              </a:rPr>
              <a:t>relationships.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instance,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can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model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connection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between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two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directed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by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3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same</a:t>
            </a:r>
            <a:r>
              <a:rPr dirty="0" sz="1100" spc="3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person</a:t>
            </a:r>
            <a:r>
              <a:rPr dirty="0" sz="1100" spc="3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or</a:t>
            </a:r>
            <a:r>
              <a:rPr dirty="0" sz="1100" spc="3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written</a:t>
            </a:r>
            <a:r>
              <a:rPr dirty="0" sz="1100" spc="3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3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3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same</a:t>
            </a:r>
            <a:r>
              <a:rPr dirty="0" sz="1100" spc="3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screenwriter.</a:t>
            </a:r>
            <a:r>
              <a:rPr dirty="0" sz="1100" spc="3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35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integrating</a:t>
            </a:r>
            <a:r>
              <a:rPr dirty="0" sz="1100" spc="3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35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Glove-derived </a:t>
            </a:r>
            <a:r>
              <a:rPr dirty="0" sz="1100">
                <a:latin typeface="Carlito"/>
                <a:cs typeface="Carlito"/>
              </a:rPr>
              <a:t>embedding</a:t>
            </a:r>
            <a:r>
              <a:rPr dirty="0" sz="1100" spc="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vectors</a:t>
            </a:r>
            <a:r>
              <a:rPr dirty="0" sz="1100" spc="1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from</a:t>
            </a:r>
            <a:r>
              <a:rPr dirty="0" sz="1100" spc="1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descriptions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node</a:t>
            </a:r>
            <a:r>
              <a:rPr dirty="0" sz="1100" spc="1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features,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knowledge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1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becomes </a:t>
            </a:r>
            <a:r>
              <a:rPr dirty="0" sz="1100">
                <a:latin typeface="Carlito"/>
                <a:cs typeface="Carlito"/>
              </a:rPr>
              <a:t>even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more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sophisticated.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allows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not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only</a:t>
            </a:r>
            <a:r>
              <a:rPr dirty="0" sz="1100" spc="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consider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explicit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connections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and </a:t>
            </a:r>
            <a:r>
              <a:rPr dirty="0" sz="1100">
                <a:latin typeface="Carlito"/>
                <a:cs typeface="Carlito"/>
              </a:rPr>
              <a:t>genres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but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also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leverage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thematic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similarities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between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captured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embeddings.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2004" y="7375397"/>
            <a:ext cx="5972175" cy="15576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b="1">
                <a:latin typeface="Carlito"/>
                <a:cs typeface="Carlito"/>
              </a:rPr>
              <a:t>Objective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3: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Hybrid</a:t>
            </a:r>
            <a:r>
              <a:rPr dirty="0" sz="1100" spc="-10" b="1">
                <a:latin typeface="Carlito"/>
                <a:cs typeface="Carlito"/>
              </a:rPr>
              <a:t> Recommendation System</a:t>
            </a:r>
            <a:r>
              <a:rPr dirty="0" sz="1100" spc="-2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with</a:t>
            </a:r>
            <a:r>
              <a:rPr dirty="0" sz="1100" spc="-10" b="1">
                <a:latin typeface="Carlito"/>
                <a:cs typeface="Carlito"/>
              </a:rPr>
              <a:t> Graph-</a:t>
            </a:r>
            <a:r>
              <a:rPr dirty="0" sz="1100" b="1">
                <a:latin typeface="Carlito"/>
                <a:cs typeface="Carlito"/>
              </a:rPr>
              <a:t>Based</a:t>
            </a:r>
            <a:r>
              <a:rPr dirty="0" sz="1100" spc="-10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Techniques</a:t>
            </a:r>
            <a:r>
              <a:rPr dirty="0" sz="1100" spc="-5" b="1">
                <a:latin typeface="Carlito"/>
                <a:cs typeface="Carlito"/>
              </a:rPr>
              <a:t> </a:t>
            </a:r>
            <a:r>
              <a:rPr dirty="0" sz="1100" b="1">
                <a:latin typeface="Carlito"/>
                <a:cs typeface="Carlito"/>
              </a:rPr>
              <a:t>and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Collaborative Filtering</a:t>
            </a:r>
            <a:endParaRPr sz="1100">
              <a:latin typeface="Carlito"/>
              <a:cs typeface="Carlito"/>
            </a:endParaRPr>
          </a:p>
          <a:p>
            <a:pPr algn="just" marL="469265" marR="5080">
              <a:lnSpc>
                <a:spcPct val="203300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2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final</a:t>
            </a:r>
            <a:r>
              <a:rPr dirty="0" sz="1100" spc="2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objective</a:t>
            </a:r>
            <a:r>
              <a:rPr dirty="0" sz="1100" spc="2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involved</a:t>
            </a:r>
            <a:r>
              <a:rPr dirty="0" sz="1100" spc="2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developing</a:t>
            </a:r>
            <a:r>
              <a:rPr dirty="0" sz="1100" spc="2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2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2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recommender</a:t>
            </a:r>
            <a:r>
              <a:rPr dirty="0" sz="1100" spc="2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</a:t>
            </a:r>
            <a:r>
              <a:rPr dirty="0" sz="1100" spc="2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2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integrates</a:t>
            </a:r>
            <a:r>
              <a:rPr dirty="0" sz="1100" spc="28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the </a:t>
            </a:r>
            <a:r>
              <a:rPr dirty="0" sz="1100">
                <a:latin typeface="Carlito"/>
                <a:cs typeface="Carlito"/>
              </a:rPr>
              <a:t>constructed</a:t>
            </a:r>
            <a:r>
              <a:rPr dirty="0" sz="1100" spc="285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knowledge</a:t>
            </a:r>
            <a:r>
              <a:rPr dirty="0" sz="1100" spc="285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285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290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Surprise's</a:t>
            </a:r>
            <a:r>
              <a:rPr dirty="0" sz="1100" spc="280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Singular</a:t>
            </a:r>
            <a:r>
              <a:rPr dirty="0" sz="1100" spc="285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Value</a:t>
            </a:r>
            <a:r>
              <a:rPr dirty="0" sz="1100" spc="290">
                <a:latin typeface="Carlito"/>
                <a:cs typeface="Carlito"/>
              </a:rPr>
              <a:t>  </a:t>
            </a:r>
            <a:r>
              <a:rPr dirty="0" sz="1100">
                <a:latin typeface="Carlito"/>
                <a:cs typeface="Carlito"/>
              </a:rPr>
              <a:t>Decomposition</a:t>
            </a:r>
            <a:r>
              <a:rPr dirty="0" sz="1100" spc="285">
                <a:latin typeface="Carlito"/>
                <a:cs typeface="Carlito"/>
              </a:rPr>
              <a:t>  </a:t>
            </a:r>
            <a:r>
              <a:rPr dirty="0" sz="1100" spc="-10">
                <a:latin typeface="Carlito"/>
                <a:cs typeface="Carlito"/>
              </a:rPr>
              <a:t>(SVD) </a:t>
            </a:r>
            <a:r>
              <a:rPr dirty="0" sz="1100">
                <a:latin typeface="Carlito"/>
                <a:cs typeface="Carlito"/>
              </a:rPr>
              <a:t>implementation</a:t>
            </a:r>
            <a:r>
              <a:rPr dirty="0" sz="1100" spc="2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2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Collaborative</a:t>
            </a:r>
            <a:r>
              <a:rPr dirty="0" sz="1100" spc="2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Filtering</a:t>
            </a:r>
            <a:r>
              <a:rPr dirty="0" sz="1100" spc="2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(CF).</a:t>
            </a:r>
            <a:r>
              <a:rPr dirty="0" sz="1100" spc="2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CF</a:t>
            </a:r>
            <a:r>
              <a:rPr dirty="0" sz="1100" spc="2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remains</a:t>
            </a:r>
            <a:r>
              <a:rPr dirty="0" sz="1100" spc="2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2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cornerstone</a:t>
            </a:r>
            <a:r>
              <a:rPr dirty="0" sz="1100" spc="2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technique</a:t>
            </a:r>
            <a:r>
              <a:rPr dirty="0" sz="1100" spc="24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within </a:t>
            </a:r>
            <a:r>
              <a:rPr dirty="0" sz="1100">
                <a:latin typeface="Carlito"/>
                <a:cs typeface="Carlito"/>
              </a:rPr>
              <a:t>recommender</a:t>
            </a:r>
            <a:r>
              <a:rPr dirty="0" sz="1100" spc="3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systems,</a:t>
            </a:r>
            <a:r>
              <a:rPr dirty="0" sz="1100" spc="3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identifying</a:t>
            </a:r>
            <a:r>
              <a:rPr dirty="0" sz="1100" spc="3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users</a:t>
            </a:r>
            <a:r>
              <a:rPr dirty="0" sz="1100" spc="3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3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</a:t>
            </a:r>
            <a:r>
              <a:rPr dirty="0" sz="1100" spc="3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taste</a:t>
            </a:r>
            <a:r>
              <a:rPr dirty="0" sz="1100" spc="3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profiles</a:t>
            </a:r>
            <a:r>
              <a:rPr dirty="0" sz="1100" spc="3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3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3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user-</a:t>
            </a:r>
            <a:r>
              <a:rPr dirty="0" sz="1100" spc="-10">
                <a:latin typeface="Carlito"/>
                <a:cs typeface="Carlito"/>
              </a:rPr>
              <a:t>movie</a:t>
            </a:r>
            <a:endParaRPr sz="11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0584" y="436880"/>
            <a:ext cx="22701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System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81038" y="436880"/>
            <a:ext cx="96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latin typeface="Carlito"/>
                <a:cs typeface="Carlito"/>
              </a:rPr>
              <a:t>8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894334"/>
            <a:ext cx="5971540" cy="5527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9265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interaction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(ratings).</a:t>
            </a:r>
            <a:r>
              <a:rPr dirty="0" sz="1100" spc="1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our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hybrid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system,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CF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component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utilizes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user-</a:t>
            </a:r>
            <a:r>
              <a:rPr dirty="0" sz="1100">
                <a:latin typeface="Carlito"/>
                <a:cs typeface="Carlito"/>
              </a:rPr>
              <a:t>movie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interaction</a:t>
            </a:r>
            <a:endParaRPr sz="1100">
              <a:latin typeface="Carlito"/>
              <a:cs typeface="Carlito"/>
            </a:endParaRPr>
          </a:p>
          <a:p>
            <a:pPr algn="just" marL="469265" marR="5080">
              <a:lnSpc>
                <a:spcPct val="203500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data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identify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users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 similar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taste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profiles.</a:t>
            </a:r>
            <a:r>
              <a:rPr dirty="0" sz="1100" spc="2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graph-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component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leverages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rich </a:t>
            </a:r>
            <a:r>
              <a:rPr dirty="0" sz="1100">
                <a:latin typeface="Carlito"/>
                <a:cs typeface="Carlito"/>
              </a:rPr>
              <a:t>network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relationships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thematic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similarities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within 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knowledge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identify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movies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are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similar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user's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preferred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films.</a:t>
            </a:r>
            <a:r>
              <a:rPr dirty="0" sz="1100" spc="459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combining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strengths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CF,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which</a:t>
            </a:r>
            <a:r>
              <a:rPr dirty="0" sz="1100" spc="10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captures </a:t>
            </a:r>
            <a:r>
              <a:rPr dirty="0" sz="1100">
                <a:latin typeface="Carlito"/>
                <a:cs typeface="Carlito"/>
              </a:rPr>
              <a:t>users'</a:t>
            </a:r>
            <a:r>
              <a:rPr dirty="0" sz="1100" spc="2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explicit</a:t>
            </a:r>
            <a:r>
              <a:rPr dirty="0" sz="1100" spc="2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preferences,</a:t>
            </a:r>
            <a:r>
              <a:rPr dirty="0" sz="1100" spc="2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2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2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graph-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2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approach,</a:t>
            </a:r>
            <a:r>
              <a:rPr dirty="0" sz="1100" spc="2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which</a:t>
            </a:r>
            <a:r>
              <a:rPr dirty="0" sz="1100" spc="2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incorporates</a:t>
            </a:r>
            <a:r>
              <a:rPr dirty="0" sz="1100" spc="2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both</a:t>
            </a:r>
            <a:r>
              <a:rPr dirty="0" sz="1100" spc="2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explicit </a:t>
            </a:r>
            <a:r>
              <a:rPr dirty="0" sz="1100">
                <a:latin typeface="Carlito"/>
                <a:cs typeface="Carlito"/>
              </a:rPr>
              <a:t>connections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thematic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content,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hybrid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aims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10">
                <a:latin typeface="Carlito"/>
                <a:cs typeface="Carlito"/>
              </a:rPr>
              <a:t> provide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more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comprehensive</a:t>
            </a:r>
            <a:r>
              <a:rPr dirty="0" sz="1100" spc="-25">
                <a:latin typeface="Carlito"/>
                <a:cs typeface="Carlito"/>
              </a:rPr>
              <a:t> and </a:t>
            </a:r>
            <a:r>
              <a:rPr dirty="0" sz="1100">
                <a:latin typeface="Carlito"/>
                <a:cs typeface="Carlito"/>
              </a:rPr>
              <a:t>personalized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-4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experience.</a:t>
            </a:r>
            <a:endParaRPr sz="1100">
              <a:latin typeface="Carlito"/>
              <a:cs typeface="Carlito"/>
            </a:endParaRPr>
          </a:p>
          <a:p>
            <a:pPr algn="just" marL="12700" marR="5080">
              <a:lnSpc>
                <a:spcPct val="203300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3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research</a:t>
            </a:r>
            <a:r>
              <a:rPr dirty="0" sz="1100" spc="3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demonstrates</a:t>
            </a:r>
            <a:r>
              <a:rPr dirty="0" sz="1100" spc="3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3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effectiveness</a:t>
            </a:r>
            <a:r>
              <a:rPr dirty="0" sz="1100" spc="3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37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pre-</a:t>
            </a:r>
            <a:r>
              <a:rPr dirty="0" sz="1100">
                <a:latin typeface="Carlito"/>
                <a:cs typeface="Carlito"/>
              </a:rPr>
              <a:t>trained</a:t>
            </a:r>
            <a:r>
              <a:rPr dirty="0" sz="1100" spc="3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word</a:t>
            </a:r>
            <a:r>
              <a:rPr dirty="0" sz="1100" spc="3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embeddings</a:t>
            </a:r>
            <a:r>
              <a:rPr dirty="0" sz="1100" spc="3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38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graph-based </a:t>
            </a:r>
            <a:r>
              <a:rPr dirty="0" sz="1100">
                <a:latin typeface="Carlito"/>
                <a:cs typeface="Carlito"/>
              </a:rPr>
              <a:t>techniques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within</a:t>
            </a:r>
            <a:r>
              <a:rPr dirty="0" sz="1100" spc="10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recommender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system.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creating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10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more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nuanced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understanding</a:t>
            </a:r>
            <a:r>
              <a:rPr dirty="0" sz="1100" spc="114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110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user </a:t>
            </a:r>
            <a:r>
              <a:rPr dirty="0" sz="1100">
                <a:latin typeface="Carlito"/>
                <a:cs typeface="Carlito"/>
              </a:rPr>
              <a:t>preferences</a:t>
            </a:r>
            <a:r>
              <a:rPr dirty="0" sz="1100" spc="2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2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</a:t>
            </a:r>
            <a:r>
              <a:rPr dirty="0" sz="1100" spc="229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characteristics,</a:t>
            </a:r>
            <a:r>
              <a:rPr dirty="0" sz="1100" spc="2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2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approach</a:t>
            </a:r>
            <a:r>
              <a:rPr dirty="0" sz="1100" spc="2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has</a:t>
            </a:r>
            <a:r>
              <a:rPr dirty="0" sz="1100" spc="2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2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potential</a:t>
            </a:r>
            <a:r>
              <a:rPr dirty="0" sz="1100" spc="2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2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significantly</a:t>
            </a:r>
            <a:r>
              <a:rPr dirty="0" sz="1100" spc="2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improve</a:t>
            </a:r>
            <a:r>
              <a:rPr dirty="0" sz="1100" spc="229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the </a:t>
            </a:r>
            <a:r>
              <a:rPr dirty="0" sz="1100">
                <a:latin typeface="Carlito"/>
                <a:cs typeface="Carlito"/>
              </a:rPr>
              <a:t>accuracy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personalization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</a:t>
            </a:r>
            <a:r>
              <a:rPr dirty="0" sz="1100" spc="-10">
                <a:latin typeface="Carlito"/>
                <a:cs typeface="Carlito"/>
              </a:rPr>
              <a:t> recommendations.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</a:pP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10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100" spc="-10" b="1">
                <a:latin typeface="Carlito"/>
                <a:cs typeface="Carlito"/>
              </a:rPr>
              <a:t>Dataset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rlito"/>
              <a:cs typeface="Carlito"/>
            </a:endParaRPr>
          </a:p>
          <a:p>
            <a:pPr algn="just" marL="12700">
              <a:lnSpc>
                <a:spcPct val="100000"/>
              </a:lnSpc>
            </a:pP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acquired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our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dataset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from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provided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link: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https://grouplens.org/datasets/movielens/latest/.</a:t>
            </a:r>
            <a:endParaRPr sz="1100">
              <a:latin typeface="Carlito"/>
              <a:cs typeface="Carlito"/>
            </a:endParaRPr>
          </a:p>
          <a:p>
            <a:pPr algn="just" marL="12700" marR="6350">
              <a:lnSpc>
                <a:spcPct val="203200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dataset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encompasses</a:t>
            </a:r>
            <a:r>
              <a:rPr dirty="0" sz="1100" spc="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details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45,000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included</a:t>
            </a:r>
            <a:r>
              <a:rPr dirty="0" sz="1100" spc="9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Full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MovieLens</a:t>
            </a:r>
            <a:r>
              <a:rPr dirty="0" sz="1100" spc="9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dataset.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It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includes </a:t>
            </a:r>
            <a:r>
              <a:rPr dirty="0" sz="1100">
                <a:latin typeface="Carlito"/>
                <a:cs typeface="Carlito"/>
              </a:rPr>
              <a:t>various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features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such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 categories(genres),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id,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title,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countries, release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date,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duration,</a:t>
            </a:r>
            <a:r>
              <a:rPr dirty="0" sz="1100" spc="-10">
                <a:latin typeface="Carlito"/>
                <a:cs typeface="Carlito"/>
              </a:rPr>
              <a:t> spoken_language, </a:t>
            </a:r>
            <a:r>
              <a:rPr dirty="0" sz="1100">
                <a:latin typeface="Carlito"/>
                <a:cs typeface="Carlito"/>
              </a:rPr>
              <a:t>rating,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vote_count,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actors,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directors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&amp;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crew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details.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708150" y="8893250"/>
            <a:ext cx="435737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latin typeface="Carlito"/>
                <a:cs typeface="Carlito"/>
              </a:rPr>
              <a:t>Figure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1: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Snapshot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of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the</a:t>
            </a:r>
            <a:r>
              <a:rPr dirty="0" sz="1100" spc="-2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dataset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(starting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rows)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used</a:t>
            </a:r>
            <a:r>
              <a:rPr dirty="0" sz="1100" spc="-2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for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graph</a:t>
            </a:r>
            <a:r>
              <a:rPr dirty="0" sz="1100" spc="-20" i="1">
                <a:latin typeface="Carlito"/>
                <a:cs typeface="Carlito"/>
              </a:rPr>
              <a:t> </a:t>
            </a:r>
            <a:r>
              <a:rPr dirty="0" sz="1100" spc="-10" i="1">
                <a:latin typeface="Carlito"/>
                <a:cs typeface="Carlito"/>
              </a:rPr>
              <a:t>construction</a:t>
            </a:r>
            <a:endParaRPr sz="1100">
              <a:latin typeface="Carlito"/>
              <a:cs typeface="Carlito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6588506"/>
            <a:ext cx="5676900" cy="2152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70584" y="436880"/>
            <a:ext cx="227012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Hybrid</a:t>
            </a:r>
            <a:r>
              <a:rPr dirty="0" sz="1100" spc="-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Graph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Recommendation</a:t>
            </a:r>
            <a:r>
              <a:rPr dirty="0" sz="1100" spc="-3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System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781038" y="436880"/>
            <a:ext cx="96520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latin typeface="Carlito"/>
                <a:cs typeface="Carlito"/>
              </a:rPr>
              <a:t>9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02004" y="894334"/>
            <a:ext cx="5969000" cy="5353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total,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dataset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comprises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15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features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incorporates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100,000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ratings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1,300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tag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applications,</a:t>
            </a:r>
            <a:endParaRPr sz="11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Carlito"/>
                <a:cs typeface="Carlito"/>
              </a:rPr>
              <a:t>applied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9,000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community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700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users.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02004" y="2819146"/>
            <a:ext cx="5970270" cy="1558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100" i="1">
                <a:latin typeface="Carlito"/>
                <a:cs typeface="Carlito"/>
              </a:rPr>
              <a:t>Figure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2: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Snapshot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of</a:t>
            </a:r>
            <a:r>
              <a:rPr dirty="0" sz="1100" spc="-1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the</a:t>
            </a:r>
            <a:r>
              <a:rPr dirty="0" sz="1100" spc="-2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dataset</a:t>
            </a:r>
            <a:r>
              <a:rPr dirty="0" sz="1100" spc="-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(starting</a:t>
            </a:r>
            <a:r>
              <a:rPr dirty="0" sz="1100" spc="-2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rows)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used</a:t>
            </a:r>
            <a:r>
              <a:rPr dirty="0" sz="1100" spc="-25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for</a:t>
            </a:r>
            <a:r>
              <a:rPr dirty="0" sz="1100" spc="-10" i="1">
                <a:latin typeface="Carlito"/>
                <a:cs typeface="Carlito"/>
              </a:rPr>
              <a:t> </a:t>
            </a:r>
            <a:r>
              <a:rPr dirty="0" sz="1100" i="1">
                <a:latin typeface="Carlito"/>
                <a:cs typeface="Carlito"/>
              </a:rPr>
              <a:t>collaborative</a:t>
            </a:r>
            <a:r>
              <a:rPr dirty="0" sz="1100" spc="-30" i="1">
                <a:latin typeface="Carlito"/>
                <a:cs typeface="Carlito"/>
              </a:rPr>
              <a:t> </a:t>
            </a:r>
            <a:r>
              <a:rPr dirty="0" sz="1100" spc="-10" i="1">
                <a:latin typeface="Carlito"/>
                <a:cs typeface="Carlito"/>
              </a:rPr>
              <a:t>filtering.</a:t>
            </a:r>
            <a:endParaRPr sz="1100">
              <a:latin typeface="Carlito"/>
              <a:cs typeface="Carlito"/>
            </a:endParaRPr>
          </a:p>
          <a:p>
            <a:pPr algn="just" marL="12700" marR="5080">
              <a:lnSpc>
                <a:spcPct val="203300"/>
              </a:lnSpc>
              <a:spcBef>
                <a:spcPts val="10"/>
              </a:spcBef>
            </a:pP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have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rating dataset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that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used for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item-</a:t>
            </a:r>
            <a:r>
              <a:rPr dirty="0" sz="1100">
                <a:latin typeface="Carlito"/>
                <a:cs typeface="Carlito"/>
              </a:rPr>
              <a:t>item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collaborative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filtering.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Our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goal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predict 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top </a:t>
            </a:r>
            <a:r>
              <a:rPr dirty="0" sz="1100">
                <a:latin typeface="Carlito"/>
                <a:cs typeface="Carlito"/>
              </a:rPr>
              <a:t>k movies for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 user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by calculating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average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rating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 hasn't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yet rated.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example,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if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1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hasn't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rated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IDs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10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15,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will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predict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ratings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of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these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on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similar </a:t>
            </a:r>
            <a:r>
              <a:rPr dirty="0" sz="1100">
                <a:latin typeface="Carlito"/>
                <a:cs typeface="Carlito"/>
              </a:rPr>
              <a:t>users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User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1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what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ratings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they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have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given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10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15.</a:t>
            </a:r>
            <a:endParaRPr sz="1100">
              <a:latin typeface="Carlito"/>
              <a:cs typeface="Carlito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02004" y="4866258"/>
            <a:ext cx="5972175" cy="361886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dirty="0" sz="1100" b="1">
                <a:latin typeface="Carlito"/>
                <a:cs typeface="Carlito"/>
              </a:rPr>
              <a:t>Design</a:t>
            </a:r>
            <a:r>
              <a:rPr dirty="0" sz="1100" spc="-25" b="1">
                <a:latin typeface="Carlito"/>
                <a:cs typeface="Carlito"/>
              </a:rPr>
              <a:t> </a:t>
            </a:r>
            <a:r>
              <a:rPr dirty="0" sz="1100" spc="-10" b="1">
                <a:latin typeface="Carlito"/>
                <a:cs typeface="Carlito"/>
              </a:rPr>
              <a:t>Details</a:t>
            </a:r>
            <a:endParaRPr sz="1100">
              <a:latin typeface="Carlito"/>
              <a:cs typeface="Carlito"/>
            </a:endParaRPr>
          </a:p>
          <a:p>
            <a:pPr algn="just" marL="12700" marR="6350">
              <a:lnSpc>
                <a:spcPts val="2690"/>
              </a:lnSpc>
              <a:spcBef>
                <a:spcPts val="305"/>
              </a:spcBef>
            </a:pPr>
            <a:r>
              <a:rPr dirty="0" sz="1100">
                <a:latin typeface="Carlito"/>
                <a:cs typeface="Carlito"/>
              </a:rPr>
              <a:t>In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this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section,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delved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into</a:t>
            </a:r>
            <a:r>
              <a:rPr dirty="0" sz="1100" spc="3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preliminary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design</a:t>
            </a:r>
            <a:r>
              <a:rPr dirty="0" sz="1100" spc="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details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for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our</a:t>
            </a:r>
            <a:r>
              <a:rPr dirty="0" sz="1100" spc="2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graph-</a:t>
            </a:r>
            <a:r>
              <a:rPr dirty="0" sz="1100">
                <a:latin typeface="Carlito"/>
                <a:cs typeface="Carlito"/>
              </a:rPr>
              <a:t>based</a:t>
            </a:r>
            <a:r>
              <a:rPr dirty="0" sz="1100" spc="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recommender</a:t>
            </a:r>
            <a:r>
              <a:rPr dirty="0" sz="1100" spc="30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system. </a:t>
            </a:r>
            <a:r>
              <a:rPr dirty="0" sz="1100">
                <a:latin typeface="Carlito"/>
                <a:cs typeface="Carlito"/>
              </a:rPr>
              <a:t>Here,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we'll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outline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core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components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their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functionalities:</a:t>
            </a:r>
            <a:endParaRPr sz="1100">
              <a:latin typeface="Carlito"/>
              <a:cs typeface="Carlito"/>
            </a:endParaRPr>
          </a:p>
          <a:p>
            <a:pPr algn="just" marL="12700">
              <a:lnSpc>
                <a:spcPct val="100000"/>
              </a:lnSpc>
              <a:spcBef>
                <a:spcPts val="1045"/>
              </a:spcBef>
            </a:pPr>
            <a:r>
              <a:rPr dirty="0" sz="1100" b="1">
                <a:latin typeface="Carlito"/>
                <a:cs typeface="Carlito"/>
              </a:rPr>
              <a:t>Data </a:t>
            </a:r>
            <a:r>
              <a:rPr dirty="0" sz="1100" spc="-10" b="1">
                <a:latin typeface="Carlito"/>
                <a:cs typeface="Carlito"/>
              </a:rPr>
              <a:t>Representation:</a:t>
            </a:r>
            <a:endParaRPr sz="1100">
              <a:latin typeface="Carlito"/>
              <a:cs typeface="Carlito"/>
            </a:endParaRPr>
          </a:p>
          <a:p>
            <a:pPr algn="just" marL="12700" marR="5080">
              <a:lnSpc>
                <a:spcPct val="203600"/>
              </a:lnSpc>
            </a:pPr>
            <a:r>
              <a:rPr dirty="0" u="sng" sz="110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Entity</a:t>
            </a:r>
            <a:r>
              <a:rPr dirty="0" u="sng" sz="1100" spc="-4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dirty="0" u="sng" sz="1100" spc="-10" i="1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Modeling:</a:t>
            </a:r>
            <a:r>
              <a:rPr dirty="0" u="none" sz="1100" spc="-25" i="1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We</a:t>
            </a:r>
            <a:r>
              <a:rPr dirty="0" u="none" sz="1100" spc="-15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represented</a:t>
            </a:r>
            <a:r>
              <a:rPr dirty="0" u="none" sz="1100" spc="-25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different</a:t>
            </a:r>
            <a:r>
              <a:rPr dirty="0" u="none" sz="1100" spc="-20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relevant</a:t>
            </a:r>
            <a:r>
              <a:rPr dirty="0" u="none" sz="1100" spc="-1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entities</a:t>
            </a:r>
            <a:r>
              <a:rPr dirty="0" u="none" sz="1100" spc="-2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as</a:t>
            </a:r>
            <a:r>
              <a:rPr dirty="0" u="none" sz="1100" spc="-2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nodes</a:t>
            </a:r>
            <a:r>
              <a:rPr dirty="0" u="none" sz="1100" spc="-25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inside</a:t>
            </a:r>
            <a:r>
              <a:rPr dirty="0" u="none" sz="1100" spc="-3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the</a:t>
            </a:r>
            <a:r>
              <a:rPr dirty="0" u="none" sz="1100" spc="-20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graph.</a:t>
            </a:r>
            <a:r>
              <a:rPr dirty="0" u="none" sz="1100" spc="-2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Each</a:t>
            </a:r>
            <a:r>
              <a:rPr dirty="0" u="none" sz="1100" spc="-2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node</a:t>
            </a:r>
            <a:r>
              <a:rPr dirty="0" u="none" sz="1100" spc="-30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includes </a:t>
            </a:r>
            <a:r>
              <a:rPr dirty="0" u="none" sz="1100">
                <a:latin typeface="Carlito"/>
                <a:cs typeface="Carlito"/>
              </a:rPr>
              <a:t>attributes</a:t>
            </a:r>
            <a:r>
              <a:rPr dirty="0" u="none" sz="1100" spc="-2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that</a:t>
            </a:r>
            <a:r>
              <a:rPr dirty="0" u="none" sz="1100" spc="-1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contain</a:t>
            </a:r>
            <a:r>
              <a:rPr dirty="0" u="none" sz="1100" spc="-25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essential</a:t>
            </a:r>
            <a:r>
              <a:rPr dirty="0" u="none" sz="1100" spc="-1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information</a:t>
            </a:r>
            <a:r>
              <a:rPr dirty="0" u="none" sz="1100" spc="-1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about</a:t>
            </a:r>
            <a:r>
              <a:rPr dirty="0" u="none" sz="1100" spc="-10">
                <a:latin typeface="Carlito"/>
                <a:cs typeface="Carlito"/>
              </a:rPr>
              <a:t> </a:t>
            </a:r>
            <a:r>
              <a:rPr dirty="0" u="none" sz="1100">
                <a:latin typeface="Carlito"/>
                <a:cs typeface="Carlito"/>
              </a:rPr>
              <a:t>the</a:t>
            </a:r>
            <a:r>
              <a:rPr dirty="0" u="none" sz="1100" spc="-5">
                <a:latin typeface="Carlito"/>
                <a:cs typeface="Carlito"/>
              </a:rPr>
              <a:t> </a:t>
            </a:r>
            <a:r>
              <a:rPr dirty="0" u="none" sz="1100" spc="-10">
                <a:latin typeface="Carlito"/>
                <a:cs typeface="Carlito"/>
              </a:rPr>
              <a:t>entity.</a:t>
            </a:r>
            <a:endParaRPr sz="1100">
              <a:latin typeface="Carlito"/>
              <a:cs typeface="Carlito"/>
            </a:endParaRPr>
          </a:p>
          <a:p>
            <a:pPr algn="just" marL="469265" marR="5080" indent="-228600">
              <a:lnSpc>
                <a:spcPct val="203799"/>
              </a:lnSpc>
              <a:spcBef>
                <a:spcPts val="5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100">
                <a:latin typeface="Carlito"/>
                <a:cs typeface="Carlito"/>
              </a:rPr>
              <a:t>People</a:t>
            </a:r>
            <a:r>
              <a:rPr dirty="0" sz="1100" spc="1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(Actors</a:t>
            </a:r>
            <a:r>
              <a:rPr dirty="0" sz="1100" spc="1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1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Directors):</a:t>
            </a:r>
            <a:r>
              <a:rPr dirty="0" sz="1100" spc="15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Actors</a:t>
            </a:r>
            <a:r>
              <a:rPr dirty="0" sz="1100" spc="1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1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directors</a:t>
            </a:r>
            <a:r>
              <a:rPr dirty="0" sz="1100" spc="1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associated</a:t>
            </a:r>
            <a:r>
              <a:rPr dirty="0" sz="1100" spc="1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with</a:t>
            </a:r>
            <a:r>
              <a:rPr dirty="0" sz="1100" spc="1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each</a:t>
            </a:r>
            <a:r>
              <a:rPr dirty="0" sz="1100" spc="14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movie/show</a:t>
            </a:r>
            <a:r>
              <a:rPr dirty="0" sz="1100" spc="14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will</a:t>
            </a:r>
            <a:r>
              <a:rPr dirty="0" sz="1100" spc="150">
                <a:latin typeface="Carlito"/>
                <a:cs typeface="Carlito"/>
              </a:rPr>
              <a:t> </a:t>
            </a:r>
            <a:r>
              <a:rPr dirty="0" sz="1100" spc="-25">
                <a:latin typeface="Carlito"/>
                <a:cs typeface="Carlito"/>
              </a:rPr>
              <a:t>be </a:t>
            </a:r>
            <a:r>
              <a:rPr dirty="0" sz="1100">
                <a:latin typeface="Carlito"/>
                <a:cs typeface="Carlito"/>
              </a:rPr>
              <a:t>represented</a:t>
            </a:r>
            <a:r>
              <a:rPr dirty="0" sz="1100" spc="7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separate</a:t>
            </a:r>
            <a:r>
              <a:rPr dirty="0" sz="1100" spc="6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nodes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labeled</a:t>
            </a:r>
            <a:r>
              <a:rPr dirty="0" sz="1100" spc="8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‘person’.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Edges</a:t>
            </a:r>
            <a:r>
              <a:rPr dirty="0" sz="1100" spc="8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labelled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‘acted-</a:t>
            </a:r>
            <a:r>
              <a:rPr dirty="0" sz="1100">
                <a:latin typeface="Carlito"/>
                <a:cs typeface="Carlito"/>
              </a:rPr>
              <a:t>in’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and</a:t>
            </a:r>
            <a:r>
              <a:rPr dirty="0" sz="1100" spc="7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‘directed-</a:t>
            </a:r>
            <a:r>
              <a:rPr dirty="0" sz="1100">
                <a:latin typeface="Carlito"/>
                <a:cs typeface="Carlito"/>
              </a:rPr>
              <a:t>by’</a:t>
            </a:r>
            <a:r>
              <a:rPr dirty="0" sz="1100" spc="65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will </a:t>
            </a:r>
            <a:r>
              <a:rPr dirty="0" sz="1100">
                <a:latin typeface="Carlito"/>
                <a:cs typeface="Carlito"/>
              </a:rPr>
              <a:t>connect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these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nodes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2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corresponding</a:t>
            </a:r>
            <a:r>
              <a:rPr dirty="0" sz="1100" spc="-3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movie/show</a:t>
            </a:r>
            <a:r>
              <a:rPr dirty="0" sz="1100" spc="-10">
                <a:latin typeface="Carlito"/>
                <a:cs typeface="Carlito"/>
              </a:rPr>
              <a:t> node.</a:t>
            </a:r>
            <a:endParaRPr sz="1100">
              <a:latin typeface="Carlito"/>
              <a:cs typeface="Carlito"/>
            </a:endParaRPr>
          </a:p>
          <a:p>
            <a:pPr algn="just" marL="469265" marR="6350" indent="-228600">
              <a:lnSpc>
                <a:spcPct val="2027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100">
                <a:latin typeface="Carlito"/>
                <a:cs typeface="Carlito"/>
              </a:rPr>
              <a:t>Categories: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</a:t>
            </a:r>
            <a:r>
              <a:rPr dirty="0" sz="1100" spc="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categories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are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represented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as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nodes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labeled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‘cat’.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Edges</a:t>
            </a:r>
            <a:r>
              <a:rPr dirty="0" sz="1100" spc="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connect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these</a:t>
            </a:r>
            <a:r>
              <a:rPr dirty="0" sz="1100" spc="-5">
                <a:latin typeface="Carlito"/>
                <a:cs typeface="Carlito"/>
              </a:rPr>
              <a:t> </a:t>
            </a:r>
            <a:r>
              <a:rPr dirty="0" sz="1100" spc="-10">
                <a:latin typeface="Carlito"/>
                <a:cs typeface="Carlito"/>
              </a:rPr>
              <a:t>nodes </a:t>
            </a:r>
            <a:r>
              <a:rPr dirty="0" sz="1100">
                <a:latin typeface="Carlito"/>
                <a:cs typeface="Carlito"/>
              </a:rPr>
              <a:t>to</a:t>
            </a:r>
            <a:r>
              <a:rPr dirty="0" sz="1100" spc="-20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the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corresponding</a:t>
            </a:r>
            <a:r>
              <a:rPr dirty="0" sz="1100" spc="-15">
                <a:latin typeface="Carlito"/>
                <a:cs typeface="Carlito"/>
              </a:rPr>
              <a:t> </a:t>
            </a:r>
            <a:r>
              <a:rPr dirty="0" sz="1100">
                <a:latin typeface="Carlito"/>
                <a:cs typeface="Carlito"/>
              </a:rPr>
              <a:t>movie/show</a:t>
            </a:r>
            <a:r>
              <a:rPr dirty="0" sz="1100" spc="-10">
                <a:latin typeface="Carlito"/>
                <a:cs typeface="Carlito"/>
              </a:rPr>
              <a:t> </a:t>
            </a:r>
            <a:r>
              <a:rPr dirty="0" sz="1100" spc="-20">
                <a:latin typeface="Carlito"/>
                <a:cs typeface="Carlito"/>
              </a:rPr>
              <a:t>node.</a:t>
            </a:r>
            <a:endParaRPr sz="1100">
              <a:latin typeface="Carlito"/>
              <a:cs typeface="Carlito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3229" y="1597139"/>
            <a:ext cx="4344289" cy="10712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2024-05-02T12:49:44Z</dcterms:created>
  <dcterms:modified xsi:type="dcterms:W3CDTF">2024-05-02T12:49:44Z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2024-05-02T00:00:00Z</vt:filetime>
  </property>
  <property fmtid="{D5CDD505-2E9C-101B-9397-08002B2CF9AE}" pid="3" name="Creator">
    <vt:lpwstr>Microsoft® Word for Microsoft 365</vt:lpwstr>
  </property>
  <property fmtid="{D5CDD505-2E9C-101B-9397-08002B2CF9AE}" pid="4" name="LastSaved">
    <vt:filetime>2024-05-02T00:00:00Z</vt:filetime>
  </property>
  <property fmtid="{D5CDD505-2E9C-101B-9397-08002B2CF9AE}" pid="5" name="Producer">
    <vt:lpwstr>3-Heights(TM) PDF Security Shell 4.8.25.2 (http://www.pdf-tools.com)</vt:lpwstr>
  </property>
</Properties>
</file>