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68" r:id="rId6"/>
    <p:sldId id="257" r:id="rId7"/>
    <p:sldId id="256" r:id="rId8"/>
    <p:sldId id="259" r:id="rId9"/>
    <p:sldId id="260"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9982-3D5F-1834-480D-32CA9C0AAD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B45EE5-DCB5-73D8-CCB9-0A681E17E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E5E08C-6295-02E0-F8E1-90F3291B7413}"/>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70FF9059-190D-BA2E-1F82-93746C585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68290-BD79-5DCB-FC42-7DD13BB604C8}"/>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426015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2D96-44E3-627F-4F21-CC942F0928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F06C93-71E1-374D-553C-41FDA2DD1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77C66-5303-7BDD-908E-7D11516485F0}"/>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DC318E4F-5DD0-073C-4E3B-1F77E9D7B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FE19F-338A-29F2-D0BD-D5E5B9357E04}"/>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400504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0073D-739A-CF7A-A3A3-2079A6E23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3F293F-36A4-6FB2-8D78-7866A5E35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820E8-1241-060B-3D1C-71DBD1D4BCB9}"/>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2078E760-1041-12C2-5598-C761B46362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D815C-774C-D1EC-5D68-E406BFA6FE67}"/>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358024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3A9E-EFCE-0633-8813-D5853C92CC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EB94AE-3A2A-B36B-8B65-DD20942C9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B380C-6CC4-30D7-A4B5-228B4143C4C2}"/>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A2ED7BCF-5BC3-BB1B-0D85-EBF1B2869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2A58E1-DEE0-6361-DC23-D758592731BD}"/>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9163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FB49-3DF3-904B-C62A-F3661DBBE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E58FD-F0C3-550F-FD81-404FAC9BD7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6D11B9-15F2-EB52-0784-EA796781C630}"/>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84084802-C796-520A-58B8-54E0AB300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D0E08-5233-510A-B144-773BB9E64448}"/>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308400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98F-936A-DD6A-0778-8C5A6415A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684EC-60FD-D5A7-B03E-B3413B11E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A7014-9265-266F-B963-DAB4579E1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AA8ADF-B5DC-7B57-90C1-C34DC50B2D6A}"/>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6" name="Footer Placeholder 5">
            <a:extLst>
              <a:ext uri="{FF2B5EF4-FFF2-40B4-BE49-F238E27FC236}">
                <a16:creationId xmlns:a16="http://schemas.microsoft.com/office/drawing/2014/main" id="{359D3784-DA8A-6C9D-A892-90EE31D40C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3E46F8-F33C-A3D4-441C-4BD15768F40E}"/>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313124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1C63-B155-0258-ED7F-57AD072D9A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7C7B6-186F-1708-A5A5-C4F8579CF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222E3-D7FD-0643-91D8-5D4C85528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46D618-6696-382A-CFFC-819FC66A3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801E67-BFF6-6411-1399-4F315B331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B46645-F9C1-BE16-C701-A2EE20D364AF}"/>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8" name="Footer Placeholder 7">
            <a:extLst>
              <a:ext uri="{FF2B5EF4-FFF2-40B4-BE49-F238E27FC236}">
                <a16:creationId xmlns:a16="http://schemas.microsoft.com/office/drawing/2014/main" id="{461FFA10-2F44-0A59-423F-C31D9204B0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22EA0D-38F8-B67A-5412-DDE9A58157EC}"/>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333225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D4BF0-4BDA-BAC4-24E3-09D13B2212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858A2C-1366-5E07-F2C5-9978951BEF09}"/>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4" name="Footer Placeholder 3">
            <a:extLst>
              <a:ext uri="{FF2B5EF4-FFF2-40B4-BE49-F238E27FC236}">
                <a16:creationId xmlns:a16="http://schemas.microsoft.com/office/drawing/2014/main" id="{4FC3C68E-A3F6-1122-4588-0005EEB1D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D1B189-8E16-4D2D-48C0-AFFCC7398C07}"/>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397404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10003-3FD8-214E-9358-D0DB4B312786}"/>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3" name="Footer Placeholder 2">
            <a:extLst>
              <a:ext uri="{FF2B5EF4-FFF2-40B4-BE49-F238E27FC236}">
                <a16:creationId xmlns:a16="http://schemas.microsoft.com/office/drawing/2014/main" id="{D4FD4710-85E5-F6FF-EACB-94E17D389F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7BFF78-2CF1-4006-D1EF-4EDA99B036BB}"/>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217547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872C-6A92-50E9-D7CA-8444024AC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6B2237-304B-0165-8A06-BEF05285E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997DE3-C794-5CB1-CEE9-91D066262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2A92A-D25B-7CF9-9700-76BDB15849D9}"/>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6" name="Footer Placeholder 5">
            <a:extLst>
              <a:ext uri="{FF2B5EF4-FFF2-40B4-BE49-F238E27FC236}">
                <a16:creationId xmlns:a16="http://schemas.microsoft.com/office/drawing/2014/main" id="{BF5FB2FA-E0F3-61E9-8224-214EB0BD1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702F3-A9B3-D328-9E6F-E43A72B760ED}"/>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114402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D4B5-0518-4884-FF53-1272407CC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ADA510-7A87-B5B2-160F-DA4835AD3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EB93E6-D12F-D8D6-47A8-70FB6FEBC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F0DFE-A5E6-9404-444E-611C5DA4B7E9}"/>
              </a:ext>
            </a:extLst>
          </p:cNvPr>
          <p:cNvSpPr>
            <a:spLocks noGrp="1"/>
          </p:cNvSpPr>
          <p:nvPr>
            <p:ph type="dt" sz="half" idx="10"/>
          </p:nvPr>
        </p:nvSpPr>
        <p:spPr/>
        <p:txBody>
          <a:bodyPr/>
          <a:lstStyle/>
          <a:p>
            <a:fld id="{D0743293-7DEB-4A6C-84E9-0CA3790CBD7A}" type="datetimeFigureOut">
              <a:rPr lang="en-IN" smtClean="0"/>
              <a:t>13-12-2023</a:t>
            </a:fld>
            <a:endParaRPr lang="en-IN"/>
          </a:p>
        </p:txBody>
      </p:sp>
      <p:sp>
        <p:nvSpPr>
          <p:cNvPr id="6" name="Footer Placeholder 5">
            <a:extLst>
              <a:ext uri="{FF2B5EF4-FFF2-40B4-BE49-F238E27FC236}">
                <a16:creationId xmlns:a16="http://schemas.microsoft.com/office/drawing/2014/main" id="{FA211D67-A8C5-00C3-62B5-09D233743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40EF4-48A1-2E26-21B4-F47FE77F3250}"/>
              </a:ext>
            </a:extLst>
          </p:cNvPr>
          <p:cNvSpPr>
            <a:spLocks noGrp="1"/>
          </p:cNvSpPr>
          <p:nvPr>
            <p:ph type="sldNum" sz="quarter" idx="12"/>
          </p:nvPr>
        </p:nvSpPr>
        <p:spPr/>
        <p:txBody>
          <a:bodyPr/>
          <a:lstStyle/>
          <a:p>
            <a:fld id="{1149E224-BB4F-4980-AFED-A3027FA878A6}" type="slidenum">
              <a:rPr lang="en-IN" smtClean="0"/>
              <a:t>‹#›</a:t>
            </a:fld>
            <a:endParaRPr lang="en-IN"/>
          </a:p>
        </p:txBody>
      </p:sp>
    </p:spTree>
    <p:extLst>
      <p:ext uri="{BB962C8B-B14F-4D97-AF65-F5344CB8AC3E}">
        <p14:creationId xmlns:p14="http://schemas.microsoft.com/office/powerpoint/2010/main" val="145239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2C052-A2E2-7A33-9FC7-F9215218B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A06E3-58BA-947F-ACEB-3DA55299D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83147-D003-4F94-1E2B-0BE61A3EC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43293-7DEB-4A6C-84E9-0CA3790CBD7A}" type="datetimeFigureOut">
              <a:rPr lang="en-IN" smtClean="0"/>
              <a:t>13-12-2023</a:t>
            </a:fld>
            <a:endParaRPr lang="en-IN"/>
          </a:p>
        </p:txBody>
      </p:sp>
      <p:sp>
        <p:nvSpPr>
          <p:cNvPr id="5" name="Footer Placeholder 4">
            <a:extLst>
              <a:ext uri="{FF2B5EF4-FFF2-40B4-BE49-F238E27FC236}">
                <a16:creationId xmlns:a16="http://schemas.microsoft.com/office/drawing/2014/main" id="{02A5A288-E52A-E57D-B736-E3AC9A7B6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B0CB9A-EAB2-8F4E-E6AC-8902ABDA1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9E224-BB4F-4980-AFED-A3027FA878A6}" type="slidenum">
              <a:rPr lang="en-IN" smtClean="0"/>
              <a:t>‹#›</a:t>
            </a:fld>
            <a:endParaRPr lang="en-IN"/>
          </a:p>
        </p:txBody>
      </p:sp>
    </p:spTree>
    <p:extLst>
      <p:ext uri="{BB962C8B-B14F-4D97-AF65-F5344CB8AC3E}">
        <p14:creationId xmlns:p14="http://schemas.microsoft.com/office/powerpoint/2010/main" val="29931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texts.com/fpp2/complexseasonality.html" TargetMode="External"/><Relationship Id="rId7" Type="http://schemas.openxmlformats.org/officeDocument/2006/relationships/image" Target="../media/image26.png"/><Relationship Id="rId2" Type="http://schemas.openxmlformats.org/officeDocument/2006/relationships/hyperlink" Target="https://tanzu.vmware.com/content/blog/forecasting-time-series-data-with-multiple-seasonal-periods" TargetMode="Externa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medium.com/intive-developers/forecasting-time-series-with-multiple-seasonalities-using-tbats-in-python-398a00ac0e8a" TargetMode="Externa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1883C97-10AF-DD27-0488-F52436243A4A}"/>
              </a:ext>
            </a:extLst>
          </p:cNvPr>
          <p:cNvSpPr txBox="1"/>
          <p:nvPr/>
        </p:nvSpPr>
        <p:spPr>
          <a:xfrm>
            <a:off x="2512139" y="1049732"/>
            <a:ext cx="7167717" cy="646331"/>
          </a:xfrm>
          <a:prstGeom prst="rect">
            <a:avLst/>
          </a:prstGeom>
          <a:noFill/>
        </p:spPr>
        <p:txBody>
          <a:bodyPr wrap="square" rtlCol="0">
            <a:spAutoFit/>
          </a:bodyPr>
          <a:lstStyle/>
          <a:p>
            <a:pPr algn="ctr"/>
            <a:r>
              <a:rPr lang="en-IN" sz="3600" dirty="0"/>
              <a:t>Stochastic Processes and Applications</a:t>
            </a:r>
          </a:p>
        </p:txBody>
      </p:sp>
      <p:sp>
        <p:nvSpPr>
          <p:cNvPr id="13" name="TextBox 12">
            <a:extLst>
              <a:ext uri="{FF2B5EF4-FFF2-40B4-BE49-F238E27FC236}">
                <a16:creationId xmlns:a16="http://schemas.microsoft.com/office/drawing/2014/main" id="{793A99CF-5A79-68B6-2CD3-2355A3CCC4DA}"/>
              </a:ext>
            </a:extLst>
          </p:cNvPr>
          <p:cNvSpPr txBox="1"/>
          <p:nvPr/>
        </p:nvSpPr>
        <p:spPr>
          <a:xfrm>
            <a:off x="2405214" y="2567226"/>
            <a:ext cx="7381569" cy="861774"/>
          </a:xfrm>
          <a:prstGeom prst="rect">
            <a:avLst/>
          </a:prstGeom>
          <a:noFill/>
        </p:spPr>
        <p:txBody>
          <a:bodyPr wrap="square" rtlCol="0">
            <a:spAutoFit/>
          </a:bodyPr>
          <a:lstStyle/>
          <a:p>
            <a:pPr algn="ctr"/>
            <a:r>
              <a:rPr lang="en-IN" sz="3200" dirty="0"/>
              <a:t>Time Series Project</a:t>
            </a:r>
          </a:p>
          <a:p>
            <a:pPr algn="ctr"/>
            <a:r>
              <a:rPr lang="en-IN" dirty="0"/>
              <a:t>Forecasting the number of daily NEFT transactions</a:t>
            </a:r>
          </a:p>
        </p:txBody>
      </p:sp>
      <p:sp>
        <p:nvSpPr>
          <p:cNvPr id="14" name="TextBox 13">
            <a:extLst>
              <a:ext uri="{FF2B5EF4-FFF2-40B4-BE49-F238E27FC236}">
                <a16:creationId xmlns:a16="http://schemas.microsoft.com/office/drawing/2014/main" id="{D67A10D0-763D-47D1-B175-398529588984}"/>
              </a:ext>
            </a:extLst>
          </p:cNvPr>
          <p:cNvSpPr txBox="1"/>
          <p:nvPr/>
        </p:nvSpPr>
        <p:spPr>
          <a:xfrm>
            <a:off x="6872748" y="5161937"/>
            <a:ext cx="4570770" cy="923330"/>
          </a:xfrm>
          <a:prstGeom prst="rect">
            <a:avLst/>
          </a:prstGeom>
          <a:noFill/>
        </p:spPr>
        <p:txBody>
          <a:bodyPr wrap="square" rtlCol="0">
            <a:spAutoFit/>
          </a:bodyPr>
          <a:lstStyle/>
          <a:p>
            <a:pPr algn="ctr"/>
            <a:r>
              <a:rPr lang="en-IN" b="1" dirty="0"/>
              <a:t>Group - 8</a:t>
            </a:r>
          </a:p>
          <a:p>
            <a:pPr algn="ctr"/>
            <a:r>
              <a:rPr lang="en-IN" b="1" dirty="0"/>
              <a:t>Atharva Kulkarni (23BM6JP63)</a:t>
            </a:r>
          </a:p>
          <a:p>
            <a:pPr algn="ctr"/>
            <a:r>
              <a:rPr lang="en-IN" b="1" dirty="0"/>
              <a:t>Saurabh Chaudhary (23BM6JP50)</a:t>
            </a:r>
          </a:p>
        </p:txBody>
      </p:sp>
    </p:spTree>
    <p:extLst>
      <p:ext uri="{BB962C8B-B14F-4D97-AF65-F5344CB8AC3E}">
        <p14:creationId xmlns:p14="http://schemas.microsoft.com/office/powerpoint/2010/main" val="263491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FBB4DB-ABBE-A4A6-F81E-03017B59CC70}"/>
              </a:ext>
            </a:extLst>
          </p:cNvPr>
          <p:cNvPicPr>
            <a:picLocks noChangeAspect="1"/>
          </p:cNvPicPr>
          <p:nvPr/>
        </p:nvPicPr>
        <p:blipFill>
          <a:blip r:embed="rId2"/>
          <a:stretch>
            <a:fillRect/>
          </a:stretch>
        </p:blipFill>
        <p:spPr>
          <a:xfrm>
            <a:off x="3881322" y="997246"/>
            <a:ext cx="8007855" cy="2431754"/>
          </a:xfrm>
          <a:prstGeom prst="rect">
            <a:avLst/>
          </a:prstGeom>
          <a:ln>
            <a:solidFill>
              <a:schemeClr val="tx1"/>
            </a:solidFill>
          </a:ln>
        </p:spPr>
      </p:pic>
      <p:pic>
        <p:nvPicPr>
          <p:cNvPr id="5" name="Picture 4">
            <a:extLst>
              <a:ext uri="{FF2B5EF4-FFF2-40B4-BE49-F238E27FC236}">
                <a16:creationId xmlns:a16="http://schemas.microsoft.com/office/drawing/2014/main" id="{05C38A06-8AEC-8B5D-9A96-24C15C591F7D}"/>
              </a:ext>
            </a:extLst>
          </p:cNvPr>
          <p:cNvPicPr>
            <a:picLocks noChangeAspect="1"/>
          </p:cNvPicPr>
          <p:nvPr/>
        </p:nvPicPr>
        <p:blipFill>
          <a:blip r:embed="rId3"/>
          <a:stretch>
            <a:fillRect/>
          </a:stretch>
        </p:blipFill>
        <p:spPr>
          <a:xfrm>
            <a:off x="3881322" y="3898597"/>
            <a:ext cx="8014079" cy="2417910"/>
          </a:xfrm>
          <a:prstGeom prst="rect">
            <a:avLst/>
          </a:prstGeom>
          <a:solidFill>
            <a:srgbClr val="FF0000"/>
          </a:solidFill>
          <a:ln>
            <a:solidFill>
              <a:schemeClr val="tx1"/>
            </a:solidFill>
          </a:ln>
        </p:spPr>
      </p:pic>
      <p:sp>
        <p:nvSpPr>
          <p:cNvPr id="2" name="Rectangle: Rounded Corners 1">
            <a:extLst>
              <a:ext uri="{FF2B5EF4-FFF2-40B4-BE49-F238E27FC236}">
                <a16:creationId xmlns:a16="http://schemas.microsoft.com/office/drawing/2014/main" id="{EB4A6DF1-7E46-0C79-56C3-069A584733D2}"/>
              </a:ext>
            </a:extLst>
          </p:cNvPr>
          <p:cNvSpPr/>
          <p:nvPr/>
        </p:nvSpPr>
        <p:spPr>
          <a:xfrm>
            <a:off x="3715136" y="160405"/>
            <a:ext cx="4358609" cy="619125"/>
          </a:xfrm>
          <a:prstGeom prst="roundRect">
            <a:avLst/>
          </a:prstGeom>
          <a:solidFill>
            <a:schemeClr val="accent6">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ea typeface="Calibri"/>
                <a:cs typeface="Calibri"/>
              </a:rPr>
              <a:t>Daily Number of NEFT Transactions</a:t>
            </a:r>
          </a:p>
        </p:txBody>
      </p:sp>
      <p:sp>
        <p:nvSpPr>
          <p:cNvPr id="4" name="TextBox 3">
            <a:extLst>
              <a:ext uri="{FF2B5EF4-FFF2-40B4-BE49-F238E27FC236}">
                <a16:creationId xmlns:a16="http://schemas.microsoft.com/office/drawing/2014/main" id="{6D608CC2-EB88-07CD-2F84-3A51F318B689}"/>
              </a:ext>
            </a:extLst>
          </p:cNvPr>
          <p:cNvSpPr txBox="1"/>
          <p:nvPr/>
        </p:nvSpPr>
        <p:spPr>
          <a:xfrm>
            <a:off x="160984" y="995429"/>
            <a:ext cx="3622183"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Calibri"/>
                <a:cs typeface="Calibri"/>
              </a:rPr>
              <a:t>Objective </a:t>
            </a:r>
            <a:r>
              <a:rPr lang="en-US" sz="1400" dirty="0">
                <a:ea typeface="Calibri"/>
                <a:cs typeface="Calibri"/>
              </a:rPr>
              <a:t>: To analyze the future NEFT transaction by observing trend and seasonality of NEFT data.</a:t>
            </a:r>
          </a:p>
          <a:p>
            <a:endParaRPr lang="en-US" sz="1400" dirty="0">
              <a:ea typeface="Calibri"/>
              <a:cs typeface="Calibri"/>
            </a:endParaRPr>
          </a:p>
          <a:p>
            <a:r>
              <a:rPr lang="en-US" sz="1400" b="1" dirty="0">
                <a:solidFill>
                  <a:srgbClr val="1F1F1F"/>
                </a:solidFill>
                <a:ea typeface="+mn-lt"/>
                <a:cs typeface="+mn-lt"/>
              </a:rPr>
              <a:t>Benefits of analyzing NEFT data:</a:t>
            </a:r>
            <a:endParaRPr lang="en-US" sz="1400" b="1" dirty="0">
              <a:solidFill>
                <a:srgbClr val="1F1F1F"/>
              </a:solidFill>
              <a:ea typeface="Calibri"/>
              <a:cs typeface="Calibri"/>
            </a:endParaRPr>
          </a:p>
          <a:p>
            <a:pPr marL="285750" indent="-285750">
              <a:buFont typeface="Arial"/>
              <a:buChar char="•"/>
            </a:pPr>
            <a:endParaRPr lang="en-US" sz="1400" dirty="0">
              <a:solidFill>
                <a:srgbClr val="1F1F1F"/>
              </a:solidFill>
              <a:ea typeface="+mn-lt"/>
              <a:cs typeface="+mn-lt"/>
            </a:endParaRPr>
          </a:p>
          <a:p>
            <a:pPr marL="285750" indent="-285750">
              <a:buFont typeface="Arial"/>
              <a:buChar char="•"/>
            </a:pPr>
            <a:r>
              <a:rPr lang="en-US" sz="1400" b="1" dirty="0">
                <a:solidFill>
                  <a:srgbClr val="1F1F1F"/>
                </a:solidFill>
                <a:ea typeface="+mn-lt"/>
                <a:cs typeface="+mn-lt"/>
              </a:rPr>
              <a:t>Identifying trends:</a:t>
            </a:r>
            <a:r>
              <a:rPr lang="en-US" sz="1400" dirty="0">
                <a:solidFill>
                  <a:srgbClr val="1F1F1F"/>
                </a:solidFill>
                <a:ea typeface="+mn-lt"/>
                <a:cs typeface="+mn-lt"/>
              </a:rPr>
              <a:t> Analyzing NEFT data can help identify trends and patterns in payment behavior, such as seasonal fluctuations or regional disparities. This information can be used by stakeholders to develop targeted initiatives and improve the overall efficiency of the NEFT system.</a:t>
            </a:r>
          </a:p>
          <a:p>
            <a:pPr marL="285750" indent="-285750">
              <a:buFont typeface="Arial"/>
              <a:buChar char="•"/>
            </a:pPr>
            <a:r>
              <a:rPr lang="en-US" sz="1400" b="1" dirty="0">
                <a:solidFill>
                  <a:srgbClr val="1F1F1F"/>
                </a:solidFill>
                <a:ea typeface="+mn-lt"/>
                <a:cs typeface="+mn-lt"/>
              </a:rPr>
              <a:t>Resource allocation: </a:t>
            </a:r>
            <a:r>
              <a:rPr lang="en-US" sz="1400" dirty="0">
                <a:solidFill>
                  <a:srgbClr val="1F1F1F"/>
                </a:solidFill>
                <a:ea typeface="+mn-lt"/>
                <a:cs typeface="+mn-lt"/>
              </a:rPr>
              <a:t>NEFT data can be used to allocate resources more efficiently based on expected demand. For example, banks can use data to determine which branches need additional resources to handle increased transaction volumes.</a:t>
            </a:r>
          </a:p>
          <a:p>
            <a:pPr marL="285750" indent="-285750">
              <a:buFont typeface="Arial"/>
              <a:buChar char="•"/>
            </a:pPr>
            <a:r>
              <a:rPr lang="en-US" sz="1400" b="1" dirty="0">
                <a:solidFill>
                  <a:srgbClr val="1F1F1F"/>
                </a:solidFill>
                <a:ea typeface="+mn-lt"/>
                <a:cs typeface="+mn-lt"/>
              </a:rPr>
              <a:t>Fraud detection:</a:t>
            </a:r>
            <a:r>
              <a:rPr lang="en-US" sz="1400" dirty="0">
                <a:solidFill>
                  <a:srgbClr val="1F1F1F"/>
                </a:solidFill>
                <a:ea typeface="+mn-lt"/>
                <a:cs typeface="+mn-lt"/>
              </a:rPr>
              <a:t> NEFT data can be used to identify suspicious transactions and potential fraud. This information can be used by banks and financial institutions to prevent financial losses and protect their customers.</a:t>
            </a:r>
            <a:endParaRPr lang="en-US" dirty="0">
              <a:ea typeface="Calibri"/>
              <a:cs typeface="Calibri"/>
            </a:endParaRPr>
          </a:p>
        </p:txBody>
      </p:sp>
      <p:cxnSp>
        <p:nvCxnSpPr>
          <p:cNvPr id="8" name="Straight Arrow Connector 7">
            <a:extLst>
              <a:ext uri="{FF2B5EF4-FFF2-40B4-BE49-F238E27FC236}">
                <a16:creationId xmlns:a16="http://schemas.microsoft.com/office/drawing/2014/main" id="{3838D5BA-BC0B-77D9-CB00-2A2345E90C44}"/>
              </a:ext>
            </a:extLst>
          </p:cNvPr>
          <p:cNvCxnSpPr>
            <a:cxnSpLocks/>
          </p:cNvCxnSpPr>
          <p:nvPr/>
        </p:nvCxnSpPr>
        <p:spPr>
          <a:xfrm>
            <a:off x="4729316" y="4542503"/>
            <a:ext cx="116512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80975E-0F85-63B3-27BB-939E96DE3F98}"/>
              </a:ext>
            </a:extLst>
          </p:cNvPr>
          <p:cNvCxnSpPr/>
          <p:nvPr/>
        </p:nvCxnSpPr>
        <p:spPr>
          <a:xfrm>
            <a:off x="5397910" y="5181600"/>
            <a:ext cx="265471" cy="0"/>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656909-29B7-54F8-1491-20E1CAA61114}"/>
              </a:ext>
            </a:extLst>
          </p:cNvPr>
          <p:cNvCxnSpPr/>
          <p:nvPr/>
        </p:nvCxnSpPr>
        <p:spPr>
          <a:xfrm>
            <a:off x="5397909" y="5014451"/>
            <a:ext cx="0" cy="471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2C099A-D5FF-0486-52B4-2424F6B612AC}"/>
              </a:ext>
            </a:extLst>
          </p:cNvPr>
          <p:cNvCxnSpPr/>
          <p:nvPr/>
        </p:nvCxnSpPr>
        <p:spPr>
          <a:xfrm>
            <a:off x="5658463" y="5009535"/>
            <a:ext cx="0" cy="471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BC1A7-3295-B998-42E1-C22147E28E05}"/>
              </a:ext>
            </a:extLst>
          </p:cNvPr>
          <p:cNvCxnSpPr/>
          <p:nvPr/>
        </p:nvCxnSpPr>
        <p:spPr>
          <a:xfrm>
            <a:off x="4729316" y="4414684"/>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3D1E32-EF17-5B59-7BDC-792FC68E4591}"/>
              </a:ext>
            </a:extLst>
          </p:cNvPr>
          <p:cNvCxnSpPr/>
          <p:nvPr/>
        </p:nvCxnSpPr>
        <p:spPr>
          <a:xfrm>
            <a:off x="5894441" y="4429431"/>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40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F573008-9D58-2FED-8E6A-A157189010D3}"/>
              </a:ext>
            </a:extLst>
          </p:cNvPr>
          <p:cNvPicPr>
            <a:picLocks noChangeAspect="1"/>
          </p:cNvPicPr>
          <p:nvPr/>
        </p:nvPicPr>
        <p:blipFill>
          <a:blip r:embed="rId2"/>
          <a:stretch>
            <a:fillRect/>
          </a:stretch>
        </p:blipFill>
        <p:spPr>
          <a:xfrm>
            <a:off x="8179607" y="3644228"/>
            <a:ext cx="3821893" cy="2974615"/>
          </a:xfrm>
          <a:prstGeom prst="rect">
            <a:avLst/>
          </a:prstGeom>
          <a:ln>
            <a:solidFill>
              <a:schemeClr val="tx1"/>
            </a:solidFill>
          </a:ln>
        </p:spPr>
      </p:pic>
      <p:sp>
        <p:nvSpPr>
          <p:cNvPr id="17" name="Rectangle 16">
            <a:extLst>
              <a:ext uri="{FF2B5EF4-FFF2-40B4-BE49-F238E27FC236}">
                <a16:creationId xmlns:a16="http://schemas.microsoft.com/office/drawing/2014/main" id="{11FC7AFB-12B0-A890-8AA4-BF00EA8BEF43}"/>
              </a:ext>
            </a:extLst>
          </p:cNvPr>
          <p:cNvSpPr/>
          <p:nvPr/>
        </p:nvSpPr>
        <p:spPr>
          <a:xfrm>
            <a:off x="238123" y="3657728"/>
            <a:ext cx="3784484" cy="300514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a:solidFill>
                  <a:schemeClr val="tx1">
                    <a:lumMod val="95000"/>
                    <a:lumOff val="5000"/>
                  </a:schemeClr>
                </a:solidFill>
              </a:rPr>
              <a:t>ACF and PACF Plot of first difference</a:t>
            </a:r>
          </a:p>
          <a:p>
            <a:pPr algn="ctr"/>
            <a:r>
              <a:rPr lang="en-IN">
                <a:solidFill>
                  <a:schemeClr val="tx1">
                    <a:lumMod val="95000"/>
                    <a:lumOff val="5000"/>
                  </a:schemeClr>
                </a:solidFill>
              </a:rPr>
              <a:t>X</a:t>
            </a:r>
            <a:r>
              <a:rPr lang="en-IN" i="1">
                <a:solidFill>
                  <a:schemeClr val="tx1">
                    <a:lumMod val="95000"/>
                    <a:lumOff val="5000"/>
                  </a:schemeClr>
                </a:solidFill>
              </a:rPr>
              <a:t>(t)</a:t>
            </a:r>
            <a:r>
              <a:rPr lang="en-IN">
                <a:solidFill>
                  <a:schemeClr val="tx1">
                    <a:lumMod val="95000"/>
                    <a:lumOff val="5000"/>
                  </a:schemeClr>
                </a:solidFill>
              </a:rPr>
              <a:t> – X</a:t>
            </a:r>
            <a:r>
              <a:rPr lang="en-IN" i="1">
                <a:solidFill>
                  <a:schemeClr val="tx1">
                    <a:lumMod val="95000"/>
                    <a:lumOff val="5000"/>
                  </a:schemeClr>
                </a:solidFill>
              </a:rPr>
              <a:t>(t-1)</a:t>
            </a:r>
          </a:p>
          <a:p>
            <a:pPr algn="ctr"/>
            <a:endParaRPr lang="en-IN" sz="1400">
              <a:solidFill>
                <a:schemeClr val="tx1">
                  <a:lumMod val="95000"/>
                  <a:lumOff val="5000"/>
                </a:schemeClr>
              </a:solidFill>
            </a:endParaRPr>
          </a:p>
          <a:p>
            <a:r>
              <a:rPr lang="en-IN" sz="1400">
                <a:solidFill>
                  <a:schemeClr val="tx1">
                    <a:lumMod val="95000"/>
                    <a:lumOff val="5000"/>
                  </a:schemeClr>
                </a:solidFill>
              </a:rPr>
              <a:t>Observations</a:t>
            </a:r>
          </a:p>
          <a:p>
            <a:pPr marL="285750" indent="-285750">
              <a:buFont typeface="Arial" panose="020B0604020202020204" pitchFamily="34" charset="0"/>
              <a:buChar char="•"/>
            </a:pPr>
            <a:r>
              <a:rPr lang="en-IN" sz="1400">
                <a:solidFill>
                  <a:schemeClr val="tx1">
                    <a:lumMod val="95000"/>
                    <a:lumOff val="5000"/>
                  </a:schemeClr>
                </a:solidFill>
              </a:rPr>
              <a:t>Presence of strong correlation on multiples of Lag 7.</a:t>
            </a:r>
          </a:p>
          <a:p>
            <a:pPr marL="285750" indent="-285750">
              <a:buFont typeface="Arial" panose="020B0604020202020204" pitchFamily="34" charset="0"/>
              <a:buChar char="•"/>
            </a:pPr>
            <a:r>
              <a:rPr lang="en-IN" sz="1400">
                <a:solidFill>
                  <a:schemeClr val="tx1">
                    <a:lumMod val="95000"/>
                    <a:lumOff val="5000"/>
                  </a:schemeClr>
                </a:solidFill>
              </a:rPr>
              <a:t>Correlation at lags close to multiples of 30 slightly pacified.</a:t>
            </a:r>
          </a:p>
        </p:txBody>
      </p:sp>
      <p:sp>
        <p:nvSpPr>
          <p:cNvPr id="22" name="Rectangle 21">
            <a:extLst>
              <a:ext uri="{FF2B5EF4-FFF2-40B4-BE49-F238E27FC236}">
                <a16:creationId xmlns:a16="http://schemas.microsoft.com/office/drawing/2014/main" id="{F136D383-551B-30AA-0FF9-FC2D46FF0883}"/>
              </a:ext>
            </a:extLst>
          </p:cNvPr>
          <p:cNvSpPr/>
          <p:nvPr/>
        </p:nvSpPr>
        <p:spPr>
          <a:xfrm>
            <a:off x="238123" y="249590"/>
            <a:ext cx="3784484" cy="300514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a:solidFill>
                  <a:schemeClr val="tx1">
                    <a:lumMod val="95000"/>
                    <a:lumOff val="5000"/>
                  </a:schemeClr>
                </a:solidFill>
              </a:rPr>
              <a:t>ACF and PACF Plot of the original Data</a:t>
            </a:r>
          </a:p>
          <a:p>
            <a:pPr algn="ctr"/>
            <a:endParaRPr lang="en-IN" sz="1400">
              <a:solidFill>
                <a:schemeClr val="tx1">
                  <a:lumMod val="95000"/>
                  <a:lumOff val="5000"/>
                </a:schemeClr>
              </a:solidFill>
            </a:endParaRPr>
          </a:p>
          <a:p>
            <a:r>
              <a:rPr lang="en-IN" sz="1400">
                <a:solidFill>
                  <a:schemeClr val="tx1">
                    <a:lumMod val="95000"/>
                    <a:lumOff val="5000"/>
                  </a:schemeClr>
                </a:solidFill>
              </a:rPr>
              <a:t>Observations</a:t>
            </a:r>
          </a:p>
          <a:p>
            <a:pPr marL="285750" indent="-285750">
              <a:buFont typeface="Arial" panose="020B0604020202020204" pitchFamily="34" charset="0"/>
              <a:buChar char="•"/>
            </a:pPr>
            <a:r>
              <a:rPr lang="en-IN" sz="1400">
                <a:solidFill>
                  <a:schemeClr val="tx1">
                    <a:lumMod val="95000"/>
                    <a:lumOff val="5000"/>
                  </a:schemeClr>
                </a:solidFill>
              </a:rPr>
              <a:t>Series is non-stationary (also evident from the time series plot)</a:t>
            </a:r>
          </a:p>
          <a:p>
            <a:pPr marL="285750" indent="-285750">
              <a:buFont typeface="Arial" panose="020B0604020202020204" pitchFamily="34" charset="0"/>
              <a:buChar char="•"/>
            </a:pPr>
            <a:r>
              <a:rPr lang="en-IN" sz="1400">
                <a:solidFill>
                  <a:schemeClr val="tx1">
                    <a:lumMod val="95000"/>
                    <a:lumOff val="5000"/>
                  </a:schemeClr>
                </a:solidFill>
              </a:rPr>
              <a:t>Presence of strong correlation on,</a:t>
            </a:r>
          </a:p>
          <a:p>
            <a:pPr marL="742950" lvl="1" indent="-285750">
              <a:buFont typeface="Arial" panose="020B0604020202020204" pitchFamily="34" charset="0"/>
              <a:buChar char="•"/>
            </a:pPr>
            <a:r>
              <a:rPr lang="en-IN" sz="1400">
                <a:solidFill>
                  <a:schemeClr val="tx1">
                    <a:lumMod val="95000"/>
                    <a:lumOff val="5000"/>
                  </a:schemeClr>
                </a:solidFill>
              </a:rPr>
              <a:t>Lag 1</a:t>
            </a:r>
          </a:p>
          <a:p>
            <a:pPr marL="742950" lvl="1" indent="-285750">
              <a:buFont typeface="Arial" panose="020B0604020202020204" pitchFamily="34" charset="0"/>
              <a:buChar char="•"/>
            </a:pPr>
            <a:r>
              <a:rPr lang="en-IN" sz="1400">
                <a:solidFill>
                  <a:schemeClr val="tx1">
                    <a:lumMod val="95000"/>
                    <a:lumOff val="5000"/>
                  </a:schemeClr>
                </a:solidFill>
              </a:rPr>
              <a:t>Multiples of Lag 7</a:t>
            </a:r>
          </a:p>
          <a:p>
            <a:pPr marL="742950" lvl="1" indent="-285750">
              <a:buFont typeface="Arial" panose="020B0604020202020204" pitchFamily="34" charset="0"/>
              <a:buChar char="•"/>
            </a:pPr>
            <a:r>
              <a:rPr lang="en-IN" sz="1400">
                <a:solidFill>
                  <a:schemeClr val="tx1">
                    <a:lumMod val="95000"/>
                    <a:lumOff val="5000"/>
                  </a:schemeClr>
                </a:solidFill>
              </a:rPr>
              <a:t>Lags close to multiples of 30 </a:t>
            </a:r>
          </a:p>
        </p:txBody>
      </p:sp>
      <p:pic>
        <p:nvPicPr>
          <p:cNvPr id="21" name="Picture 20">
            <a:extLst>
              <a:ext uri="{FF2B5EF4-FFF2-40B4-BE49-F238E27FC236}">
                <a16:creationId xmlns:a16="http://schemas.microsoft.com/office/drawing/2014/main" id="{10C13963-DA83-F53C-39CF-02D0E93114AF}"/>
              </a:ext>
            </a:extLst>
          </p:cNvPr>
          <p:cNvPicPr>
            <a:picLocks noChangeAspect="1"/>
          </p:cNvPicPr>
          <p:nvPr/>
        </p:nvPicPr>
        <p:blipFill>
          <a:blip r:embed="rId3"/>
          <a:stretch>
            <a:fillRect/>
          </a:stretch>
        </p:blipFill>
        <p:spPr>
          <a:xfrm>
            <a:off x="1269558" y="2282435"/>
            <a:ext cx="1626368" cy="921129"/>
          </a:xfrm>
          <a:prstGeom prst="rect">
            <a:avLst/>
          </a:prstGeom>
        </p:spPr>
      </p:pic>
      <p:pic>
        <p:nvPicPr>
          <p:cNvPr id="25" name="Picture 24">
            <a:extLst>
              <a:ext uri="{FF2B5EF4-FFF2-40B4-BE49-F238E27FC236}">
                <a16:creationId xmlns:a16="http://schemas.microsoft.com/office/drawing/2014/main" id="{731EB273-0BFC-CFE9-AC54-65B253A31F1C}"/>
              </a:ext>
            </a:extLst>
          </p:cNvPr>
          <p:cNvPicPr>
            <a:picLocks noChangeAspect="1"/>
          </p:cNvPicPr>
          <p:nvPr/>
        </p:nvPicPr>
        <p:blipFill rotWithShape="1">
          <a:blip r:embed="rId4"/>
          <a:srcRect r="2707" b="2465"/>
          <a:stretch/>
        </p:blipFill>
        <p:spPr>
          <a:xfrm>
            <a:off x="4251381" y="3657728"/>
            <a:ext cx="3792482" cy="2974615"/>
          </a:xfrm>
          <a:prstGeom prst="rect">
            <a:avLst/>
          </a:prstGeom>
          <a:ln>
            <a:solidFill>
              <a:schemeClr val="tx1"/>
            </a:solidFill>
          </a:ln>
        </p:spPr>
      </p:pic>
      <p:pic>
        <p:nvPicPr>
          <p:cNvPr id="28" name="Picture 27">
            <a:extLst>
              <a:ext uri="{FF2B5EF4-FFF2-40B4-BE49-F238E27FC236}">
                <a16:creationId xmlns:a16="http://schemas.microsoft.com/office/drawing/2014/main" id="{B70C1238-E625-AF9B-898A-156A597D431E}"/>
              </a:ext>
            </a:extLst>
          </p:cNvPr>
          <p:cNvPicPr>
            <a:picLocks noChangeAspect="1"/>
          </p:cNvPicPr>
          <p:nvPr/>
        </p:nvPicPr>
        <p:blipFill>
          <a:blip r:embed="rId5"/>
          <a:stretch>
            <a:fillRect/>
          </a:stretch>
        </p:blipFill>
        <p:spPr>
          <a:xfrm>
            <a:off x="4251380" y="309558"/>
            <a:ext cx="3784484" cy="3005142"/>
          </a:xfrm>
          <a:prstGeom prst="rect">
            <a:avLst/>
          </a:prstGeom>
          <a:ln>
            <a:solidFill>
              <a:schemeClr val="tx1"/>
            </a:solidFill>
          </a:ln>
        </p:spPr>
      </p:pic>
      <p:pic>
        <p:nvPicPr>
          <p:cNvPr id="29" name="Picture 28">
            <a:extLst>
              <a:ext uri="{FF2B5EF4-FFF2-40B4-BE49-F238E27FC236}">
                <a16:creationId xmlns:a16="http://schemas.microsoft.com/office/drawing/2014/main" id="{FC9F8EC5-D2DC-2C46-F109-2763B3A6A3B2}"/>
              </a:ext>
            </a:extLst>
          </p:cNvPr>
          <p:cNvPicPr>
            <a:picLocks noChangeAspect="1"/>
          </p:cNvPicPr>
          <p:nvPr/>
        </p:nvPicPr>
        <p:blipFill rotWithShape="1">
          <a:blip r:embed="rId6"/>
          <a:srcRect b="2231"/>
          <a:stretch/>
        </p:blipFill>
        <p:spPr>
          <a:xfrm>
            <a:off x="8179607" y="309558"/>
            <a:ext cx="3821893" cy="3005142"/>
          </a:xfrm>
          <a:prstGeom prst="rect">
            <a:avLst/>
          </a:prstGeom>
          <a:ln>
            <a:solidFill>
              <a:schemeClr val="tx1"/>
            </a:solidFill>
          </a:ln>
        </p:spPr>
      </p:pic>
      <p:cxnSp>
        <p:nvCxnSpPr>
          <p:cNvPr id="31" name="Straight Connector 30">
            <a:extLst>
              <a:ext uri="{FF2B5EF4-FFF2-40B4-BE49-F238E27FC236}">
                <a16:creationId xmlns:a16="http://schemas.microsoft.com/office/drawing/2014/main" id="{459A58C4-42D7-0E88-9CA7-560F87997C28}"/>
              </a:ext>
            </a:extLst>
          </p:cNvPr>
          <p:cNvCxnSpPr/>
          <p:nvPr/>
        </p:nvCxnSpPr>
        <p:spPr>
          <a:xfrm>
            <a:off x="238123" y="3486150"/>
            <a:ext cx="1176337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68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7F15E47-AADE-818A-CD1E-13F4CABCF530}"/>
              </a:ext>
            </a:extLst>
          </p:cNvPr>
          <p:cNvSpPr/>
          <p:nvPr/>
        </p:nvSpPr>
        <p:spPr>
          <a:xfrm>
            <a:off x="1800225" y="3829506"/>
            <a:ext cx="2174758" cy="113301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IN" sz="1400">
              <a:solidFill>
                <a:schemeClr val="tx1">
                  <a:lumMod val="95000"/>
                  <a:lumOff val="5000"/>
                </a:schemeClr>
              </a:solidFill>
            </a:endParaRPr>
          </a:p>
        </p:txBody>
      </p:sp>
      <p:pic>
        <p:nvPicPr>
          <p:cNvPr id="9" name="Picture 8">
            <a:extLst>
              <a:ext uri="{FF2B5EF4-FFF2-40B4-BE49-F238E27FC236}">
                <a16:creationId xmlns:a16="http://schemas.microsoft.com/office/drawing/2014/main" id="{B48DD663-825F-5E43-1A7A-30A44732955C}"/>
              </a:ext>
            </a:extLst>
          </p:cNvPr>
          <p:cNvPicPr>
            <a:picLocks noChangeAspect="1"/>
          </p:cNvPicPr>
          <p:nvPr/>
        </p:nvPicPr>
        <p:blipFill>
          <a:blip r:embed="rId2"/>
          <a:stretch>
            <a:fillRect/>
          </a:stretch>
        </p:blipFill>
        <p:spPr>
          <a:xfrm>
            <a:off x="4186672" y="2860626"/>
            <a:ext cx="7881501" cy="1820643"/>
          </a:xfrm>
          <a:prstGeom prst="rect">
            <a:avLst/>
          </a:prstGeom>
          <a:ln>
            <a:solidFill>
              <a:schemeClr val="tx1"/>
            </a:solidFill>
          </a:ln>
        </p:spPr>
      </p:pic>
      <p:pic>
        <p:nvPicPr>
          <p:cNvPr id="14" name="Picture 13">
            <a:extLst>
              <a:ext uri="{FF2B5EF4-FFF2-40B4-BE49-F238E27FC236}">
                <a16:creationId xmlns:a16="http://schemas.microsoft.com/office/drawing/2014/main" id="{3D10276B-B576-DB95-B98A-478B1F58554F}"/>
              </a:ext>
            </a:extLst>
          </p:cNvPr>
          <p:cNvPicPr>
            <a:picLocks noChangeAspect="1"/>
          </p:cNvPicPr>
          <p:nvPr/>
        </p:nvPicPr>
        <p:blipFill rotWithShape="1">
          <a:blip r:embed="rId3"/>
          <a:srcRect b="3085"/>
          <a:stretch/>
        </p:blipFill>
        <p:spPr>
          <a:xfrm>
            <a:off x="4186674" y="202736"/>
            <a:ext cx="3818652" cy="2549990"/>
          </a:xfrm>
          <a:prstGeom prst="rect">
            <a:avLst/>
          </a:prstGeom>
          <a:ln>
            <a:solidFill>
              <a:schemeClr val="tx1"/>
            </a:solidFill>
          </a:ln>
        </p:spPr>
      </p:pic>
      <p:pic>
        <p:nvPicPr>
          <p:cNvPr id="15" name="Picture 14">
            <a:extLst>
              <a:ext uri="{FF2B5EF4-FFF2-40B4-BE49-F238E27FC236}">
                <a16:creationId xmlns:a16="http://schemas.microsoft.com/office/drawing/2014/main" id="{CD29BC82-A707-D893-F2DD-B8816B7C42EE}"/>
              </a:ext>
            </a:extLst>
          </p:cNvPr>
          <p:cNvPicPr>
            <a:picLocks noChangeAspect="1"/>
          </p:cNvPicPr>
          <p:nvPr/>
        </p:nvPicPr>
        <p:blipFill>
          <a:blip r:embed="rId4"/>
          <a:stretch>
            <a:fillRect/>
          </a:stretch>
        </p:blipFill>
        <p:spPr>
          <a:xfrm>
            <a:off x="8182848" y="200936"/>
            <a:ext cx="3818652" cy="2549990"/>
          </a:xfrm>
          <a:prstGeom prst="rect">
            <a:avLst/>
          </a:prstGeom>
          <a:ln>
            <a:solidFill>
              <a:schemeClr val="tx1"/>
            </a:solidFill>
          </a:ln>
        </p:spPr>
      </p:pic>
      <p:sp>
        <p:nvSpPr>
          <p:cNvPr id="18" name="Rectangle 17">
            <a:extLst>
              <a:ext uri="{FF2B5EF4-FFF2-40B4-BE49-F238E27FC236}">
                <a16:creationId xmlns:a16="http://schemas.microsoft.com/office/drawing/2014/main" id="{591F0DEA-D974-E426-57B3-C73BCD5E7042}"/>
              </a:ext>
            </a:extLst>
          </p:cNvPr>
          <p:cNvSpPr/>
          <p:nvPr/>
        </p:nvSpPr>
        <p:spPr>
          <a:xfrm>
            <a:off x="190500" y="200936"/>
            <a:ext cx="3784484" cy="350429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dirty="0">
                <a:solidFill>
                  <a:schemeClr val="tx1">
                    <a:lumMod val="95000"/>
                    <a:lumOff val="5000"/>
                  </a:schemeClr>
                </a:solidFill>
              </a:rPr>
              <a:t>ACF and PACF Plot of de-trended and de-seasonalized (seasonality 7) series</a:t>
            </a:r>
            <a:endParaRPr lang="en-IN" sz="1400" dirty="0">
              <a:solidFill>
                <a:schemeClr val="tx1">
                  <a:lumMod val="95000"/>
                  <a:lumOff val="5000"/>
                </a:schemeClr>
              </a:solidFill>
            </a:endParaRPr>
          </a:p>
          <a:p>
            <a:r>
              <a:rPr lang="en-IN" sz="1400" dirty="0">
                <a:solidFill>
                  <a:schemeClr val="tx1">
                    <a:lumMod val="95000"/>
                    <a:lumOff val="5000"/>
                  </a:schemeClr>
                </a:solidFill>
              </a:rPr>
              <a:t>Observations</a:t>
            </a:r>
          </a:p>
          <a:p>
            <a:pPr marL="285750" indent="-285750">
              <a:buFont typeface="Arial" panose="020B0604020202020204" pitchFamily="34" charset="0"/>
              <a:buChar char="•"/>
            </a:pPr>
            <a:r>
              <a:rPr lang="en-IN" sz="1400" dirty="0">
                <a:solidFill>
                  <a:schemeClr val="tx1">
                    <a:lumMod val="95000"/>
                    <a:lumOff val="5000"/>
                  </a:schemeClr>
                </a:solidFill>
              </a:rPr>
              <a:t>A major spike in ACF plot, followed by a small significant spike coupled with a tapering trend in PACF plot – </a:t>
            </a:r>
            <a:r>
              <a:rPr lang="en-IN" sz="1400" b="1" dirty="0">
                <a:solidFill>
                  <a:schemeClr val="tx1">
                    <a:lumMod val="95000"/>
                    <a:lumOff val="5000"/>
                  </a:schemeClr>
                </a:solidFill>
              </a:rPr>
              <a:t>Non-seasonal MA 1 or MA 2 (</a:t>
            </a:r>
            <a:r>
              <a:rPr lang="en-IN" sz="1400" b="1" i="1" dirty="0">
                <a:solidFill>
                  <a:schemeClr val="tx1">
                    <a:lumMod val="95000"/>
                    <a:lumOff val="5000"/>
                  </a:schemeClr>
                </a:solidFill>
              </a:rPr>
              <a:t>q</a:t>
            </a:r>
            <a:r>
              <a:rPr lang="en-IN" sz="1400" b="1" dirty="0">
                <a:solidFill>
                  <a:schemeClr val="tx1">
                    <a:lumMod val="95000"/>
                    <a:lumOff val="5000"/>
                  </a:schemeClr>
                </a:solidFill>
              </a:rPr>
              <a:t>)</a:t>
            </a:r>
          </a:p>
          <a:p>
            <a:pPr marL="285750" indent="-285750">
              <a:buFont typeface="Arial" panose="020B0604020202020204" pitchFamily="34" charset="0"/>
              <a:buChar char="•"/>
            </a:pPr>
            <a:r>
              <a:rPr lang="en-IN" sz="1400" dirty="0">
                <a:solidFill>
                  <a:schemeClr val="tx1">
                    <a:lumMod val="95000"/>
                    <a:lumOff val="5000"/>
                  </a:schemeClr>
                </a:solidFill>
              </a:rPr>
              <a:t>Repetition of pattern in PACF plot for close to 3 / 4 times – </a:t>
            </a:r>
            <a:r>
              <a:rPr lang="en-IN" sz="1400" b="1" dirty="0">
                <a:solidFill>
                  <a:schemeClr val="tx1">
                    <a:lumMod val="95000"/>
                    <a:lumOff val="5000"/>
                  </a:schemeClr>
                </a:solidFill>
              </a:rPr>
              <a:t>Possibility of a seasonal AR 3 / 4 (</a:t>
            </a:r>
            <a:r>
              <a:rPr lang="en-IN" sz="1400" b="1" i="1" dirty="0">
                <a:solidFill>
                  <a:schemeClr val="tx1">
                    <a:lumMod val="95000"/>
                    <a:lumOff val="5000"/>
                  </a:schemeClr>
                </a:solidFill>
              </a:rPr>
              <a:t>P</a:t>
            </a:r>
            <a:r>
              <a:rPr lang="en-IN" sz="1400" b="1" dirty="0">
                <a:solidFill>
                  <a:schemeClr val="tx1">
                    <a:lumMod val="95000"/>
                    <a:lumOff val="5000"/>
                  </a:schemeClr>
                </a:solidFill>
              </a:rPr>
              <a:t>)</a:t>
            </a:r>
          </a:p>
          <a:p>
            <a:endParaRPr lang="en-IN" sz="1400" dirty="0">
              <a:solidFill>
                <a:schemeClr val="tx1">
                  <a:lumMod val="95000"/>
                  <a:lumOff val="5000"/>
                </a:schemeClr>
              </a:solidFill>
            </a:endParaRPr>
          </a:p>
          <a:p>
            <a:r>
              <a:rPr lang="en-IN" sz="1400" b="1" dirty="0">
                <a:solidFill>
                  <a:schemeClr val="tx1">
                    <a:lumMod val="95000"/>
                    <a:lumOff val="5000"/>
                  </a:schemeClr>
                </a:solidFill>
              </a:rPr>
              <a:t>Important</a:t>
            </a:r>
            <a:r>
              <a:rPr lang="en-IN" sz="1400" dirty="0">
                <a:solidFill>
                  <a:schemeClr val="tx1">
                    <a:lumMod val="95000"/>
                    <a:lumOff val="5000"/>
                  </a:schemeClr>
                </a:solidFill>
              </a:rPr>
              <a:t>:</a:t>
            </a:r>
          </a:p>
          <a:p>
            <a:pPr marL="285750" indent="-285750">
              <a:buFont typeface="Arial" panose="020B0604020202020204" pitchFamily="34" charset="0"/>
              <a:buChar char="•"/>
            </a:pPr>
            <a:r>
              <a:rPr lang="en-IN" sz="1400" dirty="0">
                <a:solidFill>
                  <a:schemeClr val="tx1">
                    <a:lumMod val="95000"/>
                    <a:lumOff val="5000"/>
                  </a:schemeClr>
                </a:solidFill>
              </a:rPr>
              <a:t>We still considered the possibility of having a Non-Seasonal AR term and a Seasonal MA term. Hence, we assumed </a:t>
            </a:r>
            <a:r>
              <a:rPr lang="en-IN" sz="1400" i="1" dirty="0">
                <a:solidFill>
                  <a:schemeClr val="tx1">
                    <a:lumMod val="95000"/>
                    <a:lumOff val="5000"/>
                  </a:schemeClr>
                </a:solidFill>
              </a:rPr>
              <a:t>p </a:t>
            </a:r>
            <a:r>
              <a:rPr lang="en-IN" sz="1400" dirty="0">
                <a:solidFill>
                  <a:schemeClr val="tx1">
                    <a:lumMod val="95000"/>
                    <a:lumOff val="5000"/>
                  </a:schemeClr>
                </a:solidFill>
              </a:rPr>
              <a:t>and </a:t>
            </a:r>
            <a:r>
              <a:rPr lang="en-IN" sz="1400" i="1" dirty="0">
                <a:solidFill>
                  <a:schemeClr val="tx1">
                    <a:lumMod val="95000"/>
                    <a:lumOff val="5000"/>
                  </a:schemeClr>
                </a:solidFill>
              </a:rPr>
              <a:t>Q</a:t>
            </a:r>
            <a:r>
              <a:rPr lang="en-IN" sz="1400" dirty="0">
                <a:solidFill>
                  <a:schemeClr val="tx1">
                    <a:lumMod val="95000"/>
                    <a:lumOff val="5000"/>
                  </a:schemeClr>
                </a:solidFill>
              </a:rPr>
              <a:t> as 1 each.</a:t>
            </a:r>
          </a:p>
          <a:p>
            <a:pPr marL="285750" indent="-285750">
              <a:buFont typeface="Arial" panose="020B0604020202020204" pitchFamily="34" charset="0"/>
              <a:buChar char="•"/>
            </a:pPr>
            <a:endParaRPr lang="en-IN" sz="1400" dirty="0">
              <a:solidFill>
                <a:schemeClr val="tx1">
                  <a:lumMod val="95000"/>
                  <a:lumOff val="5000"/>
                </a:schemeClr>
              </a:solidFill>
            </a:endParaRPr>
          </a:p>
          <a:p>
            <a:endParaRPr lang="en-IN" sz="1400" dirty="0">
              <a:solidFill>
                <a:schemeClr val="tx1">
                  <a:lumMod val="95000"/>
                  <a:lumOff val="5000"/>
                </a:schemeClr>
              </a:solidFill>
            </a:endParaRPr>
          </a:p>
          <a:p>
            <a:pPr marL="285750" indent="-285750">
              <a:buFont typeface="Arial" panose="020B0604020202020204" pitchFamily="34" charset="0"/>
              <a:buChar char="•"/>
            </a:pPr>
            <a:endParaRPr lang="en-IN" sz="1400" dirty="0">
              <a:solidFill>
                <a:schemeClr val="tx1">
                  <a:lumMod val="95000"/>
                  <a:lumOff val="5000"/>
                </a:schemeClr>
              </a:solidFill>
            </a:endParaRPr>
          </a:p>
        </p:txBody>
      </p:sp>
      <p:pic>
        <p:nvPicPr>
          <p:cNvPr id="20" name="Picture 19">
            <a:extLst>
              <a:ext uri="{FF2B5EF4-FFF2-40B4-BE49-F238E27FC236}">
                <a16:creationId xmlns:a16="http://schemas.microsoft.com/office/drawing/2014/main" id="{EFC8EB05-94D6-2E9E-8E10-4972CC4B4463}"/>
              </a:ext>
            </a:extLst>
          </p:cNvPr>
          <p:cNvPicPr>
            <a:picLocks noChangeAspect="1"/>
          </p:cNvPicPr>
          <p:nvPr/>
        </p:nvPicPr>
        <p:blipFill>
          <a:blip r:embed="rId5"/>
          <a:stretch>
            <a:fillRect/>
          </a:stretch>
        </p:blipFill>
        <p:spPr>
          <a:xfrm>
            <a:off x="4186673" y="4829175"/>
            <a:ext cx="7881500" cy="1820644"/>
          </a:xfrm>
          <a:prstGeom prst="rect">
            <a:avLst/>
          </a:prstGeom>
          <a:ln>
            <a:solidFill>
              <a:schemeClr val="tx1"/>
            </a:solidFill>
          </a:ln>
        </p:spPr>
      </p:pic>
      <p:sp>
        <p:nvSpPr>
          <p:cNvPr id="21" name="Rectangle 20">
            <a:extLst>
              <a:ext uri="{FF2B5EF4-FFF2-40B4-BE49-F238E27FC236}">
                <a16:creationId xmlns:a16="http://schemas.microsoft.com/office/drawing/2014/main" id="{08F57198-8C79-FB16-3B82-D70FB631A486}"/>
              </a:ext>
            </a:extLst>
          </p:cNvPr>
          <p:cNvSpPr/>
          <p:nvPr/>
        </p:nvSpPr>
        <p:spPr>
          <a:xfrm>
            <a:off x="190500" y="5133974"/>
            <a:ext cx="3784484" cy="152308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400" b="1" dirty="0">
                <a:solidFill>
                  <a:schemeClr val="tx1">
                    <a:lumMod val="95000"/>
                    <a:lumOff val="5000"/>
                  </a:schemeClr>
                </a:solidFill>
              </a:rPr>
              <a:t>Initial Guess About the Model</a:t>
            </a:r>
          </a:p>
          <a:p>
            <a:pPr marL="285750" indent="-285750">
              <a:buFont typeface="Arial" panose="020B0604020202020204" pitchFamily="34" charset="0"/>
              <a:buChar char="•"/>
            </a:pPr>
            <a:r>
              <a:rPr lang="en-IN" sz="1400" dirty="0">
                <a:solidFill>
                  <a:schemeClr val="tx1">
                    <a:lumMod val="95000"/>
                    <a:lumOff val="5000"/>
                  </a:schemeClr>
                </a:solidFill>
              </a:rPr>
              <a:t>ARIMA (1, 1, 1 or 2) X (3 or 4, 1, 1, 7)</a:t>
            </a:r>
          </a:p>
          <a:p>
            <a:pPr marL="285750" indent="-285750">
              <a:buFont typeface="Arial" panose="020B0604020202020204" pitchFamily="34" charset="0"/>
              <a:buChar char="•"/>
            </a:pPr>
            <a:endParaRPr lang="en-IN" sz="1400" dirty="0">
              <a:solidFill>
                <a:schemeClr val="tx1">
                  <a:lumMod val="95000"/>
                  <a:lumOff val="5000"/>
                </a:schemeClr>
              </a:solidFill>
            </a:endParaRPr>
          </a:p>
          <a:p>
            <a:r>
              <a:rPr lang="en-IN" sz="1400" dirty="0">
                <a:solidFill>
                  <a:schemeClr val="tx1">
                    <a:lumMod val="95000"/>
                    <a:lumOff val="5000"/>
                  </a:schemeClr>
                </a:solidFill>
              </a:rPr>
              <a:t>Considering the AIC score and the P-Values of the possible models, the model with low AIC was:</a:t>
            </a:r>
          </a:p>
          <a:p>
            <a:pPr marL="285750" indent="-285750">
              <a:buFont typeface="Arial" panose="020B0604020202020204" pitchFamily="34" charset="0"/>
              <a:buChar char="•"/>
            </a:pPr>
            <a:r>
              <a:rPr lang="it-IT" sz="1400" dirty="0">
                <a:solidFill>
                  <a:schemeClr val="tx1">
                    <a:lumMod val="95000"/>
                    <a:lumOff val="5000"/>
                  </a:schemeClr>
                </a:solidFill>
              </a:rPr>
              <a:t>ARIMA(1, 1, 1)x(3, 1, 1, 7)</a:t>
            </a:r>
            <a:endParaRPr lang="en-IN" sz="1400" dirty="0">
              <a:solidFill>
                <a:schemeClr val="tx1">
                  <a:lumMod val="95000"/>
                  <a:lumOff val="5000"/>
                </a:schemeClr>
              </a:solidFill>
            </a:endParaRPr>
          </a:p>
        </p:txBody>
      </p:sp>
      <p:sp>
        <p:nvSpPr>
          <p:cNvPr id="23" name="Rectangle 22">
            <a:extLst>
              <a:ext uri="{FF2B5EF4-FFF2-40B4-BE49-F238E27FC236}">
                <a16:creationId xmlns:a16="http://schemas.microsoft.com/office/drawing/2014/main" id="{B6D036CD-845D-6FB6-BB04-C56BDE707F67}"/>
              </a:ext>
            </a:extLst>
          </p:cNvPr>
          <p:cNvSpPr/>
          <p:nvPr/>
        </p:nvSpPr>
        <p:spPr>
          <a:xfrm>
            <a:off x="190499" y="3829506"/>
            <a:ext cx="1733816" cy="113301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200" b="1" dirty="0">
                <a:solidFill>
                  <a:schemeClr val="tx1">
                    <a:lumMod val="95000"/>
                    <a:lumOff val="5000"/>
                  </a:schemeClr>
                </a:solidFill>
              </a:rPr>
              <a:t>Note: ADF test results after seasonal and non-seasonal differencing</a:t>
            </a:r>
          </a:p>
        </p:txBody>
      </p:sp>
      <p:pic>
        <p:nvPicPr>
          <p:cNvPr id="26" name="Picture 25">
            <a:extLst>
              <a:ext uri="{FF2B5EF4-FFF2-40B4-BE49-F238E27FC236}">
                <a16:creationId xmlns:a16="http://schemas.microsoft.com/office/drawing/2014/main" id="{73085B3A-CBAF-632D-5D25-58D2DD2801B4}"/>
              </a:ext>
            </a:extLst>
          </p:cNvPr>
          <p:cNvPicPr>
            <a:picLocks noChangeAspect="1"/>
          </p:cNvPicPr>
          <p:nvPr/>
        </p:nvPicPr>
        <p:blipFill>
          <a:blip r:embed="rId6"/>
          <a:stretch>
            <a:fillRect/>
          </a:stretch>
        </p:blipFill>
        <p:spPr>
          <a:xfrm>
            <a:off x="2082742" y="3890963"/>
            <a:ext cx="1733816" cy="938212"/>
          </a:xfrm>
          <a:prstGeom prst="rect">
            <a:avLst/>
          </a:prstGeom>
        </p:spPr>
      </p:pic>
    </p:spTree>
    <p:extLst>
      <p:ext uri="{BB962C8B-B14F-4D97-AF65-F5344CB8AC3E}">
        <p14:creationId xmlns:p14="http://schemas.microsoft.com/office/powerpoint/2010/main" val="253742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F64BC8A-A6D4-44D4-DE2B-43119146F1C8}"/>
              </a:ext>
            </a:extLst>
          </p:cNvPr>
          <p:cNvSpPr/>
          <p:nvPr/>
        </p:nvSpPr>
        <p:spPr>
          <a:xfrm>
            <a:off x="5095876" y="629929"/>
            <a:ext cx="6905624" cy="225614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a:solidFill>
                  <a:schemeClr val="tx1">
                    <a:lumMod val="95000"/>
                    <a:lumOff val="5000"/>
                  </a:schemeClr>
                </a:solidFill>
              </a:rPr>
              <a:t>Forecasted Values</a:t>
            </a:r>
            <a:endParaRPr lang="en-IN" sz="1100">
              <a:solidFill>
                <a:schemeClr val="tx1">
                  <a:lumMod val="95000"/>
                  <a:lumOff val="5000"/>
                </a:schemeClr>
              </a:solidFill>
            </a:endParaRPr>
          </a:p>
        </p:txBody>
      </p:sp>
      <p:sp>
        <p:nvSpPr>
          <p:cNvPr id="14" name="Rectangle: Rounded Corners 13">
            <a:extLst>
              <a:ext uri="{FF2B5EF4-FFF2-40B4-BE49-F238E27FC236}">
                <a16:creationId xmlns:a16="http://schemas.microsoft.com/office/drawing/2014/main" id="{2A4D6753-7CA5-0AE3-1BD5-FC4774829C1C}"/>
              </a:ext>
            </a:extLst>
          </p:cNvPr>
          <p:cNvSpPr/>
          <p:nvPr/>
        </p:nvSpPr>
        <p:spPr>
          <a:xfrm>
            <a:off x="5352520" y="89459"/>
            <a:ext cx="1486960" cy="414639"/>
          </a:xfrm>
          <a:prstGeom prst="roundRect">
            <a:avLst/>
          </a:prstGeom>
          <a:solidFill>
            <a:schemeClr val="accent6">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lumMod val="95000"/>
                    <a:lumOff val="5000"/>
                  </a:schemeClr>
                </a:solidFill>
              </a:rPr>
              <a:t>Results</a:t>
            </a:r>
          </a:p>
        </p:txBody>
      </p:sp>
      <p:sp>
        <p:nvSpPr>
          <p:cNvPr id="24" name="Rectangle 23">
            <a:extLst>
              <a:ext uri="{FF2B5EF4-FFF2-40B4-BE49-F238E27FC236}">
                <a16:creationId xmlns:a16="http://schemas.microsoft.com/office/drawing/2014/main" id="{C70AD754-F941-29E3-B933-27C92E7E0494}"/>
              </a:ext>
            </a:extLst>
          </p:cNvPr>
          <p:cNvSpPr/>
          <p:nvPr/>
        </p:nvSpPr>
        <p:spPr>
          <a:xfrm>
            <a:off x="190500" y="638176"/>
            <a:ext cx="4714875" cy="357364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a:solidFill>
                  <a:schemeClr val="tx1">
                    <a:lumMod val="95000"/>
                    <a:lumOff val="5000"/>
                  </a:schemeClr>
                </a:solidFill>
              </a:rPr>
              <a:t>Model Summary</a:t>
            </a:r>
            <a:endParaRPr lang="en-IN" sz="1100">
              <a:solidFill>
                <a:schemeClr val="tx1">
                  <a:lumMod val="95000"/>
                  <a:lumOff val="5000"/>
                </a:schemeClr>
              </a:solidFill>
            </a:endParaRPr>
          </a:p>
        </p:txBody>
      </p:sp>
      <p:sp>
        <p:nvSpPr>
          <p:cNvPr id="26" name="Rectangle 25">
            <a:extLst>
              <a:ext uri="{FF2B5EF4-FFF2-40B4-BE49-F238E27FC236}">
                <a16:creationId xmlns:a16="http://schemas.microsoft.com/office/drawing/2014/main" id="{1AB550B1-4F6B-54C4-3978-EF398BD9A59A}"/>
              </a:ext>
            </a:extLst>
          </p:cNvPr>
          <p:cNvSpPr/>
          <p:nvPr/>
        </p:nvSpPr>
        <p:spPr>
          <a:xfrm>
            <a:off x="190500" y="4391054"/>
            <a:ext cx="4752975" cy="229549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a:solidFill>
                  <a:schemeClr val="tx1">
                    <a:lumMod val="95000"/>
                    <a:lumOff val="5000"/>
                  </a:schemeClr>
                </a:solidFill>
              </a:rPr>
              <a:t>Behaviour of Residuals</a:t>
            </a:r>
            <a:endParaRPr lang="en-IN" sz="1100">
              <a:solidFill>
                <a:schemeClr val="tx1">
                  <a:lumMod val="95000"/>
                  <a:lumOff val="5000"/>
                </a:schemeClr>
              </a:solidFill>
            </a:endParaRPr>
          </a:p>
        </p:txBody>
      </p:sp>
      <p:pic>
        <p:nvPicPr>
          <p:cNvPr id="13" name="Picture 12">
            <a:extLst>
              <a:ext uri="{FF2B5EF4-FFF2-40B4-BE49-F238E27FC236}">
                <a16:creationId xmlns:a16="http://schemas.microsoft.com/office/drawing/2014/main" id="{FB72C612-C873-43A4-1EF0-5CC3B35817F0}"/>
              </a:ext>
            </a:extLst>
          </p:cNvPr>
          <p:cNvPicPr>
            <a:picLocks noChangeAspect="1"/>
          </p:cNvPicPr>
          <p:nvPr/>
        </p:nvPicPr>
        <p:blipFill>
          <a:blip r:embed="rId2"/>
          <a:stretch>
            <a:fillRect/>
          </a:stretch>
        </p:blipFill>
        <p:spPr>
          <a:xfrm>
            <a:off x="300037" y="4757407"/>
            <a:ext cx="4533900" cy="1562787"/>
          </a:xfrm>
          <a:prstGeom prst="rect">
            <a:avLst/>
          </a:prstGeom>
          <a:ln>
            <a:solidFill>
              <a:schemeClr val="tx1"/>
            </a:solidFill>
          </a:ln>
        </p:spPr>
      </p:pic>
      <p:sp>
        <p:nvSpPr>
          <p:cNvPr id="27" name="Rectangle 26">
            <a:extLst>
              <a:ext uri="{FF2B5EF4-FFF2-40B4-BE49-F238E27FC236}">
                <a16:creationId xmlns:a16="http://schemas.microsoft.com/office/drawing/2014/main" id="{87A5FC09-4F0E-8646-3DC9-D3AC7310D863}"/>
              </a:ext>
            </a:extLst>
          </p:cNvPr>
          <p:cNvSpPr/>
          <p:nvPr/>
        </p:nvSpPr>
        <p:spPr>
          <a:xfrm>
            <a:off x="5095874" y="3001654"/>
            <a:ext cx="6905624" cy="368489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sz="1400">
                <a:solidFill>
                  <a:schemeClr val="tx1">
                    <a:lumMod val="95000"/>
                    <a:lumOff val="5000"/>
                  </a:schemeClr>
                </a:solidFill>
              </a:rPr>
              <a:t>Behaviour of Residuals</a:t>
            </a:r>
            <a:endParaRPr lang="en-IN" sz="1100">
              <a:solidFill>
                <a:schemeClr val="tx1">
                  <a:lumMod val="95000"/>
                  <a:lumOff val="5000"/>
                </a:schemeClr>
              </a:solidFill>
            </a:endParaRPr>
          </a:p>
        </p:txBody>
      </p:sp>
      <p:pic>
        <p:nvPicPr>
          <p:cNvPr id="28" name="Picture 27">
            <a:extLst>
              <a:ext uri="{FF2B5EF4-FFF2-40B4-BE49-F238E27FC236}">
                <a16:creationId xmlns:a16="http://schemas.microsoft.com/office/drawing/2014/main" id="{0A0FD30D-FEC0-2E3A-317E-F46D6A921A4C}"/>
              </a:ext>
            </a:extLst>
          </p:cNvPr>
          <p:cNvPicPr>
            <a:picLocks noChangeAspect="1"/>
          </p:cNvPicPr>
          <p:nvPr/>
        </p:nvPicPr>
        <p:blipFill>
          <a:blip r:embed="rId3"/>
          <a:stretch>
            <a:fillRect/>
          </a:stretch>
        </p:blipFill>
        <p:spPr>
          <a:xfrm>
            <a:off x="7514087" y="3302130"/>
            <a:ext cx="4377875" cy="1478499"/>
          </a:xfrm>
          <a:prstGeom prst="rect">
            <a:avLst/>
          </a:prstGeom>
          <a:ln>
            <a:solidFill>
              <a:schemeClr val="tx1"/>
            </a:solidFill>
          </a:ln>
        </p:spPr>
      </p:pic>
      <p:pic>
        <p:nvPicPr>
          <p:cNvPr id="30" name="Picture 29">
            <a:extLst>
              <a:ext uri="{FF2B5EF4-FFF2-40B4-BE49-F238E27FC236}">
                <a16:creationId xmlns:a16="http://schemas.microsoft.com/office/drawing/2014/main" id="{EED29530-3393-29D1-7AC4-B56A911AA59B}"/>
              </a:ext>
            </a:extLst>
          </p:cNvPr>
          <p:cNvPicPr>
            <a:picLocks noChangeAspect="1"/>
          </p:cNvPicPr>
          <p:nvPr/>
        </p:nvPicPr>
        <p:blipFill>
          <a:blip r:embed="rId4"/>
          <a:stretch>
            <a:fillRect/>
          </a:stretch>
        </p:blipFill>
        <p:spPr>
          <a:xfrm>
            <a:off x="5175887" y="3302130"/>
            <a:ext cx="2278748" cy="3267299"/>
          </a:xfrm>
          <a:prstGeom prst="rect">
            <a:avLst/>
          </a:prstGeom>
          <a:ln>
            <a:solidFill>
              <a:schemeClr val="tx1"/>
            </a:solidFill>
          </a:ln>
        </p:spPr>
      </p:pic>
      <p:pic>
        <p:nvPicPr>
          <p:cNvPr id="31" name="Picture 30">
            <a:extLst>
              <a:ext uri="{FF2B5EF4-FFF2-40B4-BE49-F238E27FC236}">
                <a16:creationId xmlns:a16="http://schemas.microsoft.com/office/drawing/2014/main" id="{127F55DB-1FC9-23A8-590D-E937B69121EF}"/>
              </a:ext>
            </a:extLst>
          </p:cNvPr>
          <p:cNvPicPr>
            <a:picLocks noChangeAspect="1"/>
          </p:cNvPicPr>
          <p:nvPr/>
        </p:nvPicPr>
        <p:blipFill>
          <a:blip r:embed="rId5"/>
          <a:stretch>
            <a:fillRect/>
          </a:stretch>
        </p:blipFill>
        <p:spPr>
          <a:xfrm>
            <a:off x="9722750" y="4894746"/>
            <a:ext cx="2169212" cy="1677686"/>
          </a:xfrm>
          <a:prstGeom prst="rect">
            <a:avLst/>
          </a:prstGeom>
          <a:ln>
            <a:solidFill>
              <a:schemeClr val="tx1"/>
            </a:solidFill>
          </a:ln>
        </p:spPr>
      </p:pic>
      <p:pic>
        <p:nvPicPr>
          <p:cNvPr id="33" name="Picture 32">
            <a:extLst>
              <a:ext uri="{FF2B5EF4-FFF2-40B4-BE49-F238E27FC236}">
                <a16:creationId xmlns:a16="http://schemas.microsoft.com/office/drawing/2014/main" id="{66663665-56B9-E462-734B-9F4E460CCBE7}"/>
              </a:ext>
            </a:extLst>
          </p:cNvPr>
          <p:cNvPicPr>
            <a:picLocks noChangeAspect="1"/>
          </p:cNvPicPr>
          <p:nvPr/>
        </p:nvPicPr>
        <p:blipFill>
          <a:blip r:embed="rId6"/>
          <a:stretch>
            <a:fillRect/>
          </a:stretch>
        </p:blipFill>
        <p:spPr>
          <a:xfrm>
            <a:off x="7514087" y="4909494"/>
            <a:ext cx="2119714" cy="1659935"/>
          </a:xfrm>
          <a:prstGeom prst="rect">
            <a:avLst/>
          </a:prstGeom>
          <a:ln>
            <a:solidFill>
              <a:schemeClr val="tx1"/>
            </a:solidFill>
          </a:ln>
        </p:spPr>
      </p:pic>
      <p:pic>
        <p:nvPicPr>
          <p:cNvPr id="4" name="Picture 3">
            <a:extLst>
              <a:ext uri="{FF2B5EF4-FFF2-40B4-BE49-F238E27FC236}">
                <a16:creationId xmlns:a16="http://schemas.microsoft.com/office/drawing/2014/main" id="{2A36D7B1-8A47-97A2-27F9-35F7080D3A4E}"/>
              </a:ext>
            </a:extLst>
          </p:cNvPr>
          <p:cNvPicPr>
            <a:picLocks noChangeAspect="1"/>
          </p:cNvPicPr>
          <p:nvPr/>
        </p:nvPicPr>
        <p:blipFill>
          <a:blip r:embed="rId7"/>
          <a:stretch>
            <a:fillRect/>
          </a:stretch>
        </p:blipFill>
        <p:spPr>
          <a:xfrm>
            <a:off x="300037" y="961194"/>
            <a:ext cx="4473328" cy="3063505"/>
          </a:xfrm>
          <a:prstGeom prst="rect">
            <a:avLst/>
          </a:prstGeom>
          <a:ln>
            <a:solidFill>
              <a:schemeClr val="tx1"/>
            </a:solidFill>
          </a:ln>
        </p:spPr>
      </p:pic>
      <p:pic>
        <p:nvPicPr>
          <p:cNvPr id="7" name="Picture 6">
            <a:extLst>
              <a:ext uri="{FF2B5EF4-FFF2-40B4-BE49-F238E27FC236}">
                <a16:creationId xmlns:a16="http://schemas.microsoft.com/office/drawing/2014/main" id="{220CD6FA-233A-B785-5AA7-37E450F42AD4}"/>
              </a:ext>
            </a:extLst>
          </p:cNvPr>
          <p:cNvPicPr>
            <a:picLocks noChangeAspect="1"/>
          </p:cNvPicPr>
          <p:nvPr/>
        </p:nvPicPr>
        <p:blipFill>
          <a:blip r:embed="rId8"/>
          <a:stretch>
            <a:fillRect/>
          </a:stretch>
        </p:blipFill>
        <p:spPr>
          <a:xfrm>
            <a:off x="5285441" y="961194"/>
            <a:ext cx="6606521" cy="1811503"/>
          </a:xfrm>
          <a:prstGeom prst="rect">
            <a:avLst/>
          </a:prstGeom>
          <a:ln>
            <a:solidFill>
              <a:schemeClr val="tx1"/>
            </a:solidFill>
          </a:ln>
        </p:spPr>
      </p:pic>
    </p:spTree>
    <p:extLst>
      <p:ext uri="{BB962C8B-B14F-4D97-AF65-F5344CB8AC3E}">
        <p14:creationId xmlns:p14="http://schemas.microsoft.com/office/powerpoint/2010/main" val="299774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A2877C6B-9C97-9A0E-BD2E-5D5775888D2C}"/>
              </a:ext>
            </a:extLst>
          </p:cNvPr>
          <p:cNvSpPr/>
          <p:nvPr/>
        </p:nvSpPr>
        <p:spPr>
          <a:xfrm>
            <a:off x="4593431" y="160024"/>
            <a:ext cx="3005137" cy="366795"/>
          </a:xfrm>
          <a:prstGeom prst="roundRect">
            <a:avLst/>
          </a:prstGeom>
          <a:solidFill>
            <a:schemeClr val="accent6">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Other Approaches Taken</a:t>
            </a:r>
          </a:p>
        </p:txBody>
      </p:sp>
      <p:graphicFrame>
        <p:nvGraphicFramePr>
          <p:cNvPr id="23" name="Table 22">
            <a:extLst>
              <a:ext uri="{FF2B5EF4-FFF2-40B4-BE49-F238E27FC236}">
                <a16:creationId xmlns:a16="http://schemas.microsoft.com/office/drawing/2014/main" id="{DE6AAB6F-708C-3831-D79D-82309A997056}"/>
              </a:ext>
            </a:extLst>
          </p:cNvPr>
          <p:cNvGraphicFramePr>
            <a:graphicFrameLocks noGrp="1"/>
          </p:cNvGraphicFramePr>
          <p:nvPr>
            <p:extLst>
              <p:ext uri="{D42A27DB-BD31-4B8C-83A1-F6EECF244321}">
                <p14:modId xmlns:p14="http://schemas.microsoft.com/office/powerpoint/2010/main" val="3975732160"/>
              </p:ext>
            </p:extLst>
          </p:nvPr>
        </p:nvGraphicFramePr>
        <p:xfrm>
          <a:off x="230187" y="795546"/>
          <a:ext cx="11731625" cy="5612874"/>
        </p:xfrm>
        <a:graphic>
          <a:graphicData uri="http://schemas.openxmlformats.org/drawingml/2006/table">
            <a:tbl>
              <a:tblPr firstRow="1" bandRow="1">
                <a:tableStyleId>{93296810-A885-4BE3-A3E7-6D5BEEA58F35}</a:tableStyleId>
              </a:tblPr>
              <a:tblGrid>
                <a:gridCol w="2621168">
                  <a:extLst>
                    <a:ext uri="{9D8B030D-6E8A-4147-A177-3AD203B41FA5}">
                      <a16:colId xmlns:a16="http://schemas.microsoft.com/office/drawing/2014/main" val="2796426237"/>
                    </a:ext>
                  </a:extLst>
                </a:gridCol>
                <a:gridCol w="5043948">
                  <a:extLst>
                    <a:ext uri="{9D8B030D-6E8A-4147-A177-3AD203B41FA5}">
                      <a16:colId xmlns:a16="http://schemas.microsoft.com/office/drawing/2014/main" val="2258247774"/>
                    </a:ext>
                  </a:extLst>
                </a:gridCol>
                <a:gridCol w="2517058">
                  <a:extLst>
                    <a:ext uri="{9D8B030D-6E8A-4147-A177-3AD203B41FA5}">
                      <a16:colId xmlns:a16="http://schemas.microsoft.com/office/drawing/2014/main" val="4078806257"/>
                    </a:ext>
                  </a:extLst>
                </a:gridCol>
                <a:gridCol w="1549451">
                  <a:extLst>
                    <a:ext uri="{9D8B030D-6E8A-4147-A177-3AD203B41FA5}">
                      <a16:colId xmlns:a16="http://schemas.microsoft.com/office/drawing/2014/main" val="1857563279"/>
                    </a:ext>
                  </a:extLst>
                </a:gridCol>
              </a:tblGrid>
              <a:tr h="556684">
                <a:tc>
                  <a:txBody>
                    <a:bodyPr/>
                    <a:lstStyle/>
                    <a:p>
                      <a:pPr algn="ctr"/>
                      <a:r>
                        <a:rPr lang="en-IN" sz="1600">
                          <a:solidFill>
                            <a:schemeClr val="tx1">
                              <a:lumMod val="95000"/>
                              <a:lumOff val="5000"/>
                            </a:schemeClr>
                          </a:solidFill>
                        </a:rPr>
                        <a:t>Description</a:t>
                      </a:r>
                    </a:p>
                  </a:txBody>
                  <a:tcPr>
                    <a:solidFill>
                      <a:schemeClr val="accent6">
                        <a:lumMod val="60000"/>
                        <a:lumOff val="40000"/>
                      </a:schemeClr>
                    </a:solidFill>
                  </a:tcPr>
                </a:tc>
                <a:tc>
                  <a:txBody>
                    <a:bodyPr/>
                    <a:lstStyle/>
                    <a:p>
                      <a:pPr algn="ctr"/>
                      <a:r>
                        <a:rPr lang="en-IN" sz="1600" dirty="0">
                          <a:solidFill>
                            <a:schemeClr val="tx1">
                              <a:lumMod val="95000"/>
                              <a:lumOff val="5000"/>
                            </a:schemeClr>
                          </a:solidFill>
                        </a:rPr>
                        <a:t>Forecasted Values</a:t>
                      </a:r>
                    </a:p>
                  </a:txBody>
                  <a:tcPr>
                    <a:solidFill>
                      <a:schemeClr val="accent6">
                        <a:lumMod val="60000"/>
                        <a:lumOff val="40000"/>
                      </a:schemeClr>
                    </a:solidFill>
                  </a:tcPr>
                </a:tc>
                <a:tc>
                  <a:txBody>
                    <a:bodyPr/>
                    <a:lstStyle/>
                    <a:p>
                      <a:pPr algn="ctr"/>
                      <a:r>
                        <a:rPr lang="en-IN" sz="1600" dirty="0">
                          <a:solidFill>
                            <a:schemeClr val="tx1">
                              <a:lumMod val="95000"/>
                              <a:lumOff val="5000"/>
                            </a:schemeClr>
                          </a:solidFill>
                        </a:rPr>
                        <a:t>ACF of Residuals</a:t>
                      </a:r>
                    </a:p>
                  </a:txBody>
                  <a:tcPr>
                    <a:solidFill>
                      <a:schemeClr val="accent6">
                        <a:lumMod val="60000"/>
                        <a:lumOff val="40000"/>
                      </a:schemeClr>
                    </a:solidFill>
                  </a:tcPr>
                </a:tc>
                <a:tc>
                  <a:txBody>
                    <a:bodyPr/>
                    <a:lstStyle/>
                    <a:p>
                      <a:pPr algn="ctr"/>
                      <a:r>
                        <a:rPr lang="en-IN" sz="1600" dirty="0">
                          <a:solidFill>
                            <a:schemeClr val="tx1">
                              <a:lumMod val="95000"/>
                              <a:lumOff val="5000"/>
                            </a:schemeClr>
                          </a:solidFill>
                        </a:rPr>
                        <a:t>Error</a:t>
                      </a:r>
                    </a:p>
                  </a:txBody>
                  <a:tcPr>
                    <a:solidFill>
                      <a:schemeClr val="accent6">
                        <a:lumMod val="60000"/>
                        <a:lumOff val="40000"/>
                      </a:schemeClr>
                    </a:solidFill>
                  </a:tcPr>
                </a:tc>
                <a:extLst>
                  <a:ext uri="{0D108BD9-81ED-4DB2-BD59-A6C34878D82A}">
                    <a16:rowId xmlns:a16="http://schemas.microsoft.com/office/drawing/2014/main" val="1338425693"/>
                  </a:ext>
                </a:extLst>
              </a:tr>
              <a:tr h="1733870">
                <a:tc>
                  <a:txBody>
                    <a:bodyPr/>
                    <a:lstStyle/>
                    <a:p>
                      <a:r>
                        <a:rPr lang="en-IN" sz="1100" dirty="0">
                          <a:solidFill>
                            <a:schemeClr val="tx1">
                              <a:lumMod val="95000"/>
                              <a:lumOff val="5000"/>
                            </a:schemeClr>
                          </a:solidFill>
                        </a:rPr>
                        <a:t>Take first order difference, Apply SARIMA (Seasonality 7) on the resultant series (</a:t>
                      </a:r>
                      <a:r>
                        <a:rPr lang="en-IN" sz="1100">
                          <a:solidFill>
                            <a:schemeClr val="tx1">
                              <a:lumMod val="95000"/>
                              <a:lumOff val="5000"/>
                            </a:schemeClr>
                          </a:solidFill>
                        </a:rPr>
                        <a:t>Discussed Previously)</a:t>
                      </a:r>
                      <a:endParaRPr lang="en-IN" sz="1100" dirty="0">
                        <a:solidFill>
                          <a:schemeClr val="tx1">
                            <a:lumMod val="95000"/>
                            <a:lumOff val="5000"/>
                          </a:schemeClr>
                        </a:solidFill>
                      </a:endParaRPr>
                    </a:p>
                  </a:txBody>
                  <a:tcPr anchor="ct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r>
                        <a:rPr lang="en-IN" sz="1100" b="1" dirty="0"/>
                        <a:t>MAE: 4.73</a:t>
                      </a:r>
                    </a:p>
                    <a:p>
                      <a:r>
                        <a:rPr lang="en-IN" sz="1100" b="1" dirty="0"/>
                        <a:t>MSE: 42.24</a:t>
                      </a:r>
                    </a:p>
                    <a:p>
                      <a:r>
                        <a:rPr lang="en-IN" sz="1100" b="1" dirty="0"/>
                        <a:t>RMSE: 6.50 </a:t>
                      </a:r>
                    </a:p>
                    <a:p>
                      <a:r>
                        <a:rPr lang="en-IN" sz="1100" b="1" dirty="0"/>
                        <a:t>MAPE: 20.52%</a:t>
                      </a:r>
                    </a:p>
                    <a:p>
                      <a:r>
                        <a:rPr lang="en-IN" sz="1100" b="1" dirty="0" err="1"/>
                        <a:t>sMAPE</a:t>
                      </a:r>
                      <a:r>
                        <a:rPr lang="en-IN" sz="1100" b="1" dirty="0"/>
                        <a:t>: 21.79%</a:t>
                      </a:r>
                      <a:endParaRPr lang="en-IN" sz="1100" b="1" dirty="0">
                        <a:solidFill>
                          <a:schemeClr val="tx1">
                            <a:lumMod val="95000"/>
                            <a:lumOff val="5000"/>
                          </a:schemeClr>
                        </a:solidFill>
                      </a:endParaRPr>
                    </a:p>
                  </a:txBody>
                  <a:tcPr>
                    <a:solidFill>
                      <a:schemeClr val="accent6">
                        <a:lumMod val="60000"/>
                        <a:lumOff val="40000"/>
                      </a:schemeClr>
                    </a:solidFill>
                  </a:tcPr>
                </a:tc>
                <a:extLst>
                  <a:ext uri="{0D108BD9-81ED-4DB2-BD59-A6C34878D82A}">
                    <a16:rowId xmlns:a16="http://schemas.microsoft.com/office/drawing/2014/main" val="2654856029"/>
                  </a:ext>
                </a:extLst>
              </a:tr>
              <a:tr h="1415521">
                <a:tc>
                  <a:txBody>
                    <a:bodyPr/>
                    <a:lstStyle/>
                    <a:p>
                      <a:r>
                        <a:rPr lang="en-IN" sz="1600" b="1" dirty="0">
                          <a:solidFill>
                            <a:schemeClr val="tx1">
                              <a:lumMod val="95000"/>
                              <a:lumOff val="5000"/>
                            </a:schemeClr>
                          </a:solidFill>
                        </a:rPr>
                        <a:t>*</a:t>
                      </a:r>
                      <a:r>
                        <a:rPr lang="en-IN" sz="1100" b="1" dirty="0">
                          <a:solidFill>
                            <a:schemeClr val="tx1">
                              <a:lumMod val="95000"/>
                              <a:lumOff val="5000"/>
                            </a:schemeClr>
                          </a:solidFill>
                        </a:rPr>
                        <a:t> </a:t>
                      </a:r>
                      <a:r>
                        <a:rPr lang="en-IN" sz="1100" dirty="0">
                          <a:solidFill>
                            <a:schemeClr val="tx1">
                              <a:lumMod val="95000"/>
                              <a:lumOff val="5000"/>
                            </a:schemeClr>
                          </a:solidFill>
                        </a:rPr>
                        <a:t>Splitting the series into two components (using </a:t>
                      </a:r>
                      <a:r>
                        <a:rPr lang="en-IN" sz="1100" dirty="0" err="1">
                          <a:solidFill>
                            <a:schemeClr val="tx1">
                              <a:lumMod val="95000"/>
                              <a:lumOff val="5000"/>
                            </a:schemeClr>
                          </a:solidFill>
                        </a:rPr>
                        <a:t>seasonal_decompose</a:t>
                      </a:r>
                      <a:r>
                        <a:rPr lang="en-IN" sz="1100" dirty="0">
                          <a:solidFill>
                            <a:schemeClr val="tx1">
                              <a:lumMod val="95000"/>
                              <a:lumOff val="5000"/>
                            </a:schemeClr>
                          </a:solidFill>
                        </a:rPr>
                        <a:t>)</a:t>
                      </a:r>
                      <a:endParaRPr lang="en-IN" sz="1100" b="1" dirty="0">
                        <a:solidFill>
                          <a:schemeClr val="tx1">
                            <a:lumMod val="95000"/>
                            <a:lumOff val="5000"/>
                          </a:schemeClr>
                        </a:solidFill>
                      </a:endParaRPr>
                    </a:p>
                    <a:p>
                      <a:pPr marL="342900" indent="-342900">
                        <a:buFont typeface="+mj-lt"/>
                        <a:buAutoNum type="arabicPeriod"/>
                      </a:pPr>
                      <a:r>
                        <a:rPr lang="en-IN" sz="1100" dirty="0">
                          <a:solidFill>
                            <a:schemeClr val="tx1">
                              <a:lumMod val="95000"/>
                              <a:lumOff val="5000"/>
                            </a:schemeClr>
                          </a:solidFill>
                        </a:rPr>
                        <a:t>Seasonal 7 component</a:t>
                      </a:r>
                    </a:p>
                    <a:p>
                      <a:pPr marL="342900" indent="-342900">
                        <a:buFont typeface="+mj-lt"/>
                        <a:buAutoNum type="arabicPeriod"/>
                      </a:pPr>
                      <a:r>
                        <a:rPr lang="en-IN" sz="1100" dirty="0">
                          <a:solidFill>
                            <a:schemeClr val="tx1">
                              <a:lumMod val="95000"/>
                              <a:lumOff val="5000"/>
                            </a:schemeClr>
                          </a:solidFill>
                        </a:rPr>
                        <a:t>Seasonal 30 component + trend</a:t>
                      </a:r>
                    </a:p>
                    <a:p>
                      <a:r>
                        <a:rPr lang="en-IN" sz="1100" dirty="0">
                          <a:solidFill>
                            <a:schemeClr val="tx1">
                              <a:lumMod val="95000"/>
                              <a:lumOff val="5000"/>
                            </a:schemeClr>
                          </a:solidFill>
                        </a:rPr>
                        <a:t>Apply SARIMA on  the second component and forecast the values.</a:t>
                      </a:r>
                    </a:p>
                    <a:p>
                      <a:r>
                        <a:rPr lang="en-IN" sz="1100" dirty="0">
                          <a:solidFill>
                            <a:schemeClr val="tx1">
                              <a:lumMod val="95000"/>
                              <a:lumOff val="5000"/>
                            </a:schemeClr>
                          </a:solidFill>
                        </a:rPr>
                        <a:t>Add the seasonal 7 component to the forecasted values</a:t>
                      </a:r>
                    </a:p>
                    <a:p>
                      <a:endParaRPr lang="en-IN" sz="1100" dirty="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r>
                        <a:rPr lang="en-IN" sz="1100" b="1" dirty="0"/>
                        <a:t>MAE: 4.67</a:t>
                      </a:r>
                    </a:p>
                    <a:p>
                      <a:r>
                        <a:rPr lang="en-IN" sz="1100" b="1" dirty="0"/>
                        <a:t>MSE: 34.84</a:t>
                      </a:r>
                    </a:p>
                    <a:p>
                      <a:r>
                        <a:rPr lang="en-IN" sz="1100" b="1" dirty="0"/>
                        <a:t>RMSE: 5.90</a:t>
                      </a:r>
                    </a:p>
                    <a:p>
                      <a:r>
                        <a:rPr lang="en-IN" sz="1100" b="1" dirty="0"/>
                        <a:t>MAPE: 22.35%</a:t>
                      </a:r>
                    </a:p>
                    <a:p>
                      <a:r>
                        <a:rPr lang="en-IN" sz="1100" b="1" dirty="0" err="1"/>
                        <a:t>sMAPE</a:t>
                      </a:r>
                      <a:r>
                        <a:rPr lang="en-IN" sz="1100" b="1" dirty="0"/>
                        <a:t>: 23.02%</a:t>
                      </a:r>
                      <a:endParaRPr lang="en-IN" sz="1100" b="1" dirty="0">
                        <a:solidFill>
                          <a:schemeClr val="tx1">
                            <a:lumMod val="95000"/>
                            <a:lumOff val="5000"/>
                          </a:schemeClr>
                        </a:solidFill>
                      </a:endParaRPr>
                    </a:p>
                  </a:txBody>
                  <a:tcPr>
                    <a:solidFill>
                      <a:schemeClr val="accent6">
                        <a:lumMod val="60000"/>
                        <a:lumOff val="40000"/>
                      </a:schemeClr>
                    </a:solidFill>
                  </a:tcPr>
                </a:tc>
                <a:extLst>
                  <a:ext uri="{0D108BD9-81ED-4DB2-BD59-A6C34878D82A}">
                    <a16:rowId xmlns:a16="http://schemas.microsoft.com/office/drawing/2014/main" val="1876597843"/>
                  </a:ext>
                </a:extLst>
              </a:tr>
              <a:tr h="14155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chemeClr val="tx1">
                              <a:lumMod val="95000"/>
                              <a:lumOff val="5000"/>
                            </a:schemeClr>
                          </a:solidFill>
                        </a:rPr>
                        <a:t>* </a:t>
                      </a:r>
                      <a:r>
                        <a:rPr lang="en-IN" sz="1100" dirty="0">
                          <a:solidFill>
                            <a:schemeClr val="tx1">
                              <a:lumMod val="95000"/>
                              <a:lumOff val="5000"/>
                            </a:schemeClr>
                          </a:solidFill>
                        </a:rPr>
                        <a:t>Splitting the series into two components (using </a:t>
                      </a:r>
                      <a:r>
                        <a:rPr lang="en-IN" sz="1100" dirty="0" err="1">
                          <a:solidFill>
                            <a:schemeClr val="tx1">
                              <a:lumMod val="95000"/>
                              <a:lumOff val="5000"/>
                            </a:schemeClr>
                          </a:solidFill>
                        </a:rPr>
                        <a:t>seasonal_decompose</a:t>
                      </a:r>
                      <a:r>
                        <a:rPr lang="en-IN" sz="1100" dirty="0">
                          <a:solidFill>
                            <a:schemeClr val="tx1">
                              <a:lumMod val="95000"/>
                              <a:lumOff val="5000"/>
                            </a:schemeClr>
                          </a:solidFill>
                        </a:rPr>
                        <a:t>)</a:t>
                      </a:r>
                    </a:p>
                    <a:p>
                      <a:pPr marL="228600" indent="-228600">
                        <a:buFont typeface="+mj-lt"/>
                        <a:buAutoNum type="arabicPeriod"/>
                      </a:pPr>
                      <a:r>
                        <a:rPr lang="en-IN" sz="1100" dirty="0">
                          <a:solidFill>
                            <a:schemeClr val="tx1">
                              <a:lumMod val="95000"/>
                              <a:lumOff val="5000"/>
                            </a:schemeClr>
                          </a:solidFill>
                        </a:rPr>
                        <a:t>Seasonal </a:t>
                      </a:r>
                      <a:r>
                        <a:rPr lang="en-IN" sz="1100">
                          <a:solidFill>
                            <a:schemeClr val="tx1">
                              <a:lumMod val="95000"/>
                              <a:lumOff val="5000"/>
                            </a:schemeClr>
                          </a:solidFill>
                        </a:rPr>
                        <a:t>30 component</a:t>
                      </a:r>
                    </a:p>
                    <a:p>
                      <a:pPr marL="228600" indent="-228600">
                        <a:buFont typeface="+mj-lt"/>
                        <a:buAutoNum type="arabicPeriod"/>
                      </a:pPr>
                      <a:r>
                        <a:rPr lang="en-IN" sz="1100">
                          <a:solidFill>
                            <a:schemeClr val="tx1">
                              <a:lumMod val="95000"/>
                              <a:lumOff val="5000"/>
                            </a:schemeClr>
                          </a:solidFill>
                        </a:rPr>
                        <a:t>Seasonal </a:t>
                      </a:r>
                      <a:r>
                        <a:rPr lang="en-IN" sz="1100" dirty="0">
                          <a:solidFill>
                            <a:schemeClr val="tx1">
                              <a:lumMod val="95000"/>
                              <a:lumOff val="5000"/>
                            </a:schemeClr>
                          </a:solidFill>
                        </a:rPr>
                        <a:t>7 component + trend</a:t>
                      </a:r>
                    </a:p>
                    <a:p>
                      <a:r>
                        <a:rPr lang="en-IN" sz="1100" dirty="0">
                          <a:solidFill>
                            <a:schemeClr val="tx1">
                              <a:lumMod val="95000"/>
                              <a:lumOff val="5000"/>
                            </a:schemeClr>
                          </a:solidFill>
                        </a:rPr>
                        <a:t>Apply SARIMA on  the second component and forecast the values.</a:t>
                      </a:r>
                    </a:p>
                    <a:p>
                      <a:r>
                        <a:rPr lang="en-IN" sz="1100" dirty="0">
                          <a:solidFill>
                            <a:schemeClr val="tx1">
                              <a:lumMod val="95000"/>
                              <a:lumOff val="5000"/>
                            </a:schemeClr>
                          </a:solidFill>
                        </a:rPr>
                        <a:t>Add the seasonal 7 component to the forecasted values</a:t>
                      </a:r>
                    </a:p>
                    <a:p>
                      <a:endParaRPr lang="en-IN" sz="1100" dirty="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r>
                        <a:rPr lang="en-IN" sz="1100" b="1" dirty="0"/>
                        <a:t>MAE: 4.32</a:t>
                      </a:r>
                    </a:p>
                    <a:p>
                      <a:r>
                        <a:rPr lang="en-IN" sz="1100" b="1" dirty="0"/>
                        <a:t>MSE: 35.41</a:t>
                      </a:r>
                    </a:p>
                    <a:p>
                      <a:r>
                        <a:rPr lang="en-IN" sz="1100" b="1" dirty="0"/>
                        <a:t>RMSE: 5.95</a:t>
                      </a:r>
                    </a:p>
                    <a:p>
                      <a:r>
                        <a:rPr lang="en-IN" sz="1100" b="1" dirty="0"/>
                        <a:t>MAPE: 19.73%</a:t>
                      </a:r>
                    </a:p>
                    <a:p>
                      <a:r>
                        <a:rPr lang="en-IN" sz="1100" b="1" dirty="0" err="1"/>
                        <a:t>sMAPE</a:t>
                      </a:r>
                      <a:r>
                        <a:rPr lang="en-IN" sz="1100" b="1" dirty="0"/>
                        <a:t>: 20.35%</a:t>
                      </a:r>
                      <a:endParaRPr lang="en-IN" sz="1100" b="1" dirty="0">
                        <a:solidFill>
                          <a:schemeClr val="tx1">
                            <a:lumMod val="95000"/>
                            <a:lumOff val="5000"/>
                          </a:schemeClr>
                        </a:solidFill>
                      </a:endParaRPr>
                    </a:p>
                  </a:txBody>
                  <a:tcPr>
                    <a:solidFill>
                      <a:schemeClr val="accent6">
                        <a:lumMod val="60000"/>
                        <a:lumOff val="40000"/>
                      </a:schemeClr>
                    </a:solidFill>
                  </a:tcPr>
                </a:tc>
                <a:extLst>
                  <a:ext uri="{0D108BD9-81ED-4DB2-BD59-A6C34878D82A}">
                    <a16:rowId xmlns:a16="http://schemas.microsoft.com/office/drawing/2014/main" val="663458993"/>
                  </a:ext>
                </a:extLst>
              </a:tr>
            </a:tbl>
          </a:graphicData>
        </a:graphic>
      </p:graphicFrame>
      <p:pic>
        <p:nvPicPr>
          <p:cNvPr id="26" name="Picture 25">
            <a:extLst>
              <a:ext uri="{FF2B5EF4-FFF2-40B4-BE49-F238E27FC236}">
                <a16:creationId xmlns:a16="http://schemas.microsoft.com/office/drawing/2014/main" id="{1D22B132-0546-11CC-D1B9-B295BF471021}"/>
              </a:ext>
            </a:extLst>
          </p:cNvPr>
          <p:cNvPicPr>
            <a:picLocks noChangeAspect="1"/>
          </p:cNvPicPr>
          <p:nvPr/>
        </p:nvPicPr>
        <p:blipFill>
          <a:blip r:embed="rId2"/>
          <a:stretch>
            <a:fillRect/>
          </a:stretch>
        </p:blipFill>
        <p:spPr>
          <a:xfrm>
            <a:off x="8064531" y="1461880"/>
            <a:ext cx="2119714" cy="1548019"/>
          </a:xfrm>
          <a:prstGeom prst="rect">
            <a:avLst/>
          </a:prstGeom>
          <a:ln>
            <a:solidFill>
              <a:schemeClr val="tx1"/>
            </a:solidFill>
          </a:ln>
        </p:spPr>
      </p:pic>
      <p:pic>
        <p:nvPicPr>
          <p:cNvPr id="32" name="Picture 31">
            <a:extLst>
              <a:ext uri="{FF2B5EF4-FFF2-40B4-BE49-F238E27FC236}">
                <a16:creationId xmlns:a16="http://schemas.microsoft.com/office/drawing/2014/main" id="{F2041A40-9C4B-3A9A-1FE0-897FED1E8CD5}"/>
              </a:ext>
            </a:extLst>
          </p:cNvPr>
          <p:cNvPicPr>
            <a:picLocks noChangeAspect="1"/>
          </p:cNvPicPr>
          <p:nvPr/>
        </p:nvPicPr>
        <p:blipFill>
          <a:blip r:embed="rId3"/>
          <a:stretch>
            <a:fillRect/>
          </a:stretch>
        </p:blipFill>
        <p:spPr>
          <a:xfrm>
            <a:off x="8064531" y="3239090"/>
            <a:ext cx="2107742" cy="1337672"/>
          </a:xfrm>
          <a:prstGeom prst="rect">
            <a:avLst/>
          </a:prstGeom>
          <a:ln>
            <a:solidFill>
              <a:schemeClr val="tx1"/>
            </a:solidFill>
          </a:ln>
        </p:spPr>
      </p:pic>
      <p:pic>
        <p:nvPicPr>
          <p:cNvPr id="40" name="Picture 39">
            <a:extLst>
              <a:ext uri="{FF2B5EF4-FFF2-40B4-BE49-F238E27FC236}">
                <a16:creationId xmlns:a16="http://schemas.microsoft.com/office/drawing/2014/main" id="{D48F6451-9EAD-72F0-05FF-255C06F21AFB}"/>
              </a:ext>
            </a:extLst>
          </p:cNvPr>
          <p:cNvPicPr>
            <a:picLocks noChangeAspect="1"/>
          </p:cNvPicPr>
          <p:nvPr/>
        </p:nvPicPr>
        <p:blipFill>
          <a:blip r:embed="rId4"/>
          <a:stretch>
            <a:fillRect/>
          </a:stretch>
        </p:blipFill>
        <p:spPr>
          <a:xfrm>
            <a:off x="8052559" y="4792547"/>
            <a:ext cx="2119714" cy="1440220"/>
          </a:xfrm>
          <a:prstGeom prst="rect">
            <a:avLst/>
          </a:prstGeom>
          <a:ln>
            <a:solidFill>
              <a:schemeClr val="tx1"/>
            </a:solidFill>
          </a:ln>
        </p:spPr>
      </p:pic>
      <p:pic>
        <p:nvPicPr>
          <p:cNvPr id="42" name="Picture 41">
            <a:extLst>
              <a:ext uri="{FF2B5EF4-FFF2-40B4-BE49-F238E27FC236}">
                <a16:creationId xmlns:a16="http://schemas.microsoft.com/office/drawing/2014/main" id="{06B98A9A-D173-9A0A-D621-33DBD697DF3D}"/>
              </a:ext>
            </a:extLst>
          </p:cNvPr>
          <p:cNvPicPr>
            <a:picLocks noChangeAspect="1"/>
          </p:cNvPicPr>
          <p:nvPr/>
        </p:nvPicPr>
        <p:blipFill>
          <a:blip r:embed="rId5"/>
          <a:stretch>
            <a:fillRect/>
          </a:stretch>
        </p:blipFill>
        <p:spPr>
          <a:xfrm>
            <a:off x="2945803" y="3239089"/>
            <a:ext cx="4831512" cy="1337673"/>
          </a:xfrm>
          <a:prstGeom prst="rect">
            <a:avLst/>
          </a:prstGeom>
          <a:ln>
            <a:solidFill>
              <a:schemeClr val="tx1"/>
            </a:solidFill>
          </a:ln>
        </p:spPr>
      </p:pic>
      <p:pic>
        <p:nvPicPr>
          <p:cNvPr id="44" name="Picture 43">
            <a:extLst>
              <a:ext uri="{FF2B5EF4-FFF2-40B4-BE49-F238E27FC236}">
                <a16:creationId xmlns:a16="http://schemas.microsoft.com/office/drawing/2014/main" id="{E964B5E0-C9CF-6709-AD64-66FF41C18957}"/>
              </a:ext>
            </a:extLst>
          </p:cNvPr>
          <p:cNvPicPr>
            <a:picLocks noChangeAspect="1"/>
          </p:cNvPicPr>
          <p:nvPr/>
        </p:nvPicPr>
        <p:blipFill>
          <a:blip r:embed="rId6"/>
          <a:stretch>
            <a:fillRect/>
          </a:stretch>
        </p:blipFill>
        <p:spPr>
          <a:xfrm>
            <a:off x="2924963" y="4792547"/>
            <a:ext cx="4831512" cy="1373797"/>
          </a:xfrm>
          <a:prstGeom prst="rect">
            <a:avLst/>
          </a:prstGeom>
          <a:ln>
            <a:solidFill>
              <a:schemeClr val="tx1"/>
            </a:solidFill>
          </a:ln>
        </p:spPr>
      </p:pic>
      <p:sp>
        <p:nvSpPr>
          <p:cNvPr id="2" name="TextBox 1">
            <a:extLst>
              <a:ext uri="{FF2B5EF4-FFF2-40B4-BE49-F238E27FC236}">
                <a16:creationId xmlns:a16="http://schemas.microsoft.com/office/drawing/2014/main" id="{166D306E-6F5D-2C78-4F5A-30F18B5D01CA}"/>
              </a:ext>
            </a:extLst>
          </p:cNvPr>
          <p:cNvSpPr txBox="1"/>
          <p:nvPr/>
        </p:nvSpPr>
        <p:spPr>
          <a:xfrm>
            <a:off x="230186" y="6374991"/>
            <a:ext cx="5118561" cy="276999"/>
          </a:xfrm>
          <a:prstGeom prst="rect">
            <a:avLst/>
          </a:prstGeom>
          <a:noFill/>
        </p:spPr>
        <p:txBody>
          <a:bodyPr wrap="square" rtlCol="0">
            <a:spAutoFit/>
          </a:bodyPr>
          <a:lstStyle/>
          <a:p>
            <a:r>
              <a:rPr lang="en-IN" sz="1200" i="1" dirty="0"/>
              <a:t>* We are yet to evaluate if these techniques are mathematically sound or not.</a:t>
            </a:r>
          </a:p>
        </p:txBody>
      </p:sp>
      <p:pic>
        <p:nvPicPr>
          <p:cNvPr id="3" name="Picture 2">
            <a:extLst>
              <a:ext uri="{FF2B5EF4-FFF2-40B4-BE49-F238E27FC236}">
                <a16:creationId xmlns:a16="http://schemas.microsoft.com/office/drawing/2014/main" id="{6D8DAF80-ECC2-6DD7-83D8-F02BDAB9B195}"/>
              </a:ext>
            </a:extLst>
          </p:cNvPr>
          <p:cNvPicPr>
            <a:picLocks noChangeAspect="1"/>
          </p:cNvPicPr>
          <p:nvPr/>
        </p:nvPicPr>
        <p:blipFill>
          <a:blip r:embed="rId7"/>
          <a:stretch>
            <a:fillRect/>
          </a:stretch>
        </p:blipFill>
        <p:spPr>
          <a:xfrm>
            <a:off x="2945804" y="1461880"/>
            <a:ext cx="4831512" cy="1500210"/>
          </a:xfrm>
          <a:prstGeom prst="rect">
            <a:avLst/>
          </a:prstGeom>
          <a:ln>
            <a:solidFill>
              <a:schemeClr val="tx1"/>
            </a:solidFill>
          </a:ln>
        </p:spPr>
      </p:pic>
    </p:spTree>
    <p:extLst>
      <p:ext uri="{BB962C8B-B14F-4D97-AF65-F5344CB8AC3E}">
        <p14:creationId xmlns:p14="http://schemas.microsoft.com/office/powerpoint/2010/main" val="35609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DE6AAB6F-708C-3831-D79D-82309A997056}"/>
              </a:ext>
            </a:extLst>
          </p:cNvPr>
          <p:cNvGraphicFramePr>
            <a:graphicFrameLocks noGrp="1"/>
          </p:cNvGraphicFramePr>
          <p:nvPr>
            <p:extLst>
              <p:ext uri="{D42A27DB-BD31-4B8C-83A1-F6EECF244321}">
                <p14:modId xmlns:p14="http://schemas.microsoft.com/office/powerpoint/2010/main" val="2386608185"/>
              </p:ext>
            </p:extLst>
          </p:nvPr>
        </p:nvGraphicFramePr>
        <p:xfrm>
          <a:off x="230187" y="585997"/>
          <a:ext cx="11731625" cy="5790340"/>
        </p:xfrm>
        <a:graphic>
          <a:graphicData uri="http://schemas.openxmlformats.org/drawingml/2006/table">
            <a:tbl>
              <a:tblPr firstRow="1" bandRow="1">
                <a:tableStyleId>{93296810-A885-4BE3-A3E7-6D5BEEA58F35}</a:tableStyleId>
              </a:tblPr>
              <a:tblGrid>
                <a:gridCol w="2598738">
                  <a:extLst>
                    <a:ext uri="{9D8B030D-6E8A-4147-A177-3AD203B41FA5}">
                      <a16:colId xmlns:a16="http://schemas.microsoft.com/office/drawing/2014/main" val="2796426237"/>
                    </a:ext>
                  </a:extLst>
                </a:gridCol>
                <a:gridCol w="4840236">
                  <a:extLst>
                    <a:ext uri="{9D8B030D-6E8A-4147-A177-3AD203B41FA5}">
                      <a16:colId xmlns:a16="http://schemas.microsoft.com/office/drawing/2014/main" val="2258247774"/>
                    </a:ext>
                  </a:extLst>
                </a:gridCol>
                <a:gridCol w="2546555">
                  <a:extLst>
                    <a:ext uri="{9D8B030D-6E8A-4147-A177-3AD203B41FA5}">
                      <a16:colId xmlns:a16="http://schemas.microsoft.com/office/drawing/2014/main" val="4078806257"/>
                    </a:ext>
                  </a:extLst>
                </a:gridCol>
                <a:gridCol w="1746096">
                  <a:extLst>
                    <a:ext uri="{9D8B030D-6E8A-4147-A177-3AD203B41FA5}">
                      <a16:colId xmlns:a16="http://schemas.microsoft.com/office/drawing/2014/main" val="3367475549"/>
                    </a:ext>
                  </a:extLst>
                </a:gridCol>
              </a:tblGrid>
              <a:tr h="571611">
                <a:tc>
                  <a:txBody>
                    <a:bodyPr/>
                    <a:lstStyle/>
                    <a:p>
                      <a:pPr algn="ctr"/>
                      <a:r>
                        <a:rPr lang="en-IN" sz="1600">
                          <a:solidFill>
                            <a:schemeClr val="tx1">
                              <a:lumMod val="95000"/>
                              <a:lumOff val="5000"/>
                            </a:schemeClr>
                          </a:solidFill>
                        </a:rPr>
                        <a:t>Description</a:t>
                      </a:r>
                    </a:p>
                  </a:txBody>
                  <a:tcPr>
                    <a:solidFill>
                      <a:schemeClr val="accent6">
                        <a:lumMod val="60000"/>
                        <a:lumOff val="40000"/>
                      </a:schemeClr>
                    </a:solidFill>
                  </a:tcPr>
                </a:tc>
                <a:tc>
                  <a:txBody>
                    <a:bodyPr/>
                    <a:lstStyle/>
                    <a:p>
                      <a:pPr algn="ctr"/>
                      <a:r>
                        <a:rPr lang="en-IN" sz="1600">
                          <a:solidFill>
                            <a:schemeClr val="tx1">
                              <a:lumMod val="95000"/>
                              <a:lumOff val="5000"/>
                            </a:schemeClr>
                          </a:solidFill>
                        </a:rPr>
                        <a:t>Forecasted Values</a:t>
                      </a:r>
                    </a:p>
                  </a:txBody>
                  <a:tcPr>
                    <a:solidFill>
                      <a:schemeClr val="accent6">
                        <a:lumMod val="60000"/>
                        <a:lumOff val="40000"/>
                      </a:schemeClr>
                    </a:solidFill>
                  </a:tcPr>
                </a:tc>
                <a:tc>
                  <a:txBody>
                    <a:bodyPr/>
                    <a:lstStyle/>
                    <a:p>
                      <a:pPr algn="ctr"/>
                      <a:r>
                        <a:rPr lang="en-IN" sz="1600" dirty="0">
                          <a:solidFill>
                            <a:schemeClr val="tx1">
                              <a:lumMod val="95000"/>
                              <a:lumOff val="5000"/>
                            </a:schemeClr>
                          </a:solidFill>
                        </a:rPr>
                        <a:t>ACF of Residuals</a:t>
                      </a:r>
                    </a:p>
                  </a:txBody>
                  <a:tcPr>
                    <a:solidFill>
                      <a:schemeClr val="accent6">
                        <a:lumMod val="60000"/>
                        <a:lumOff val="40000"/>
                      </a:schemeClr>
                    </a:solidFill>
                  </a:tcPr>
                </a:tc>
                <a:tc>
                  <a:txBody>
                    <a:bodyPr/>
                    <a:lstStyle/>
                    <a:p>
                      <a:pPr algn="ctr"/>
                      <a:r>
                        <a:rPr lang="en-IN" sz="1600" dirty="0">
                          <a:solidFill>
                            <a:schemeClr val="tx1">
                              <a:lumMod val="95000"/>
                              <a:lumOff val="5000"/>
                            </a:schemeClr>
                          </a:solidFill>
                        </a:rPr>
                        <a:t>Error</a:t>
                      </a:r>
                    </a:p>
                  </a:txBody>
                  <a:tcPr>
                    <a:solidFill>
                      <a:schemeClr val="accent6">
                        <a:lumMod val="60000"/>
                        <a:lumOff val="40000"/>
                      </a:schemeClr>
                    </a:solidFill>
                  </a:tcPr>
                </a:tc>
                <a:extLst>
                  <a:ext uri="{0D108BD9-81ED-4DB2-BD59-A6C34878D82A}">
                    <a16:rowId xmlns:a16="http://schemas.microsoft.com/office/drawing/2014/main" val="1338425693"/>
                  </a:ext>
                </a:extLst>
              </a:tr>
              <a:tr h="1774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tx1">
                              <a:lumMod val="95000"/>
                              <a:lumOff val="5000"/>
                            </a:schemeClr>
                          </a:solidFill>
                        </a:rPr>
                        <a:t>SARIMAX - </a:t>
                      </a:r>
                      <a:r>
                        <a:rPr lang="en-US" sz="1100" dirty="0">
                          <a:solidFill>
                            <a:schemeClr val="tx1">
                              <a:lumMod val="95000"/>
                              <a:lumOff val="5000"/>
                            </a:schemeClr>
                          </a:solidFill>
                        </a:rPr>
                        <a:t>model second seasonality (30 days) as an exogenous effect with Fourier terms</a:t>
                      </a:r>
                      <a:r>
                        <a:rPr lang="en-IN" sz="1100" dirty="0">
                          <a:solidFill>
                            <a:schemeClr val="tx1">
                              <a:lumMod val="95000"/>
                              <a:lumOff val="5000"/>
                            </a:schemeClr>
                          </a:solidFill>
                        </a:rPr>
                        <a:t>.</a:t>
                      </a:r>
                    </a:p>
                    <a:p>
                      <a:r>
                        <a:rPr lang="en-IN" sz="1100" dirty="0">
                          <a:solidFill>
                            <a:schemeClr val="tx1">
                              <a:lumMod val="95000"/>
                              <a:lumOff val="5000"/>
                            </a:schemeClr>
                          </a:solidFill>
                          <a:hlinkClick r:id="rId2"/>
                        </a:rPr>
                        <a:t>https://tanzu.vmware.com/content/blog/forecasting-time-series-data-with-multiple-seasonal-periods</a:t>
                      </a:r>
                      <a:endParaRPr lang="en-IN" sz="1100" dirty="0">
                        <a:solidFill>
                          <a:schemeClr val="tx1">
                            <a:lumMod val="95000"/>
                            <a:lumOff val="5000"/>
                          </a:schemeClr>
                        </a:solidFill>
                      </a:endParaRPr>
                    </a:p>
                    <a:p>
                      <a:r>
                        <a:rPr lang="en-IN" sz="1100" dirty="0">
                          <a:solidFill>
                            <a:schemeClr val="tx1">
                              <a:lumMod val="95000"/>
                              <a:lumOff val="5000"/>
                            </a:schemeClr>
                          </a:solidFill>
                          <a:hlinkClick r:id="rId3"/>
                        </a:rPr>
                        <a:t>https://otexts.com/fpp2/complexseasonality.html</a:t>
                      </a:r>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txBody>
                  <a:tcPr anchor="ct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endParaRPr lang="en-IN" sz="1100">
                        <a:solidFill>
                          <a:schemeClr val="tx1">
                            <a:lumMod val="95000"/>
                            <a:lumOff val="5000"/>
                          </a:schemeClr>
                        </a:solidFill>
                      </a:endParaRPr>
                    </a:p>
                  </a:txBody>
                  <a:tcPr>
                    <a:solidFill>
                      <a:schemeClr val="accent6">
                        <a:lumMod val="60000"/>
                        <a:lumOff val="40000"/>
                      </a:schemeClr>
                    </a:solidFill>
                  </a:tcPr>
                </a:tc>
                <a:tc>
                  <a:txBody>
                    <a:bodyPr/>
                    <a:lstStyle/>
                    <a:p>
                      <a:r>
                        <a:rPr lang="en-IN" sz="1100" b="1"/>
                        <a:t>MAE: 3.35</a:t>
                      </a:r>
                    </a:p>
                    <a:p>
                      <a:r>
                        <a:rPr lang="en-IN" sz="1100" b="1"/>
                        <a:t>MSE: 19.57</a:t>
                      </a:r>
                    </a:p>
                    <a:p>
                      <a:r>
                        <a:rPr lang="en-IN" sz="1100" b="1"/>
                        <a:t>RMSE: 4.42</a:t>
                      </a:r>
                    </a:p>
                    <a:p>
                      <a:r>
                        <a:rPr lang="en-IN" sz="1100" b="1"/>
                        <a:t>MAPE: 15.64%</a:t>
                      </a:r>
                    </a:p>
                    <a:p>
                      <a:r>
                        <a:rPr lang="en-IN" sz="1100" b="1" err="1"/>
                        <a:t>sMAPE</a:t>
                      </a:r>
                      <a:r>
                        <a:rPr lang="en-IN" sz="1100" b="1"/>
                        <a:t>: 16.20%</a:t>
                      </a:r>
                      <a:endParaRPr lang="en-IN" sz="1100" b="1">
                        <a:solidFill>
                          <a:schemeClr val="tx1">
                            <a:lumMod val="95000"/>
                            <a:lumOff val="5000"/>
                          </a:schemeClr>
                        </a:solidFill>
                      </a:endParaRPr>
                    </a:p>
                  </a:txBody>
                  <a:tcPr>
                    <a:solidFill>
                      <a:schemeClr val="accent6">
                        <a:lumMod val="60000"/>
                        <a:lumOff val="40000"/>
                      </a:schemeClr>
                    </a:solidFill>
                  </a:tcPr>
                </a:tc>
                <a:extLst>
                  <a:ext uri="{0D108BD9-81ED-4DB2-BD59-A6C34878D82A}">
                    <a16:rowId xmlns:a16="http://schemas.microsoft.com/office/drawing/2014/main" val="2654856029"/>
                  </a:ext>
                </a:extLst>
              </a:tr>
              <a:tr h="3373454">
                <a:tc>
                  <a:txBody>
                    <a:bodyPr/>
                    <a:lstStyle/>
                    <a:p>
                      <a:r>
                        <a:rPr lang="en-IN" sz="1100" dirty="0">
                          <a:solidFill>
                            <a:schemeClr val="tx1">
                              <a:lumMod val="95000"/>
                              <a:lumOff val="5000"/>
                            </a:schemeClr>
                          </a:solidFill>
                        </a:rPr>
                        <a:t>TBATS Model - </a:t>
                      </a:r>
                      <a:r>
                        <a:rPr lang="en-IN" sz="1100" dirty="0">
                          <a:solidFill>
                            <a:schemeClr val="tx1">
                              <a:lumMod val="95000"/>
                              <a:lumOff val="5000"/>
                            </a:schemeClr>
                          </a:solidFill>
                          <a:hlinkClick r:id="rId4"/>
                        </a:rPr>
                        <a:t>https://medium.com/intive-developers/forecasting-time-series-with-multiple-seasonalities-using-tbats-in-python-398a00ac0e8a</a:t>
                      </a:r>
                      <a:endParaRPr lang="en-IN" sz="1100" dirty="0">
                        <a:solidFill>
                          <a:schemeClr val="tx1">
                            <a:lumMod val="95000"/>
                            <a:lumOff val="5000"/>
                          </a:schemeClr>
                        </a:solidFill>
                      </a:endParaRPr>
                    </a:p>
                    <a:p>
                      <a:r>
                        <a:rPr lang="en-IN" sz="1100">
                          <a:solidFill>
                            <a:schemeClr val="tx1">
                              <a:lumMod val="95000"/>
                              <a:lumOff val="5000"/>
                            </a:schemeClr>
                          </a:solidFill>
                          <a:hlinkClick r:id="rId3"/>
                        </a:rPr>
                        <a:t>https://otexts.com/fpp2/complexseasonality.html</a:t>
                      </a:r>
                      <a:endParaRPr lang="en-IN" sz="1100" dirty="0">
                        <a:solidFill>
                          <a:schemeClr val="tx1">
                            <a:lumMod val="95000"/>
                            <a:lumOff val="5000"/>
                          </a:schemeClr>
                        </a:solidFill>
                      </a:endParaRPr>
                    </a:p>
                    <a:p>
                      <a:endParaRPr lang="en-IN" sz="1100" dirty="0">
                        <a:solidFill>
                          <a:schemeClr val="tx1">
                            <a:lumMod val="95000"/>
                            <a:lumOff val="5000"/>
                          </a:schemeClr>
                        </a:solidFill>
                      </a:endParaRPr>
                    </a:p>
                  </a:txBody>
                  <a:tcPr>
                    <a:solidFill>
                      <a:schemeClr val="accent6">
                        <a:lumMod val="60000"/>
                        <a:lumOff val="40000"/>
                      </a:schemeClr>
                    </a:solidFill>
                  </a:tcPr>
                </a:tc>
                <a:tc>
                  <a:txBody>
                    <a:bodyPr/>
                    <a:lstStyle/>
                    <a:p>
                      <a:endParaRPr lang="en-IN" sz="1100" dirty="0">
                        <a:solidFill>
                          <a:schemeClr val="tx1">
                            <a:lumMod val="95000"/>
                            <a:lumOff val="5000"/>
                          </a:schemeClr>
                        </a:solidFill>
                      </a:endParaRPr>
                    </a:p>
                  </a:txBody>
                  <a:tcPr>
                    <a:solidFill>
                      <a:schemeClr val="accent6">
                        <a:lumMod val="60000"/>
                        <a:lumOff val="40000"/>
                      </a:schemeClr>
                    </a:solidFill>
                  </a:tcPr>
                </a:tc>
                <a:tc>
                  <a:txBody>
                    <a:bodyPr/>
                    <a:lstStyle/>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p>
                      <a:endParaRPr lang="en-IN" sz="1100" dirty="0">
                        <a:solidFill>
                          <a:schemeClr val="tx1">
                            <a:lumMod val="95000"/>
                            <a:lumOff val="5000"/>
                          </a:schemeClr>
                        </a:solidFill>
                      </a:endParaRPr>
                    </a:p>
                  </a:txBody>
                  <a:tcPr>
                    <a:solidFill>
                      <a:schemeClr val="accent6">
                        <a:lumMod val="60000"/>
                        <a:lumOff val="40000"/>
                      </a:schemeClr>
                    </a:solidFill>
                  </a:tcPr>
                </a:tc>
                <a:tc>
                  <a:txBody>
                    <a:bodyPr/>
                    <a:lstStyle/>
                    <a:p>
                      <a:r>
                        <a:rPr lang="en-IN" sz="1100" b="1" dirty="0"/>
                        <a:t>MAE: 3.21</a:t>
                      </a:r>
                    </a:p>
                    <a:p>
                      <a:r>
                        <a:rPr lang="en-IN" sz="1100" b="1" dirty="0"/>
                        <a:t>MSE: 17.49</a:t>
                      </a:r>
                    </a:p>
                    <a:p>
                      <a:r>
                        <a:rPr lang="en-IN" sz="1100" b="1" dirty="0"/>
                        <a:t>RMSE: 4.18</a:t>
                      </a:r>
                    </a:p>
                    <a:p>
                      <a:r>
                        <a:rPr lang="en-IN" sz="1100" b="1" dirty="0"/>
                        <a:t>MAPE: 15.73%</a:t>
                      </a:r>
                    </a:p>
                    <a:p>
                      <a:r>
                        <a:rPr lang="en-IN" sz="1100" b="1" dirty="0" err="1"/>
                        <a:t>sMAPE</a:t>
                      </a:r>
                      <a:r>
                        <a:rPr lang="en-IN" sz="1100" b="1" dirty="0"/>
                        <a:t>: 16.43%</a:t>
                      </a:r>
                      <a:endParaRPr lang="en-IN" sz="1100" b="1" dirty="0">
                        <a:solidFill>
                          <a:schemeClr val="tx1">
                            <a:lumMod val="95000"/>
                            <a:lumOff val="5000"/>
                          </a:schemeClr>
                        </a:solidFill>
                      </a:endParaRPr>
                    </a:p>
                  </a:txBody>
                  <a:tcPr>
                    <a:solidFill>
                      <a:schemeClr val="accent6">
                        <a:lumMod val="60000"/>
                        <a:lumOff val="40000"/>
                      </a:schemeClr>
                    </a:solidFill>
                  </a:tcPr>
                </a:tc>
                <a:extLst>
                  <a:ext uri="{0D108BD9-81ED-4DB2-BD59-A6C34878D82A}">
                    <a16:rowId xmlns:a16="http://schemas.microsoft.com/office/drawing/2014/main" val="1876597843"/>
                  </a:ext>
                </a:extLst>
              </a:tr>
            </a:tbl>
          </a:graphicData>
        </a:graphic>
      </p:graphicFrame>
      <p:pic>
        <p:nvPicPr>
          <p:cNvPr id="2" name="Picture 1">
            <a:extLst>
              <a:ext uri="{FF2B5EF4-FFF2-40B4-BE49-F238E27FC236}">
                <a16:creationId xmlns:a16="http://schemas.microsoft.com/office/drawing/2014/main" id="{0CF019DC-F58C-40F5-4C57-61173938A6E8}"/>
              </a:ext>
            </a:extLst>
          </p:cNvPr>
          <p:cNvPicPr>
            <a:picLocks noChangeAspect="1"/>
          </p:cNvPicPr>
          <p:nvPr/>
        </p:nvPicPr>
        <p:blipFill>
          <a:blip r:embed="rId5"/>
          <a:stretch>
            <a:fillRect/>
          </a:stretch>
        </p:blipFill>
        <p:spPr>
          <a:xfrm>
            <a:off x="2955328" y="1298107"/>
            <a:ext cx="4546685" cy="1322573"/>
          </a:xfrm>
          <a:prstGeom prst="rect">
            <a:avLst/>
          </a:prstGeom>
          <a:ln>
            <a:solidFill>
              <a:schemeClr val="tx1"/>
            </a:solidFill>
          </a:ln>
        </p:spPr>
      </p:pic>
      <p:pic>
        <p:nvPicPr>
          <p:cNvPr id="4" name="Picture 3">
            <a:extLst>
              <a:ext uri="{FF2B5EF4-FFF2-40B4-BE49-F238E27FC236}">
                <a16:creationId xmlns:a16="http://schemas.microsoft.com/office/drawing/2014/main" id="{9254EE48-A0EE-14A5-7F47-C65CA417ACC3}"/>
              </a:ext>
            </a:extLst>
          </p:cNvPr>
          <p:cNvPicPr>
            <a:picLocks noChangeAspect="1"/>
          </p:cNvPicPr>
          <p:nvPr/>
        </p:nvPicPr>
        <p:blipFill>
          <a:blip r:embed="rId6"/>
          <a:stretch>
            <a:fillRect/>
          </a:stretch>
        </p:blipFill>
        <p:spPr>
          <a:xfrm>
            <a:off x="7884974" y="1245902"/>
            <a:ext cx="2107742" cy="1603961"/>
          </a:xfrm>
          <a:prstGeom prst="rect">
            <a:avLst/>
          </a:prstGeom>
          <a:ln>
            <a:solidFill>
              <a:schemeClr val="tx1"/>
            </a:solidFill>
          </a:ln>
        </p:spPr>
      </p:pic>
      <p:pic>
        <p:nvPicPr>
          <p:cNvPr id="5" name="Picture 4">
            <a:extLst>
              <a:ext uri="{FF2B5EF4-FFF2-40B4-BE49-F238E27FC236}">
                <a16:creationId xmlns:a16="http://schemas.microsoft.com/office/drawing/2014/main" id="{D8E5360E-0447-6013-5BF7-8B134228E5AF}"/>
              </a:ext>
            </a:extLst>
          </p:cNvPr>
          <p:cNvPicPr>
            <a:picLocks noChangeAspect="1"/>
          </p:cNvPicPr>
          <p:nvPr/>
        </p:nvPicPr>
        <p:blipFill>
          <a:blip r:embed="rId7"/>
          <a:stretch>
            <a:fillRect/>
          </a:stretch>
        </p:blipFill>
        <p:spPr>
          <a:xfrm>
            <a:off x="2955326" y="3127399"/>
            <a:ext cx="4546687" cy="1398870"/>
          </a:xfrm>
          <a:prstGeom prst="rect">
            <a:avLst/>
          </a:prstGeom>
          <a:ln>
            <a:solidFill>
              <a:schemeClr val="tx1"/>
            </a:solidFill>
          </a:ln>
        </p:spPr>
      </p:pic>
      <p:pic>
        <p:nvPicPr>
          <p:cNvPr id="7" name="Picture 6">
            <a:extLst>
              <a:ext uri="{FF2B5EF4-FFF2-40B4-BE49-F238E27FC236}">
                <a16:creationId xmlns:a16="http://schemas.microsoft.com/office/drawing/2014/main" id="{DA406D2B-104A-E0FB-C296-E0A1CDD83A6F}"/>
              </a:ext>
            </a:extLst>
          </p:cNvPr>
          <p:cNvPicPr>
            <a:picLocks noChangeAspect="1"/>
          </p:cNvPicPr>
          <p:nvPr/>
        </p:nvPicPr>
        <p:blipFill>
          <a:blip r:embed="rId8"/>
          <a:stretch>
            <a:fillRect/>
          </a:stretch>
        </p:blipFill>
        <p:spPr>
          <a:xfrm>
            <a:off x="7884974" y="3127399"/>
            <a:ext cx="2065953" cy="1603961"/>
          </a:xfrm>
          <a:prstGeom prst="rect">
            <a:avLst/>
          </a:prstGeom>
          <a:ln>
            <a:solidFill>
              <a:schemeClr val="tx1"/>
            </a:solidFill>
          </a:ln>
        </p:spPr>
      </p:pic>
      <p:pic>
        <p:nvPicPr>
          <p:cNvPr id="8" name="Picture 7">
            <a:extLst>
              <a:ext uri="{FF2B5EF4-FFF2-40B4-BE49-F238E27FC236}">
                <a16:creationId xmlns:a16="http://schemas.microsoft.com/office/drawing/2014/main" id="{7DA715B2-E0F2-3BD7-C0FE-A7C2EDA5D926}"/>
              </a:ext>
            </a:extLst>
          </p:cNvPr>
          <p:cNvPicPr>
            <a:picLocks noChangeAspect="1"/>
          </p:cNvPicPr>
          <p:nvPr/>
        </p:nvPicPr>
        <p:blipFill>
          <a:blip r:embed="rId9"/>
          <a:stretch>
            <a:fillRect/>
          </a:stretch>
        </p:blipFill>
        <p:spPr>
          <a:xfrm>
            <a:off x="2955327" y="4664494"/>
            <a:ext cx="4546686" cy="1508545"/>
          </a:xfrm>
          <a:prstGeom prst="rect">
            <a:avLst/>
          </a:prstGeom>
          <a:ln>
            <a:solidFill>
              <a:schemeClr val="tx1"/>
            </a:solidFill>
          </a:ln>
        </p:spPr>
      </p:pic>
      <p:sp>
        <p:nvSpPr>
          <p:cNvPr id="9" name="Rectangle: Rounded Corners 8">
            <a:extLst>
              <a:ext uri="{FF2B5EF4-FFF2-40B4-BE49-F238E27FC236}">
                <a16:creationId xmlns:a16="http://schemas.microsoft.com/office/drawing/2014/main" id="{122645EE-F663-30AE-0660-CD571A92F891}"/>
              </a:ext>
            </a:extLst>
          </p:cNvPr>
          <p:cNvSpPr/>
          <p:nvPr/>
        </p:nvSpPr>
        <p:spPr>
          <a:xfrm>
            <a:off x="4593431" y="160024"/>
            <a:ext cx="3005137" cy="366795"/>
          </a:xfrm>
          <a:prstGeom prst="roundRect">
            <a:avLst/>
          </a:prstGeom>
          <a:solidFill>
            <a:schemeClr val="accent6">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95000"/>
                    <a:lumOff val="5000"/>
                  </a:schemeClr>
                </a:solidFill>
              </a:rPr>
              <a:t>Other Approaches Taken</a:t>
            </a:r>
          </a:p>
        </p:txBody>
      </p:sp>
    </p:spTree>
    <p:extLst>
      <p:ext uri="{BB962C8B-B14F-4D97-AF65-F5344CB8AC3E}">
        <p14:creationId xmlns:p14="http://schemas.microsoft.com/office/powerpoint/2010/main" val="218499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4F2A73-6D13-1AE8-25C0-8482D2E0F6EC}"/>
              </a:ext>
            </a:extLst>
          </p:cNvPr>
          <p:cNvSpPr txBox="1"/>
          <p:nvPr/>
        </p:nvSpPr>
        <p:spPr>
          <a:xfrm>
            <a:off x="3519487" y="714375"/>
            <a:ext cx="5153025" cy="584775"/>
          </a:xfrm>
          <a:prstGeom prst="rect">
            <a:avLst/>
          </a:prstGeom>
          <a:noFill/>
        </p:spPr>
        <p:txBody>
          <a:bodyPr wrap="square" rtlCol="0">
            <a:spAutoFit/>
          </a:bodyPr>
          <a:lstStyle/>
          <a:p>
            <a:pPr algn="ctr"/>
            <a:r>
              <a:rPr lang="en-IN" sz="3200" b="1">
                <a:solidFill>
                  <a:schemeClr val="tx1">
                    <a:lumMod val="95000"/>
                    <a:lumOff val="5000"/>
                  </a:schemeClr>
                </a:solidFill>
              </a:rPr>
              <a:t>Thank You</a:t>
            </a:r>
          </a:p>
        </p:txBody>
      </p:sp>
    </p:spTree>
    <p:extLst>
      <p:ext uri="{BB962C8B-B14F-4D97-AF65-F5344CB8AC3E}">
        <p14:creationId xmlns:p14="http://schemas.microsoft.com/office/powerpoint/2010/main" val="132624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ce5b7b1-3212-49a4-a95e-5a43147ba9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8E2EBEC8D9C74F84A7EE8C977BC52A" ma:contentTypeVersion="7" ma:contentTypeDescription="Create a new document." ma:contentTypeScope="" ma:versionID="57a54e48231c829526b2e5da85d4eb69">
  <xsd:schema xmlns:xsd="http://www.w3.org/2001/XMLSchema" xmlns:xs="http://www.w3.org/2001/XMLSchema" xmlns:p="http://schemas.microsoft.com/office/2006/metadata/properties" xmlns:ns3="6ce5b7b1-3212-49a4-a95e-5a43147ba9e1" xmlns:ns4="885728d8-f8eb-4be7-847a-5974291cfe63" targetNamespace="http://schemas.microsoft.com/office/2006/metadata/properties" ma:root="true" ma:fieldsID="4422bee26f416ce4a8b5cb606b066402" ns3:_="" ns4:_="">
    <xsd:import namespace="6ce5b7b1-3212-49a4-a95e-5a43147ba9e1"/>
    <xsd:import namespace="885728d8-f8eb-4be7-847a-5974291cfe63"/>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5b7b1-3212-49a4-a95e-5a43147ba9e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5728d8-f8eb-4be7-847a-5974291cfe6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99E646-257E-4842-B7A2-DEB04C5F7227}">
  <ds:schemaRefs>
    <ds:schemaRef ds:uri="http://schemas.microsoft.com/sharepoint/v3/contenttype/forms"/>
  </ds:schemaRefs>
</ds:datastoreItem>
</file>

<file path=customXml/itemProps2.xml><?xml version="1.0" encoding="utf-8"?>
<ds:datastoreItem xmlns:ds="http://schemas.openxmlformats.org/officeDocument/2006/customXml" ds:itemID="{A86390B5-D354-4B4A-98FA-FF2ACBC98725}">
  <ds:schemaRefs>
    <ds:schemaRef ds:uri="6ce5b7b1-3212-49a4-a95e-5a43147ba9e1"/>
    <ds:schemaRef ds:uri="http://schemas.openxmlformats.org/package/2006/metadata/core-properties"/>
    <ds:schemaRef ds:uri="885728d8-f8eb-4be7-847a-5974291cfe63"/>
    <ds:schemaRef ds:uri="http://schemas.microsoft.com/office/2006/documentManagement/types"/>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6A275BA2-5240-438C-8B30-3D343E04923D}">
  <ds:schemaRefs>
    <ds:schemaRef ds:uri="6ce5b7b1-3212-49a4-a95e-5a43147ba9e1"/>
    <ds:schemaRef ds:uri="885728d8-f8eb-4be7-847a-5974291cfe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131</TotalTime>
  <Words>722</Words>
  <Application>Microsoft Office PowerPoint</Application>
  <PresentationFormat>Widescreen</PresentationFormat>
  <Paragraphs>118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Atharva Kulkarni</dc:creator>
  <cp:lastModifiedBy>Atharva Kulkarni</cp:lastModifiedBy>
  <cp:revision>4</cp:revision>
  <dcterms:created xsi:type="dcterms:W3CDTF">2023-12-10T14:37:37Z</dcterms:created>
  <dcterms:modified xsi:type="dcterms:W3CDTF">2023-12-13T03:34:18Z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0x010100BF8E2EBEC8D9C74F84A7EE8C977BC52A</vt:lpwstr>
  </property>
</Properties>
</file>