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4" r:id="rId8"/>
    <p:sldId id="266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F301D-C898-00C5-221B-CB97A6076412}" v="473" dt="2024-04-10T16:45:4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9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2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9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4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3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7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1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9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9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5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tree and text&#10;&#10;Description automatically generated">
            <a:extLst>
              <a:ext uri="{FF2B5EF4-FFF2-40B4-BE49-F238E27FC236}">
                <a16:creationId xmlns:a16="http://schemas.microsoft.com/office/drawing/2014/main" id="{243782D3-FF3D-0BAF-CCD1-EEB82BC9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187" y="2166"/>
            <a:ext cx="1777711" cy="2077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38498A-EFF9-DD42-9884-3EEF1DCA9106}"/>
              </a:ext>
            </a:extLst>
          </p:cNvPr>
          <p:cNvSpPr txBox="1"/>
          <p:nvPr/>
        </p:nvSpPr>
        <p:spPr>
          <a:xfrm>
            <a:off x="1850083" y="4479"/>
            <a:ext cx="8168345" cy="5001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Medical Insurance Approval using Decision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7A0DD-EF45-BB53-AF9E-88554ECC8240}"/>
              </a:ext>
            </a:extLst>
          </p:cNvPr>
          <p:cNvSpPr txBox="1"/>
          <p:nvPr/>
        </p:nvSpPr>
        <p:spPr>
          <a:xfrm>
            <a:off x="9796312" y="3424733"/>
            <a:ext cx="2389286" cy="19159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Kapil (23BM6JP20)</a:t>
            </a:r>
          </a:p>
          <a:p>
            <a:endParaRPr lang="en-US" sz="2400" b="1" dirty="0"/>
          </a:p>
          <a:p>
            <a:r>
              <a:rPr lang="en-US" sz="2400" b="1" dirty="0"/>
              <a:t>Saurabh </a:t>
            </a:r>
          </a:p>
          <a:p>
            <a:r>
              <a:rPr lang="en-US" sz="2400" b="1" dirty="0"/>
              <a:t>(23BM6JP50)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04E7-C224-43E9-652A-AE6D1A0F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84" y="-394855"/>
            <a:ext cx="10018713" cy="1752599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1E62790-8BB5-729B-79B1-75C17C665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433" y="1360565"/>
            <a:ext cx="7874216" cy="4891941"/>
          </a:xfrm>
        </p:spPr>
      </p:pic>
    </p:spTree>
    <p:extLst>
      <p:ext uri="{BB962C8B-B14F-4D97-AF65-F5344CB8AC3E}">
        <p14:creationId xmlns:p14="http://schemas.microsoft.com/office/powerpoint/2010/main" val="293253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07BD-8162-530E-1EB8-8BCA0CD3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566" y="2556164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96758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C005-56BA-81AF-70E1-2CADCB31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535" y="693303"/>
            <a:ext cx="7200897" cy="551874"/>
          </a:xfrm>
        </p:spPr>
        <p:txBody>
          <a:bodyPr>
            <a:noAutofit/>
          </a:bodyPr>
          <a:lstStyle/>
          <a:p>
            <a:r>
              <a:rPr lang="en-US" sz="4800"/>
              <a:t>Motivation &amp;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B81F6-376A-C3B8-3B39-266E99D44CE0}"/>
              </a:ext>
            </a:extLst>
          </p:cNvPr>
          <p:cNvSpPr txBox="1"/>
          <p:nvPr/>
        </p:nvSpPr>
        <p:spPr>
          <a:xfrm>
            <a:off x="1977489" y="1749879"/>
            <a:ext cx="3707005" cy="40087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sz="2000"/>
              <a:t>Medical Insurance approval is critical components of healthcare sector to provide better medical infrastructure facility to everyone.</a:t>
            </a:r>
          </a:p>
          <a:p>
            <a:pPr marL="257175" indent="-257175">
              <a:buFont typeface="Arial"/>
              <a:buChar char="•"/>
            </a:pPr>
            <a:endParaRPr lang="en-US" sz="2000"/>
          </a:p>
          <a:p>
            <a:pPr marL="257175" indent="-257175">
              <a:buFont typeface="Arial"/>
              <a:buChar char="•"/>
            </a:pPr>
            <a:r>
              <a:rPr lang="en-US" sz="2000"/>
              <a:t>Every year companies suffer a lot financially due to </a:t>
            </a:r>
            <a:r>
              <a:rPr lang="en-US" sz="2000" err="1"/>
              <a:t>fraudalent</a:t>
            </a:r>
            <a:r>
              <a:rPr lang="en-US" sz="2000"/>
              <a:t> approvals of fake medical claims by hospitals and fraudsters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09507C-3157-A4E1-8F99-1BA83CAC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626" y="6194714"/>
            <a:ext cx="2578894" cy="666750"/>
          </a:xfrm>
          <a:prstGeom prst="rect">
            <a:avLst/>
          </a:prstGeom>
        </p:spPr>
      </p:pic>
      <p:pic>
        <p:nvPicPr>
          <p:cNvPr id="3" name="Picture 2" descr="A diagram of a decision tree&#10;&#10;Description automatically generated">
            <a:extLst>
              <a:ext uri="{FF2B5EF4-FFF2-40B4-BE49-F238E27FC236}">
                <a16:creationId xmlns:a16="http://schemas.microsoft.com/office/drawing/2014/main" id="{ABB79255-F863-6C0C-CE73-09EAE844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1756063"/>
            <a:ext cx="5351318" cy="35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8CC3-D10A-C58A-560B-D07AC6DE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12" y="206277"/>
            <a:ext cx="8534400" cy="1507067"/>
          </a:xfrm>
        </p:spPr>
        <p:txBody>
          <a:bodyPr/>
          <a:lstStyle/>
          <a:p>
            <a:pPr algn="ctr"/>
            <a:r>
              <a:rPr lang="en-US"/>
              <a:t>Data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25ABF-9555-D77B-700F-9673D7E96353}"/>
              </a:ext>
            </a:extLst>
          </p:cNvPr>
          <p:cNvSpPr txBox="1"/>
          <p:nvPr/>
        </p:nvSpPr>
        <p:spPr>
          <a:xfrm>
            <a:off x="2114118" y="2204604"/>
            <a:ext cx="4222171" cy="35779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sz="2000" dirty="0"/>
              <a:t>Data consists of 1728 observations having 6 variables along with target class.</a:t>
            </a:r>
            <a:endParaRPr lang="en-US" sz="2000"/>
          </a:p>
          <a:p>
            <a:pPr marL="257175" indent="-257175">
              <a:buFont typeface="Arial"/>
              <a:buChar char="•"/>
            </a:pPr>
            <a:endParaRPr lang="en-US" sz="2000" dirty="0"/>
          </a:p>
          <a:p>
            <a:pPr marL="257175" indent="-257175">
              <a:buFont typeface="Arial"/>
              <a:buChar char="•"/>
            </a:pPr>
            <a:r>
              <a:rPr lang="en-US" sz="2000" dirty="0"/>
              <a:t>Variables: Age, Smoking, BMI, ACC-H, Income, Med-H and all variables are categorical</a:t>
            </a:r>
          </a:p>
          <a:p>
            <a:pPr marL="257175" indent="-257175">
              <a:buFont typeface="Arial"/>
              <a:buChar char="•"/>
            </a:pPr>
            <a:endParaRPr lang="en-US" sz="2000" dirty="0"/>
          </a:p>
          <a:p>
            <a:pPr marL="257175" indent="-257175">
              <a:buFont typeface="Arial"/>
              <a:buChar char="•"/>
            </a:pPr>
            <a:r>
              <a:rPr lang="en-US" sz="2000" dirty="0"/>
              <a:t>Target class contains 4 classes: bad, ok, good, </a:t>
            </a:r>
            <a:r>
              <a:rPr lang="en-US" sz="2000" err="1"/>
              <a:t>vgood</a:t>
            </a:r>
            <a:endParaRPr lang="en-US" sz="2000"/>
          </a:p>
          <a:p>
            <a:pPr marL="257175" indent="-257175">
              <a:buFont typeface="Arial"/>
              <a:buChar char="•"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1C6F-BEF6-FA96-1E34-79AF9F35C9CE}"/>
              </a:ext>
            </a:extLst>
          </p:cNvPr>
          <p:cNvSpPr txBox="1"/>
          <p:nvPr/>
        </p:nvSpPr>
        <p:spPr>
          <a:xfrm>
            <a:off x="7229909" y="2199843"/>
            <a:ext cx="3367087" cy="34547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Age : 3 age groups</a:t>
            </a:r>
          </a:p>
          <a:p>
            <a:pPr marL="213995" indent="-213995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Smoke : 4 classes </a:t>
            </a:r>
          </a:p>
          <a:p>
            <a:pPr marL="213995" indent="-213995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BMI : 4</a:t>
            </a:r>
          </a:p>
          <a:p>
            <a:pPr marL="213995" indent="-213995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ACC-H : 3</a:t>
            </a:r>
          </a:p>
          <a:p>
            <a:pPr marL="213995" indent="-213995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Income : 3</a:t>
            </a:r>
          </a:p>
          <a:p>
            <a:pPr marL="213995" indent="-213995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Med-H : 3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38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E061-5561-DF26-C251-5242DAB5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875" y="6927"/>
            <a:ext cx="10018713" cy="1752599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C1A3F-2650-497D-F814-07AC0CD2896D}"/>
              </a:ext>
            </a:extLst>
          </p:cNvPr>
          <p:cNvSpPr txBox="1"/>
          <p:nvPr/>
        </p:nvSpPr>
        <p:spPr>
          <a:xfrm>
            <a:off x="1760826" y="2272578"/>
            <a:ext cx="3375313" cy="22236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/>
          </a:p>
          <a:p>
            <a:pPr marL="257175" indent="-257175">
              <a:buFont typeface="Arial"/>
              <a:buChar char="•"/>
            </a:pPr>
            <a:r>
              <a:rPr lang="en-US" sz="2000" dirty="0"/>
              <a:t>70% of the data points are under </a:t>
            </a:r>
            <a:r>
              <a:rPr lang="en-US" sz="2000" b="1" dirty="0"/>
              <a:t>"bad"</a:t>
            </a:r>
            <a:r>
              <a:rPr lang="en-US" sz="2000" dirty="0"/>
              <a:t> category, </a:t>
            </a:r>
            <a:r>
              <a:rPr lang="en-US" sz="2000" err="1"/>
              <a:t>i.e</a:t>
            </a:r>
            <a:r>
              <a:rPr lang="en-US" sz="2000" dirty="0"/>
              <a:t>, around 1200 out of 1728.</a:t>
            </a:r>
          </a:p>
          <a:p>
            <a:pPr marL="257175" indent="-257175">
              <a:buFont typeface="Arial"/>
              <a:buChar char="•"/>
            </a:pPr>
            <a:endParaRPr lang="en-US" sz="2000" dirty="0"/>
          </a:p>
          <a:p>
            <a:pPr marL="257175" indent="-257175">
              <a:buFont typeface="Arial"/>
              <a:buChar char="•"/>
            </a:pPr>
            <a:r>
              <a:rPr lang="en-US" sz="2000" b="1" dirty="0"/>
              <a:t>"</a:t>
            </a:r>
            <a:r>
              <a:rPr lang="en-US" sz="2000" b="1" err="1"/>
              <a:t>vgood</a:t>
            </a:r>
            <a:r>
              <a:rPr lang="en-US" sz="2000" b="1" dirty="0"/>
              <a:t>"</a:t>
            </a:r>
            <a:r>
              <a:rPr lang="en-US" sz="2000" dirty="0"/>
              <a:t> class is in minority, less than 4%.</a:t>
            </a:r>
          </a:p>
        </p:txBody>
      </p:sp>
      <p:pic>
        <p:nvPicPr>
          <p:cNvPr id="9" name="Picture 8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EB53DF47-9618-6C70-F12D-7D5A8FA7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990" y="1846335"/>
            <a:ext cx="5779294" cy="39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6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of different colors&#10;&#10;Description automatically generated">
            <a:extLst>
              <a:ext uri="{FF2B5EF4-FFF2-40B4-BE49-F238E27FC236}">
                <a16:creationId xmlns:a16="http://schemas.microsoft.com/office/drawing/2014/main" id="{5BD24D23-DEAC-ABF2-60D3-B9C08CFC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805" y="635470"/>
            <a:ext cx="4234296" cy="2543392"/>
          </a:xfrm>
          <a:prstGeom prst="rect">
            <a:avLst/>
          </a:prstGeom>
        </p:spPr>
      </p:pic>
      <p:pic>
        <p:nvPicPr>
          <p:cNvPr id="7" name="Picture 6" descr="A graph of different colored rectangular bars&#10;&#10;Description automatically generated">
            <a:extLst>
              <a:ext uri="{FF2B5EF4-FFF2-40B4-BE49-F238E27FC236}">
                <a16:creationId xmlns:a16="http://schemas.microsoft.com/office/drawing/2014/main" id="{85293E9C-35A3-384D-0B75-51C23CC4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44" y="637255"/>
            <a:ext cx="4085143" cy="2535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68F594-3E5E-C133-1008-4B7FE3468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909" y="3474138"/>
            <a:ext cx="4264385" cy="2804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F13E6-656D-18E5-28DA-6FC1E549F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15" y="3475327"/>
            <a:ext cx="4068474" cy="27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69DA-D870-4BEA-BFFD-527476C3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893" y="6927"/>
            <a:ext cx="10018713" cy="1752599"/>
          </a:xfrm>
        </p:spPr>
        <p:txBody>
          <a:bodyPr/>
          <a:lstStyle/>
          <a:p>
            <a:r>
              <a:rPr lang="en-US"/>
              <a:t>EDA</a:t>
            </a:r>
          </a:p>
        </p:txBody>
      </p:sp>
      <p:pic>
        <p:nvPicPr>
          <p:cNvPr id="5" name="Picture 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5A3AEA2E-897E-99B1-FECA-88C32149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42" y="1930111"/>
            <a:ext cx="4914683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17C64D-47F4-A217-717D-A53DD86C9D06}"/>
              </a:ext>
            </a:extLst>
          </p:cNvPr>
          <p:cNvSpPr txBox="1"/>
          <p:nvPr/>
        </p:nvSpPr>
        <p:spPr>
          <a:xfrm>
            <a:off x="2495551" y="1990293"/>
            <a:ext cx="3109046" cy="3947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57175" indent="-257175">
              <a:buFont typeface="Arial"/>
              <a:buChar char="•"/>
            </a:pPr>
            <a:r>
              <a:rPr lang="en-US" dirty="0"/>
              <a:t>Data had a class imbalance, so we got an overfitted model by the target class </a:t>
            </a:r>
            <a:r>
              <a:rPr lang="en-US" b="1" dirty="0"/>
              <a:t>"bad"</a:t>
            </a:r>
            <a:endParaRPr lang="en-US" dirty="0"/>
          </a:p>
          <a:p>
            <a:pPr marL="257175" indent="-257175">
              <a:buFont typeface="Arial"/>
              <a:buChar char="•"/>
            </a:pPr>
            <a:endParaRPr lang="en-US" b="1" dirty="0"/>
          </a:p>
          <a:p>
            <a:pPr marL="257175" indent="-257175">
              <a:buFont typeface="Arial"/>
              <a:buChar char="•"/>
            </a:pPr>
            <a:r>
              <a:rPr lang="en-US" dirty="0"/>
              <a:t>To resolve class imbalance, we applied Smote.</a:t>
            </a:r>
          </a:p>
          <a:p>
            <a:pPr marL="257175" indent="-257175">
              <a:buFont typeface="Arial"/>
              <a:buChar char="•"/>
            </a:pPr>
            <a:endParaRPr lang="en-US" dirty="0"/>
          </a:p>
          <a:p>
            <a:pPr marL="257175" indent="-257175">
              <a:buFont typeface="Arial"/>
              <a:buChar char="•"/>
            </a:pPr>
            <a:r>
              <a:rPr lang="en-US" dirty="0"/>
              <a:t>New data now has 4800 observations, with equal distribution of target classes.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142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2715-F5D2-D0B3-A348-D8F03CAC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329" y="6927"/>
            <a:ext cx="10018713" cy="1752599"/>
          </a:xfrm>
        </p:spPr>
        <p:txBody>
          <a:bodyPr/>
          <a:lstStyle/>
          <a:p>
            <a:r>
              <a:rPr lang="en-US"/>
              <a:t>Feature Elimination</a:t>
            </a:r>
          </a:p>
        </p:txBody>
      </p:sp>
      <p:pic>
        <p:nvPicPr>
          <p:cNvPr id="4" name="Picture 3" descr="A graph with a line graph&#10;&#10;Description automatically generated">
            <a:extLst>
              <a:ext uri="{FF2B5EF4-FFF2-40B4-BE49-F238E27FC236}">
                <a16:creationId xmlns:a16="http://schemas.microsoft.com/office/drawing/2014/main" id="{86EEAEF9-1951-14A7-3C31-F9B22BB3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264" y="1431565"/>
            <a:ext cx="6110720" cy="4410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C9A030-F6AF-7C22-D9DB-362952F84485}"/>
              </a:ext>
            </a:extLst>
          </p:cNvPr>
          <p:cNvSpPr txBox="1"/>
          <p:nvPr/>
        </p:nvSpPr>
        <p:spPr>
          <a:xfrm>
            <a:off x="1586347" y="1918855"/>
            <a:ext cx="344978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Tried feature elimination using RFE, but since all our variables are categorical, so did not got much improvement in the final accuracy of the models.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We tried 3 different models to test the accuracy: Logistic, RF classifier, </a:t>
            </a:r>
            <a:r>
              <a:rPr lang="en-US" sz="2000" dirty="0" err="1"/>
              <a:t>Xgboost</a:t>
            </a:r>
            <a:r>
              <a:rPr lang="en-US" sz="2000" dirty="0"/>
              <a:t> classifier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90506-6782-BB9A-77EF-7B68646C67CE}"/>
              </a:ext>
            </a:extLst>
          </p:cNvPr>
          <p:cNvSpPr txBox="1"/>
          <p:nvPr/>
        </p:nvSpPr>
        <p:spPr>
          <a:xfrm>
            <a:off x="7585364" y="5853545"/>
            <a:ext cx="29094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Features dropped ---&gt;&gt;</a:t>
            </a:r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D7A69-FA1A-89E8-1915-CC70736DEE2F}"/>
              </a:ext>
            </a:extLst>
          </p:cNvPr>
          <p:cNvSpPr txBox="1"/>
          <p:nvPr/>
        </p:nvSpPr>
        <p:spPr>
          <a:xfrm>
            <a:off x="5493327" y="2528454"/>
            <a:ext cx="41563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71980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7469FB-ED7F-FEA8-69F3-15173505CCC4}"/>
              </a:ext>
            </a:extLst>
          </p:cNvPr>
          <p:cNvSpPr txBox="1"/>
          <p:nvPr/>
        </p:nvSpPr>
        <p:spPr>
          <a:xfrm>
            <a:off x="2978334" y="-1307"/>
            <a:ext cx="62345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/>
              <a:t>Decision Tree</a:t>
            </a:r>
            <a:endParaRPr lang="en-US" sz="360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28EE1D9-54DF-133E-DFAB-14032089C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36" y="1298365"/>
            <a:ext cx="6126194" cy="4793232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D9E05FC-AD19-435C-E36D-1D1BB4B6C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95" y="1547543"/>
            <a:ext cx="5374077" cy="387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1476-9C93-6EA1-C8D5-58A16CEE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7ACC-9064-BE2F-DE81-AD38DD24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037" y="2611581"/>
            <a:ext cx="10018713" cy="3124201"/>
          </a:xfrm>
        </p:spPr>
        <p:txBody>
          <a:bodyPr/>
          <a:lstStyle/>
          <a:p>
            <a:r>
              <a:rPr lang="en-US"/>
              <a:t>Decision Tree</a:t>
            </a:r>
          </a:p>
          <a:p>
            <a:pPr>
              <a:buSzPct val="114999"/>
            </a:pPr>
            <a:r>
              <a:rPr lang="en-US"/>
              <a:t>Logistic Regression</a:t>
            </a:r>
          </a:p>
          <a:p>
            <a:pPr>
              <a:buSzPct val="114999"/>
            </a:pPr>
            <a:r>
              <a:rPr lang="en-US"/>
              <a:t>Random Forest Classifier</a:t>
            </a:r>
          </a:p>
          <a:p>
            <a:pPr>
              <a:buSzPct val="114999"/>
            </a:pPr>
            <a:r>
              <a:rPr lang="en-US"/>
              <a:t>Naïve Bayes</a:t>
            </a:r>
          </a:p>
          <a:p>
            <a:pPr>
              <a:buSzPct val="114999"/>
            </a:pPr>
            <a:r>
              <a:rPr lang="en-US" err="1"/>
              <a:t>XgBoost</a:t>
            </a:r>
            <a:endParaRPr lang="en-US"/>
          </a:p>
          <a:p>
            <a:pPr>
              <a:buSzPct val="114999"/>
            </a:pPr>
            <a:r>
              <a:rPr lang="en-US"/>
              <a:t>And few others....</a:t>
            </a:r>
          </a:p>
        </p:txBody>
      </p:sp>
    </p:spTree>
    <p:extLst>
      <p:ext uri="{BB962C8B-B14F-4D97-AF65-F5344CB8AC3E}">
        <p14:creationId xmlns:p14="http://schemas.microsoft.com/office/powerpoint/2010/main" val="226337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PowerPoint Presentation</vt:lpstr>
      <vt:lpstr>Motivation &amp; Objectives</vt:lpstr>
      <vt:lpstr>Data description</vt:lpstr>
      <vt:lpstr>Exploratory data analysis</vt:lpstr>
      <vt:lpstr>PowerPoint Presentation</vt:lpstr>
      <vt:lpstr>EDA</vt:lpstr>
      <vt:lpstr>Feature Elimination</vt:lpstr>
      <vt:lpstr>PowerPoint Presentation</vt:lpstr>
      <vt:lpstr>Models</vt:lpstr>
      <vt:lpstr>Results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157</cp:revision>
  <dcterms:created xsi:type="dcterms:W3CDTF">2024-04-06T07:00:07Z</dcterms:created>
  <dcterms:modified xsi:type="dcterms:W3CDTF">2024-04-10T16:46:58Z</dcterms:modified>
</cp:coreProperties>
</file>