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88163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D0BE6-DA7F-493B-AD19-90AE76D945DD}" v="9" dt="2024-02-26T00:02:55.248"/>
    <p1510:client id="{DA7000F9-CB44-47C3-8F13-BBD25D5254C5}" v="14" dt="2024-02-25T18:19:07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Gao" userId="b458c1647bb98d90" providerId="LiveId" clId="{DA7000F9-CB44-47C3-8F13-BBD25D5254C5}"/>
    <pc:docChg chg="undo custSel addSld modSld sldOrd">
      <pc:chgData name="Jin Gao" userId="b458c1647bb98d90" providerId="LiveId" clId="{DA7000F9-CB44-47C3-8F13-BBD25D5254C5}" dt="2024-02-25T18:30:23.830" v="2902" actId="20577"/>
      <pc:docMkLst>
        <pc:docMk/>
      </pc:docMkLst>
      <pc:sldChg chg="addSp delSp modSp new mod">
        <pc:chgData name="Jin Gao" userId="b458c1647bb98d90" providerId="LiveId" clId="{DA7000F9-CB44-47C3-8F13-BBD25D5254C5}" dt="2024-02-25T18:26:02.987" v="2750" actId="20577"/>
        <pc:sldMkLst>
          <pc:docMk/>
          <pc:sldMk cId="1137896653" sldId="259"/>
        </pc:sldMkLst>
        <pc:spChg chg="del">
          <ac:chgData name="Jin Gao" userId="b458c1647bb98d90" providerId="LiveId" clId="{DA7000F9-CB44-47C3-8F13-BBD25D5254C5}" dt="2024-02-25T16:45:58.092" v="4" actId="478"/>
          <ac:spMkLst>
            <pc:docMk/>
            <pc:sldMk cId="1137896653" sldId="259"/>
            <ac:spMk id="2" creationId="{FB4E52F6-3EE7-C4C9-3EE8-2AF6CAE2619E}"/>
          </ac:spMkLst>
        </pc:spChg>
        <pc:spChg chg="del">
          <ac:chgData name="Jin Gao" userId="b458c1647bb98d90" providerId="LiveId" clId="{DA7000F9-CB44-47C3-8F13-BBD25D5254C5}" dt="2024-02-25T16:45:58.092" v="4" actId="478"/>
          <ac:spMkLst>
            <pc:docMk/>
            <pc:sldMk cId="1137896653" sldId="259"/>
            <ac:spMk id="3" creationId="{B34931E3-D0DE-6730-72C9-7C3F0194B99C}"/>
          </ac:spMkLst>
        </pc:spChg>
        <pc:spChg chg="add mod">
          <ac:chgData name="Jin Gao" userId="b458c1647bb98d90" providerId="LiveId" clId="{DA7000F9-CB44-47C3-8F13-BBD25D5254C5}" dt="2024-02-25T17:01:21.032" v="313" actId="1076"/>
          <ac:spMkLst>
            <pc:docMk/>
            <pc:sldMk cId="1137896653" sldId="259"/>
            <ac:spMk id="5" creationId="{9A912080-422F-E3D0-D1C9-C5C9AE8B60F5}"/>
          </ac:spMkLst>
        </pc:spChg>
        <pc:graphicFrameChg chg="add mod modGraphic">
          <ac:chgData name="Jin Gao" userId="b458c1647bb98d90" providerId="LiveId" clId="{DA7000F9-CB44-47C3-8F13-BBD25D5254C5}" dt="2024-02-25T18:26:02.987" v="2750" actId="20577"/>
          <ac:graphicFrameMkLst>
            <pc:docMk/>
            <pc:sldMk cId="1137896653" sldId="259"/>
            <ac:graphicFrameMk id="4" creationId="{C98B0408-8620-8C63-D8A5-B6F2ED50471D}"/>
          </ac:graphicFrameMkLst>
        </pc:graphicFrameChg>
      </pc:sldChg>
      <pc:sldChg chg="modSp add mod ord">
        <pc:chgData name="Jin Gao" userId="b458c1647bb98d90" providerId="LiveId" clId="{DA7000F9-CB44-47C3-8F13-BBD25D5254C5}" dt="2024-02-25T18:30:23.830" v="2902" actId="20577"/>
        <pc:sldMkLst>
          <pc:docMk/>
          <pc:sldMk cId="1350454730" sldId="260"/>
        </pc:sldMkLst>
        <pc:spChg chg="mod">
          <ac:chgData name="Jin Gao" userId="b458c1647bb98d90" providerId="LiveId" clId="{DA7000F9-CB44-47C3-8F13-BBD25D5254C5}" dt="2024-02-25T18:30:03.141" v="2889" actId="1076"/>
          <ac:spMkLst>
            <pc:docMk/>
            <pc:sldMk cId="1350454730" sldId="260"/>
            <ac:spMk id="5" creationId="{FB4EB84D-E32B-AF2C-88CE-428440C2F459}"/>
          </ac:spMkLst>
        </pc:spChg>
        <pc:spChg chg="mod">
          <ac:chgData name="Jin Gao" userId="b458c1647bb98d90" providerId="LiveId" clId="{DA7000F9-CB44-47C3-8F13-BBD25D5254C5}" dt="2024-02-25T18:30:23.830" v="2902" actId="20577"/>
          <ac:spMkLst>
            <pc:docMk/>
            <pc:sldMk cId="1350454730" sldId="260"/>
            <ac:spMk id="13" creationId="{B83A02DF-0E19-91C3-0617-EC19686AF70B}"/>
          </ac:spMkLst>
        </pc:spChg>
      </pc:sldChg>
    </pc:docChg>
  </pc:docChgLst>
  <pc:docChgLst>
    <pc:chgData name="Jin Gao" userId="b458c1647bb98d90" providerId="LiveId" clId="{B60D0BE6-DA7F-493B-AD19-90AE76D945DD}"/>
    <pc:docChg chg="undo redo custSel modSld">
      <pc:chgData name="Jin Gao" userId="b458c1647bb98d90" providerId="LiveId" clId="{B60D0BE6-DA7F-493B-AD19-90AE76D945DD}" dt="2024-02-26T00:09:13.861" v="844" actId="20577"/>
      <pc:docMkLst>
        <pc:docMk/>
      </pc:docMkLst>
      <pc:sldChg chg="modSp mod">
        <pc:chgData name="Jin Gao" userId="b458c1647bb98d90" providerId="LiveId" clId="{B60D0BE6-DA7F-493B-AD19-90AE76D945DD}" dt="2024-02-26T00:09:13.861" v="844" actId="20577"/>
        <pc:sldMkLst>
          <pc:docMk/>
          <pc:sldMk cId="3615811554" sldId="257"/>
        </pc:sldMkLst>
        <pc:spChg chg="mod">
          <ac:chgData name="Jin Gao" userId="b458c1647bb98d90" providerId="LiveId" clId="{B60D0BE6-DA7F-493B-AD19-90AE76D945DD}" dt="2024-02-26T00:09:13.861" v="844" actId="20577"/>
          <ac:spMkLst>
            <pc:docMk/>
            <pc:sldMk cId="3615811554" sldId="257"/>
            <ac:spMk id="10" creationId="{257E2305-AB73-7438-79DA-7DA0E38B045F}"/>
          </ac:spMkLst>
        </pc:spChg>
        <pc:spChg chg="mod">
          <ac:chgData name="Jin Gao" userId="b458c1647bb98d90" providerId="LiveId" clId="{B60D0BE6-DA7F-493B-AD19-90AE76D945DD}" dt="2024-02-26T00:08:11.745" v="688" actId="20577"/>
          <ac:spMkLst>
            <pc:docMk/>
            <pc:sldMk cId="3615811554" sldId="257"/>
            <ac:spMk id="11" creationId="{74E7B638-7072-1590-4A80-A05637A20121}"/>
          </ac:spMkLst>
        </pc:spChg>
      </pc:sldChg>
      <pc:sldChg chg="modSp mod">
        <pc:chgData name="Jin Gao" userId="b458c1647bb98d90" providerId="LiveId" clId="{B60D0BE6-DA7F-493B-AD19-90AE76D945DD}" dt="2024-02-26T00:03:57.786" v="650" actId="20577"/>
        <pc:sldMkLst>
          <pc:docMk/>
          <pc:sldMk cId="1137896653" sldId="259"/>
        </pc:sldMkLst>
        <pc:graphicFrameChg chg="mod modGraphic">
          <ac:chgData name="Jin Gao" userId="b458c1647bb98d90" providerId="LiveId" clId="{B60D0BE6-DA7F-493B-AD19-90AE76D945DD}" dt="2024-02-26T00:03:57.786" v="650" actId="20577"/>
          <ac:graphicFrameMkLst>
            <pc:docMk/>
            <pc:sldMk cId="1137896653" sldId="259"/>
            <ac:graphicFrameMk id="4" creationId="{C98B0408-8620-8C63-D8A5-B6F2ED50471D}"/>
          </ac:graphicFrameMkLst>
        </pc:graphicFrameChg>
      </pc:sldChg>
      <pc:sldChg chg="addSp delSp modSp mod">
        <pc:chgData name="Jin Gao" userId="b458c1647bb98d90" providerId="LiveId" clId="{B60D0BE6-DA7F-493B-AD19-90AE76D945DD}" dt="2024-02-26T00:05:50.565" v="668" actId="1076"/>
        <pc:sldMkLst>
          <pc:docMk/>
          <pc:sldMk cId="1350454730" sldId="260"/>
        </pc:sldMkLst>
        <pc:spChg chg="mod">
          <ac:chgData name="Jin Gao" userId="b458c1647bb98d90" providerId="LiveId" clId="{B60D0BE6-DA7F-493B-AD19-90AE76D945DD}" dt="2024-02-25T23:58:15.703" v="381" actId="207"/>
          <ac:spMkLst>
            <pc:docMk/>
            <pc:sldMk cId="1350454730" sldId="260"/>
            <ac:spMk id="4" creationId="{7904FEA4-9E21-C755-7CCC-B58CD7EFFC99}"/>
          </ac:spMkLst>
        </pc:spChg>
        <pc:spChg chg="mod">
          <ac:chgData name="Jin Gao" userId="b458c1647bb98d90" providerId="LiveId" clId="{B60D0BE6-DA7F-493B-AD19-90AE76D945DD}" dt="2024-02-25T21:43:06.525" v="75" actId="1076"/>
          <ac:spMkLst>
            <pc:docMk/>
            <pc:sldMk cId="1350454730" sldId="260"/>
            <ac:spMk id="5" creationId="{FB4EB84D-E32B-AF2C-88CE-428440C2F459}"/>
          </ac:spMkLst>
        </pc:spChg>
        <pc:spChg chg="del">
          <ac:chgData name="Jin Gao" userId="b458c1647bb98d90" providerId="LiveId" clId="{B60D0BE6-DA7F-493B-AD19-90AE76D945DD}" dt="2024-02-25T21:43:15.840" v="78" actId="478"/>
          <ac:spMkLst>
            <pc:docMk/>
            <pc:sldMk cId="1350454730" sldId="260"/>
            <ac:spMk id="11" creationId="{F245C038-1B47-E44E-27E1-26B903B8846B}"/>
          </ac:spMkLst>
        </pc:spChg>
        <pc:spChg chg="mod">
          <ac:chgData name="Jin Gao" userId="b458c1647bb98d90" providerId="LiveId" clId="{B60D0BE6-DA7F-493B-AD19-90AE76D945DD}" dt="2024-02-26T00:05:50.565" v="668" actId="1076"/>
          <ac:spMkLst>
            <pc:docMk/>
            <pc:sldMk cId="1350454730" sldId="260"/>
            <ac:spMk id="13" creationId="{B83A02DF-0E19-91C3-0617-EC19686AF70B}"/>
          </ac:spMkLst>
        </pc:spChg>
        <pc:picChg chg="add del mod ord">
          <ac:chgData name="Jin Gao" userId="b458c1647bb98d90" providerId="LiveId" clId="{B60D0BE6-DA7F-493B-AD19-90AE76D945DD}" dt="2024-02-25T23:52:48.666" v="318" actId="478"/>
          <ac:picMkLst>
            <pc:docMk/>
            <pc:sldMk cId="1350454730" sldId="260"/>
            <ac:picMk id="3" creationId="{BC70B32B-BB04-7494-AFC7-0927EB532364}"/>
          </ac:picMkLst>
        </pc:picChg>
        <pc:picChg chg="add mod ord modCrop">
          <ac:chgData name="Jin Gao" userId="b458c1647bb98d90" providerId="LiveId" clId="{B60D0BE6-DA7F-493B-AD19-90AE76D945DD}" dt="2024-02-25T23:55:21.875" v="357" actId="732"/>
          <ac:picMkLst>
            <pc:docMk/>
            <pc:sldMk cId="1350454730" sldId="260"/>
            <ac:picMk id="7" creationId="{D9537757-0813-D797-DBD6-A3BFB24BD3A7}"/>
          </ac:picMkLst>
        </pc:picChg>
        <pc:picChg chg="add mod modCrop">
          <ac:chgData name="Jin Gao" userId="b458c1647bb98d90" providerId="LiveId" clId="{B60D0BE6-DA7F-493B-AD19-90AE76D945DD}" dt="2024-02-25T23:57:42.130" v="380" actId="1076"/>
          <ac:picMkLst>
            <pc:docMk/>
            <pc:sldMk cId="1350454730" sldId="260"/>
            <ac:picMk id="8" creationId="{EA52D839-AFD3-2EF9-7144-35B49CD9804A}"/>
          </ac:picMkLst>
        </pc:picChg>
        <pc:picChg chg="add mod modCrop">
          <ac:chgData name="Jin Gao" userId="b458c1647bb98d90" providerId="LiveId" clId="{B60D0BE6-DA7F-493B-AD19-90AE76D945DD}" dt="2024-02-25T23:54:56.606" v="352" actId="1038"/>
          <ac:picMkLst>
            <pc:docMk/>
            <pc:sldMk cId="1350454730" sldId="260"/>
            <ac:picMk id="9" creationId="{AF4CE0AC-DB58-D46F-3428-D19137A5F81D}"/>
          </ac:picMkLst>
        </pc:picChg>
        <pc:picChg chg="del mod modCrop">
          <ac:chgData name="Jin Gao" userId="b458c1647bb98d90" providerId="LiveId" clId="{B60D0BE6-DA7F-493B-AD19-90AE76D945DD}" dt="2024-02-25T21:43:16.972" v="80" actId="478"/>
          <ac:picMkLst>
            <pc:docMk/>
            <pc:sldMk cId="1350454730" sldId="260"/>
            <ac:picMk id="10" creationId="{2549B62C-8528-92B2-2BE7-836A0A28CDF5}"/>
          </ac:picMkLst>
        </pc:picChg>
        <pc:picChg chg="add mod modCrop">
          <ac:chgData name="Jin Gao" userId="b458c1647bb98d90" providerId="LiveId" clId="{B60D0BE6-DA7F-493B-AD19-90AE76D945DD}" dt="2024-02-25T23:55:50.425" v="375" actId="1038"/>
          <ac:picMkLst>
            <pc:docMk/>
            <pc:sldMk cId="1350454730" sldId="260"/>
            <ac:picMk id="12" creationId="{57EA18E5-CDF4-DB39-9082-56BCA07380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0DF-ADBB-AB3F-7AA3-FF064936D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DD648-2A86-A01A-290B-9B3D4EE26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6A1D-B61A-CB5A-C86C-53EB16C4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A9D5-0FB1-47E9-5D47-B36D2051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5550-75AF-5440-4530-796642C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D5C0-0C32-F7BB-A083-91475D95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D20BC-C653-6C43-9E42-304D1E37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D7E0-1462-E0FD-5F0C-F738A09A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3B35D-352B-E610-CFF2-E61E8705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536-5CED-D8D6-5877-1D3308F1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E0454-3C62-FEC5-D608-215513C9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5C5EA-99BA-1DE7-DBD3-7CF5525E2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77C2-073E-83E1-FFF6-4B403AFA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E565-5295-0FFF-18FE-D988C714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87B5-0F66-042E-9CF8-3DFF096D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9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0CDC-227B-9A6C-571A-1A9BB124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E3AA-7FC2-8ACB-A132-6D51E2BC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AC16-064F-3DE6-D687-B9BC584C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3D32-38E0-A61B-A44B-57D173B7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8B2-ADE2-93A2-BD3F-055C81A3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753B-0CB0-1F39-2AB2-A21E69F3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3D26-EC73-47A1-AB93-E3D45267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C722-F470-FA58-78DA-841761EF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5742-D6A7-F4DC-1E31-142BD813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950B-D80C-F735-BAB1-F891525C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9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A776-E83E-F695-92F5-83764A63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B221-6970-3C74-84E8-015D8E8EC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850AC-9E87-F8BB-45FA-8CEE41D4E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3990-2A9F-7EB5-3C20-6F57B5D7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236A-5F39-6A7E-F60F-64929412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A8284-EEE6-CC3E-D9B3-1FB000FB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9B2F-BF29-80CE-D6F4-068AF60E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673A-6E03-D967-F116-0D8F999B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85DDD-D812-CAB1-5877-15780280A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79A3-F2DD-F45D-5CF7-9528A3BC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375B6-E183-1A5F-B96E-570D3F85F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B5EF3-FA22-52C4-67B9-99392A59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D5C07-3E8C-C1DA-D6D4-9781BED6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DBE46-6254-3D4D-805F-C142A316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D317-9DD6-82C8-35C8-20F7EE01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17649-44FA-8DB9-027E-AB09B5EA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EAF8-05F8-DD07-B8FE-EC340D69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1898D-3B4E-696D-BAEC-68E530DE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8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34C7D-2BBE-741E-BEA1-5020ABE2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D8336-C11F-E718-77D0-374A5B60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F4573-CC9D-86AC-5E13-82BFFAF8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4A2-A5B0-D1CF-AC1D-2897A5AF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43D5-8A48-9E61-C696-F4D2924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3860-E094-8B14-3B0C-5DD1107D1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7BA15-91CF-F8E8-D9A2-6BF9756A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92A0-762D-843D-AEC5-BE8645E0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292E5-442B-B44C-D62C-70ECAF03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07D8-51ED-985C-FFD8-8A0EF5BD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AA583-77AC-10E4-9B49-C56F0C500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2ED6-25CD-6BBB-A5F5-EFA45846E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94365-F8FE-4BC8-8AE4-937173FD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4BD28-59D6-04D5-2475-90080F25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C613-7778-6BBA-48FE-1DC52FFE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2D7C-016E-F8A1-8C1C-2A767221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285EE-E17E-7F45-1D50-900E2D18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6E72-8611-4CDA-95F9-FBA574BB2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271-E086-486B-A5F6-FA9FBB65E194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5178-8FE0-82B5-3625-67225EC11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2DA0-0DBA-BDBE-352B-9A8F61BB4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2948-ED07-44D7-A419-B4678CF16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6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onisbeautiful.net/visualizations/covid-19-coronavirus-infographic-datapac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6E020-B126-539E-5EE4-2578B8B1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48" y="722108"/>
            <a:ext cx="6250602" cy="5413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D4A8C-6284-7617-2F30-AC401BEE7192}"/>
              </a:ext>
            </a:extLst>
          </p:cNvPr>
          <p:cNvSpPr txBox="1"/>
          <p:nvPr/>
        </p:nvSpPr>
        <p:spPr>
          <a:xfrm>
            <a:off x="203200" y="6433750"/>
            <a:ext cx="1068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Johns Hopkins University, https://informationisbeautiful.net/visualizations/covid-19-coronavirus-infographic-datapack/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1BAE5-4D7D-2E3F-8785-D0DFF285A789}"/>
              </a:ext>
            </a:extLst>
          </p:cNvPr>
          <p:cNvSpPr txBox="1"/>
          <p:nvPr/>
        </p:nvSpPr>
        <p:spPr>
          <a:xfrm>
            <a:off x="304800" y="19685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1A Analyze and Redraw a Graph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8DDB4-BA6D-B06A-6C59-58CB4783C3B4}"/>
              </a:ext>
            </a:extLst>
          </p:cNvPr>
          <p:cNvSpPr txBox="1"/>
          <p:nvPr/>
        </p:nvSpPr>
        <p:spPr>
          <a:xfrm>
            <a:off x="3778250" y="1968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Jin Gao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0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52412-5EFE-572A-EA34-D0851D45E23B}"/>
              </a:ext>
            </a:extLst>
          </p:cNvPr>
          <p:cNvSpPr txBox="1"/>
          <p:nvPr/>
        </p:nvSpPr>
        <p:spPr>
          <a:xfrm>
            <a:off x="500856" y="23439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What works well</a:t>
            </a:r>
            <a:endParaRPr lang="zh-CN" altLang="en-US" sz="1600" b="1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4AF4D-8B7D-61AE-96E6-B8B5084EADF8}"/>
              </a:ext>
            </a:extLst>
          </p:cNvPr>
          <p:cNvSpPr txBox="1"/>
          <p:nvPr/>
        </p:nvSpPr>
        <p:spPr>
          <a:xfrm>
            <a:off x="5467351" y="260540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What could be improved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C7F5F-296C-7372-3CF8-F8A429C0739E}"/>
              </a:ext>
            </a:extLst>
          </p:cNvPr>
          <p:cNvSpPr txBox="1"/>
          <p:nvPr/>
        </p:nvSpPr>
        <p:spPr>
          <a:xfrm>
            <a:off x="443706" y="4001207"/>
            <a:ext cx="422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Why I Made the Changes I did</a:t>
            </a:r>
            <a:endParaRPr lang="zh-CN" altLang="en-US" sz="1600" b="1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D54AF-4526-20D4-237B-5766A431575D}"/>
              </a:ext>
            </a:extLst>
          </p:cNvPr>
          <p:cNvSpPr txBox="1"/>
          <p:nvPr/>
        </p:nvSpPr>
        <p:spPr>
          <a:xfrm>
            <a:off x="443706" y="4395072"/>
            <a:ext cx="110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Intended Target Audience: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In the Post-pandemic era, a new audience that reads the article or related data for the first time, a less educated elderly audience with basic context knowledge but less reading and reasoning ability, needs high contrast color and big font to read properly.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4C606-8228-8133-25B7-8A9017DE322F}"/>
              </a:ext>
            </a:extLst>
          </p:cNvPr>
          <p:cNvSpPr txBox="1"/>
          <p:nvPr/>
        </p:nvSpPr>
        <p:spPr>
          <a:xfrm>
            <a:off x="443706" y="4848254"/>
            <a:ext cx="11304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New color pattern: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The dark blue background and orange as contrast color may be suitable in the context of the whole article’s design, it may not suitable for stage presentation and elderly reading. I change it to high-contrast color scheme with white background, red for death and orange-yellow for infection, leaving other elements black or dark grey, to highlight the core data.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E2305-AB73-7438-79DA-7DA0E38B045F}"/>
              </a:ext>
            </a:extLst>
          </p:cNvPr>
          <p:cNvSpPr txBox="1"/>
          <p:nvPr/>
        </p:nvSpPr>
        <p:spPr>
          <a:xfrm>
            <a:off x="500856" y="633781"/>
            <a:ext cx="48760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Clear number presentation and organization: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Given the complexity of massive data on one single page, the chart effectively shows them in well-organized structures with proper combination of two styles of bar charts.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Visual Distinction: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Effective color contrast: orange for death rate, blue for contrast cases, and grey for general information, on top of a dark-blue canvas, clearly differentiated the data types.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Integrated Analysis: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dotted line shows the average fatality rate is effectively conveying the idea of high fatality rate worldwide.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Effective Sorting Logic: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chart is sorted by confirmed cases by the first column, which is clear and direct for first-time readers.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Good Alignment: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complies with Gestalt principles, its’ easy to classify the data in groups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7B638-7072-1590-4A80-A05637A20121}"/>
              </a:ext>
            </a:extLst>
          </p:cNvPr>
          <p:cNvSpPr txBox="1"/>
          <p:nvPr/>
        </p:nvSpPr>
        <p:spPr>
          <a:xfrm>
            <a:off x="5518151" y="558091"/>
            <a:ext cx="6386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Redundant color: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below-zero rates, marked in blue in the chart, may not necessarily helpful convey the idea 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Overloaded Numbers: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whole chart is designed for showing numbers, not showing the pandemic death problem, causing difficulty in understanding the meaning without extensive number readings.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current design may not be suitable for print, presentation, and elder reading. Some font size is small and dark-grey texts are hard to read on dark backgrounds.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Unproportional bar chart: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Given the same length, the death side’s bar chart represents the significantly lower number, which exaggerated the death cases.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Source and date: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The provided chart doesn’t include the data source and date.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Missing Legends and necessary explanation: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There are no indicators for the purpose of using colors and shapes. There is no explanation for professional terms like “CFR” and what sequence unreliable CFR will bring.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Redundancy: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death data are represented twice, in the form of absolute value and proportions, which is redundant.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51E67-51CB-13DE-5C08-5FEE1EED5011}"/>
              </a:ext>
            </a:extLst>
          </p:cNvPr>
          <p:cNvSpPr txBox="1"/>
          <p:nvPr/>
        </p:nvSpPr>
        <p:spPr>
          <a:xfrm>
            <a:off x="443706" y="5561895"/>
            <a:ext cx="1130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Bar chart integration with built-in error bars: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Instead of showing the number of 1-day and 7-day changes, I chose to use error bar to represent this minor differences. From my perspective, such data is unnecessary for new audiences. 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D8E89-3DDF-2362-A74C-324AD6EC8C8B}"/>
              </a:ext>
            </a:extLst>
          </p:cNvPr>
          <p:cNvSpPr txBox="1"/>
          <p:nvPr/>
        </p:nvSpPr>
        <p:spPr>
          <a:xfrm>
            <a:off x="443706" y="6085115"/>
            <a:ext cx="1130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Adjust sorting logic: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Instead of sorting by the total number of deaths, I sort the data by fatality rate. This gives us a clearer picture of the effectiveness of epidemic prevention and control and is directly related to the result between the number of deaths divided by total infection numbers.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1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orange and black text&#10;&#10;Description automatically generated">
            <a:extLst>
              <a:ext uri="{FF2B5EF4-FFF2-40B4-BE49-F238E27FC236}">
                <a16:creationId xmlns:a16="http://schemas.microsoft.com/office/drawing/2014/main" id="{927DA779-3EDF-4F68-4FDA-3353B8C89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r="1250" b="5290"/>
          <a:stretch/>
        </p:blipFill>
        <p:spPr>
          <a:xfrm>
            <a:off x="692150" y="1515066"/>
            <a:ext cx="11087100" cy="5163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46252-1147-87C6-5AC4-776670A529BD}"/>
              </a:ext>
            </a:extLst>
          </p:cNvPr>
          <p:cNvSpPr txBox="1"/>
          <p:nvPr/>
        </p:nvSpPr>
        <p:spPr>
          <a:xfrm>
            <a:off x="203200" y="6514712"/>
            <a:ext cx="7002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Johns Hopkins University, https://informationisbeautiful.net/visualizations/covid-19-coronavirus-infographic-datapack/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0127B-6F78-7564-E708-2558994C7661}"/>
              </a:ext>
            </a:extLst>
          </p:cNvPr>
          <p:cNvSpPr/>
          <p:nvPr/>
        </p:nvSpPr>
        <p:spPr>
          <a:xfrm>
            <a:off x="0" y="0"/>
            <a:ext cx="12192000" cy="1000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1B28-68DA-D098-A943-1E093A7FB638}"/>
              </a:ext>
            </a:extLst>
          </p:cNvPr>
          <p:cNvSpPr txBox="1"/>
          <p:nvPr/>
        </p:nvSpPr>
        <p:spPr>
          <a:xfrm>
            <a:off x="2108200" y="1163104"/>
            <a:ext cx="440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COVID-19 Fatality Rates + Infection Analysis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F1CE4-81D6-226D-3392-EBA1D402E83A}"/>
              </a:ext>
            </a:extLst>
          </p:cNvPr>
          <p:cNvSpPr txBox="1"/>
          <p:nvPr/>
        </p:nvSpPr>
        <p:spPr>
          <a:xfrm>
            <a:off x="492125" y="238452"/>
            <a:ext cx="7002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Infection &amp; Fatality Rates Vary by Country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8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B0408-8620-8C63-D8A5-B6F2ED504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10392"/>
              </p:ext>
            </p:extLst>
          </p:nvPr>
        </p:nvGraphicFramePr>
        <p:xfrm>
          <a:off x="585757" y="1002936"/>
          <a:ext cx="11149044" cy="54374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3965">
                  <a:extLst>
                    <a:ext uri="{9D8B030D-6E8A-4147-A177-3AD203B41FA5}">
                      <a16:colId xmlns:a16="http://schemas.microsoft.com/office/drawing/2014/main" val="1835075999"/>
                    </a:ext>
                  </a:extLst>
                </a:gridCol>
                <a:gridCol w="4097228">
                  <a:extLst>
                    <a:ext uri="{9D8B030D-6E8A-4147-A177-3AD203B41FA5}">
                      <a16:colId xmlns:a16="http://schemas.microsoft.com/office/drawing/2014/main" val="1110869096"/>
                    </a:ext>
                  </a:extLst>
                </a:gridCol>
                <a:gridCol w="5657851">
                  <a:extLst>
                    <a:ext uri="{9D8B030D-6E8A-4147-A177-3AD203B41FA5}">
                      <a16:colId xmlns:a16="http://schemas.microsoft.com/office/drawing/2014/main" val="3670353858"/>
                    </a:ext>
                  </a:extLst>
                </a:gridCol>
              </a:tblGrid>
              <a:tr h="44774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Strengths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Areas of Development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9312040"/>
                  </a:ext>
                </a:extLst>
              </a:tr>
              <a:tr h="897232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TOP-T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A quick overview of the context of the chart, leads to easier understanding and empathy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The expression of the points was clear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Clear division between title and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Need more logical orientation for complex chart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I misunderstood the assignment prompt. I thought the point should remain the same as the given chart. So I need to re-find the key point for the re-drawing.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763773"/>
                  </a:ext>
                </a:extLst>
              </a:tr>
              <a:tr h="1628593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Verbal Delivery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The overall delivery is smooth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The information from the chart is complete and understood by the audience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Highlighted several key points, like the high death rate of Mexico, and the US’s high infection 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Pointed out the possible reasons behind the number to support the point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My volume was decreasing gradually. Should keep increasing the volume in mind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There was some jargon and pauses during the speech.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Need more verbal orientation to guide the audience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Improve grammar correctness and avoid long sentences with clauses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dirty="0"/>
                        <a:t>Slow down the speech speed, stress on the key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61401"/>
                  </a:ext>
                </a:extLst>
              </a:tr>
              <a:tr h="1275172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Non-Verbal Delivery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Used body gestures to help orient the audience,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like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pointing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at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axis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by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hand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Targeted multiple audiences, and get their eye contact for in-time feedbacks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Constant eye contact, nodding my head when the audience was providing feedback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My facial expression was not confident enough to express the idea of the severity of the covid situation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Unnecessary look toward the screen at the back of me, reduced the eye-contact with the audiences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/>
                        <a:t>Body language when hitting key points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732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Graph Design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Avoid excessive numbers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keeping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Consistent color hue and design language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alignment complies with Gestalt principles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 contrast between red and yellow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Easy to read on big projected screens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 much information to convey in one chart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 much non-data ink that is irrelevant to the key point, consider removing countries that are unnecessary for the point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 and yellow colors can be confusing, should target two greyscale and one highlight color.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338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912080-422F-E3D0-D1C9-C5C9AE8B60F5}"/>
              </a:ext>
            </a:extLst>
          </p:cNvPr>
          <p:cNvSpPr txBox="1"/>
          <p:nvPr/>
        </p:nvSpPr>
        <p:spPr>
          <a:xfrm>
            <a:off x="811587" y="286789"/>
            <a:ext cx="1092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From complete to precise </a:t>
            </a:r>
            <a:r>
              <a:rPr lang="en-US" altLang="zh-CN" sz="2800" dirty="0"/>
              <a:t>: Extract </a:t>
            </a:r>
            <a:r>
              <a:rPr lang="en-US" altLang="zh-CN" sz="2800" b="1" dirty="0"/>
              <a:t>key</a:t>
            </a:r>
            <a:r>
              <a:rPr lang="en-US" altLang="zh-CN" sz="2800" dirty="0"/>
              <a:t> data, focus more on the </a:t>
            </a:r>
            <a:r>
              <a:rPr lang="en-US" altLang="zh-CN" sz="2800" b="1" dirty="0"/>
              <a:t>rate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78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6BED7-8FBF-87E6-4132-87C2678C8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9537757-0813-D797-DBD6-A3BFB24BD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0" b="9205"/>
          <a:stretch/>
        </p:blipFill>
        <p:spPr>
          <a:xfrm>
            <a:off x="1548411" y="1683657"/>
            <a:ext cx="8743206" cy="4672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4FEA4-9E21-C755-7CCC-B58CD7EFFC99}"/>
              </a:ext>
            </a:extLst>
          </p:cNvPr>
          <p:cNvSpPr txBox="1"/>
          <p:nvPr/>
        </p:nvSpPr>
        <p:spPr>
          <a:xfrm>
            <a:off x="203200" y="6514712"/>
            <a:ext cx="7002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HelveticaNeueLT Pro 55 Roman" panose="020B0604020202020204" pitchFamily="34" charset="0"/>
                <a:cs typeface="Calibri" panose="020F0502020204030204" pitchFamily="34" charset="0"/>
              </a:rPr>
              <a:t>Source: </a:t>
            </a:r>
            <a:r>
              <a:rPr lang="en-US" altLang="zh-CN" sz="1000" dirty="0">
                <a:solidFill>
                  <a:srgbClr val="7F7F7F"/>
                </a:solidFill>
                <a:latin typeface="HelveticaNeueLT Pro 55 Roman" panose="020B060402020202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Johns Hopkins University</a:t>
            </a:r>
            <a:r>
              <a:rPr lang="en-US" altLang="zh-CN" sz="1000" dirty="0">
                <a:solidFill>
                  <a:srgbClr val="7F7F7F"/>
                </a:solidFill>
                <a:latin typeface="HelveticaNeueLT Pro 55 Roman" panose="020B060402020202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1000" dirty="0">
                <a:solidFill>
                  <a:srgbClr val="7F7F7F"/>
                </a:solidFill>
                <a:latin typeface="HelveticaNeueLT Pro 55 Roman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HelveticaNeueLT Pro 55 Roman" panose="020B0604020202020204" pitchFamily="34" charset="0"/>
                <a:cs typeface="Calibri" panose="020F0502020204030204" pitchFamily="34" charset="0"/>
              </a:rPr>
              <a:t>Data Date</a:t>
            </a:r>
            <a:r>
              <a:rPr lang="en-US" sz="1000" b="0" i="0" dirty="0">
                <a:solidFill>
                  <a:srgbClr val="7F7F7F"/>
                </a:solidFill>
                <a:effectLst/>
                <a:latin typeface="HelveticaNeueLT Pro 55 Roman" panose="020B0604020202020204" pitchFamily="34" charset="0"/>
              </a:rPr>
              <a:t> 26 December 2020</a:t>
            </a:r>
            <a:endParaRPr lang="zh-CN" altLang="en-US" sz="1000" dirty="0">
              <a:solidFill>
                <a:srgbClr val="7F7F7F"/>
              </a:solidFill>
              <a:latin typeface="HelveticaNeueLT Pro 55 Roman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B84D-E32B-AF2C-88CE-428440C2F459}"/>
              </a:ext>
            </a:extLst>
          </p:cNvPr>
          <p:cNvSpPr/>
          <p:nvPr/>
        </p:nvSpPr>
        <p:spPr>
          <a:xfrm>
            <a:off x="0" y="0"/>
            <a:ext cx="12192000" cy="1000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A02DF-0E19-91C3-0617-EC19686AF70B}"/>
              </a:ext>
            </a:extLst>
          </p:cNvPr>
          <p:cNvSpPr txBox="1"/>
          <p:nvPr/>
        </p:nvSpPr>
        <p:spPr>
          <a:xfrm>
            <a:off x="0" y="314332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HelveticaNeueLT Pro 65 Md" panose="020B0604020202020204" pitchFamily="34" charset="0"/>
              </a:rPr>
              <a:t>Mexico Tripled the Average Fatality Rate, Ranks First Among Major Countries</a:t>
            </a:r>
            <a:endParaRPr lang="zh-CN" altLang="en-US" sz="2400" b="1" dirty="0">
              <a:solidFill>
                <a:schemeClr val="bg1"/>
              </a:solidFill>
              <a:latin typeface="HelveticaNeueLT Pro 65 Md" panose="020B0604020202020204" pitchFamily="34" charset="0"/>
            </a:endParaRP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A52D839-AFD3-2EF9-7144-35B49CD98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8" t="90917" r="13759" b="5450"/>
          <a:stretch/>
        </p:blipFill>
        <p:spPr>
          <a:xfrm>
            <a:off x="159236" y="6110868"/>
            <a:ext cx="3606801" cy="222249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F4CE0AC-DB58-D46F-3428-D19137A5F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4" t="94727" r="13760" b="2064"/>
          <a:stretch/>
        </p:blipFill>
        <p:spPr>
          <a:xfrm>
            <a:off x="293007" y="6347379"/>
            <a:ext cx="2151434" cy="196289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57EA18E5-CDF4-DB39-9082-56BCA0738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" b="86135"/>
          <a:stretch/>
        </p:blipFill>
        <p:spPr>
          <a:xfrm>
            <a:off x="1320166" y="1208426"/>
            <a:ext cx="9009555" cy="5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5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978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HelveticaNeueLT Pro 55 Roman</vt:lpstr>
      <vt:lpstr>HelveticaNeueLT Pro 65 Md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Gao</dc:creator>
  <cp:lastModifiedBy>Jin Gao</cp:lastModifiedBy>
  <cp:revision>2</cp:revision>
  <cp:lastPrinted>2024-02-25T18:19:09Z</cp:lastPrinted>
  <dcterms:created xsi:type="dcterms:W3CDTF">2024-02-22T09:14:00Z</dcterms:created>
  <dcterms:modified xsi:type="dcterms:W3CDTF">2024-02-26T00:09:16Z</dcterms:modified>
</cp:coreProperties>
</file>