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B36312-589B-4AB1-8392-0E19770D64AC}">
          <p14:sldIdLst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957" autoAdjust="0"/>
  </p:normalViewPr>
  <p:slideViewPr>
    <p:cSldViewPr snapToGrid="0">
      <p:cViewPr varScale="1">
        <p:scale>
          <a:sx n="101" d="100"/>
          <a:sy n="101" d="100"/>
        </p:scale>
        <p:origin x="97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Gao" userId="b458c1647bb98d90" providerId="LiveId" clId="{FE1D0E99-FE97-440B-8A82-B5724CDEFEC4}"/>
    <pc:docChg chg="undo custSel modSld">
      <pc:chgData name="Jin Gao" userId="b458c1647bb98d90" providerId="LiveId" clId="{FE1D0E99-FE97-440B-8A82-B5724CDEFEC4}" dt="2024-03-14T04:43:12.713" v="206" actId="1076"/>
      <pc:docMkLst>
        <pc:docMk/>
      </pc:docMkLst>
      <pc:sldChg chg="delSp modSp mod">
        <pc:chgData name="Jin Gao" userId="b458c1647bb98d90" providerId="LiveId" clId="{FE1D0E99-FE97-440B-8A82-B5724CDEFEC4}" dt="2024-03-14T04:39:33.305" v="151" actId="20577"/>
        <pc:sldMkLst>
          <pc:docMk/>
          <pc:sldMk cId="3615811554" sldId="259"/>
        </pc:sldMkLst>
        <pc:spChg chg="mod">
          <ac:chgData name="Jin Gao" userId="b458c1647bb98d90" providerId="LiveId" clId="{FE1D0E99-FE97-440B-8A82-B5724CDEFEC4}" dt="2024-03-14T04:39:11.597" v="117" actId="20577"/>
          <ac:spMkLst>
            <pc:docMk/>
            <pc:sldMk cId="3615811554" sldId="259"/>
            <ac:spMk id="7" creationId="{14ED54AF-4526-20D4-237B-5766A431575D}"/>
          </ac:spMkLst>
        </pc:spChg>
        <pc:spChg chg="mod">
          <ac:chgData name="Jin Gao" userId="b458c1647bb98d90" providerId="LiveId" clId="{FE1D0E99-FE97-440B-8A82-B5724CDEFEC4}" dt="2024-03-14T04:39:33.305" v="151" actId="20577"/>
          <ac:spMkLst>
            <pc:docMk/>
            <pc:sldMk cId="3615811554" sldId="259"/>
            <ac:spMk id="14" creationId="{C02D8E89-3DDF-2362-A74C-324AD6EC8C8B}"/>
          </ac:spMkLst>
        </pc:spChg>
        <pc:spChg chg="del">
          <ac:chgData name="Jin Gao" userId="b458c1647bb98d90" providerId="LiveId" clId="{FE1D0E99-FE97-440B-8A82-B5724CDEFEC4}" dt="2024-03-14T04:37:16.356" v="0" actId="478"/>
          <ac:spMkLst>
            <pc:docMk/>
            <pc:sldMk cId="3615811554" sldId="259"/>
            <ac:spMk id="15" creationId="{F1446E86-9576-AABC-D522-652766E0DA08}"/>
          </ac:spMkLst>
        </pc:spChg>
      </pc:sldChg>
      <pc:sldChg chg="addSp delSp modSp mod">
        <pc:chgData name="Jin Gao" userId="b458c1647bb98d90" providerId="LiveId" clId="{FE1D0E99-FE97-440B-8A82-B5724CDEFEC4}" dt="2024-03-14T04:43:12.713" v="206" actId="1076"/>
        <pc:sldMkLst>
          <pc:docMk/>
          <pc:sldMk cId="1350454730" sldId="260"/>
        </pc:sldMkLst>
        <pc:spChg chg="mod">
          <ac:chgData name="Jin Gao" userId="b458c1647bb98d90" providerId="LiveId" clId="{FE1D0E99-FE97-440B-8A82-B5724CDEFEC4}" dt="2024-03-14T04:40:56.524" v="192" actId="14100"/>
          <ac:spMkLst>
            <pc:docMk/>
            <pc:sldMk cId="1350454730" sldId="260"/>
            <ac:spMk id="4" creationId="{7904FEA4-9E21-C755-7CCC-B58CD7EFFC99}"/>
          </ac:spMkLst>
        </pc:spChg>
        <pc:spChg chg="del">
          <ac:chgData name="Jin Gao" userId="b458c1647bb98d90" providerId="LiveId" clId="{FE1D0E99-FE97-440B-8A82-B5724CDEFEC4}" dt="2024-03-14T04:43:03.606" v="200" actId="478"/>
          <ac:spMkLst>
            <pc:docMk/>
            <pc:sldMk cId="1350454730" sldId="260"/>
            <ac:spMk id="25" creationId="{0D30E613-8274-052B-11BA-BE825D98616E}"/>
          </ac:spMkLst>
        </pc:spChg>
        <pc:picChg chg="add del mod ord">
          <ac:chgData name="Jin Gao" userId="b458c1647bb98d90" providerId="LiveId" clId="{FE1D0E99-FE97-440B-8A82-B5724CDEFEC4}" dt="2024-03-14T04:43:02.631" v="199" actId="478"/>
          <ac:picMkLst>
            <pc:docMk/>
            <pc:sldMk cId="1350454730" sldId="260"/>
            <ac:picMk id="3" creationId="{776EB106-5906-E1AF-CDEA-A3A4DDBDD058}"/>
          </ac:picMkLst>
        </pc:picChg>
        <pc:picChg chg="add mod ord">
          <ac:chgData name="Jin Gao" userId="b458c1647bb98d90" providerId="LiveId" clId="{FE1D0E99-FE97-440B-8A82-B5724CDEFEC4}" dt="2024-03-14T04:43:12.713" v="206" actId="1076"/>
          <ac:picMkLst>
            <pc:docMk/>
            <pc:sldMk cId="1350454730" sldId="260"/>
            <ac:picMk id="7" creationId="{E2F3DC46-CB25-DF87-7EBE-D077BD34ABDE}"/>
          </ac:picMkLst>
        </pc:picChg>
        <pc:picChg chg="del">
          <ac:chgData name="Jin Gao" userId="b458c1647bb98d90" providerId="LiveId" clId="{FE1D0E99-FE97-440B-8A82-B5724CDEFEC4}" dt="2024-03-14T04:41:01.408" v="193" actId="478"/>
          <ac:picMkLst>
            <pc:docMk/>
            <pc:sldMk cId="1350454730" sldId="260"/>
            <ac:picMk id="23" creationId="{B4A7FDCC-A890-1E7C-6B76-1F3ADE8A45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C1B46-7AF9-4F2A-B1EC-B54FC9F124EC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DAD-FEDC-403B-8F28-EA5A2480E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zh-CN" dirty="0"/>
              <a:t>https://www.wsj.com/economy/consumers/grocery-prices-inflation-coffee-milk-903aead6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8DAD-FEDC-403B-8F28-EA5A2480E0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9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8DAD-FEDC-403B-8F28-EA5A2480E0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6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98C3-9724-E3D5-AC43-8C3BCF48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C5510-CB8B-537E-60A3-FC5BC1E3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510-338A-C368-B785-8542AC94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9533-B80A-4A83-23EB-E0700365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4A04-5BA3-69AB-17C8-4AD9CDBA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404-B8CB-834D-5E61-37B2EB8A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E82C-ACF6-3D92-8695-C29BEF10D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94C2-C82A-BD64-60FC-F82EEAC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3B9F-D9E4-3B7E-B0DA-341AEA7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DDA6-EEA3-8015-2688-88010776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6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3389-7EE5-DC05-AE4A-779773029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15466-231F-6C04-CDBD-F19C89A2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D9D0-987B-618C-EE07-856F551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CE4B-75D6-D633-0EA4-4BA557F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6E42-CA29-F145-338D-9A81AD28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0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2072-EF89-5BEF-A2D2-E4E4FA61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F7F4-8A55-B09B-C9EA-DC1376C4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6605-D45C-1599-C1BD-E2025D2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7424-1485-4552-6AEE-80A6222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C650-7F6C-BA97-AD6A-33AD0847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2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605-6735-3F5C-F8F4-DBE85891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D341-11A9-4140-A46D-F44A5B5A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A94A-23E8-4287-1BCB-F8D3BB52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1583-FAE6-C607-CADE-032C8ED6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BFF5-C14E-4776-E0ED-F64FB53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B24-F5D2-9619-0B4D-2EE7974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38F3-7428-B5D0-61FE-98C1DF250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666C-F929-892F-F3BC-22180E1D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75FF-D684-D8FE-365F-1C368EEA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87D5-38A2-72DD-0B65-689EA4CC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9A1E-F4B7-791A-7F1C-22DB4D5E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4B-6175-1367-AC9F-19CEAD54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94B2-0EB0-878B-DC28-2128F9D4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0D7D-DFC0-4680-2881-D93A958F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5A038-18BD-2BC7-530D-CD2158AB8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BF15-486D-7F80-42DC-43A25C540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A23E5-2468-A179-6996-5724184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E05B-3053-9825-9818-450808E0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5E41-EE92-05B1-978E-28799AC4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7612-033A-C063-195A-3BEEDE70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0C04D-D7E2-2F35-0AFF-0C500B6D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62FE-FE64-6F84-E7E2-90515A17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16D89-53B3-5A77-A554-2D3042CE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965F9-CC32-8C3A-DC85-C790145B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3A5E0-92C7-246C-08ED-54888EF2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88684-4D80-3C9E-FE87-D82A306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0E8-75E8-5DEC-8E3C-B205CBF5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8D27-1AE2-1820-58A1-69B8760B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E4837-BB94-6F71-8407-E507BC46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FD57-D6D2-8676-3C8D-1C813E63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F35A-91C7-4F7D-CF4F-4B28792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F1B1-C585-9659-E8F2-F639CB78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921E-8B2F-F626-A29D-49217A5C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871F6-7434-F656-5B50-907CBE09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32BEF-419C-25E7-F813-60391DEE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551D1-617F-87B6-E2F9-CD8E0FB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FAE33-7879-E82D-DF21-6CECE657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4C5D-0794-3AD5-9990-96936241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3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BCE0-39F0-9BFF-8FE4-6E63E23F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69CDC-D0F3-2F92-5831-646511FD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F3AC-3C4E-E442-FEB6-6CD59DA6B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2AA77-2A03-45AF-A99A-0CA2347D666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D774-285A-856F-29B1-CF6AAD5C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5481-5722-D1F2-A7E7-E118133F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66A10-687B-4F3E-B879-3A15BAE1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ci.com/documents/10199/8f62c2a3-8374-cbf9-a7d2-a8c2c5e63e6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C2A7F8-FEF5-C028-324C-0C4B6E0A613F}"/>
              </a:ext>
            </a:extLst>
          </p:cNvPr>
          <p:cNvSpPr txBox="1"/>
          <p:nvPr/>
        </p:nvSpPr>
        <p:spPr>
          <a:xfrm>
            <a:off x="557593" y="6331866"/>
            <a:ext cx="3800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Link to the Full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Report</a:t>
            </a:r>
            <a:endParaRPr lang="zh-CN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A7EFA-50E3-F210-46C1-BB34A06B6D5A}"/>
              </a:ext>
            </a:extLst>
          </p:cNvPr>
          <p:cNvSpPr txBox="1"/>
          <p:nvPr/>
        </p:nvSpPr>
        <p:spPr>
          <a:xfrm>
            <a:off x="557593" y="5716312"/>
            <a:ext cx="4213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0" dirty="0">
                <a:effectLst/>
                <a:latin typeface="var(--typography-headline-standard-xxl-font-family)"/>
              </a:rPr>
              <a:t>MSCI Real Estate Market Size Report 21/22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BFDA7-FF97-10F7-188C-F51BBDDC03D7}"/>
              </a:ext>
            </a:extLst>
          </p:cNvPr>
          <p:cNvSpPr txBox="1"/>
          <p:nvPr/>
        </p:nvSpPr>
        <p:spPr>
          <a:xfrm>
            <a:off x="557593" y="6070256"/>
            <a:ext cx="3563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0" dirty="0">
                <a:effectLst/>
                <a:latin typeface="var(--typography-headline-standard-xxl-font-family)"/>
              </a:rPr>
              <a:t>MSCI, Page 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0682D-C35F-8902-3ECA-4E8C90549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88" y="327417"/>
            <a:ext cx="9014624" cy="53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52412-5EFE-572A-EA34-D0851D45E23B}"/>
              </a:ext>
            </a:extLst>
          </p:cNvPr>
          <p:cNvSpPr txBox="1"/>
          <p:nvPr/>
        </p:nvSpPr>
        <p:spPr>
          <a:xfrm>
            <a:off x="500856" y="23439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What works well</a:t>
            </a:r>
            <a:endParaRPr lang="zh-CN" altLang="en-US" sz="1600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4AF4D-8B7D-61AE-96E6-B8B5084EADF8}"/>
              </a:ext>
            </a:extLst>
          </p:cNvPr>
          <p:cNvSpPr txBox="1"/>
          <p:nvPr/>
        </p:nvSpPr>
        <p:spPr>
          <a:xfrm>
            <a:off x="5467351" y="26054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What could be improved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C7F5F-296C-7372-3CF8-F8A429C0739E}"/>
              </a:ext>
            </a:extLst>
          </p:cNvPr>
          <p:cNvSpPr txBox="1"/>
          <p:nvPr/>
        </p:nvSpPr>
        <p:spPr>
          <a:xfrm>
            <a:off x="443706" y="3277426"/>
            <a:ext cx="4222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Why I Made the Changes I did</a:t>
            </a:r>
            <a:endParaRPr lang="zh-CN" altLang="en-US" sz="1600" b="1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54AF-4526-20D4-237B-5766A431575D}"/>
              </a:ext>
            </a:extLst>
          </p:cNvPr>
          <p:cNvSpPr txBox="1"/>
          <p:nvPr/>
        </p:nvSpPr>
        <p:spPr>
          <a:xfrm>
            <a:off x="443706" y="3585295"/>
            <a:ext cx="110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Intended Target Audience: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 senior manager who is seeking global investment opportunities, in both Western countries and Asia. They have limited professional knowledge of real estate investment but have general understanding of business concepts.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C606-8228-8133-25B7-8A9017DE322F}"/>
              </a:ext>
            </a:extLst>
          </p:cNvPr>
          <p:cNvSpPr txBox="1"/>
          <p:nvPr/>
        </p:nvSpPr>
        <p:spPr>
          <a:xfrm>
            <a:off x="443706" y="4479184"/>
            <a:ext cx="977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Adjusted color pattern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Adjust the color for better contrast while avoiding high saturation color. (See color wheel on the right)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E2305-AB73-7438-79DA-7DA0E38B045F}"/>
              </a:ext>
            </a:extLst>
          </p:cNvPr>
          <p:cNvSpPr txBox="1"/>
          <p:nvPr/>
        </p:nvSpPr>
        <p:spPr>
          <a:xfrm>
            <a:off x="500856" y="633781"/>
            <a:ext cx="4876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Clean Design: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overall design follows minimal design principles, with a high data-ink ratio and reduced unnecessary elements, like borderline, shadow, </a:t>
            </a:r>
            <a:r>
              <a:rPr lang="en-US" altLang="zh-C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using different font sizes, font weights, and distinguished line weights and line types, the information organization is clear and easy to read.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Color Contrast: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Great usage of hue contrast and brightness contrast to distinguish between different regions and the difference between asset value growth and residual growth.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Tidy layout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Each bar follows the same width and spacing, with division lines guiding the sight, making it very easy to read.</a:t>
            </a:r>
          </a:p>
          <a:p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7B638-7072-1590-4A80-A05637A20121}"/>
              </a:ext>
            </a:extLst>
          </p:cNvPr>
          <p:cNvSpPr txBox="1"/>
          <p:nvPr/>
        </p:nvSpPr>
        <p:spPr>
          <a:xfrm>
            <a:off x="5518151" y="558091"/>
            <a:ext cx="6386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Overloaded Numbers: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whole chart is equipped with numbers, while it’s a good practice for report format that allows readers to spend more time to closely read, it is not suitable for our purpose.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Y-axis missing unit and excessive length: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The y-axis seems to express a value, not a percentage. And since all the growth rate is not above 25%, we can get rid of the y-axis above 25%.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Source and date: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The source was provided in vertical format, hard to read.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Text direction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The titles are in landscape format while the countries and percentages are rotated 90 degrees, making the chart hard to read.</a:t>
            </a: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Too much data and no highlight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the purpose of this chart may be to present a complete set of data. But for our purpose, it’s better to highlight the data that matches our point.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D8E89-3DDF-2362-A74C-324AD6EC8C8B}"/>
              </a:ext>
            </a:extLst>
          </p:cNvPr>
          <p:cNvSpPr txBox="1"/>
          <p:nvPr/>
        </p:nvSpPr>
        <p:spPr>
          <a:xfrm>
            <a:off x="443705" y="5291577"/>
            <a:ext cx="9046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Keep professional information but remove unnecessary ornaments: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Because we are targeting real-world business decisions, I think it is useful to keep both asset growth and residual growth, for a better indicator of total market growth. I also provided an explanation on “residual” in the footnote, allowing non-professionals to understand the chart.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9DFA9-BB0F-BD66-A196-9ABB6A4197C0}"/>
              </a:ext>
            </a:extLst>
          </p:cNvPr>
          <p:cNvSpPr txBox="1"/>
          <p:nvPr/>
        </p:nvSpPr>
        <p:spPr>
          <a:xfrm>
            <a:off x="443706" y="4126910"/>
            <a:ext cx="1130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Highlighting two top growth countries in the market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just highlight New Zealand and Indonesia to stress on key information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25419-3EB2-5433-95A1-050D00C3CF45}"/>
              </a:ext>
            </a:extLst>
          </p:cNvPr>
          <p:cNvSpPr txBox="1"/>
          <p:nvPr/>
        </p:nvSpPr>
        <p:spPr>
          <a:xfrm>
            <a:off x="443706" y="4769690"/>
            <a:ext cx="870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Removing data columns and focus on top countries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: only show the top five for Western countries, and the top three for Asia countries, to reduce unnecessary data that doesn’t help us convey the points.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97253-AE0C-4C69-5C28-A4C7E803EE7C}"/>
              </a:ext>
            </a:extLst>
          </p:cNvPr>
          <p:cNvSpPr txBox="1"/>
          <p:nvPr/>
        </p:nvSpPr>
        <p:spPr>
          <a:xfrm>
            <a:off x="443706" y="6017951"/>
            <a:ext cx="1117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Pivot the chart by 90 degrees: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Country names are long, and it’s easy to be not readable for the current layout.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We’ll also merge text with bars to make it more intuitive.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B20580-C085-156C-6955-E6C8C29B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" t="4988" r="6301" b="5151"/>
          <a:stretch/>
        </p:blipFill>
        <p:spPr>
          <a:xfrm>
            <a:off x="10025329" y="4087011"/>
            <a:ext cx="1588657" cy="15684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1581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BED7-8FBF-87E6-4132-87C2678C8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F3DC46-CB25-DF87-7EBE-D077BD34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11" y="1090329"/>
            <a:ext cx="8324358" cy="5260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4FEA4-9E21-C755-7CCC-B58CD7EFFC99}"/>
              </a:ext>
            </a:extLst>
          </p:cNvPr>
          <p:cNvSpPr txBox="1"/>
          <p:nvPr/>
        </p:nvSpPr>
        <p:spPr>
          <a:xfrm>
            <a:off x="203201" y="6135596"/>
            <a:ext cx="35444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Source: MSCL KTI (Finland)</a:t>
            </a:r>
          </a:p>
          <a:p>
            <a:r>
              <a:rPr lang="en-US" altLang="zh-CN" sz="800" dirty="0">
                <a:solidFill>
                  <a:schemeClr val="bg2">
                    <a:lumMod val="75000"/>
                  </a:schemeClr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* Total Market Size Change = Asset Value Change + Residual</a:t>
            </a:r>
          </a:p>
          <a:p>
            <a:r>
              <a:rPr lang="en-US" altLang="zh-CN" sz="800" dirty="0">
                <a:solidFill>
                  <a:schemeClr val="bg2">
                    <a:lumMod val="75000"/>
                  </a:schemeClr>
                </a:solidFill>
                <a:latin typeface="HelveticaNeueLT Pro 55 Roman" panose="020B0604020202020204" pitchFamily="34" charset="0"/>
                <a:cs typeface="Calibri" panose="020F0502020204030204" pitchFamily="34" charset="0"/>
              </a:rPr>
              <a:t>* Residual refers to other factors that affect the size of the market that are not captured by the simple appreciation or depreciation of asset values. </a:t>
            </a:r>
            <a:endParaRPr lang="zh-CN" altLang="en-US" sz="800" dirty="0">
              <a:solidFill>
                <a:schemeClr val="bg2">
                  <a:lumMod val="75000"/>
                </a:schemeClr>
              </a:solidFill>
              <a:latin typeface="HelveticaNeueLT Pro 55 Roman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B84D-E32B-AF2C-88CE-428440C2F459}"/>
              </a:ext>
            </a:extLst>
          </p:cNvPr>
          <p:cNvSpPr/>
          <p:nvPr/>
        </p:nvSpPr>
        <p:spPr>
          <a:xfrm>
            <a:off x="0" y="0"/>
            <a:ext cx="12192000" cy="1000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A02DF-0E19-91C3-0617-EC19686AF70B}"/>
              </a:ext>
            </a:extLst>
          </p:cNvPr>
          <p:cNvSpPr txBox="1"/>
          <p:nvPr/>
        </p:nvSpPr>
        <p:spPr>
          <a:xfrm>
            <a:off x="0" y="31433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HelveticaNeueLT Pro 65 Md" panose="020B0604020202020204" pitchFamily="34" charset="0"/>
              </a:rPr>
              <a:t>New Zealand and Indonesia Lead Regional Real Estate Market Growth in 2021</a:t>
            </a:r>
            <a:endParaRPr lang="zh-CN" altLang="en-US" sz="2400" b="1" dirty="0">
              <a:solidFill>
                <a:schemeClr val="bg1"/>
              </a:solidFill>
              <a:latin typeface="HelveticaNeueLT Pro 65 M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5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585</Words>
  <Application>Microsoft Office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DengXian</vt:lpstr>
      <vt:lpstr>DengXian Light</vt:lpstr>
      <vt:lpstr>var(--typography-headline-standard-xxl-font-family)</vt:lpstr>
      <vt:lpstr>Arial</vt:lpstr>
      <vt:lpstr>Calibri</vt:lpstr>
      <vt:lpstr>HelveticaNeueLT Pro 55 Roman</vt:lpstr>
      <vt:lpstr>HelveticaNeueLT Pro 65 Md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Jin</dc:creator>
  <cp:lastModifiedBy>Jin Gao</cp:lastModifiedBy>
  <cp:revision>1</cp:revision>
  <dcterms:created xsi:type="dcterms:W3CDTF">2024-03-14T01:14:30Z</dcterms:created>
  <dcterms:modified xsi:type="dcterms:W3CDTF">2024-03-14T04:43:14Z</dcterms:modified>
</cp:coreProperties>
</file>