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71" r:id="rId5"/>
    <p:sldId id="261" r:id="rId6"/>
    <p:sldId id="262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EC62-7E3C-5D51-4A56-BA2C429B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D7E9-B627-C199-238D-9C08CA7A5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834E-4C36-4629-1BD2-32E58BCA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0A8F-5631-05AC-9E29-4F5D5860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B2DC-681E-958B-D01E-250DAFB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BB6C-4E0A-EBAA-2536-3E276C1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AD0-244C-3ECD-0560-C2E09928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25F2-6EB9-7DA7-F15B-B6143CC6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BD96-002F-A65A-56BF-7BCF7568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9EE-0A6F-BCB5-A5B0-089D16B9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99E74-C73C-22D6-EDC1-00BED337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03372-C0D4-4AF7-003D-987DDFBBA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3A5A-1380-B3C9-0EC4-D7343D32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A7F7-E656-75DD-A1E6-618830F3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09D8-CFDA-E470-2581-81296BEB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2A56-BEAA-79DF-76DD-B4646D2A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3B24-60E8-2BE1-4FA9-70E2E88D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E138-A8CD-6E01-E316-48D1C69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00D4-1A18-4383-8109-20E0479B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A73C-8F6C-C1C1-2BE7-01A71FC3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0686-262B-6C43-8F96-BE914723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A19E-CFAA-1036-1FAC-33D1B316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9CC5-40DC-661F-46DE-4C90B3BD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4FF3-DC86-DBA1-FEB4-5332F624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B1A2-7A40-AFC8-CC70-537232DD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ECA5-38E9-8B14-9225-D099ECD7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2AF8-FE13-5B0E-439A-B1E0C8AB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3CD9-FC18-B269-31FA-EDEA8C06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1A23-47DD-916A-8A99-E6BB84D2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DAA4A-BBB4-02F3-A0A9-D4DAFC23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254D-50C3-362B-EBC2-A7FCC2D7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7618-252F-BD8C-2136-629507B2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FAA4-88BC-7700-D082-8B785C45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ECA14-B5DA-CDB5-46EC-AF14A287C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600D2-CA03-1EB7-7515-1356DBA8A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63ED2-33C2-E5B6-6DCF-A0D50A5F2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87172-9A6E-A7B4-0F33-745FD8E1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2F0EF-BCDD-47F2-5C74-5752A05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DE308-31D4-98D3-E9E7-3FA14227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4029-DC2D-1846-4E76-100C6F05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16E1A-01C9-95FA-30E8-4BA4B2BE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C8857-E810-B9CB-9796-26BA1E17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359B-F8AA-9F58-F67D-9377232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EC522-C7F1-C339-25CF-1905C6B4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71E73-6BBC-4F06-F3F6-AF4C55D0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59478-CCE5-E25D-85FB-68BF5CAD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B098-F820-6318-976A-EC8CE210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6860-FFC3-A6BF-E689-FA4974F2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91436-68E8-2420-72A9-DDC0FF66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14E4-9985-34AA-388D-182915D5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F3DF-014F-5925-6284-A912D5D0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C857-F382-89E4-A0BF-CB77C96C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374D-6E73-99B0-9C51-0CE8A1A7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7C487-DC75-49AE-737D-6F5A06EED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41BF-EFAC-E6C5-6C7A-11D1D0532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1DD89-D810-D5E6-CDE8-F9DF39C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02D1-5DD5-F093-C77B-77F0D52B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4955-AF3A-F260-998E-DCBCBB0F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40C7-7A87-9CD9-D782-0115284C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4443-BA87-0EA6-E621-1F53DFE5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E0A2-1283-CD72-CEBF-8339BFE6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5746-9111-4562-91AC-3851C31167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4C39-02B7-DA3D-D29A-5F299FC5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DC5C-01B5-37C3-9760-40560133E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6CE6-9BB8-4AEA-A0D3-331B669C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C5F-6BF6-5C49-E743-3CF6183B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48120" cy="8540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15E8-4A96-5C81-77FA-9D07B6EE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real-life customer journey for a banking customer.</a:t>
            </a:r>
          </a:p>
          <a:p>
            <a:r>
              <a:rPr lang="en-US" dirty="0"/>
              <a:t>Record customer activities on different online and offline touchpoints.</a:t>
            </a:r>
          </a:p>
          <a:p>
            <a:r>
              <a:rPr lang="en-US" dirty="0"/>
              <a:t>Create a unified view of customer profile using CDP.</a:t>
            </a:r>
          </a:p>
          <a:p>
            <a:r>
              <a:rPr lang="en-US" dirty="0"/>
              <a:t>Target customer for cross selling different other baking services.</a:t>
            </a:r>
          </a:p>
        </p:txBody>
      </p:sp>
    </p:spTree>
    <p:extLst>
      <p:ext uri="{BB962C8B-B14F-4D97-AF65-F5344CB8AC3E}">
        <p14:creationId xmlns:p14="http://schemas.microsoft.com/office/powerpoint/2010/main" val="198948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iamond 1032">
            <a:extLst>
              <a:ext uri="{FF2B5EF4-FFF2-40B4-BE49-F238E27FC236}">
                <a16:creationId xmlns:a16="http://schemas.microsoft.com/office/drawing/2014/main" id="{6D094D96-2E8D-3CA9-A862-AC8DEC455AD4}"/>
              </a:ext>
            </a:extLst>
          </p:cNvPr>
          <p:cNvSpPr/>
          <p:nvPr/>
        </p:nvSpPr>
        <p:spPr>
          <a:xfrm>
            <a:off x="7289230" y="3898942"/>
            <a:ext cx="1762712" cy="14872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ions/Gallery">
            <a:extLst>
              <a:ext uri="{FF2B5EF4-FFF2-40B4-BE49-F238E27FC236}">
                <a16:creationId xmlns:a16="http://schemas.microsoft.com/office/drawing/2014/main" id="{FB7251E8-A293-14E6-3EA6-3479DEA97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9" b="9037"/>
          <a:stretch/>
        </p:blipFill>
        <p:spPr bwMode="auto">
          <a:xfrm>
            <a:off x="395184" y="2267847"/>
            <a:ext cx="1283255" cy="12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icon symbol isolated on white background 23366311 Vector Art at  Vecteezy">
            <a:extLst>
              <a:ext uri="{FF2B5EF4-FFF2-40B4-BE49-F238E27FC236}">
                <a16:creationId xmlns:a16="http://schemas.microsoft.com/office/drawing/2014/main" id="{45034DB1-65A0-B078-CD1E-6A0A0A2DF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17324" r="7345" b="13810"/>
          <a:stretch/>
        </p:blipFill>
        <p:spPr bwMode="auto">
          <a:xfrm>
            <a:off x="3020322" y="2396331"/>
            <a:ext cx="2134861" cy="12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ADB05C-1B63-69F7-3A67-DB401F5A7FFD}"/>
              </a:ext>
            </a:extLst>
          </p:cNvPr>
          <p:cNvCxnSpPr/>
          <p:nvPr/>
        </p:nvCxnSpPr>
        <p:spPr>
          <a:xfrm>
            <a:off x="1808378" y="2981462"/>
            <a:ext cx="1087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C40BA-5395-8E88-6A12-7207F3397D8A}"/>
              </a:ext>
            </a:extLst>
          </p:cNvPr>
          <p:cNvCxnSpPr>
            <a:cxnSpLocks/>
          </p:cNvCxnSpPr>
          <p:nvPr/>
        </p:nvCxnSpPr>
        <p:spPr>
          <a:xfrm flipV="1">
            <a:off x="5233623" y="2261497"/>
            <a:ext cx="929064" cy="7230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FA110-1890-774F-6D8B-8FFA29C9F644}"/>
              </a:ext>
            </a:extLst>
          </p:cNvPr>
          <p:cNvCxnSpPr>
            <a:cxnSpLocks/>
          </p:cNvCxnSpPr>
          <p:nvPr/>
        </p:nvCxnSpPr>
        <p:spPr>
          <a:xfrm>
            <a:off x="5233623" y="2976144"/>
            <a:ext cx="939338" cy="6114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pply - Free professions and jobs icons">
            <a:extLst>
              <a:ext uri="{FF2B5EF4-FFF2-40B4-BE49-F238E27FC236}">
                <a16:creationId xmlns:a16="http://schemas.microsoft.com/office/drawing/2014/main" id="{501FA7C1-1EBF-13F7-EC51-75FE8412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1648620"/>
            <a:ext cx="920392" cy="9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in icon button stock illustration. Illustration of enter - 126999580">
            <a:extLst>
              <a:ext uri="{FF2B5EF4-FFF2-40B4-BE49-F238E27FC236}">
                <a16:creationId xmlns:a16="http://schemas.microsoft.com/office/drawing/2014/main" id="{7437391B-D549-2CEF-35D3-9948B9EE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60" y="3231643"/>
            <a:ext cx="825358" cy="8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337E3-3A8A-0C9E-B049-FBE4EEC94CF3}"/>
              </a:ext>
            </a:extLst>
          </p:cNvPr>
          <p:cNvCxnSpPr>
            <a:cxnSpLocks/>
          </p:cNvCxnSpPr>
          <p:nvPr/>
        </p:nvCxnSpPr>
        <p:spPr>
          <a:xfrm flipV="1">
            <a:off x="7123091" y="797241"/>
            <a:ext cx="1014624" cy="1047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82D12-552C-E33C-0E49-988D1029432B}"/>
              </a:ext>
            </a:extLst>
          </p:cNvPr>
          <p:cNvCxnSpPr>
            <a:cxnSpLocks/>
          </p:cNvCxnSpPr>
          <p:nvPr/>
        </p:nvCxnSpPr>
        <p:spPr>
          <a:xfrm>
            <a:off x="7123091" y="1845206"/>
            <a:ext cx="1086543" cy="1047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ACFD5-2F7D-87FB-A012-86DB5420C51E}"/>
              </a:ext>
            </a:extLst>
          </p:cNvPr>
          <p:cNvCxnSpPr/>
          <p:nvPr/>
        </p:nvCxnSpPr>
        <p:spPr>
          <a:xfrm>
            <a:off x="7123091" y="1845206"/>
            <a:ext cx="1087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presentative Icon Stock Illustrations – 10,544 Representative Icon Stock  Illustrations, Vectors &amp; Clipart - Dreamstime">
            <a:extLst>
              <a:ext uri="{FF2B5EF4-FFF2-40B4-BE49-F238E27FC236}">
                <a16:creationId xmlns:a16="http://schemas.microsoft.com/office/drawing/2014/main" id="{1614BEA5-1093-29E3-D58D-7266E093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00" y="4046754"/>
            <a:ext cx="1119884" cy="11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BA4AAE-449A-5666-CF1E-ACD19487931A}"/>
              </a:ext>
            </a:extLst>
          </p:cNvPr>
          <p:cNvSpPr txBox="1"/>
          <p:nvPr/>
        </p:nvSpPr>
        <p:spPr>
          <a:xfrm>
            <a:off x="9747617" y="5195941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4719A9-F71D-3255-BB1D-BA145F4BABC5}"/>
              </a:ext>
            </a:extLst>
          </p:cNvPr>
          <p:cNvCxnSpPr>
            <a:cxnSpLocks/>
          </p:cNvCxnSpPr>
          <p:nvPr/>
        </p:nvCxnSpPr>
        <p:spPr>
          <a:xfrm>
            <a:off x="10463265" y="1785972"/>
            <a:ext cx="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784A0C-F172-3056-E617-C9EBF70E8584}"/>
              </a:ext>
            </a:extLst>
          </p:cNvPr>
          <p:cNvCxnSpPr>
            <a:cxnSpLocks/>
          </p:cNvCxnSpPr>
          <p:nvPr/>
        </p:nvCxnSpPr>
        <p:spPr>
          <a:xfrm>
            <a:off x="9141550" y="832882"/>
            <a:ext cx="1328550" cy="949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71B20-2750-6CF0-F104-F01E61E8E51B}"/>
              </a:ext>
            </a:extLst>
          </p:cNvPr>
          <p:cNvCxnSpPr>
            <a:cxnSpLocks/>
          </p:cNvCxnSpPr>
          <p:nvPr/>
        </p:nvCxnSpPr>
        <p:spPr>
          <a:xfrm flipV="1">
            <a:off x="9290956" y="1798559"/>
            <a:ext cx="1182818" cy="10905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F8FFB8-9DF1-12C8-20F3-89915DD80FA6}"/>
              </a:ext>
            </a:extLst>
          </p:cNvPr>
          <p:cNvCxnSpPr>
            <a:cxnSpLocks/>
          </p:cNvCxnSpPr>
          <p:nvPr/>
        </p:nvCxnSpPr>
        <p:spPr>
          <a:xfrm>
            <a:off x="9182389" y="1798559"/>
            <a:ext cx="128016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AA7996E-4B40-D15D-FD98-EDF0FA48256C}"/>
              </a:ext>
            </a:extLst>
          </p:cNvPr>
          <p:cNvSpPr/>
          <p:nvPr/>
        </p:nvSpPr>
        <p:spPr>
          <a:xfrm>
            <a:off x="6711193" y="2568811"/>
            <a:ext cx="45719" cy="5694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F07A669-EECF-2BE1-632E-AFA49C4BE2B9}"/>
              </a:ext>
            </a:extLst>
          </p:cNvPr>
          <p:cNvSpPr txBox="1"/>
          <p:nvPr/>
        </p:nvSpPr>
        <p:spPr>
          <a:xfrm>
            <a:off x="8195966" y="522021"/>
            <a:ext cx="7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3BF3B8-5427-3787-4055-7595E2C0CCF4}"/>
              </a:ext>
            </a:extLst>
          </p:cNvPr>
          <p:cNvSpPr txBox="1"/>
          <p:nvPr/>
        </p:nvSpPr>
        <p:spPr>
          <a:xfrm>
            <a:off x="8128833" y="1559872"/>
            <a:ext cx="10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 Account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99EF8F-23AB-05E5-F62D-E99B0AAB20D8}"/>
              </a:ext>
            </a:extLst>
          </p:cNvPr>
          <p:cNvSpPr txBox="1"/>
          <p:nvPr/>
        </p:nvSpPr>
        <p:spPr>
          <a:xfrm>
            <a:off x="8121012" y="2644575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 Card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9220D1D-04AF-BBB0-B7FF-46C1C32597E6}"/>
              </a:ext>
            </a:extLst>
          </p:cNvPr>
          <p:cNvSpPr txBox="1"/>
          <p:nvPr/>
        </p:nvSpPr>
        <p:spPr>
          <a:xfrm>
            <a:off x="7627315" y="4330615"/>
            <a:ext cx="10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Approve/ Deny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6513247-3B03-D35F-EC17-A9FC9A5373C3}"/>
              </a:ext>
            </a:extLst>
          </p:cNvPr>
          <p:cNvCxnSpPr/>
          <p:nvPr/>
        </p:nvCxnSpPr>
        <p:spPr>
          <a:xfrm flipH="1">
            <a:off x="9154180" y="4637139"/>
            <a:ext cx="746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DCE338-9909-487F-155E-DD1726857311}"/>
              </a:ext>
            </a:extLst>
          </p:cNvPr>
          <p:cNvSpPr txBox="1"/>
          <p:nvPr/>
        </p:nvSpPr>
        <p:spPr>
          <a:xfrm>
            <a:off x="5036883" y="4257561"/>
            <a:ext cx="128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Email Notification with details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FDA1AE1-AF1A-2C7E-1413-6AF4D3398695}"/>
              </a:ext>
            </a:extLst>
          </p:cNvPr>
          <p:cNvCxnSpPr/>
          <p:nvPr/>
        </p:nvCxnSpPr>
        <p:spPr>
          <a:xfrm flipH="1">
            <a:off x="6325853" y="4654582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3EDB5B-0B3E-F56D-7B24-EF722E8C2383}"/>
              </a:ext>
            </a:extLst>
          </p:cNvPr>
          <p:cNvSpPr txBox="1"/>
          <p:nvPr/>
        </p:nvSpPr>
        <p:spPr>
          <a:xfrm>
            <a:off x="6496382" y="4350844"/>
            <a:ext cx="690610" cy="25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Approve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1631924-68F8-469A-A3F7-1199C7EE1A7D}"/>
              </a:ext>
            </a:extLst>
          </p:cNvPr>
          <p:cNvSpPr txBox="1"/>
          <p:nvPr/>
        </p:nvSpPr>
        <p:spPr>
          <a:xfrm>
            <a:off x="7606767" y="6029937"/>
            <a:ext cx="12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Email Notification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4A69C2B2-B951-8B59-410E-2A964461AAE3}"/>
              </a:ext>
            </a:extLst>
          </p:cNvPr>
          <p:cNvCxnSpPr/>
          <p:nvPr/>
        </p:nvCxnSpPr>
        <p:spPr>
          <a:xfrm>
            <a:off x="8178805" y="5449792"/>
            <a:ext cx="0" cy="64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69A05ED-39D7-BE9A-ECDD-12E94C5E2A16}"/>
              </a:ext>
            </a:extLst>
          </p:cNvPr>
          <p:cNvSpPr txBox="1"/>
          <p:nvPr/>
        </p:nvSpPr>
        <p:spPr>
          <a:xfrm rot="16023042">
            <a:off x="7617769" y="5580119"/>
            <a:ext cx="690610" cy="25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Deny</a:t>
            </a:r>
          </a:p>
        </p:txBody>
      </p:sp>
      <p:pic>
        <p:nvPicPr>
          <p:cNvPr id="1026" name="Picture 2" descr="Adobe Customer Journey Analytics">
            <a:extLst>
              <a:ext uri="{FF2B5EF4-FFF2-40B4-BE49-F238E27FC236}">
                <a16:creationId xmlns:a16="http://schemas.microsoft.com/office/drawing/2014/main" id="{3BC30659-C986-DD5C-ACCA-BA446794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36" y="4325757"/>
            <a:ext cx="1444716" cy="8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1BFE3-801D-54D6-792B-7935491BF1FD}"/>
              </a:ext>
            </a:extLst>
          </p:cNvPr>
          <p:cNvCxnSpPr>
            <a:cxnSpLocks/>
          </p:cNvCxnSpPr>
          <p:nvPr/>
        </p:nvCxnSpPr>
        <p:spPr>
          <a:xfrm>
            <a:off x="3580071" y="3644322"/>
            <a:ext cx="0" cy="610861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E8EC2A-C165-0D95-9CBE-CFE8D85A9DB8}"/>
              </a:ext>
            </a:extLst>
          </p:cNvPr>
          <p:cNvSpPr txBox="1"/>
          <p:nvPr/>
        </p:nvSpPr>
        <p:spPr>
          <a:xfrm>
            <a:off x="2779436" y="5308167"/>
            <a:ext cx="128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Visualizing journey in CJA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3A5E0-F727-C541-BF0F-89876C6CAF83}"/>
              </a:ext>
            </a:extLst>
          </p:cNvPr>
          <p:cNvCxnSpPr>
            <a:cxnSpLocks/>
          </p:cNvCxnSpPr>
          <p:nvPr/>
        </p:nvCxnSpPr>
        <p:spPr>
          <a:xfrm flipH="1">
            <a:off x="670772" y="6364905"/>
            <a:ext cx="63404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3FD76F-FD03-2EE2-5AEA-71187981BA7D}"/>
              </a:ext>
            </a:extLst>
          </p:cNvPr>
          <p:cNvSpPr txBox="1"/>
          <p:nvPr/>
        </p:nvSpPr>
        <p:spPr>
          <a:xfrm>
            <a:off x="1392716" y="6218727"/>
            <a:ext cx="956201" cy="28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export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4F9B0-0D04-6B6D-1AAB-761CC5EF48DC}"/>
              </a:ext>
            </a:extLst>
          </p:cNvPr>
          <p:cNvSpPr txBox="1"/>
          <p:nvPr/>
        </p:nvSpPr>
        <p:spPr>
          <a:xfrm>
            <a:off x="1428809" y="6476475"/>
            <a:ext cx="827829" cy="2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Journey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1BCC1-31BC-5AA8-7829-A0FD958D1F83}"/>
              </a:ext>
            </a:extLst>
          </p:cNvPr>
          <p:cNvCxnSpPr/>
          <p:nvPr/>
        </p:nvCxnSpPr>
        <p:spPr>
          <a:xfrm flipH="1">
            <a:off x="614622" y="6616590"/>
            <a:ext cx="746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E0E4E3-0A96-A301-D6F8-3D5E0B5DE9F1}"/>
              </a:ext>
            </a:extLst>
          </p:cNvPr>
          <p:cNvSpPr/>
          <p:nvPr/>
        </p:nvSpPr>
        <p:spPr>
          <a:xfrm>
            <a:off x="513708" y="6115199"/>
            <a:ext cx="1835209" cy="64631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E7D31-8A11-AA71-CE1A-24A081AD49F5}"/>
              </a:ext>
            </a:extLst>
          </p:cNvPr>
          <p:cNvSpPr/>
          <p:nvPr/>
        </p:nvSpPr>
        <p:spPr>
          <a:xfrm>
            <a:off x="4244829" y="5125673"/>
            <a:ext cx="3338819" cy="1091871"/>
          </a:xfrm>
          <a:custGeom>
            <a:avLst/>
            <a:gdLst>
              <a:gd name="connsiteX0" fmla="*/ 0 w 3338819"/>
              <a:gd name="connsiteY0" fmla="*/ 176169 h 1091871"/>
              <a:gd name="connsiteX1" fmla="*/ 1140903 w 3338819"/>
              <a:gd name="connsiteY1" fmla="*/ 1090569 h 1091871"/>
              <a:gd name="connsiteX2" fmla="*/ 3338819 w 3338819"/>
              <a:gd name="connsiteY2" fmla="*/ 0 h 109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819" h="1091871">
                <a:moveTo>
                  <a:pt x="0" y="176169"/>
                </a:moveTo>
                <a:cubicBezTo>
                  <a:pt x="292216" y="648049"/>
                  <a:pt x="584433" y="1119930"/>
                  <a:pt x="1140903" y="1090569"/>
                </a:cubicBezTo>
                <a:cubicBezTo>
                  <a:pt x="1697373" y="1061208"/>
                  <a:pt x="2983685" y="177567"/>
                  <a:pt x="3338819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stealth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6C6C18-EC55-CCB7-A0C4-0691AA1E40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54812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Journey -1 (Online)</a:t>
            </a:r>
          </a:p>
        </p:txBody>
      </p:sp>
    </p:spTree>
    <p:extLst>
      <p:ext uri="{BB962C8B-B14F-4D97-AF65-F5344CB8AC3E}">
        <p14:creationId xmlns:p14="http://schemas.microsoft.com/office/powerpoint/2010/main" val="21053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iamond 1032">
            <a:extLst>
              <a:ext uri="{FF2B5EF4-FFF2-40B4-BE49-F238E27FC236}">
                <a16:creationId xmlns:a16="http://schemas.microsoft.com/office/drawing/2014/main" id="{6D094D96-2E8D-3CA9-A862-AC8DEC455AD4}"/>
              </a:ext>
            </a:extLst>
          </p:cNvPr>
          <p:cNvSpPr/>
          <p:nvPr/>
        </p:nvSpPr>
        <p:spPr>
          <a:xfrm>
            <a:off x="7289230" y="3898942"/>
            <a:ext cx="1762712" cy="14872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ions/Gallery">
            <a:extLst>
              <a:ext uri="{FF2B5EF4-FFF2-40B4-BE49-F238E27FC236}">
                <a16:creationId xmlns:a16="http://schemas.microsoft.com/office/drawing/2014/main" id="{FB7251E8-A293-14E6-3EA6-3479DEA97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9" b="9037"/>
          <a:stretch/>
        </p:blipFill>
        <p:spPr bwMode="auto">
          <a:xfrm>
            <a:off x="395184" y="2267847"/>
            <a:ext cx="1283255" cy="12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034DB1-65A0-B078-CD1E-6A0A0A2D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13881"/>
          <a:stretch/>
        </p:blipFill>
        <p:spPr bwMode="auto">
          <a:xfrm>
            <a:off x="3020322" y="2087312"/>
            <a:ext cx="2134861" cy="15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ADB05C-1B63-69F7-3A67-DB401F5A7FFD}"/>
              </a:ext>
            </a:extLst>
          </p:cNvPr>
          <p:cNvCxnSpPr/>
          <p:nvPr/>
        </p:nvCxnSpPr>
        <p:spPr>
          <a:xfrm>
            <a:off x="1808378" y="2981462"/>
            <a:ext cx="1087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C40BA-5395-8E88-6A12-7207F3397D8A}"/>
              </a:ext>
            </a:extLst>
          </p:cNvPr>
          <p:cNvCxnSpPr>
            <a:cxnSpLocks/>
          </p:cNvCxnSpPr>
          <p:nvPr/>
        </p:nvCxnSpPr>
        <p:spPr>
          <a:xfrm flipV="1">
            <a:off x="5233623" y="2261497"/>
            <a:ext cx="929064" cy="7230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FA110-1890-774F-6D8B-8FFA29C9F644}"/>
              </a:ext>
            </a:extLst>
          </p:cNvPr>
          <p:cNvCxnSpPr>
            <a:cxnSpLocks/>
          </p:cNvCxnSpPr>
          <p:nvPr/>
        </p:nvCxnSpPr>
        <p:spPr>
          <a:xfrm>
            <a:off x="5233623" y="2976144"/>
            <a:ext cx="939338" cy="6114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pply - Free professions and jobs icons">
            <a:extLst>
              <a:ext uri="{FF2B5EF4-FFF2-40B4-BE49-F238E27FC236}">
                <a16:creationId xmlns:a16="http://schemas.microsoft.com/office/drawing/2014/main" id="{501FA7C1-1EBF-13F7-EC51-75FE8412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1648620"/>
            <a:ext cx="920392" cy="9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337E3-3A8A-0C9E-B049-FBE4EEC94CF3}"/>
              </a:ext>
            </a:extLst>
          </p:cNvPr>
          <p:cNvCxnSpPr>
            <a:cxnSpLocks/>
          </p:cNvCxnSpPr>
          <p:nvPr/>
        </p:nvCxnSpPr>
        <p:spPr>
          <a:xfrm flipV="1">
            <a:off x="7123091" y="797241"/>
            <a:ext cx="1014624" cy="1047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82D12-552C-E33C-0E49-988D1029432B}"/>
              </a:ext>
            </a:extLst>
          </p:cNvPr>
          <p:cNvCxnSpPr>
            <a:cxnSpLocks/>
          </p:cNvCxnSpPr>
          <p:nvPr/>
        </p:nvCxnSpPr>
        <p:spPr>
          <a:xfrm>
            <a:off x="7123091" y="1845206"/>
            <a:ext cx="1086543" cy="1047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ACFD5-2F7D-87FB-A012-86DB5420C51E}"/>
              </a:ext>
            </a:extLst>
          </p:cNvPr>
          <p:cNvCxnSpPr/>
          <p:nvPr/>
        </p:nvCxnSpPr>
        <p:spPr>
          <a:xfrm>
            <a:off x="7123091" y="1845206"/>
            <a:ext cx="1087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presentative Icon Stock Illustrations – 10,544 Representative Icon Stock  Illustrations, Vectors &amp; Clipart - Dreamstime">
            <a:extLst>
              <a:ext uri="{FF2B5EF4-FFF2-40B4-BE49-F238E27FC236}">
                <a16:creationId xmlns:a16="http://schemas.microsoft.com/office/drawing/2014/main" id="{1614BEA5-1093-29E3-D58D-7266E093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00" y="4046754"/>
            <a:ext cx="1119884" cy="11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BA4AAE-449A-5666-CF1E-ACD19487931A}"/>
              </a:ext>
            </a:extLst>
          </p:cNvPr>
          <p:cNvSpPr txBox="1"/>
          <p:nvPr/>
        </p:nvSpPr>
        <p:spPr>
          <a:xfrm>
            <a:off x="9747617" y="5195941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4719A9-F71D-3255-BB1D-BA145F4BABC5}"/>
              </a:ext>
            </a:extLst>
          </p:cNvPr>
          <p:cNvCxnSpPr>
            <a:cxnSpLocks/>
          </p:cNvCxnSpPr>
          <p:nvPr/>
        </p:nvCxnSpPr>
        <p:spPr>
          <a:xfrm>
            <a:off x="10463265" y="1785972"/>
            <a:ext cx="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784A0C-F172-3056-E617-C9EBF70E8584}"/>
              </a:ext>
            </a:extLst>
          </p:cNvPr>
          <p:cNvCxnSpPr>
            <a:cxnSpLocks/>
          </p:cNvCxnSpPr>
          <p:nvPr/>
        </p:nvCxnSpPr>
        <p:spPr>
          <a:xfrm>
            <a:off x="9141550" y="832882"/>
            <a:ext cx="1328550" cy="949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71B20-2750-6CF0-F104-F01E61E8E51B}"/>
              </a:ext>
            </a:extLst>
          </p:cNvPr>
          <p:cNvCxnSpPr>
            <a:cxnSpLocks/>
          </p:cNvCxnSpPr>
          <p:nvPr/>
        </p:nvCxnSpPr>
        <p:spPr>
          <a:xfrm flipV="1">
            <a:off x="9290956" y="1798559"/>
            <a:ext cx="1182818" cy="10905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F8FFB8-9DF1-12C8-20F3-89915DD80FA6}"/>
              </a:ext>
            </a:extLst>
          </p:cNvPr>
          <p:cNvCxnSpPr>
            <a:cxnSpLocks/>
          </p:cNvCxnSpPr>
          <p:nvPr/>
        </p:nvCxnSpPr>
        <p:spPr>
          <a:xfrm>
            <a:off x="9182389" y="1798559"/>
            <a:ext cx="128016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AA7996E-4B40-D15D-FD98-EDF0FA48256C}"/>
              </a:ext>
            </a:extLst>
          </p:cNvPr>
          <p:cNvSpPr/>
          <p:nvPr/>
        </p:nvSpPr>
        <p:spPr>
          <a:xfrm>
            <a:off x="6711193" y="2568811"/>
            <a:ext cx="45719" cy="5694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F07A669-EECF-2BE1-632E-AFA49C4BE2B9}"/>
              </a:ext>
            </a:extLst>
          </p:cNvPr>
          <p:cNvSpPr txBox="1"/>
          <p:nvPr/>
        </p:nvSpPr>
        <p:spPr>
          <a:xfrm>
            <a:off x="8195966" y="522021"/>
            <a:ext cx="7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3BF3B8-5427-3787-4055-7595E2C0CCF4}"/>
              </a:ext>
            </a:extLst>
          </p:cNvPr>
          <p:cNvSpPr txBox="1"/>
          <p:nvPr/>
        </p:nvSpPr>
        <p:spPr>
          <a:xfrm>
            <a:off x="8128833" y="1559872"/>
            <a:ext cx="10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 Account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99EF8F-23AB-05E5-F62D-E99B0AAB20D8}"/>
              </a:ext>
            </a:extLst>
          </p:cNvPr>
          <p:cNvSpPr txBox="1"/>
          <p:nvPr/>
        </p:nvSpPr>
        <p:spPr>
          <a:xfrm>
            <a:off x="8121012" y="2644575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 Card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9220D1D-04AF-BBB0-B7FF-46C1C32597E6}"/>
              </a:ext>
            </a:extLst>
          </p:cNvPr>
          <p:cNvSpPr txBox="1"/>
          <p:nvPr/>
        </p:nvSpPr>
        <p:spPr>
          <a:xfrm>
            <a:off x="7627315" y="4330615"/>
            <a:ext cx="10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Approve/ Deny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6513247-3B03-D35F-EC17-A9FC9A5373C3}"/>
              </a:ext>
            </a:extLst>
          </p:cNvPr>
          <p:cNvCxnSpPr/>
          <p:nvPr/>
        </p:nvCxnSpPr>
        <p:spPr>
          <a:xfrm flipH="1">
            <a:off x="9154180" y="4637139"/>
            <a:ext cx="746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DCE338-9909-487F-155E-DD1726857311}"/>
              </a:ext>
            </a:extLst>
          </p:cNvPr>
          <p:cNvSpPr txBox="1"/>
          <p:nvPr/>
        </p:nvSpPr>
        <p:spPr>
          <a:xfrm>
            <a:off x="5036883" y="4257561"/>
            <a:ext cx="128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SMS/ Email Notification with details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FDA1AE1-AF1A-2C7E-1413-6AF4D3398695}"/>
              </a:ext>
            </a:extLst>
          </p:cNvPr>
          <p:cNvCxnSpPr/>
          <p:nvPr/>
        </p:nvCxnSpPr>
        <p:spPr>
          <a:xfrm flipH="1">
            <a:off x="6325853" y="4654582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3EDB5B-0B3E-F56D-7B24-EF722E8C2383}"/>
              </a:ext>
            </a:extLst>
          </p:cNvPr>
          <p:cNvSpPr txBox="1"/>
          <p:nvPr/>
        </p:nvSpPr>
        <p:spPr>
          <a:xfrm>
            <a:off x="6496382" y="4350844"/>
            <a:ext cx="690610" cy="25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Approve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1631924-68F8-469A-A3F7-1199C7EE1A7D}"/>
              </a:ext>
            </a:extLst>
          </p:cNvPr>
          <p:cNvSpPr txBox="1"/>
          <p:nvPr/>
        </p:nvSpPr>
        <p:spPr>
          <a:xfrm>
            <a:off x="7328278" y="6111302"/>
            <a:ext cx="17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SMS/ Email Notification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4A69C2B2-B951-8B59-410E-2A964461AAE3}"/>
              </a:ext>
            </a:extLst>
          </p:cNvPr>
          <p:cNvCxnSpPr/>
          <p:nvPr/>
        </p:nvCxnSpPr>
        <p:spPr>
          <a:xfrm>
            <a:off x="8178805" y="5449792"/>
            <a:ext cx="0" cy="64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69A05ED-39D7-BE9A-ECDD-12E94C5E2A16}"/>
              </a:ext>
            </a:extLst>
          </p:cNvPr>
          <p:cNvSpPr txBox="1"/>
          <p:nvPr/>
        </p:nvSpPr>
        <p:spPr>
          <a:xfrm rot="16023042">
            <a:off x="7617769" y="5580119"/>
            <a:ext cx="690610" cy="25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Deny</a:t>
            </a:r>
          </a:p>
        </p:txBody>
      </p:sp>
      <p:pic>
        <p:nvPicPr>
          <p:cNvPr id="1026" name="Picture 2" descr="Adobe Customer Journey Analytics">
            <a:extLst>
              <a:ext uri="{FF2B5EF4-FFF2-40B4-BE49-F238E27FC236}">
                <a16:creationId xmlns:a16="http://schemas.microsoft.com/office/drawing/2014/main" id="{3BC30659-C986-DD5C-ACCA-BA446794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45" y="4359313"/>
            <a:ext cx="1444716" cy="8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8EC2A-C165-0D95-9CBE-CFE8D85A9DB8}"/>
              </a:ext>
            </a:extLst>
          </p:cNvPr>
          <p:cNvSpPr txBox="1"/>
          <p:nvPr/>
        </p:nvSpPr>
        <p:spPr>
          <a:xfrm>
            <a:off x="3504442" y="5283762"/>
            <a:ext cx="128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Visualizing journey in CJA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3A5E0-F727-C541-BF0F-89876C6CAF83}"/>
              </a:ext>
            </a:extLst>
          </p:cNvPr>
          <p:cNvCxnSpPr>
            <a:cxnSpLocks/>
          </p:cNvCxnSpPr>
          <p:nvPr/>
        </p:nvCxnSpPr>
        <p:spPr>
          <a:xfrm flipH="1">
            <a:off x="670772" y="6364905"/>
            <a:ext cx="63404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3FD76F-FD03-2EE2-5AEA-71187981BA7D}"/>
              </a:ext>
            </a:extLst>
          </p:cNvPr>
          <p:cNvSpPr txBox="1"/>
          <p:nvPr/>
        </p:nvSpPr>
        <p:spPr>
          <a:xfrm>
            <a:off x="1392716" y="6218727"/>
            <a:ext cx="956201" cy="28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export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4F9B0-0D04-6B6D-1AAB-761CC5EF48DC}"/>
              </a:ext>
            </a:extLst>
          </p:cNvPr>
          <p:cNvSpPr txBox="1"/>
          <p:nvPr/>
        </p:nvSpPr>
        <p:spPr>
          <a:xfrm>
            <a:off x="1428809" y="6476475"/>
            <a:ext cx="827829" cy="2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Journey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1BCC1-31BC-5AA8-7829-A0FD958D1F83}"/>
              </a:ext>
            </a:extLst>
          </p:cNvPr>
          <p:cNvCxnSpPr/>
          <p:nvPr/>
        </p:nvCxnSpPr>
        <p:spPr>
          <a:xfrm flipH="1">
            <a:off x="614622" y="6616590"/>
            <a:ext cx="746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E0E4E3-0A96-A301-D6F8-3D5E0B5DE9F1}"/>
              </a:ext>
            </a:extLst>
          </p:cNvPr>
          <p:cNvSpPr/>
          <p:nvPr/>
        </p:nvSpPr>
        <p:spPr>
          <a:xfrm>
            <a:off x="513708" y="6115199"/>
            <a:ext cx="1835209" cy="64631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6E7D31-8A11-AA71-CE1A-24A081AD49F5}"/>
              </a:ext>
            </a:extLst>
          </p:cNvPr>
          <p:cNvSpPr/>
          <p:nvPr/>
        </p:nvSpPr>
        <p:spPr>
          <a:xfrm>
            <a:off x="4823061" y="5125673"/>
            <a:ext cx="2760587" cy="1091871"/>
          </a:xfrm>
          <a:custGeom>
            <a:avLst/>
            <a:gdLst>
              <a:gd name="connsiteX0" fmla="*/ 0 w 3338819"/>
              <a:gd name="connsiteY0" fmla="*/ 176169 h 1091871"/>
              <a:gd name="connsiteX1" fmla="*/ 1140903 w 3338819"/>
              <a:gd name="connsiteY1" fmla="*/ 1090569 h 1091871"/>
              <a:gd name="connsiteX2" fmla="*/ 3338819 w 3338819"/>
              <a:gd name="connsiteY2" fmla="*/ 0 h 109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819" h="1091871">
                <a:moveTo>
                  <a:pt x="0" y="176169"/>
                </a:moveTo>
                <a:cubicBezTo>
                  <a:pt x="292216" y="648049"/>
                  <a:pt x="584433" y="1119930"/>
                  <a:pt x="1140903" y="1090569"/>
                </a:cubicBezTo>
                <a:cubicBezTo>
                  <a:pt x="1697373" y="1061208"/>
                  <a:pt x="2983685" y="177567"/>
                  <a:pt x="3338819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stealth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6C6C18-EC55-CCB7-A0C4-0691AA1E40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54812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Journey -2 (Offline)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421BD-EAB5-7A25-E049-49FB3361EAFA}"/>
              </a:ext>
            </a:extLst>
          </p:cNvPr>
          <p:cNvSpPr txBox="1"/>
          <p:nvPr/>
        </p:nvSpPr>
        <p:spPr>
          <a:xfrm>
            <a:off x="6153140" y="3406285"/>
            <a:ext cx="92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Inquiry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5EBD6-714A-4952-93AA-A4CCB4232F25}"/>
              </a:ext>
            </a:extLst>
          </p:cNvPr>
          <p:cNvCxnSpPr>
            <a:cxnSpLocks/>
          </p:cNvCxnSpPr>
          <p:nvPr/>
        </p:nvCxnSpPr>
        <p:spPr>
          <a:xfrm>
            <a:off x="4062951" y="3739983"/>
            <a:ext cx="0" cy="610861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DD70-42F0-4E5A-9961-EA8A45CA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Online/ Offline Journey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F377A6-9D78-1BD0-5C49-2CB531108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28726"/>
              </p:ext>
            </p:extLst>
          </p:nvPr>
        </p:nvGraphicFramePr>
        <p:xfrm>
          <a:off x="1042096" y="1791202"/>
          <a:ext cx="9603530" cy="371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12">
                  <a:extLst>
                    <a:ext uri="{9D8B030D-6E8A-4147-A177-3AD203B41FA5}">
                      <a16:colId xmlns:a16="http://schemas.microsoft.com/office/drawing/2014/main" val="2338191442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344756949"/>
                    </a:ext>
                  </a:extLst>
                </a:gridCol>
                <a:gridCol w="2273416">
                  <a:extLst>
                    <a:ext uri="{9D8B030D-6E8A-4147-A177-3AD203B41FA5}">
                      <a16:colId xmlns:a16="http://schemas.microsoft.com/office/drawing/2014/main" val="259917814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771655096"/>
                    </a:ext>
                  </a:extLst>
                </a:gridCol>
                <a:gridCol w="2432804">
                  <a:extLst>
                    <a:ext uri="{9D8B030D-6E8A-4147-A177-3AD203B41FA5}">
                      <a16:colId xmlns:a16="http://schemas.microsoft.com/office/drawing/2014/main" val="3733864151"/>
                    </a:ext>
                  </a:extLst>
                </a:gridCol>
              </a:tblGrid>
              <a:tr h="4368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22682"/>
                  </a:ext>
                </a:extLst>
              </a:tr>
              <a:tr h="89777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*KPMG-POC-Banking-</a:t>
                      </a:r>
                      <a:r>
                        <a:rPr lang="en-US" dirty="0" err="1"/>
                        <a:t>ExperienceProfile</a:t>
                      </a:r>
                      <a:r>
                        <a:rPr lang="en-US" dirty="0"/>
                        <a:t>-CDP - </a:t>
                      </a:r>
                      <a:r>
                        <a:rPr lang="en-US" dirty="0" err="1"/>
                        <a:t>WebSDK</a:t>
                      </a:r>
                      <a:r>
                        <a:rPr lang="en-US" dirty="0"/>
                        <a:t> 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XDM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KPMG-POC-Banking-</a:t>
                      </a:r>
                      <a:r>
                        <a:rPr lang="en-US" dirty="0" err="1"/>
                        <a:t>ExperienceProfile</a:t>
                      </a:r>
                      <a:r>
                        <a:rPr lang="en-US" dirty="0"/>
                        <a:t>-CDP - Signup </a:t>
                      </a:r>
                      <a:r>
                        <a:rPr lang="en-US" dirty="0" err="1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Mob</a:t>
                      </a:r>
                    </a:p>
                    <a:p>
                      <a:pPr algn="l"/>
                      <a:r>
                        <a:rPr lang="en-US" dirty="0"/>
                        <a:t>2. Email</a:t>
                      </a:r>
                    </a:p>
                    <a:p>
                      <a:pPr algn="l"/>
                      <a:r>
                        <a:rPr lang="en-US" dirty="0"/>
                        <a:t>3. ECID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 capturing sign up details on website like name, email, application, sign up date.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18156"/>
                  </a:ext>
                </a:extLst>
              </a:tr>
              <a:tr h="89777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*KPMG-POC-Banking-</a:t>
                      </a:r>
                      <a:r>
                        <a:rPr lang="en-US" dirty="0" err="1"/>
                        <a:t>ExperienceEvent</a:t>
                      </a:r>
                      <a:r>
                        <a:rPr lang="en-US" dirty="0"/>
                        <a:t>-CDP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XDM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KPMG-POC-Banking-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ExperienceEvent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Mob</a:t>
                      </a:r>
                    </a:p>
                    <a:p>
                      <a:pPr algn="l"/>
                      <a:r>
                        <a:rPr lang="en-US" dirty="0"/>
                        <a:t>2. Email</a:t>
                      </a:r>
                    </a:p>
                    <a:p>
                      <a:pPr algn="l"/>
                      <a:r>
                        <a:rPr lang="en-US" dirty="0"/>
                        <a:t>3. ECID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 capturing events on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873553"/>
                  </a:ext>
                </a:extLst>
              </a:tr>
              <a:tr h="897773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KPMG-POC-Banking-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WebSDK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XDM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for sending data to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767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8E453-4182-A082-0594-81807C270CA3}"/>
              </a:ext>
            </a:extLst>
          </p:cNvPr>
          <p:cNvSpPr txBox="1"/>
          <p:nvPr/>
        </p:nvSpPr>
        <p:spPr>
          <a:xfrm>
            <a:off x="941429" y="5777568"/>
            <a:ext cx="960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*Both these schema will record both online/ offline profile data for customer. For online form submissions data, we will </a:t>
            </a:r>
            <a:r>
              <a:rPr lang="en-US" dirty="0" err="1"/>
              <a:t>hit_source</a:t>
            </a:r>
            <a:r>
              <a:rPr lang="en-US" dirty="0"/>
              <a:t>=“web” and for offline visit of customer we will have </a:t>
            </a:r>
            <a:r>
              <a:rPr lang="en-US" dirty="0" err="1"/>
              <a:t>hit_source</a:t>
            </a:r>
            <a:r>
              <a:rPr lang="en-US" dirty="0"/>
              <a:t>=“offline”</a:t>
            </a:r>
          </a:p>
        </p:txBody>
      </p:sp>
    </p:spTree>
    <p:extLst>
      <p:ext uri="{BB962C8B-B14F-4D97-AF65-F5344CB8AC3E}">
        <p14:creationId xmlns:p14="http://schemas.microsoft.com/office/powerpoint/2010/main" val="137296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150-87D2-4D07-CF56-125A318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in Online/ Offline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076B-25B2-D8C6-D7D6-76B99DBE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Mob</a:t>
            </a:r>
          </a:p>
          <a:p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Bank Account No.</a:t>
            </a:r>
          </a:p>
          <a:p>
            <a:r>
              <a:rPr lang="en-US" dirty="0"/>
              <a:t>PAN</a:t>
            </a:r>
          </a:p>
          <a:p>
            <a:r>
              <a:rPr lang="en-US" dirty="0"/>
              <a:t>ECID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150-87D2-4D07-CF56-125A318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076B-25B2-D8C6-D7D6-76B99DBE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AEP </a:t>
            </a:r>
            <a:r>
              <a:rPr lang="en-US" dirty="0" err="1"/>
              <a:t>WebSDK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For tracking online events on website</a:t>
            </a:r>
            <a:endParaRPr lang="en-US" dirty="0"/>
          </a:p>
          <a:p>
            <a:r>
              <a:rPr lang="en-US" dirty="0"/>
              <a:t>RTCDP </a:t>
            </a:r>
            <a:r>
              <a:rPr lang="en-US" dirty="0">
                <a:sym typeface="Wingdings" panose="05000000000000000000" pitchFamily="2" charset="2"/>
              </a:rPr>
              <a:t> For ingesting online/ offline data for customer touchpoints and to build profiles. Also, exporting data to 3P platforms will be easy.</a:t>
            </a:r>
            <a:endParaRPr lang="en-US" dirty="0"/>
          </a:p>
          <a:p>
            <a:r>
              <a:rPr lang="en-US" dirty="0"/>
              <a:t>CJA </a:t>
            </a:r>
            <a:r>
              <a:rPr lang="en-US" dirty="0">
                <a:sym typeface="Wingdings" panose="05000000000000000000" pitchFamily="2" charset="2"/>
              </a:rPr>
              <a:t> for visualizing omnichannel journeys of customer.</a:t>
            </a:r>
          </a:p>
          <a:p>
            <a:r>
              <a:rPr lang="en-US" dirty="0">
                <a:sym typeface="Wingdings" panose="05000000000000000000" pitchFamily="2" charset="2"/>
              </a:rPr>
              <a:t>AJO  For sending newsletter and notifications to customer.</a:t>
            </a:r>
          </a:p>
          <a:p>
            <a:r>
              <a:rPr lang="en-US" dirty="0">
                <a:sym typeface="Wingdings" panose="05000000000000000000" pitchFamily="2" charset="2"/>
              </a:rPr>
              <a:t>Analytics (Optional)  Required if you want to send data to analytics.</a:t>
            </a:r>
          </a:p>
          <a:p>
            <a:r>
              <a:rPr lang="en-US" dirty="0">
                <a:sym typeface="Wingdings" panose="05000000000000000000" pitchFamily="2" charset="2"/>
              </a:rPr>
              <a:t>Adobe Launch  for implementing tracking on website.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150-87D2-4D07-CF56-125A318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Add-ons to proposed journeys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076B-25B2-D8C6-D7D6-76B99DBE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customers would always be worried about data governance and data export.</a:t>
            </a:r>
          </a:p>
          <a:p>
            <a:r>
              <a:rPr lang="en-US" dirty="0"/>
              <a:t>We can label the sensitive fields to prevent those from data export and personalization/targeting. Leveraging the power of Data Governance in AEP.</a:t>
            </a:r>
          </a:p>
          <a:p>
            <a:r>
              <a:rPr lang="en-US" dirty="0"/>
              <a:t>For unstitched journeys (i.e. which we do not have any non-cookie identifier) we can ingest additional </a:t>
            </a:r>
            <a:r>
              <a:rPr lang="en-US"/>
              <a:t>profile attributes </a:t>
            </a:r>
            <a:r>
              <a:rPr lang="en-US" dirty="0"/>
              <a:t>for such ECIDs from third party and can send them emailers for conversion.</a:t>
            </a:r>
          </a:p>
          <a:p>
            <a:r>
              <a:rPr lang="en-US" dirty="0"/>
              <a:t>We can extend the web version of our banking site to a simple mobile app too. Then we would have data from 3 different customer touchpoints – Web, App and Offline bank visits.</a:t>
            </a:r>
          </a:p>
        </p:txBody>
      </p:sp>
    </p:spTree>
    <p:extLst>
      <p:ext uri="{BB962C8B-B14F-4D97-AF65-F5344CB8AC3E}">
        <p14:creationId xmlns:p14="http://schemas.microsoft.com/office/powerpoint/2010/main" val="8402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artoon character with yellow eyes&#10;&#10;Description automatically generated">
            <a:extLst>
              <a:ext uri="{FF2B5EF4-FFF2-40B4-BE49-F238E27FC236}">
                <a16:creationId xmlns:a16="http://schemas.microsoft.com/office/drawing/2014/main" id="{CCF3BF4C-00C6-A3FA-F71B-1E7161E5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23" y="1067923"/>
            <a:ext cx="5131406" cy="47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449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PowerPoint Presentation</vt:lpstr>
      <vt:lpstr>Online/ Offline Journey</vt:lpstr>
      <vt:lpstr>Identities in Online/ Offline Journey</vt:lpstr>
      <vt:lpstr>Solutions Required</vt:lpstr>
      <vt:lpstr>Add-ons to proposed journeys</vt:lpstr>
      <vt:lpstr>PowerPoint Presentation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Kulshreshtha, Chirag</dc:creator>
  <cp:lastModifiedBy>Kulshreshtha, Chirag</cp:lastModifiedBy>
  <cp:revision>87</cp:revision>
  <dcterms:created xsi:type="dcterms:W3CDTF">2024-10-02T13:23:26Z</dcterms:created>
  <dcterms:modified xsi:type="dcterms:W3CDTF">2024-11-07T11:42:15Z</dcterms:modified>
</cp:coreProperties>
</file>