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4" r:id="rId6"/>
    <p:sldId id="275" r:id="rId7"/>
    <p:sldId id="273" r:id="rId8"/>
    <p:sldId id="276" r:id="rId9"/>
    <p:sldId id="27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5782-5EE1-7414-0BF4-18BAE5D2C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8047E-4427-BD74-FD20-FFE4C8D8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576E1-AC2C-5CC8-3963-F2376C5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28E6C-5075-D12E-9F7C-DAC1F99A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120F9-2248-A263-D694-6FFBA13B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5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D7FA-9E94-374E-D6C4-E6FFC0C4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690E4-A693-38A7-C8DA-EE881F71E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012BE-9FB0-9262-C891-4B56C931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893FB-ED1F-4534-B255-92FA5EFA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D30AC-04FD-758D-9724-A878ED57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2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C62C7C-1521-AED3-2B4A-62885DAAF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3EC54-8828-8554-C935-0EDC3D83E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5F752-6652-38F2-247D-CB59370F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26296-1DEC-98AF-6EAD-2B34CA6F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D396A-CD8E-7C06-8BA0-FC516C0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98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A3F4-BB61-A97E-5796-A0778D62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91340-AE06-E372-7406-0AA332C8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BC4AE-8046-1B34-3C64-8797E880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48B84-C0E9-E5A4-1E0C-41A430E5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AD5A-E179-A5F2-FBFC-686A0CD5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BD4DC-B385-1BBE-CE97-C25A5E6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A714-ED0B-8D5D-11CD-C787881E9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3B4CC-B1E4-0128-9BD2-94B5740A4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B87-44A7-5E59-0144-7435BD7E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C632F-56F6-66A2-079D-E7006071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6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7F9A-B268-9291-EF3E-034608B5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1A06D-2273-64FA-FB5B-6218630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A878A3-1241-8D6E-8EA3-EE078D99F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0615C-0F41-3283-3799-9C94EB6C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97199-3DA5-CB10-CB6D-C7B49016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08901-A5A4-34F5-B702-B83403A3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2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E4C-B4D2-91FF-1D2B-D728E1BC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39CCF6-D785-A0FB-5628-2F540F7D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4711A-E86C-03C3-6122-4ADF5482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C9F944-E28A-5F8D-DE70-CCEB86664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7FB5C-31CB-1198-B1B5-12983F8A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DF26B-41CB-D523-750A-3364C57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0E91AE-467B-B8BC-F112-A460DC6D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95BB0-CEF3-6939-401F-2FBBABE9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7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F137-9E6F-7EA2-D646-E599B122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91AE85-7DD2-6C7D-8BF0-81838320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923EA8-E770-BFE0-A8C9-B9648728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200A0-26D3-0782-ECDE-0F7F401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4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CDDFE4-093F-7E91-2004-4E127F86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BCA003-56EA-13B0-E6B7-605C01B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E28F9D-F4AA-48B3-50E0-56D57EBF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7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53D3F-64EF-A10F-99D2-9F195003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ECD9B-A8DE-22FA-7FC2-48B81714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F235C8-EF98-C4ED-60B6-E44269F19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40D0B-24BA-47F8-78DD-F4E128F3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68304B-A094-6AE3-ED42-FADEE6CF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0252C7-8D7F-4A62-7451-7F6CFE2D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35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38AEA-E056-029A-0AE8-81FD9D35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D0440-FF5D-BC2B-D8D2-3D6EDDB03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E1BD28-47E3-B0A8-D8E5-50D1532B0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1C862-AE50-158D-2DC0-8F50CE68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45F2-6882-453C-2D56-545A04C7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D8AEED-A282-9EE5-88A7-91F3E80C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BB2C92-B289-FE04-9BA1-29F3004A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2C4D6-7954-841C-169D-4F4CEAE1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A0A65B-7662-F1EC-278D-55747C246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66FDB7-2D34-4E40-9961-A959DBD37343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93AE8-0CC8-7CDD-738E-4F1B50BDB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85FC6-C677-2410-F862-992B051E4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736C-CC98-48A7-8114-740D465FD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6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BC288-BB5B-6B25-046C-580E9000410C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창고 다각형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올라가는 건 쉬운데 내려오는 게 안되네</a:t>
            </a:r>
            <a:r>
              <a:rPr lang="en-US" altLang="ko-KR" dirty="0">
                <a:ea typeface="+mj-ea"/>
              </a:rPr>
              <a:t>….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dirty="0">
                <a:ea typeface="+mj-ea"/>
              </a:rPr>
              <a:t>가장 높은 기둥을 구해서 양쪽 끝에서 올라오기</a:t>
            </a:r>
            <a:endParaRPr lang="en-US" altLang="ko-KR" dirty="0"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ED2BA-7E9F-6849-72F3-D84DF02F0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792010"/>
            <a:ext cx="5434705" cy="2973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A8668B-9071-C85D-CCC2-58164A991099}"/>
              </a:ext>
            </a:extLst>
          </p:cNvPr>
          <p:cNvSpPr txBox="1"/>
          <p:nvPr/>
        </p:nvSpPr>
        <p:spPr>
          <a:xfrm>
            <a:off x="360218" y="4986358"/>
            <a:ext cx="54347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가장 높은 기둥 구하고</a:t>
            </a:r>
            <a:endParaRPr lang="en-US" altLang="ko-KR" dirty="0"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51C4A5-88C2-D307-8F9A-5C28F318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92" y="1792010"/>
            <a:ext cx="5765829" cy="2973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26190-DFF5-028B-EB5B-ABCEBC139362}"/>
              </a:ext>
            </a:extLst>
          </p:cNvPr>
          <p:cNvSpPr txBox="1"/>
          <p:nvPr/>
        </p:nvSpPr>
        <p:spPr>
          <a:xfrm>
            <a:off x="5911692" y="4980461"/>
            <a:ext cx="543470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끝</a:t>
            </a: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</a:rPr>
              <a:t>위 코드는 왼쪽</a:t>
            </a:r>
            <a:r>
              <a:rPr lang="en-US" altLang="ko-KR" dirty="0">
                <a:ea typeface="+mj-ea"/>
              </a:rPr>
              <a:t>)</a:t>
            </a:r>
            <a:r>
              <a:rPr lang="ko-KR" altLang="en-US" dirty="0">
                <a:ea typeface="+mj-ea"/>
              </a:rPr>
              <a:t>에서부터 검사하며 면적 더하기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95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CB8A-9469-3788-FE1C-0BB52A5F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833E9E-09A3-9A35-9F56-F587FFFAAA59}"/>
              </a:ext>
            </a:extLst>
          </p:cNvPr>
          <p:cNvSpPr txBox="1"/>
          <p:nvPr/>
        </p:nvSpPr>
        <p:spPr>
          <a:xfrm>
            <a:off x="360218" y="286328"/>
            <a:ext cx="1093585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경로 찾기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ea typeface="+mj-ea"/>
              </a:rPr>
              <a:t>플로이드</a:t>
            </a:r>
            <a:r>
              <a:rPr lang="ko-KR" altLang="en-US" dirty="0">
                <a:ea typeface="+mj-ea"/>
              </a:rPr>
              <a:t> </a:t>
            </a:r>
            <a:r>
              <a:rPr lang="ko-KR" altLang="en-US" dirty="0" err="1">
                <a:ea typeface="+mj-ea"/>
              </a:rPr>
              <a:t>워셜을</a:t>
            </a:r>
            <a:r>
              <a:rPr lang="ko-KR" altLang="en-US" dirty="0">
                <a:ea typeface="+mj-ea"/>
              </a:rPr>
              <a:t> 사용해 봅시다</a:t>
            </a:r>
            <a:endParaRPr lang="en-US" altLang="ko-KR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161C22-338B-4816-1268-3C957AA76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7" y="1375742"/>
            <a:ext cx="6389001" cy="3952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55B236-FEE8-2097-DBF0-A6256BB5D494}"/>
              </a:ext>
            </a:extLst>
          </p:cNvPr>
          <p:cNvSpPr txBox="1"/>
          <p:nvPr/>
        </p:nvSpPr>
        <p:spPr>
          <a:xfrm>
            <a:off x="473617" y="5561910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전 이번에 처음 알았는데 </a:t>
            </a:r>
            <a:r>
              <a:rPr lang="en-US" altLang="ko-KR" dirty="0">
                <a:ea typeface="+mj-ea"/>
              </a:rPr>
              <a:t>3</a:t>
            </a:r>
            <a:r>
              <a:rPr lang="ko-KR" altLang="en-US" dirty="0">
                <a:ea typeface="+mj-ea"/>
              </a:rPr>
              <a:t>중 </a:t>
            </a:r>
            <a:r>
              <a:rPr lang="en-US" altLang="ko-KR" dirty="0">
                <a:ea typeface="+mj-ea"/>
              </a:rPr>
              <a:t>for</a:t>
            </a:r>
            <a:r>
              <a:rPr lang="ko-KR" altLang="en-US" dirty="0">
                <a:ea typeface="+mj-ea"/>
              </a:rPr>
              <a:t>문 만들 때</a:t>
            </a:r>
            <a:r>
              <a:rPr lang="en-US" altLang="ko-KR" dirty="0">
                <a:ea typeface="+mj-ea"/>
              </a:rPr>
              <a:t>, k</a:t>
            </a:r>
            <a:r>
              <a:rPr lang="ko-KR" altLang="en-US" dirty="0">
                <a:ea typeface="+mj-ea"/>
              </a:rPr>
              <a:t>가 꼭 맨 위 </a:t>
            </a:r>
            <a:r>
              <a:rPr lang="en-US" altLang="ko-KR" dirty="0">
                <a:ea typeface="+mj-ea"/>
              </a:rPr>
              <a:t>for</a:t>
            </a:r>
            <a:r>
              <a:rPr lang="ko-KR" altLang="en-US" dirty="0">
                <a:ea typeface="+mj-ea"/>
              </a:rPr>
              <a:t>문이어야 하더라구요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92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20DC-DC16-C327-EDEF-05C82C731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54DD1-D90F-1F18-733F-1C0E92E81546}"/>
              </a:ext>
            </a:extLst>
          </p:cNvPr>
          <p:cNvSpPr txBox="1"/>
          <p:nvPr/>
        </p:nvSpPr>
        <p:spPr>
          <a:xfrm>
            <a:off x="360218" y="286328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상범 빌딩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3</a:t>
            </a:r>
            <a:r>
              <a:rPr lang="ko-KR" altLang="en-US" dirty="0">
                <a:ea typeface="+mj-ea"/>
              </a:rPr>
              <a:t>차원 </a:t>
            </a:r>
            <a:r>
              <a:rPr lang="en-US" altLang="ko-KR" dirty="0">
                <a:ea typeface="+mj-ea"/>
              </a:rPr>
              <a:t>BFS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3666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1108-DAB9-41D3-5128-43BD9D85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C1BA0-3307-D622-B8AA-022BFD671F52}"/>
              </a:ext>
            </a:extLst>
          </p:cNvPr>
          <p:cNvSpPr txBox="1"/>
          <p:nvPr/>
        </p:nvSpPr>
        <p:spPr>
          <a:xfrm>
            <a:off x="360218" y="277092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미친 로봇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분류를 보니까 감이 잡혔어요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백트래킹 </a:t>
            </a:r>
            <a:r>
              <a:rPr lang="en-US" altLang="ko-KR" dirty="0">
                <a:ea typeface="+mj-ea"/>
              </a:rPr>
              <a:t>+ DFS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C7DACD-246A-BBE8-5FF0-9DF880DF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734216"/>
            <a:ext cx="6923510" cy="1812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AB7246-2596-D07F-75A2-76B1EC1A5DAC}"/>
              </a:ext>
            </a:extLst>
          </p:cNvPr>
          <p:cNvSpPr txBox="1"/>
          <p:nvPr/>
        </p:nvSpPr>
        <p:spPr>
          <a:xfrm>
            <a:off x="360217" y="3718600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visited </a:t>
            </a:r>
            <a:r>
              <a:rPr lang="ko-KR" altLang="en-US" dirty="0">
                <a:ea typeface="+mj-ea"/>
              </a:rPr>
              <a:t>배열은 </a:t>
            </a:r>
            <a:r>
              <a:rPr lang="en-US" altLang="ko-KR" dirty="0">
                <a:ea typeface="+mj-ea"/>
              </a:rPr>
              <a:t>n</a:t>
            </a:r>
            <a:r>
              <a:rPr lang="ko-KR" altLang="en-US" dirty="0">
                <a:ea typeface="+mj-ea"/>
              </a:rPr>
              <a:t>의 최대인 </a:t>
            </a:r>
            <a:r>
              <a:rPr lang="en-US" altLang="ko-KR" dirty="0">
                <a:ea typeface="+mj-ea"/>
              </a:rPr>
              <a:t>14 * 2 + 1</a:t>
            </a:r>
            <a:r>
              <a:rPr lang="ko-KR" altLang="en-US" dirty="0">
                <a:ea typeface="+mj-ea"/>
              </a:rPr>
              <a:t>로 하고 시작점을 정중앙인 </a:t>
            </a:r>
            <a:r>
              <a:rPr lang="en-US" altLang="ko-KR" dirty="0">
                <a:ea typeface="+mj-ea"/>
              </a:rPr>
              <a:t>(14, 14)</a:t>
            </a:r>
            <a:r>
              <a:rPr lang="ko-KR" altLang="en-US" dirty="0">
                <a:ea typeface="+mj-ea"/>
              </a:rPr>
              <a:t>로 설정</a:t>
            </a:r>
            <a:endParaRPr lang="en-US" altLang="ko-KR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14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74D77-09BB-7DF9-548F-9A1D4763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FE115-D21B-2A5B-68A9-2CAB9788A4A0}"/>
              </a:ext>
            </a:extLst>
          </p:cNvPr>
          <p:cNvSpPr txBox="1"/>
          <p:nvPr/>
        </p:nvSpPr>
        <p:spPr>
          <a:xfrm>
            <a:off x="360218" y="277092"/>
            <a:ext cx="1093585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미친 로봇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예시 설명</a:t>
            </a:r>
            <a:r>
              <a:rPr lang="en-US" altLang="ko-KR" dirty="0">
                <a:ea typeface="+mj-ea"/>
              </a:rPr>
              <a:t> : [2 25 25 25 25]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</a:t>
            </a:r>
            <a:r>
              <a:rPr lang="ko-KR" altLang="en-US" dirty="0">
                <a:ea typeface="+mj-ea"/>
              </a:rPr>
              <a:t>번째 이동에서 갈 수 있는 경우와 확률</a:t>
            </a:r>
            <a:endParaRPr lang="en-US" altLang="ko-KR" dirty="0"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820C37-E18E-EEAA-44B3-A609C88A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289706"/>
              </p:ext>
            </p:extLst>
          </p:nvPr>
        </p:nvGraphicFramePr>
        <p:xfrm>
          <a:off x="757382" y="2114357"/>
          <a:ext cx="533861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9309">
                  <a:extLst>
                    <a:ext uri="{9D8B030D-6E8A-4147-A177-3AD203B41FA5}">
                      <a16:colId xmlns:a16="http://schemas.microsoft.com/office/drawing/2014/main" val="2922958918"/>
                    </a:ext>
                  </a:extLst>
                </a:gridCol>
                <a:gridCol w="2669309">
                  <a:extLst>
                    <a:ext uri="{9D8B030D-6E8A-4147-A177-3AD203B41FA5}">
                      <a16:colId xmlns:a16="http://schemas.microsoft.com/office/drawing/2014/main" val="52782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8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294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50EB80-869B-8B29-6B30-E6004A21766A}"/>
              </a:ext>
            </a:extLst>
          </p:cNvPr>
          <p:cNvSpPr txBox="1"/>
          <p:nvPr/>
        </p:nvSpPr>
        <p:spPr>
          <a:xfrm>
            <a:off x="360218" y="3734195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</a:t>
            </a:r>
            <a:r>
              <a:rPr lang="ko-KR" altLang="en-US" dirty="0" err="1">
                <a:ea typeface="+mj-ea"/>
              </a:rPr>
              <a:t>번째에</a:t>
            </a:r>
            <a:r>
              <a:rPr lang="ko-KR" altLang="en-US" dirty="0">
                <a:ea typeface="+mj-ea"/>
              </a:rPr>
              <a:t> 동쪽으로 갔을 때</a:t>
            </a:r>
            <a:r>
              <a:rPr lang="en-US" altLang="ko-KR" dirty="0">
                <a:ea typeface="+mj-ea"/>
              </a:rPr>
              <a:t>, 2</a:t>
            </a:r>
            <a:r>
              <a:rPr lang="ko-KR" altLang="en-US" dirty="0">
                <a:ea typeface="+mj-ea"/>
              </a:rPr>
              <a:t>번째 이동에서 갈 수 있는 경우와 확률</a:t>
            </a:r>
            <a:endParaRPr lang="en-US" altLang="ko-KR" dirty="0"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4E293A2-A8FA-08C8-2C6D-D8D9EBB9F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91629"/>
              </p:ext>
            </p:extLst>
          </p:nvPr>
        </p:nvGraphicFramePr>
        <p:xfrm>
          <a:off x="757381" y="4324965"/>
          <a:ext cx="109358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2922958918"/>
                    </a:ext>
                  </a:extLst>
                </a:gridCol>
                <a:gridCol w="2650836">
                  <a:extLst>
                    <a:ext uri="{9D8B030D-6E8A-4147-A177-3AD203B41FA5}">
                      <a16:colId xmlns:a16="http://schemas.microsoft.com/office/drawing/2014/main" val="527824547"/>
                    </a:ext>
                  </a:extLst>
                </a:gridCol>
                <a:gridCol w="5597236">
                  <a:extLst>
                    <a:ext uri="{9D8B030D-6E8A-4147-A177-3AD203B41FA5}">
                      <a16:colId xmlns:a16="http://schemas.microsoft.com/office/drawing/2014/main" val="89342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 * 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경로가 단순하지 않기 때문에 확률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8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294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594130-F404-C7CC-EF88-39C827FEF7A8}"/>
              </a:ext>
            </a:extLst>
          </p:cNvPr>
          <p:cNvSpPr txBox="1"/>
          <p:nvPr/>
        </p:nvSpPr>
        <p:spPr>
          <a:xfrm>
            <a:off x="757380" y="5944803"/>
            <a:ext cx="31403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(0.25 * 0.25) * 3 = 0.1875</a:t>
            </a:r>
          </a:p>
        </p:txBody>
      </p:sp>
    </p:spTree>
    <p:extLst>
      <p:ext uri="{BB962C8B-B14F-4D97-AF65-F5344CB8AC3E}">
        <p14:creationId xmlns:p14="http://schemas.microsoft.com/office/powerpoint/2010/main" val="44258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84B9-E13C-65F1-5663-61A571AC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0CD0F8-B72A-A5E8-DB4B-3707DEAC386D}"/>
              </a:ext>
            </a:extLst>
          </p:cNvPr>
          <p:cNvSpPr txBox="1"/>
          <p:nvPr/>
        </p:nvSpPr>
        <p:spPr>
          <a:xfrm>
            <a:off x="360218" y="277092"/>
            <a:ext cx="1093585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미친 로봇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예시 설명</a:t>
            </a:r>
            <a:r>
              <a:rPr lang="en-US" altLang="ko-KR" dirty="0">
                <a:ea typeface="+mj-ea"/>
              </a:rPr>
              <a:t> : [2 25 25 25 25]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00113-FF91-6B8F-D038-C1EF53F4B6FE}"/>
              </a:ext>
            </a:extLst>
          </p:cNvPr>
          <p:cNvSpPr txBox="1"/>
          <p:nvPr/>
        </p:nvSpPr>
        <p:spPr>
          <a:xfrm>
            <a:off x="360218" y="1146882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</a:t>
            </a:r>
            <a:r>
              <a:rPr lang="ko-KR" altLang="en-US" dirty="0" err="1">
                <a:ea typeface="+mj-ea"/>
              </a:rPr>
              <a:t>번째에</a:t>
            </a:r>
            <a:r>
              <a:rPr lang="ko-KR" altLang="en-US" dirty="0">
                <a:ea typeface="+mj-ea"/>
              </a:rPr>
              <a:t> 서쪽으로 갔을 때</a:t>
            </a:r>
            <a:r>
              <a:rPr lang="en-US" altLang="ko-KR" dirty="0">
                <a:ea typeface="+mj-ea"/>
              </a:rPr>
              <a:t>, 2</a:t>
            </a:r>
            <a:r>
              <a:rPr lang="ko-KR" altLang="en-US" dirty="0">
                <a:ea typeface="+mj-ea"/>
              </a:rPr>
              <a:t>번째 이동에서 갈 수 있는 경우와 확률</a:t>
            </a:r>
            <a:endParaRPr lang="en-US" altLang="ko-KR" dirty="0">
              <a:ea typeface="+mj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414C7CE-5CB7-28E5-F5FE-B4C9C30CC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8696"/>
              </p:ext>
            </p:extLst>
          </p:nvPr>
        </p:nvGraphicFramePr>
        <p:xfrm>
          <a:off x="757381" y="1737652"/>
          <a:ext cx="1093585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783">
                  <a:extLst>
                    <a:ext uri="{9D8B030D-6E8A-4147-A177-3AD203B41FA5}">
                      <a16:colId xmlns:a16="http://schemas.microsoft.com/office/drawing/2014/main" val="2922958918"/>
                    </a:ext>
                  </a:extLst>
                </a:gridCol>
                <a:gridCol w="2650836">
                  <a:extLst>
                    <a:ext uri="{9D8B030D-6E8A-4147-A177-3AD203B41FA5}">
                      <a16:colId xmlns:a16="http://schemas.microsoft.com/office/drawing/2014/main" val="527824547"/>
                    </a:ext>
                  </a:extLst>
                </a:gridCol>
                <a:gridCol w="5597236">
                  <a:extLst>
                    <a:ext uri="{9D8B030D-6E8A-4147-A177-3AD203B41FA5}">
                      <a16:colId xmlns:a16="http://schemas.microsoft.com/office/drawing/2014/main" val="89342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0.25 * 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경로가 단순하지 않기 때문에 확률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80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0485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810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34" charset="-127"/>
                          <a:cs typeface="+mn-cs"/>
                        </a:rPr>
                        <a:t>0.25 * 0.25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5294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84E3B2F-1F2F-5C06-FB91-13D10CA147F6}"/>
              </a:ext>
            </a:extLst>
          </p:cNvPr>
          <p:cNvSpPr txBox="1"/>
          <p:nvPr/>
        </p:nvSpPr>
        <p:spPr>
          <a:xfrm>
            <a:off x="757380" y="3357490"/>
            <a:ext cx="314036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+mj-ea"/>
              </a:rPr>
              <a:t>(0.25 * 0.25) * 3 = 0.1875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F7660-7E18-12F6-34E3-AD5374ACB25C}"/>
              </a:ext>
            </a:extLst>
          </p:cNvPr>
          <p:cNvSpPr txBox="1"/>
          <p:nvPr/>
        </p:nvSpPr>
        <p:spPr>
          <a:xfrm>
            <a:off x="360218" y="3920056"/>
            <a:ext cx="1093585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남쪽과 북쪽 동일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1</a:t>
            </a:r>
            <a:r>
              <a:rPr lang="ko-KR" altLang="en-US" dirty="0" err="1">
                <a:ea typeface="+mj-ea"/>
              </a:rPr>
              <a:t>번째에</a:t>
            </a:r>
            <a:r>
              <a:rPr lang="ko-KR" altLang="en-US" dirty="0">
                <a:ea typeface="+mj-ea"/>
              </a:rPr>
              <a:t> 동쪽으로 간 것과 서쪽으로 간 것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남쪽</a:t>
            </a:r>
            <a:r>
              <a:rPr lang="en-US" altLang="ko-KR" dirty="0">
                <a:ea typeface="+mj-ea"/>
              </a:rPr>
              <a:t>, </a:t>
            </a:r>
            <a:r>
              <a:rPr lang="ko-KR" altLang="en-US" dirty="0">
                <a:ea typeface="+mj-ea"/>
              </a:rPr>
              <a:t>북쪽으로 간 것은 모두 다른 경우이므로 더해준다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0.1875(</a:t>
            </a:r>
            <a:r>
              <a:rPr lang="ko-KR" altLang="en-US" dirty="0">
                <a:ea typeface="+mj-ea"/>
              </a:rPr>
              <a:t>동</a:t>
            </a:r>
            <a:r>
              <a:rPr lang="en-US" altLang="ko-KR" dirty="0">
                <a:ea typeface="+mj-ea"/>
              </a:rPr>
              <a:t>) + 0.1875(</a:t>
            </a:r>
            <a:r>
              <a:rPr lang="ko-KR" altLang="en-US" dirty="0">
                <a:ea typeface="+mj-ea"/>
              </a:rPr>
              <a:t>서</a:t>
            </a:r>
            <a:r>
              <a:rPr lang="en-US" altLang="ko-KR" dirty="0">
                <a:ea typeface="+mj-ea"/>
              </a:rPr>
              <a:t>) + 0.1875(</a:t>
            </a:r>
            <a:r>
              <a:rPr lang="ko-KR" altLang="en-US" dirty="0">
                <a:ea typeface="+mj-ea"/>
              </a:rPr>
              <a:t>남</a:t>
            </a:r>
            <a:r>
              <a:rPr lang="en-US" altLang="ko-KR" dirty="0">
                <a:ea typeface="+mj-ea"/>
              </a:rPr>
              <a:t>) + 0.1875(</a:t>
            </a:r>
            <a:r>
              <a:rPr lang="ko-KR" altLang="en-US" dirty="0">
                <a:ea typeface="+mj-ea"/>
              </a:rPr>
              <a:t>북</a:t>
            </a:r>
            <a:r>
              <a:rPr lang="en-US" altLang="ko-KR" dirty="0">
                <a:ea typeface="+mj-ea"/>
              </a:rPr>
              <a:t>) = 0.75</a:t>
            </a:r>
          </a:p>
        </p:txBody>
      </p:sp>
    </p:spTree>
    <p:extLst>
      <p:ext uri="{BB962C8B-B14F-4D97-AF65-F5344CB8AC3E}">
        <p14:creationId xmlns:p14="http://schemas.microsoft.com/office/powerpoint/2010/main" val="174108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0A320-CA03-C23C-449A-0DB6BB97B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E577D8-603A-BA2A-284A-53DCE694BC88}"/>
              </a:ext>
            </a:extLst>
          </p:cNvPr>
          <p:cNvSpPr txBox="1"/>
          <p:nvPr/>
        </p:nvSpPr>
        <p:spPr>
          <a:xfrm>
            <a:off x="360218" y="277092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미친 로봇</a:t>
            </a:r>
            <a:endParaRPr lang="en-US" altLang="ko-KR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73CF71-3D54-B4C8-2EC6-B465DFCA7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879166"/>
            <a:ext cx="5578323" cy="55630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6E122-B541-4D2A-64FD-B3039FE163E4}"/>
              </a:ext>
            </a:extLst>
          </p:cNvPr>
          <p:cNvSpPr txBox="1"/>
          <p:nvPr/>
        </p:nvSpPr>
        <p:spPr>
          <a:xfrm>
            <a:off x="6253461" y="871641"/>
            <a:ext cx="550949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같은 </a:t>
            </a:r>
            <a:r>
              <a:rPr lang="en-US" altLang="ko-KR" dirty="0">
                <a:ea typeface="+mj-ea"/>
              </a:rPr>
              <a:t>depth</a:t>
            </a:r>
            <a:r>
              <a:rPr lang="ko-KR" altLang="en-US" dirty="0">
                <a:ea typeface="+mj-ea"/>
              </a:rPr>
              <a:t>의 </a:t>
            </a:r>
            <a:r>
              <a:rPr lang="en-US" altLang="ko-KR" dirty="0">
                <a:ea typeface="+mj-ea"/>
              </a:rPr>
              <a:t>4</a:t>
            </a:r>
            <a:r>
              <a:rPr lang="ko-KR" altLang="en-US" dirty="0">
                <a:ea typeface="+mj-ea"/>
              </a:rPr>
              <a:t>방향 </a:t>
            </a:r>
            <a:r>
              <a:rPr lang="ko-KR" altLang="en-US" dirty="0" err="1">
                <a:ea typeface="+mj-ea"/>
              </a:rPr>
              <a:t>확률끼리는</a:t>
            </a:r>
            <a:r>
              <a:rPr lang="ko-KR" altLang="en-US" dirty="0">
                <a:ea typeface="+mj-ea"/>
              </a:rPr>
              <a:t> 더해주고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depth</a:t>
            </a:r>
            <a:r>
              <a:rPr lang="ko-KR" altLang="en-US" dirty="0" err="1">
                <a:ea typeface="+mj-ea"/>
              </a:rPr>
              <a:t>끼리는</a:t>
            </a:r>
            <a:r>
              <a:rPr lang="ko-KR" altLang="en-US" dirty="0">
                <a:ea typeface="+mj-ea"/>
              </a:rPr>
              <a:t> 곱해주기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이미 방문을 했다면 그 경로는 단순하지</a:t>
            </a:r>
            <a:r>
              <a:rPr lang="en-US" altLang="ko-KR" dirty="0">
                <a:ea typeface="+mj-ea"/>
              </a:rPr>
              <a:t> </a:t>
            </a:r>
            <a:r>
              <a:rPr lang="ko-KR" altLang="en-US" dirty="0">
                <a:ea typeface="+mj-ea"/>
              </a:rPr>
              <a:t>않기 때문에 </a:t>
            </a:r>
            <a:r>
              <a:rPr lang="en-US" altLang="ko-KR" dirty="0">
                <a:ea typeface="+mj-ea"/>
              </a:rPr>
              <a:t>0 return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이전 </a:t>
            </a:r>
            <a:r>
              <a:rPr lang="en-US" altLang="ko-KR" dirty="0">
                <a:ea typeface="+mj-ea"/>
              </a:rPr>
              <a:t>depth</a:t>
            </a:r>
            <a:r>
              <a:rPr lang="ko-KR" altLang="en-US" dirty="0">
                <a:ea typeface="+mj-ea"/>
              </a:rPr>
              <a:t>의 로봇 위치를 </a:t>
            </a:r>
            <a:r>
              <a:rPr lang="en-US" altLang="ko-KR" dirty="0" err="1">
                <a:ea typeface="+mj-ea"/>
              </a:rPr>
              <a:t>prev_x</a:t>
            </a:r>
            <a:r>
              <a:rPr lang="ko-KR" altLang="en-US" dirty="0">
                <a:ea typeface="+mj-ea"/>
              </a:rPr>
              <a:t>와 </a:t>
            </a:r>
            <a:r>
              <a:rPr lang="en-US" altLang="ko-KR" dirty="0" err="1">
                <a:ea typeface="+mj-ea"/>
              </a:rPr>
              <a:t>prev_y</a:t>
            </a:r>
            <a:r>
              <a:rPr lang="ko-KR" altLang="en-US" dirty="0">
                <a:ea typeface="+mj-ea"/>
              </a:rPr>
              <a:t>로 다음 재귀에 넘겨준다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이번 </a:t>
            </a:r>
            <a:r>
              <a:rPr lang="en-US" altLang="ko-KR" dirty="0">
                <a:ea typeface="+mj-ea"/>
              </a:rPr>
              <a:t>depth</a:t>
            </a:r>
            <a:r>
              <a:rPr lang="ko-KR" altLang="en-US" dirty="0">
                <a:ea typeface="+mj-ea"/>
              </a:rPr>
              <a:t>에서 어느 방향으로 갈 것인지 </a:t>
            </a:r>
            <a:r>
              <a:rPr lang="en-US" altLang="ko-KR" dirty="0">
                <a:ea typeface="+mj-ea"/>
              </a:rPr>
              <a:t>way</a:t>
            </a:r>
            <a:r>
              <a:rPr lang="ko-KR" altLang="en-US" dirty="0">
                <a:ea typeface="+mj-ea"/>
              </a:rPr>
              <a:t>에 숫자로 표시한다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동 </a:t>
            </a:r>
            <a:r>
              <a:rPr lang="en-US" altLang="ko-KR" dirty="0">
                <a:ea typeface="+mj-ea"/>
              </a:rPr>
              <a:t>0 </a:t>
            </a:r>
            <a:r>
              <a:rPr lang="ko-KR" altLang="en-US" dirty="0">
                <a:ea typeface="+mj-ea"/>
              </a:rPr>
              <a:t>서 </a:t>
            </a:r>
            <a:r>
              <a:rPr lang="en-US" altLang="ko-KR" dirty="0">
                <a:ea typeface="+mj-ea"/>
              </a:rPr>
              <a:t>1 </a:t>
            </a:r>
            <a:r>
              <a:rPr lang="ko-KR" altLang="en-US" dirty="0">
                <a:ea typeface="+mj-ea"/>
              </a:rPr>
              <a:t>남 </a:t>
            </a:r>
            <a:r>
              <a:rPr lang="en-US" altLang="ko-KR" dirty="0">
                <a:ea typeface="+mj-ea"/>
              </a:rPr>
              <a:t>2 </a:t>
            </a:r>
            <a:r>
              <a:rPr lang="ko-KR" altLang="en-US" dirty="0">
                <a:ea typeface="+mj-ea"/>
              </a:rPr>
              <a:t>북 </a:t>
            </a:r>
            <a:r>
              <a:rPr lang="en-US" altLang="ko-KR" dirty="0">
                <a:ea typeface="+mj-ea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67498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0EFA-CAB2-4DEB-5B16-2A0F8A2E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AD1B59-90E6-B321-9931-4C69BAD46AB4}"/>
              </a:ext>
            </a:extLst>
          </p:cNvPr>
          <p:cNvSpPr txBox="1"/>
          <p:nvPr/>
        </p:nvSpPr>
        <p:spPr>
          <a:xfrm>
            <a:off x="360218" y="277092"/>
            <a:ext cx="1093585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퍼즐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BFS</a:t>
            </a:r>
            <a:r>
              <a:rPr lang="ko-KR" altLang="en-US" dirty="0">
                <a:ea typeface="+mj-ea"/>
              </a:rPr>
              <a:t>인 거 안 알려줬으면 못 풀었을 듯</a:t>
            </a:r>
            <a:r>
              <a:rPr lang="en-US" altLang="ko-KR" dirty="0">
                <a:ea typeface="+mj-ea"/>
              </a:rPr>
              <a:t>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99F0D-7BF7-DBA3-CB21-82F474D8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289610"/>
            <a:ext cx="11160831" cy="529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ED2731-ED29-A2CF-03A8-B30518E079A3}"/>
              </a:ext>
            </a:extLst>
          </p:cNvPr>
          <p:cNvSpPr txBox="1"/>
          <p:nvPr/>
        </p:nvSpPr>
        <p:spPr>
          <a:xfrm>
            <a:off x="360218" y="1962292"/>
            <a:ext cx="1093585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그냥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부터 갈 수 있는 위치를 그냥 다 써서 </a:t>
            </a:r>
            <a:r>
              <a:rPr lang="en-US" altLang="ko-KR" dirty="0">
                <a:ea typeface="+mj-ea"/>
              </a:rPr>
              <a:t>if</a:t>
            </a:r>
            <a:r>
              <a:rPr lang="ko-KR" altLang="en-US" dirty="0">
                <a:ea typeface="+mj-ea"/>
              </a:rPr>
              <a:t>문 없이 할 수 있게 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visited</a:t>
            </a:r>
            <a:r>
              <a:rPr lang="ko-KR" altLang="en-US" dirty="0">
                <a:ea typeface="+mj-ea"/>
              </a:rPr>
              <a:t>는 </a:t>
            </a:r>
            <a:r>
              <a:rPr lang="en-US" altLang="ko-KR" dirty="0">
                <a:ea typeface="+mj-ea"/>
              </a:rPr>
              <a:t>set()</a:t>
            </a:r>
            <a:r>
              <a:rPr lang="ko-KR" altLang="en-US" dirty="0">
                <a:ea typeface="+mj-ea"/>
              </a:rPr>
              <a:t>으로 </a:t>
            </a:r>
            <a:r>
              <a:rPr lang="en-US" altLang="ko-KR" dirty="0">
                <a:ea typeface="+mj-ea"/>
              </a:rPr>
              <a:t>queue</a:t>
            </a:r>
            <a:r>
              <a:rPr lang="ko-KR" altLang="en-US" dirty="0">
                <a:ea typeface="+mj-ea"/>
              </a:rPr>
              <a:t>에는 </a:t>
            </a:r>
            <a:r>
              <a:rPr lang="en-US" altLang="ko-KR" dirty="0">
                <a:ea typeface="+mj-ea"/>
              </a:rPr>
              <a:t>9</a:t>
            </a:r>
            <a:r>
              <a:rPr lang="ko-KR" altLang="en-US" dirty="0">
                <a:ea typeface="+mj-ea"/>
              </a:rPr>
              <a:t>개의 숫자를 </a:t>
            </a:r>
            <a:r>
              <a:rPr lang="en-US" altLang="ko-KR" dirty="0">
                <a:ea typeface="+mj-ea"/>
              </a:rPr>
              <a:t>string</a:t>
            </a:r>
            <a:r>
              <a:rPr lang="ko-KR" altLang="en-US" dirty="0">
                <a:ea typeface="+mj-ea"/>
              </a:rPr>
              <a:t>으로 이어 </a:t>
            </a:r>
            <a:r>
              <a:rPr lang="ko-KR" altLang="en-US" dirty="0" err="1">
                <a:ea typeface="+mj-ea"/>
              </a:rPr>
              <a:t>넣어줌</a:t>
            </a:r>
            <a:endParaRPr lang="en-US" altLang="ko-KR" dirty="0">
              <a:ea typeface="+mj-ea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“123405678”</a:t>
            </a:r>
          </a:p>
        </p:txBody>
      </p:sp>
    </p:spTree>
    <p:extLst>
      <p:ext uri="{BB962C8B-B14F-4D97-AF65-F5344CB8AC3E}">
        <p14:creationId xmlns:p14="http://schemas.microsoft.com/office/powerpoint/2010/main" val="8886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EB628-9594-24A1-90E4-5CD0E616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04FB5-B002-A3E9-2180-D614CBCBB7D2}"/>
              </a:ext>
            </a:extLst>
          </p:cNvPr>
          <p:cNvSpPr txBox="1"/>
          <p:nvPr/>
        </p:nvSpPr>
        <p:spPr>
          <a:xfrm>
            <a:off x="360218" y="277092"/>
            <a:ext cx="1093585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ea typeface="+mj-ea"/>
              </a:rPr>
              <a:t>퍼즐</a:t>
            </a:r>
            <a:endParaRPr lang="en-US" altLang="ko-KR" dirty="0"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4341DF-1DF6-017D-4FC1-1C506E009ECE}"/>
              </a:ext>
            </a:extLst>
          </p:cNvPr>
          <p:cNvSpPr txBox="1"/>
          <p:nvPr/>
        </p:nvSpPr>
        <p:spPr>
          <a:xfrm>
            <a:off x="360219" y="731384"/>
            <a:ext cx="75184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ea typeface="+mj-ea"/>
              </a:rPr>
              <a:t>그냥 </a:t>
            </a:r>
            <a:r>
              <a:rPr lang="en-US" altLang="ko-KR" dirty="0">
                <a:ea typeface="+mj-ea"/>
              </a:rPr>
              <a:t>0</a:t>
            </a:r>
            <a:r>
              <a:rPr lang="ko-KR" altLang="en-US" dirty="0">
                <a:ea typeface="+mj-ea"/>
              </a:rPr>
              <a:t>부터 갈 수 있는 위치를 그냥 다 써서 </a:t>
            </a:r>
            <a:r>
              <a:rPr lang="en-US" altLang="ko-KR" dirty="0">
                <a:ea typeface="+mj-ea"/>
              </a:rPr>
              <a:t>if</a:t>
            </a:r>
            <a:r>
              <a:rPr lang="ko-KR" altLang="en-US" dirty="0">
                <a:ea typeface="+mj-ea"/>
              </a:rPr>
              <a:t>문 없이 할 수 있게 함</a:t>
            </a:r>
            <a:endParaRPr lang="en-US" altLang="ko-KR" dirty="0"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ea typeface="+mj-ea"/>
              </a:rPr>
              <a:t>visited</a:t>
            </a:r>
            <a:r>
              <a:rPr lang="ko-KR" altLang="en-US" dirty="0">
                <a:ea typeface="+mj-ea"/>
              </a:rPr>
              <a:t>는 </a:t>
            </a:r>
            <a:r>
              <a:rPr lang="en-US" altLang="ko-KR" dirty="0">
                <a:ea typeface="+mj-ea"/>
              </a:rPr>
              <a:t>set()</a:t>
            </a:r>
            <a:r>
              <a:rPr lang="ko-KR" altLang="en-US" dirty="0">
                <a:ea typeface="+mj-ea"/>
              </a:rPr>
              <a:t>으로 </a:t>
            </a:r>
            <a:r>
              <a:rPr lang="en-US" altLang="ko-KR" dirty="0">
                <a:ea typeface="+mj-ea"/>
              </a:rPr>
              <a:t>queue</a:t>
            </a:r>
            <a:r>
              <a:rPr lang="ko-KR" altLang="en-US" dirty="0">
                <a:ea typeface="+mj-ea"/>
              </a:rPr>
              <a:t>에는 </a:t>
            </a:r>
            <a:r>
              <a:rPr lang="en-US" altLang="ko-KR" dirty="0">
                <a:ea typeface="+mj-ea"/>
              </a:rPr>
              <a:t>9</a:t>
            </a:r>
            <a:r>
              <a:rPr lang="ko-KR" altLang="en-US" dirty="0">
                <a:ea typeface="+mj-ea"/>
              </a:rPr>
              <a:t>개의 숫자를 </a:t>
            </a:r>
            <a:r>
              <a:rPr lang="en-US" altLang="ko-KR" dirty="0">
                <a:ea typeface="+mj-ea"/>
              </a:rPr>
              <a:t>string</a:t>
            </a:r>
            <a:r>
              <a:rPr lang="ko-KR" altLang="en-US" dirty="0">
                <a:ea typeface="+mj-ea"/>
              </a:rPr>
              <a:t>으로 이어 </a:t>
            </a:r>
            <a:r>
              <a:rPr lang="ko-KR" altLang="en-US" dirty="0" err="1">
                <a:ea typeface="+mj-ea"/>
              </a:rPr>
              <a:t>넣어줌</a:t>
            </a:r>
            <a:endParaRPr lang="en-US" altLang="ko-KR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F56EE1-7BAF-46C7-267E-C1E5C201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449" y="0"/>
            <a:ext cx="3715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412</Words>
  <Application>Microsoft Office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SEORIM CHO</dc:creator>
  <cp:lastModifiedBy>조서림(학부생-소프트웨어전공)</cp:lastModifiedBy>
  <cp:revision>223</cp:revision>
  <dcterms:created xsi:type="dcterms:W3CDTF">2024-08-09T13:03:11Z</dcterms:created>
  <dcterms:modified xsi:type="dcterms:W3CDTF">2025-01-16T13:39:32Z</dcterms:modified>
</cp:coreProperties>
</file>