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9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81" r:id="rId20"/>
    <p:sldId id="288" r:id="rId21"/>
    <p:sldId id="274" r:id="rId22"/>
    <p:sldId id="273" r:id="rId23"/>
    <p:sldId id="282" r:id="rId24"/>
    <p:sldId id="283" r:id="rId25"/>
    <p:sldId id="284" r:id="rId26"/>
    <p:sldId id="285" r:id="rId27"/>
    <p:sldId id="286" r:id="rId28"/>
    <p:sldId id="289" r:id="rId29"/>
    <p:sldId id="290" r:id="rId30"/>
    <p:sldId id="291" r:id="rId31"/>
    <p:sldId id="292" r:id="rId32"/>
    <p:sldId id="275" r:id="rId33"/>
    <p:sldId id="276" r:id="rId34"/>
    <p:sldId id="287" r:id="rId35"/>
    <p:sldId id="277" r:id="rId36"/>
    <p:sldId id="278" r:id="rId37"/>
    <p:sldId id="27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98A7CBD-A5B9-4744-A2E2-A4AC50E3DABA}">
          <p14:sldIdLst>
            <p14:sldId id="256"/>
            <p14:sldId id="257"/>
            <p14:sldId id="280"/>
          </p14:sldIdLst>
        </p14:section>
        <p14:section name="Symptoms of Poor Design" id="{91CD5494-D205-428D-B849-EAF07F469C4F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Cohesion and Coupling" id="{4B111B0E-E4C0-4BD6-A80C-1DA891CEA2DC}">
          <p14:sldIdLst>
            <p14:sldId id="266"/>
            <p14:sldId id="267"/>
            <p14:sldId id="268"/>
            <p14:sldId id="269"/>
            <p14:sldId id="270"/>
            <p14:sldId id="271"/>
            <p14:sldId id="272"/>
            <p14:sldId id="281"/>
            <p14:sldId id="288"/>
          </p14:sldIdLst>
        </p14:section>
        <p14:section name="SOLID" id="{87D0206D-4309-4632-8617-8D68D487457A}">
          <p14:sldIdLst>
            <p14:sldId id="274"/>
            <p14:sldId id="273"/>
            <p14:sldId id="282"/>
            <p14:sldId id="283"/>
            <p14:sldId id="284"/>
            <p14:sldId id="285"/>
            <p14:sldId id="286"/>
          </p14:sldIdLst>
        </p14:section>
        <p14:section name="Law of Demeter" id="{5001E69E-A290-45D4-A651-5168EFBDD367}">
          <p14:sldIdLst>
            <p14:sldId id="289"/>
            <p14:sldId id="290"/>
          </p14:sldIdLst>
        </p14:section>
        <p14:section name="Grasp" id="{1C49B69D-EF00-4706-8450-54D6DF8C9EC7}">
          <p14:sldIdLst>
            <p14:sldId id="291"/>
            <p14:sldId id="292"/>
          </p14:sldIdLst>
        </p14:section>
        <p14:section name="Design Patterns" id="{47F2FB3E-F69E-45F0-A344-3B6FA360D41E}">
          <p14:sldIdLst>
            <p14:sldId id="275"/>
            <p14:sldId id="276"/>
            <p14:sldId id="287"/>
          </p14:sldIdLst>
        </p14:section>
        <p14:section name="References" id="{2AE552F9-2DCC-47DA-8015-083F603B576A}">
          <p14:sldIdLst>
            <p14:sldId id="277"/>
            <p14:sldId id="278"/>
          </p14:sldIdLst>
        </p14:section>
        <p14:section name="Question Time" id="{CEFBBBDA-BC1E-40BD-895C-31E99D6154C9}">
          <p14:sldIdLst>
            <p14:sldId id="2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253" autoAdjust="0"/>
  </p:normalViewPr>
  <p:slideViewPr>
    <p:cSldViewPr snapToGrid="0">
      <p:cViewPr varScale="1">
        <p:scale>
          <a:sx n="92" d="100"/>
          <a:sy n="92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08B90A-EFE0-4997-A50C-7FC1A75BFBE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BB130CD-997D-4FC3-A220-B999FC25539B}">
      <dgm:prSet phldrT="[Text]"/>
      <dgm:spPr/>
      <dgm:t>
        <a:bodyPr/>
        <a:lstStyle/>
        <a:p>
          <a:r>
            <a:rPr lang="tr-TR" dirty="0" err="1" smtClean="0"/>
            <a:t>Module</a:t>
          </a:r>
          <a:endParaRPr lang="en-US" dirty="0"/>
        </a:p>
      </dgm:t>
    </dgm:pt>
    <dgm:pt modelId="{56626E7A-9281-473D-A5B9-7215CFC9A63D}" type="parTrans" cxnId="{0A9F163C-09CA-420E-BA8F-588AB9869454}">
      <dgm:prSet/>
      <dgm:spPr/>
      <dgm:t>
        <a:bodyPr/>
        <a:lstStyle/>
        <a:p>
          <a:endParaRPr lang="en-US"/>
        </a:p>
      </dgm:t>
    </dgm:pt>
    <dgm:pt modelId="{70AED8BC-6CE5-431D-93D9-5E9A4D8B8BA1}" type="sibTrans" cxnId="{0A9F163C-09CA-420E-BA8F-588AB9869454}">
      <dgm:prSet/>
      <dgm:spPr/>
      <dgm:t>
        <a:bodyPr/>
        <a:lstStyle/>
        <a:p>
          <a:endParaRPr lang="en-US"/>
        </a:p>
      </dgm:t>
    </dgm:pt>
    <dgm:pt modelId="{B2AB62C3-3864-4DB3-8BF5-68460DEBB9A3}">
      <dgm:prSet phldrT="[Text]"/>
      <dgm:spPr/>
      <dgm:t>
        <a:bodyPr/>
        <a:lstStyle/>
        <a:p>
          <a:r>
            <a:rPr lang="tr-TR" dirty="0" err="1" smtClean="0"/>
            <a:t>Module</a:t>
          </a:r>
          <a:endParaRPr lang="en-US" dirty="0"/>
        </a:p>
      </dgm:t>
    </dgm:pt>
    <dgm:pt modelId="{33F64A66-7CB4-48AE-A76F-2BD5BF7218AD}" type="parTrans" cxnId="{FA932CC5-98A7-4DEB-A234-F7DE8AD1CDD6}">
      <dgm:prSet/>
      <dgm:spPr/>
      <dgm:t>
        <a:bodyPr/>
        <a:lstStyle/>
        <a:p>
          <a:endParaRPr lang="en-US"/>
        </a:p>
      </dgm:t>
    </dgm:pt>
    <dgm:pt modelId="{081A9C74-A3D3-4248-BF48-344D4A2AC7D1}" type="sibTrans" cxnId="{FA932CC5-98A7-4DEB-A234-F7DE8AD1CDD6}">
      <dgm:prSet/>
      <dgm:spPr/>
      <dgm:t>
        <a:bodyPr/>
        <a:lstStyle/>
        <a:p>
          <a:endParaRPr lang="en-US"/>
        </a:p>
      </dgm:t>
    </dgm:pt>
    <dgm:pt modelId="{66D2D61F-3F39-4318-A692-88E17D405A23}">
      <dgm:prSet phldrT="[Text]"/>
      <dgm:spPr/>
      <dgm:t>
        <a:bodyPr/>
        <a:lstStyle/>
        <a:p>
          <a:r>
            <a:rPr lang="tr-TR" dirty="0" err="1" smtClean="0"/>
            <a:t>Module</a:t>
          </a:r>
          <a:endParaRPr lang="en-US" dirty="0"/>
        </a:p>
      </dgm:t>
    </dgm:pt>
    <dgm:pt modelId="{86B58FA0-2AFF-45ED-9E5B-6B4EC22FB788}" type="parTrans" cxnId="{E05E421F-B84C-46B0-BCD9-BE5AC56008CC}">
      <dgm:prSet/>
      <dgm:spPr/>
      <dgm:t>
        <a:bodyPr/>
        <a:lstStyle/>
        <a:p>
          <a:endParaRPr lang="en-US"/>
        </a:p>
      </dgm:t>
    </dgm:pt>
    <dgm:pt modelId="{56F30B10-D665-4A9F-A34F-7E8D18DE6072}" type="sibTrans" cxnId="{E05E421F-B84C-46B0-BCD9-BE5AC56008CC}">
      <dgm:prSet/>
      <dgm:spPr/>
      <dgm:t>
        <a:bodyPr/>
        <a:lstStyle/>
        <a:p>
          <a:endParaRPr lang="en-US"/>
        </a:p>
      </dgm:t>
    </dgm:pt>
    <dgm:pt modelId="{EF027FB6-8CA8-455A-AD03-4A3609985E4F}">
      <dgm:prSet phldrT="[Text]"/>
      <dgm:spPr/>
      <dgm:t>
        <a:bodyPr/>
        <a:lstStyle/>
        <a:p>
          <a:r>
            <a:rPr lang="tr-TR" dirty="0" err="1" smtClean="0"/>
            <a:t>Module</a:t>
          </a:r>
          <a:endParaRPr lang="en-US" dirty="0"/>
        </a:p>
      </dgm:t>
    </dgm:pt>
    <dgm:pt modelId="{4EC9FBA7-CF98-4FF7-8EE0-A79B1359816F}" type="parTrans" cxnId="{A0D7460D-4D92-4574-BE46-504BDDB91AC2}">
      <dgm:prSet/>
      <dgm:spPr/>
      <dgm:t>
        <a:bodyPr/>
        <a:lstStyle/>
        <a:p>
          <a:endParaRPr lang="en-US"/>
        </a:p>
      </dgm:t>
    </dgm:pt>
    <dgm:pt modelId="{001939FE-0726-4860-BC1C-2A00E473A189}" type="sibTrans" cxnId="{A0D7460D-4D92-4574-BE46-504BDDB91AC2}">
      <dgm:prSet/>
      <dgm:spPr/>
      <dgm:t>
        <a:bodyPr/>
        <a:lstStyle/>
        <a:p>
          <a:endParaRPr lang="en-US"/>
        </a:p>
      </dgm:t>
    </dgm:pt>
    <dgm:pt modelId="{AF4EC636-E2B2-45C0-9717-D8303B52703A}" type="pres">
      <dgm:prSet presAssocID="{0608B90A-EFE0-4997-A50C-7FC1A75BFBE5}" presName="cycle" presStyleCnt="0">
        <dgm:presLayoutVars>
          <dgm:dir/>
          <dgm:resizeHandles val="exact"/>
        </dgm:presLayoutVars>
      </dgm:prSet>
      <dgm:spPr/>
    </dgm:pt>
    <dgm:pt modelId="{9D9FDDF0-1555-4F80-94B5-0AE121A61CF1}" type="pres">
      <dgm:prSet presAssocID="{9BB130CD-997D-4FC3-A220-B999FC25539B}" presName="node" presStyleLbl="node1" presStyleIdx="0" presStyleCnt="4" custRadScaleRad="100004" custRadScaleInc="1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1766F-FB32-4112-94A9-94AB772DBE70}" type="pres">
      <dgm:prSet presAssocID="{70AED8BC-6CE5-431D-93D9-5E9A4D8B8BA1}" presName="sibTrans" presStyleLbl="sibTrans2D1" presStyleIdx="0" presStyleCnt="4"/>
      <dgm:spPr/>
    </dgm:pt>
    <dgm:pt modelId="{2FF7304C-0FC0-4EEB-B53F-C339BCF43BD9}" type="pres">
      <dgm:prSet presAssocID="{70AED8BC-6CE5-431D-93D9-5E9A4D8B8BA1}" presName="connectorText" presStyleLbl="sibTrans2D1" presStyleIdx="0" presStyleCnt="4"/>
      <dgm:spPr/>
    </dgm:pt>
    <dgm:pt modelId="{D68F846F-BAF2-412C-BF3C-FF8B56EF9AB6}" type="pres">
      <dgm:prSet presAssocID="{B2AB62C3-3864-4DB3-8BF5-68460DEBB9A3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A0A02-0769-492B-987A-5CA5003D632F}" type="pres">
      <dgm:prSet presAssocID="{081A9C74-A3D3-4248-BF48-344D4A2AC7D1}" presName="sibTrans" presStyleLbl="sibTrans2D1" presStyleIdx="1" presStyleCnt="4"/>
      <dgm:spPr/>
    </dgm:pt>
    <dgm:pt modelId="{28885F09-2F09-40F0-AF76-F60509E54F77}" type="pres">
      <dgm:prSet presAssocID="{081A9C74-A3D3-4248-BF48-344D4A2AC7D1}" presName="connectorText" presStyleLbl="sibTrans2D1" presStyleIdx="1" presStyleCnt="4"/>
      <dgm:spPr/>
    </dgm:pt>
    <dgm:pt modelId="{AD9BD536-9E07-44E2-A69D-33800F8B65A2}" type="pres">
      <dgm:prSet presAssocID="{66D2D61F-3F39-4318-A692-88E17D405A23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71070-5E9D-4C22-ABA1-6F248D575FD1}" type="pres">
      <dgm:prSet presAssocID="{56F30B10-D665-4A9F-A34F-7E8D18DE6072}" presName="sibTrans" presStyleLbl="sibTrans2D1" presStyleIdx="2" presStyleCnt="4"/>
      <dgm:spPr/>
    </dgm:pt>
    <dgm:pt modelId="{566ED803-98EF-4D8D-8FB1-2E9C497406F8}" type="pres">
      <dgm:prSet presAssocID="{56F30B10-D665-4A9F-A34F-7E8D18DE6072}" presName="connectorText" presStyleLbl="sibTrans2D1" presStyleIdx="2" presStyleCnt="4"/>
      <dgm:spPr/>
    </dgm:pt>
    <dgm:pt modelId="{29FF8FB3-34ED-46E8-BF45-750C5FBADD16}" type="pres">
      <dgm:prSet presAssocID="{EF027FB6-8CA8-455A-AD03-4A3609985E4F}" presName="node" presStyleLbl="node1" presStyleIdx="3" presStyleCnt="4">
        <dgm:presLayoutVars>
          <dgm:bulletEnabled val="1"/>
        </dgm:presLayoutVars>
      </dgm:prSet>
      <dgm:spPr/>
    </dgm:pt>
    <dgm:pt modelId="{31E8423A-75BB-4C51-80A7-CF165887496F}" type="pres">
      <dgm:prSet presAssocID="{001939FE-0726-4860-BC1C-2A00E473A189}" presName="sibTrans" presStyleLbl="sibTrans2D1" presStyleIdx="3" presStyleCnt="4"/>
      <dgm:spPr/>
    </dgm:pt>
    <dgm:pt modelId="{41E2E58B-B5A7-442F-9D46-6F31D8715AE2}" type="pres">
      <dgm:prSet presAssocID="{001939FE-0726-4860-BC1C-2A00E473A189}" presName="connectorText" presStyleLbl="sibTrans2D1" presStyleIdx="3" presStyleCnt="4"/>
      <dgm:spPr/>
    </dgm:pt>
  </dgm:ptLst>
  <dgm:cxnLst>
    <dgm:cxn modelId="{EB6DAFA0-FA85-4C5D-AFF6-DEC7E21E1260}" type="presOf" srcId="{56F30B10-D665-4A9F-A34F-7E8D18DE6072}" destId="{566ED803-98EF-4D8D-8FB1-2E9C497406F8}" srcOrd="1" destOrd="0" presId="urn:microsoft.com/office/officeart/2005/8/layout/cycle2"/>
    <dgm:cxn modelId="{688D84BD-83B9-44E7-B891-88E7EC355B9D}" type="presOf" srcId="{B2AB62C3-3864-4DB3-8BF5-68460DEBB9A3}" destId="{D68F846F-BAF2-412C-BF3C-FF8B56EF9AB6}" srcOrd="0" destOrd="0" presId="urn:microsoft.com/office/officeart/2005/8/layout/cycle2"/>
    <dgm:cxn modelId="{A0D7460D-4D92-4574-BE46-504BDDB91AC2}" srcId="{0608B90A-EFE0-4997-A50C-7FC1A75BFBE5}" destId="{EF027FB6-8CA8-455A-AD03-4A3609985E4F}" srcOrd="3" destOrd="0" parTransId="{4EC9FBA7-CF98-4FF7-8EE0-A79B1359816F}" sibTransId="{001939FE-0726-4860-BC1C-2A00E473A189}"/>
    <dgm:cxn modelId="{0A9F163C-09CA-420E-BA8F-588AB9869454}" srcId="{0608B90A-EFE0-4997-A50C-7FC1A75BFBE5}" destId="{9BB130CD-997D-4FC3-A220-B999FC25539B}" srcOrd="0" destOrd="0" parTransId="{56626E7A-9281-473D-A5B9-7215CFC9A63D}" sibTransId="{70AED8BC-6CE5-431D-93D9-5E9A4D8B8BA1}"/>
    <dgm:cxn modelId="{3F00FBF7-014A-4856-8B1D-9B739E370C1F}" type="presOf" srcId="{0608B90A-EFE0-4997-A50C-7FC1A75BFBE5}" destId="{AF4EC636-E2B2-45C0-9717-D8303B52703A}" srcOrd="0" destOrd="0" presId="urn:microsoft.com/office/officeart/2005/8/layout/cycle2"/>
    <dgm:cxn modelId="{097D4CAD-D84A-4B2B-8533-1E041C7278CD}" type="presOf" srcId="{70AED8BC-6CE5-431D-93D9-5E9A4D8B8BA1}" destId="{2FF7304C-0FC0-4EEB-B53F-C339BCF43BD9}" srcOrd="1" destOrd="0" presId="urn:microsoft.com/office/officeart/2005/8/layout/cycle2"/>
    <dgm:cxn modelId="{062E9738-54FB-4ED7-A2B2-916765D25A97}" type="presOf" srcId="{001939FE-0726-4860-BC1C-2A00E473A189}" destId="{31E8423A-75BB-4C51-80A7-CF165887496F}" srcOrd="0" destOrd="0" presId="urn:microsoft.com/office/officeart/2005/8/layout/cycle2"/>
    <dgm:cxn modelId="{8DF7CDE2-9FDC-4F6D-A4BA-508705672ABC}" type="presOf" srcId="{081A9C74-A3D3-4248-BF48-344D4A2AC7D1}" destId="{749A0A02-0769-492B-987A-5CA5003D632F}" srcOrd="0" destOrd="0" presId="urn:microsoft.com/office/officeart/2005/8/layout/cycle2"/>
    <dgm:cxn modelId="{D51E5995-F422-49CA-A1D5-14CD067B4941}" type="presOf" srcId="{56F30B10-D665-4A9F-A34F-7E8D18DE6072}" destId="{5BC71070-5E9D-4C22-ABA1-6F248D575FD1}" srcOrd="0" destOrd="0" presId="urn:microsoft.com/office/officeart/2005/8/layout/cycle2"/>
    <dgm:cxn modelId="{78C5AD6E-5C90-46F7-A2AA-726F81050847}" type="presOf" srcId="{EF027FB6-8CA8-455A-AD03-4A3609985E4F}" destId="{29FF8FB3-34ED-46E8-BF45-750C5FBADD16}" srcOrd="0" destOrd="0" presId="urn:microsoft.com/office/officeart/2005/8/layout/cycle2"/>
    <dgm:cxn modelId="{1585BE29-DBDF-4CD4-A15B-CE58333791BA}" type="presOf" srcId="{66D2D61F-3F39-4318-A692-88E17D405A23}" destId="{AD9BD536-9E07-44E2-A69D-33800F8B65A2}" srcOrd="0" destOrd="0" presId="urn:microsoft.com/office/officeart/2005/8/layout/cycle2"/>
    <dgm:cxn modelId="{FA932CC5-98A7-4DEB-A234-F7DE8AD1CDD6}" srcId="{0608B90A-EFE0-4997-A50C-7FC1A75BFBE5}" destId="{B2AB62C3-3864-4DB3-8BF5-68460DEBB9A3}" srcOrd="1" destOrd="0" parTransId="{33F64A66-7CB4-48AE-A76F-2BD5BF7218AD}" sibTransId="{081A9C74-A3D3-4248-BF48-344D4A2AC7D1}"/>
    <dgm:cxn modelId="{E05E421F-B84C-46B0-BCD9-BE5AC56008CC}" srcId="{0608B90A-EFE0-4997-A50C-7FC1A75BFBE5}" destId="{66D2D61F-3F39-4318-A692-88E17D405A23}" srcOrd="2" destOrd="0" parTransId="{86B58FA0-2AFF-45ED-9E5B-6B4EC22FB788}" sibTransId="{56F30B10-D665-4A9F-A34F-7E8D18DE6072}"/>
    <dgm:cxn modelId="{A19D9FC0-6995-4E52-9E1E-870B1BD028C2}" type="presOf" srcId="{001939FE-0726-4860-BC1C-2A00E473A189}" destId="{41E2E58B-B5A7-442F-9D46-6F31D8715AE2}" srcOrd="1" destOrd="0" presId="urn:microsoft.com/office/officeart/2005/8/layout/cycle2"/>
    <dgm:cxn modelId="{CEDA1F91-6BA7-4FBA-8066-7B3D225F0AA1}" type="presOf" srcId="{70AED8BC-6CE5-431D-93D9-5E9A4D8B8BA1}" destId="{D801766F-FB32-4112-94A9-94AB772DBE70}" srcOrd="0" destOrd="0" presId="urn:microsoft.com/office/officeart/2005/8/layout/cycle2"/>
    <dgm:cxn modelId="{EBE06CFA-D9EE-4968-88BB-4150AA063C58}" type="presOf" srcId="{081A9C74-A3D3-4248-BF48-344D4A2AC7D1}" destId="{28885F09-2F09-40F0-AF76-F60509E54F77}" srcOrd="1" destOrd="0" presId="urn:microsoft.com/office/officeart/2005/8/layout/cycle2"/>
    <dgm:cxn modelId="{C342C2B1-036E-4F95-96FC-136EEDB8DFD0}" type="presOf" srcId="{9BB130CD-997D-4FC3-A220-B999FC25539B}" destId="{9D9FDDF0-1555-4F80-94B5-0AE121A61CF1}" srcOrd="0" destOrd="0" presId="urn:microsoft.com/office/officeart/2005/8/layout/cycle2"/>
    <dgm:cxn modelId="{18F9A49E-72D5-43E4-BC70-60A84F90A670}" type="presParOf" srcId="{AF4EC636-E2B2-45C0-9717-D8303B52703A}" destId="{9D9FDDF0-1555-4F80-94B5-0AE121A61CF1}" srcOrd="0" destOrd="0" presId="urn:microsoft.com/office/officeart/2005/8/layout/cycle2"/>
    <dgm:cxn modelId="{99B34D23-8D17-439D-8C4E-5CA75C4B7F6C}" type="presParOf" srcId="{AF4EC636-E2B2-45C0-9717-D8303B52703A}" destId="{D801766F-FB32-4112-94A9-94AB772DBE70}" srcOrd="1" destOrd="0" presId="urn:microsoft.com/office/officeart/2005/8/layout/cycle2"/>
    <dgm:cxn modelId="{C7B34F87-FD75-428B-8610-9CA91094922F}" type="presParOf" srcId="{D801766F-FB32-4112-94A9-94AB772DBE70}" destId="{2FF7304C-0FC0-4EEB-B53F-C339BCF43BD9}" srcOrd="0" destOrd="0" presId="urn:microsoft.com/office/officeart/2005/8/layout/cycle2"/>
    <dgm:cxn modelId="{4F884A65-88F3-46CE-956B-813C5597578A}" type="presParOf" srcId="{AF4EC636-E2B2-45C0-9717-D8303B52703A}" destId="{D68F846F-BAF2-412C-BF3C-FF8B56EF9AB6}" srcOrd="2" destOrd="0" presId="urn:microsoft.com/office/officeart/2005/8/layout/cycle2"/>
    <dgm:cxn modelId="{AD53C76F-B95B-4407-AC24-1E3EEE497D63}" type="presParOf" srcId="{AF4EC636-E2B2-45C0-9717-D8303B52703A}" destId="{749A0A02-0769-492B-987A-5CA5003D632F}" srcOrd="3" destOrd="0" presId="urn:microsoft.com/office/officeart/2005/8/layout/cycle2"/>
    <dgm:cxn modelId="{C96CFF74-F8E7-4B3E-A0D2-85724A3D3602}" type="presParOf" srcId="{749A0A02-0769-492B-987A-5CA5003D632F}" destId="{28885F09-2F09-40F0-AF76-F60509E54F77}" srcOrd="0" destOrd="0" presId="urn:microsoft.com/office/officeart/2005/8/layout/cycle2"/>
    <dgm:cxn modelId="{28E30AFE-59E0-4EAB-BB7E-F48E4F3E1405}" type="presParOf" srcId="{AF4EC636-E2B2-45C0-9717-D8303B52703A}" destId="{AD9BD536-9E07-44E2-A69D-33800F8B65A2}" srcOrd="4" destOrd="0" presId="urn:microsoft.com/office/officeart/2005/8/layout/cycle2"/>
    <dgm:cxn modelId="{6C5465D7-8A9E-4E23-B266-AB371B8F0DCF}" type="presParOf" srcId="{AF4EC636-E2B2-45C0-9717-D8303B52703A}" destId="{5BC71070-5E9D-4C22-ABA1-6F248D575FD1}" srcOrd="5" destOrd="0" presId="urn:microsoft.com/office/officeart/2005/8/layout/cycle2"/>
    <dgm:cxn modelId="{544F7C74-B967-4F5B-9ABD-A542AD3B6EFE}" type="presParOf" srcId="{5BC71070-5E9D-4C22-ABA1-6F248D575FD1}" destId="{566ED803-98EF-4D8D-8FB1-2E9C497406F8}" srcOrd="0" destOrd="0" presId="urn:microsoft.com/office/officeart/2005/8/layout/cycle2"/>
    <dgm:cxn modelId="{7C51AEAF-AEC2-40CC-916D-48A30B36B95D}" type="presParOf" srcId="{AF4EC636-E2B2-45C0-9717-D8303B52703A}" destId="{29FF8FB3-34ED-46E8-BF45-750C5FBADD16}" srcOrd="6" destOrd="0" presId="urn:microsoft.com/office/officeart/2005/8/layout/cycle2"/>
    <dgm:cxn modelId="{DA48036A-0C5F-42EF-9E61-0C6C447EDB62}" type="presParOf" srcId="{AF4EC636-E2B2-45C0-9717-D8303B52703A}" destId="{31E8423A-75BB-4C51-80A7-CF165887496F}" srcOrd="7" destOrd="0" presId="urn:microsoft.com/office/officeart/2005/8/layout/cycle2"/>
    <dgm:cxn modelId="{10678F42-7EFB-4327-A4FB-FB73F73D09CC}" type="presParOf" srcId="{31E8423A-75BB-4C51-80A7-CF165887496F}" destId="{41E2E58B-B5A7-442F-9D46-6F31D8715AE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FDDF0-1555-4F80-94B5-0AE121A61CF1}">
      <dsp:nvSpPr>
        <dsp:cNvPr id="0" name=""/>
        <dsp:cNvSpPr/>
      </dsp:nvSpPr>
      <dsp:spPr>
        <a:xfrm>
          <a:off x="627450" y="143"/>
          <a:ext cx="581108" cy="58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Module</a:t>
          </a:r>
          <a:endParaRPr lang="en-US" sz="800" kern="1200" dirty="0"/>
        </a:p>
      </dsp:txBody>
      <dsp:txXfrm>
        <a:off x="712551" y="85244"/>
        <a:ext cx="410906" cy="410906"/>
      </dsp:txXfrm>
    </dsp:sp>
    <dsp:sp modelId="{D801766F-FB32-4112-94A9-94AB772DBE70}">
      <dsp:nvSpPr>
        <dsp:cNvPr id="0" name=""/>
        <dsp:cNvSpPr/>
      </dsp:nvSpPr>
      <dsp:spPr>
        <a:xfrm rot="2714946">
          <a:off x="1144600" y="498262"/>
          <a:ext cx="152771" cy="19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151382" y="521213"/>
        <a:ext cx="106940" cy="117674"/>
      </dsp:txXfrm>
    </dsp:sp>
    <dsp:sp modelId="{D68F846F-BAF2-412C-BF3C-FF8B56EF9AB6}">
      <dsp:nvSpPr>
        <dsp:cNvPr id="0" name=""/>
        <dsp:cNvSpPr/>
      </dsp:nvSpPr>
      <dsp:spPr>
        <a:xfrm>
          <a:off x="1239499" y="617537"/>
          <a:ext cx="581108" cy="58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Module</a:t>
          </a:r>
          <a:endParaRPr lang="en-US" sz="800" kern="1200" dirty="0"/>
        </a:p>
      </dsp:txBody>
      <dsp:txXfrm>
        <a:off x="1324600" y="702638"/>
        <a:ext cx="410906" cy="410906"/>
      </dsp:txXfrm>
    </dsp:sp>
    <dsp:sp modelId="{749A0A02-0769-492B-987A-5CA5003D632F}">
      <dsp:nvSpPr>
        <dsp:cNvPr id="0" name=""/>
        <dsp:cNvSpPr/>
      </dsp:nvSpPr>
      <dsp:spPr>
        <a:xfrm rot="8100000">
          <a:off x="1147070" y="1115629"/>
          <a:ext cx="154768" cy="19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186700" y="1138439"/>
        <a:ext cx="108338" cy="117674"/>
      </dsp:txXfrm>
    </dsp:sp>
    <dsp:sp modelId="{AD9BD536-9E07-44E2-A69D-33800F8B65A2}">
      <dsp:nvSpPr>
        <dsp:cNvPr id="0" name=""/>
        <dsp:cNvSpPr/>
      </dsp:nvSpPr>
      <dsp:spPr>
        <a:xfrm>
          <a:off x="622107" y="1234930"/>
          <a:ext cx="581108" cy="58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Module</a:t>
          </a:r>
          <a:endParaRPr lang="en-US" sz="800" kern="1200" dirty="0"/>
        </a:p>
      </dsp:txBody>
      <dsp:txXfrm>
        <a:off x="707208" y="1320031"/>
        <a:ext cx="410906" cy="410906"/>
      </dsp:txXfrm>
    </dsp:sp>
    <dsp:sp modelId="{5BC71070-5E9D-4C22-ABA1-6F248D575FD1}">
      <dsp:nvSpPr>
        <dsp:cNvPr id="0" name=""/>
        <dsp:cNvSpPr/>
      </dsp:nvSpPr>
      <dsp:spPr>
        <a:xfrm rot="13500000">
          <a:off x="529678" y="1121823"/>
          <a:ext cx="154768" cy="19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569308" y="1177463"/>
        <a:ext cx="108338" cy="117674"/>
      </dsp:txXfrm>
    </dsp:sp>
    <dsp:sp modelId="{29FF8FB3-34ED-46E8-BF45-750C5FBADD16}">
      <dsp:nvSpPr>
        <dsp:cNvPr id="0" name=""/>
        <dsp:cNvSpPr/>
      </dsp:nvSpPr>
      <dsp:spPr>
        <a:xfrm>
          <a:off x="4714" y="617537"/>
          <a:ext cx="581108" cy="58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tr-TR" sz="800" kern="1200" dirty="0" err="1" smtClean="0"/>
            <a:t>Module</a:t>
          </a:r>
          <a:endParaRPr lang="en-US" sz="800" kern="1200" dirty="0"/>
        </a:p>
      </dsp:txBody>
      <dsp:txXfrm>
        <a:off x="89815" y="702638"/>
        <a:ext cx="410906" cy="410906"/>
      </dsp:txXfrm>
    </dsp:sp>
    <dsp:sp modelId="{31E8423A-75BB-4C51-80A7-CF165887496F}">
      <dsp:nvSpPr>
        <dsp:cNvPr id="0" name=""/>
        <dsp:cNvSpPr/>
      </dsp:nvSpPr>
      <dsp:spPr>
        <a:xfrm rot="18914809">
          <a:off x="525097" y="504456"/>
          <a:ext cx="156776" cy="19612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31913" y="560238"/>
        <a:ext cx="109743" cy="117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B3C4C-B294-47B4-9F03-65724AA8A98C}" type="datetimeFigureOut">
              <a:rPr lang="tr-TR" smtClean="0"/>
              <a:t>25.02.2022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CA7D4-4229-4959-961E-7B1EA93AD5D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59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Clean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 nedir?</a:t>
            </a:r>
          </a:p>
          <a:p>
            <a:r>
              <a:rPr lang="tr-TR" dirty="0" err="1" smtClean="0"/>
              <a:t>Bjarne</a:t>
            </a:r>
            <a:r>
              <a:rPr lang="tr-TR" dirty="0" smtClean="0"/>
              <a:t> </a:t>
            </a:r>
            <a:r>
              <a:rPr lang="tr-TR" dirty="0" err="1" smtClean="0"/>
              <a:t>Stroustrup</a:t>
            </a:r>
            <a:r>
              <a:rPr lang="tr-TR" dirty="0" smtClean="0"/>
              <a:t>: Şık ve etkin (</a:t>
            </a:r>
            <a:r>
              <a:rPr lang="tr-TR" dirty="0" err="1" smtClean="0"/>
              <a:t>elegant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efficient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Grady</a:t>
            </a:r>
            <a:r>
              <a:rPr lang="tr-TR" dirty="0" smtClean="0"/>
              <a:t> </a:t>
            </a:r>
            <a:r>
              <a:rPr lang="tr-TR" dirty="0" err="1" smtClean="0"/>
              <a:t>Booch</a:t>
            </a:r>
            <a:r>
              <a:rPr lang="tr-TR" dirty="0" smtClean="0"/>
              <a:t>: Basit ve doğrudan (</a:t>
            </a:r>
            <a:r>
              <a:rPr lang="tr-TR" dirty="0" err="1" smtClean="0"/>
              <a:t>simple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direct</a:t>
            </a:r>
            <a:r>
              <a:rPr lang="tr-TR" dirty="0" smtClean="0"/>
              <a:t>)</a:t>
            </a:r>
          </a:p>
          <a:p>
            <a:r>
              <a:rPr lang="tr-TR" dirty="0" smtClean="0"/>
              <a:t>Michael </a:t>
            </a:r>
            <a:r>
              <a:rPr lang="tr-TR" dirty="0" err="1" smtClean="0"/>
              <a:t>Feathers</a:t>
            </a:r>
            <a:r>
              <a:rPr lang="tr-TR" dirty="0" smtClean="0"/>
              <a:t>: Dikkatli, önem veren birisi tarafından yazılmış şeklide</a:t>
            </a:r>
            <a:r>
              <a:rPr lang="tr-TR" baseline="0" dirty="0" smtClean="0"/>
              <a:t> </a:t>
            </a:r>
            <a:r>
              <a:rPr lang="tr-TR" dirty="0" smtClean="0"/>
              <a:t>görünen (it </a:t>
            </a:r>
            <a:r>
              <a:rPr lang="tr-TR" dirty="0" err="1" smtClean="0"/>
              <a:t>looks</a:t>
            </a:r>
            <a:r>
              <a:rPr lang="tr-TR" dirty="0" smtClean="0"/>
              <a:t> </a:t>
            </a:r>
            <a:r>
              <a:rPr lang="tr-TR" dirty="0" err="1" smtClean="0"/>
              <a:t>like</a:t>
            </a:r>
            <a:r>
              <a:rPr lang="tr-TR" dirty="0" smtClean="0"/>
              <a:t> it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written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someone</a:t>
            </a:r>
            <a:r>
              <a:rPr lang="tr-TR" dirty="0" smtClean="0"/>
              <a:t> </a:t>
            </a:r>
            <a:r>
              <a:rPr lang="tr-TR" dirty="0" err="1" smtClean="0"/>
              <a:t>who</a:t>
            </a:r>
            <a:r>
              <a:rPr lang="tr-TR" dirty="0" smtClean="0"/>
              <a:t> </a:t>
            </a:r>
            <a:r>
              <a:rPr lang="tr-TR" dirty="0" err="1" smtClean="0"/>
              <a:t>cares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Ron</a:t>
            </a:r>
            <a:r>
              <a:rPr lang="tr-TR" dirty="0" smtClean="0"/>
              <a:t> </a:t>
            </a:r>
            <a:r>
              <a:rPr lang="tr-TR" dirty="0" err="1" smtClean="0"/>
              <a:t>Jeffries</a:t>
            </a:r>
            <a:r>
              <a:rPr lang="tr-TR" dirty="0" smtClean="0"/>
              <a:t>: Küçük, ifade gücü yüksek, basit ve tekrarsız (</a:t>
            </a:r>
            <a:r>
              <a:rPr lang="tr-TR" dirty="0" err="1" smtClean="0"/>
              <a:t>small,expressive</a:t>
            </a:r>
            <a:r>
              <a:rPr lang="tr-TR" dirty="0" smtClean="0"/>
              <a:t>, </a:t>
            </a:r>
            <a:r>
              <a:rPr lang="tr-TR" dirty="0" err="1" smtClean="0"/>
              <a:t>simple</a:t>
            </a:r>
            <a:r>
              <a:rPr lang="tr-TR" dirty="0" smtClean="0"/>
              <a:t>,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no</a:t>
            </a:r>
            <a:r>
              <a:rPr lang="tr-TR" dirty="0" smtClean="0"/>
              <a:t> </a:t>
            </a:r>
            <a:r>
              <a:rPr lang="tr-TR" dirty="0" err="1" smtClean="0"/>
              <a:t>duplication</a:t>
            </a:r>
            <a:r>
              <a:rPr lang="tr-TR" dirty="0" smtClean="0"/>
              <a:t>)</a:t>
            </a:r>
          </a:p>
          <a:p>
            <a:endParaRPr lang="tr-TR" dirty="0" smtClean="0"/>
          </a:p>
          <a:p>
            <a:r>
              <a:rPr lang="tr-TR" dirty="0" smtClean="0"/>
              <a:t>Temiz kod çerçevesi, basitlik, </a:t>
            </a:r>
            <a:r>
              <a:rPr lang="tr-TR" dirty="0" err="1" smtClean="0"/>
              <a:t>odaklık</a:t>
            </a:r>
            <a:r>
              <a:rPr lang="tr-TR" dirty="0" smtClean="0"/>
              <a:t>,</a:t>
            </a:r>
            <a:r>
              <a:rPr lang="tr-TR" baseline="0" dirty="0" smtClean="0"/>
              <a:t> tamlık ve doğruluk olarak ele alınmaktadır.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8883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• Her yazılım birimi, diğer birimler hakkında sınırlı bilgiye sahip olmalı.</a:t>
            </a:r>
          </a:p>
          <a:p>
            <a:r>
              <a:rPr lang="tr-TR" dirty="0" smtClean="0"/>
              <a:t>• Bu sınırlı bilgi, sadece ve sadece birimin yakınındaki birimlerle ilgili olmalı.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058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Information </a:t>
            </a:r>
            <a:r>
              <a:rPr lang="tr-TR" dirty="0" err="1" smtClean="0"/>
              <a:t>Expert</a:t>
            </a:r>
            <a:r>
              <a:rPr lang="tr-TR" dirty="0" smtClean="0"/>
              <a:t>, </a:t>
            </a:r>
            <a:r>
              <a:rPr lang="tr-TR" sz="1200" dirty="0" smtClean="0"/>
              <a:t>V</a:t>
            </a:r>
            <a:r>
              <a:rPr lang="en-US" sz="1200" dirty="0" err="1" smtClean="0"/>
              <a:t>eri</a:t>
            </a:r>
            <a:r>
              <a:rPr lang="tr-TR" sz="1200" dirty="0" smtClean="0"/>
              <a:t> </a:t>
            </a:r>
            <a:r>
              <a:rPr lang="en-US" sz="1200" dirty="0" err="1" smtClean="0"/>
              <a:t>bağımlılıklarını</a:t>
            </a:r>
            <a:r>
              <a:rPr lang="en-US" sz="1200" dirty="0" smtClean="0"/>
              <a:t> </a:t>
            </a:r>
            <a:r>
              <a:rPr lang="en-US" sz="1200" dirty="0" err="1" smtClean="0"/>
              <a:t>ortadan</a:t>
            </a:r>
            <a:r>
              <a:rPr lang="en-US" sz="1200" dirty="0" smtClean="0"/>
              <a:t> </a:t>
            </a:r>
            <a:r>
              <a:rPr lang="en-US" sz="1200" dirty="0" err="1" smtClean="0"/>
              <a:t>kaldırmayı</a:t>
            </a:r>
            <a:r>
              <a:rPr lang="en-US" sz="1200" dirty="0" smtClean="0"/>
              <a:t> </a:t>
            </a:r>
            <a:r>
              <a:rPr lang="en-US" sz="1200" dirty="0" err="1" smtClean="0"/>
              <a:t>ama</a:t>
            </a:r>
            <a:r>
              <a:rPr lang="tr-TR" sz="1200" dirty="0" err="1" smtClean="0"/>
              <a:t>cıyla</a:t>
            </a:r>
            <a:r>
              <a:rPr lang="tr-TR" sz="1200" dirty="0" smtClean="0"/>
              <a:t> </a:t>
            </a:r>
            <a:r>
              <a:rPr lang="en-US" sz="1200" dirty="0" smtClean="0"/>
              <a:t>encapsulation </a:t>
            </a:r>
            <a:r>
              <a:rPr lang="tr-TR" sz="1200" dirty="0" smtClean="0"/>
              <a:t>öneminden bahsedilir</a:t>
            </a:r>
            <a:endParaRPr lang="tr-T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Creator</a:t>
            </a:r>
            <a:r>
              <a:rPr lang="tr-TR" dirty="0" smtClean="0"/>
              <a:t>, </a:t>
            </a:r>
            <a:r>
              <a:rPr lang="tr-TR" dirty="0" err="1" smtClean="0"/>
              <a:t>Factory</a:t>
            </a:r>
            <a:r>
              <a:rPr lang="tr-TR" dirty="0" smtClean="0"/>
              <a:t> </a:t>
            </a:r>
            <a:r>
              <a:rPr lang="tr-TR" dirty="0" err="1" smtClean="0"/>
              <a:t>design</a:t>
            </a:r>
            <a:r>
              <a:rPr lang="tr-TR" dirty="0" smtClean="0"/>
              <a:t> metodu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smtClean="0"/>
              <a:t>High </a:t>
            </a:r>
            <a:r>
              <a:rPr lang="tr-TR" dirty="0" err="1" smtClean="0"/>
              <a:t>cohesion</a:t>
            </a:r>
            <a:r>
              <a:rPr lang="tr-TR" dirty="0" smtClean="0"/>
              <a:t>, Fonksiyonel birliktelik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Coupling</a:t>
            </a:r>
            <a:r>
              <a:rPr lang="tr-TR" dirty="0" smtClean="0"/>
              <a:t>, </a:t>
            </a:r>
            <a:r>
              <a:rPr lang="en-US" sz="1200" dirty="0" err="1" smtClean="0"/>
              <a:t>Veriyi</a:t>
            </a:r>
            <a:r>
              <a:rPr lang="en-US" sz="1200" dirty="0" smtClean="0"/>
              <a:t> </a:t>
            </a:r>
            <a:r>
              <a:rPr lang="en-US" sz="1200" dirty="0" err="1" smtClean="0"/>
              <a:t>gezdirmek</a:t>
            </a:r>
            <a:r>
              <a:rPr lang="en-US" sz="1200" dirty="0" smtClean="0"/>
              <a:t> </a:t>
            </a:r>
            <a:r>
              <a:rPr lang="en-US" sz="1200" dirty="0" err="1" smtClean="0"/>
              <a:t>yerine</a:t>
            </a:r>
            <a:r>
              <a:rPr lang="en-US" sz="1200" dirty="0" smtClean="0"/>
              <a:t> </a:t>
            </a:r>
            <a:r>
              <a:rPr lang="en-US" sz="1200" dirty="0" err="1" smtClean="0"/>
              <a:t>en</a:t>
            </a:r>
            <a:r>
              <a:rPr lang="en-US" sz="1200" dirty="0" smtClean="0"/>
              <a:t> </a:t>
            </a:r>
            <a:r>
              <a:rPr lang="en-US" sz="1200" dirty="0" err="1" smtClean="0"/>
              <a:t>yakın</a:t>
            </a:r>
            <a:r>
              <a:rPr lang="en-US" sz="1200" dirty="0" smtClean="0"/>
              <a:t> </a:t>
            </a:r>
            <a:r>
              <a:rPr lang="en-US" sz="1200" dirty="0" err="1" smtClean="0"/>
              <a:t>yerde</a:t>
            </a:r>
            <a:r>
              <a:rPr lang="en-US" sz="1200" dirty="0" smtClean="0"/>
              <a:t> </a:t>
            </a:r>
            <a:r>
              <a:rPr lang="en-US" sz="1200" dirty="0" err="1" smtClean="0"/>
              <a:t>işleme</a:t>
            </a:r>
            <a:r>
              <a:rPr lang="tr-TR" sz="1200" dirty="0" smtClean="0"/>
              <a:t>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smtClean="0"/>
              <a:t>Controller, Bir girdi sistemi olayının işlenmesinden kimin sorumlu olması</a:t>
            </a:r>
            <a:r>
              <a:rPr lang="tr-TR" sz="1200" baseline="0" dirty="0" smtClean="0"/>
              <a:t> gerektiği</a:t>
            </a:r>
            <a:endParaRPr lang="tr-T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err="1" smtClean="0"/>
              <a:t>Polymorphism</a:t>
            </a:r>
            <a:r>
              <a:rPr lang="tr-TR" sz="1200" dirty="0" smtClean="0"/>
              <a:t>, Türe göre alternatifler</a:t>
            </a:r>
            <a:r>
              <a:rPr lang="tr-TR" sz="1200" baseline="0" dirty="0" smtClean="0"/>
              <a:t> nasıl elde edilir</a:t>
            </a:r>
            <a:endParaRPr lang="tr-T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dirty="0" err="1" smtClean="0"/>
              <a:t>Pure</a:t>
            </a:r>
            <a:r>
              <a:rPr lang="tr-TR" sz="1200" baseline="0" dirty="0" smtClean="0"/>
              <a:t> </a:t>
            </a:r>
            <a:r>
              <a:rPr lang="tr-TR" sz="1200" baseline="0" dirty="0" err="1" smtClean="0"/>
              <a:t>Fabrication</a:t>
            </a:r>
            <a:r>
              <a:rPr lang="tr-TR" sz="1200" baseline="0" dirty="0" smtClean="0"/>
              <a:t>, </a:t>
            </a:r>
            <a:r>
              <a:rPr lang="tr-TR" sz="1200" baseline="0" dirty="0" err="1" smtClean="0"/>
              <a:t>high</a:t>
            </a:r>
            <a:r>
              <a:rPr lang="tr-TR" sz="1200" baseline="0" dirty="0" smtClean="0"/>
              <a:t> </a:t>
            </a:r>
            <a:r>
              <a:rPr lang="tr-TR" sz="1200" baseline="0" dirty="0" err="1" smtClean="0"/>
              <a:t>cohesion</a:t>
            </a:r>
            <a:r>
              <a:rPr lang="tr-TR" sz="1200" baseline="0" dirty="0" smtClean="0"/>
              <a:t> </a:t>
            </a:r>
            <a:r>
              <a:rPr lang="tr-TR" sz="1200" baseline="0" dirty="0" err="1" smtClean="0"/>
              <a:t>low</a:t>
            </a:r>
            <a:r>
              <a:rPr lang="tr-TR" sz="1200" baseline="0" dirty="0" smtClean="0"/>
              <a:t> </a:t>
            </a:r>
            <a:r>
              <a:rPr lang="tr-TR" sz="1200" baseline="0" dirty="0" err="1" smtClean="0"/>
              <a:t>coupling</a:t>
            </a:r>
            <a:r>
              <a:rPr lang="tr-TR" sz="1200" baseline="0" dirty="0" smtClean="0"/>
              <a:t> için saf üretim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 err="1" smtClean="0"/>
              <a:t>Indirection</a:t>
            </a:r>
            <a:r>
              <a:rPr lang="tr-TR" sz="1200" baseline="0" dirty="0" smtClean="0"/>
              <a:t>, İki (veya daha fazla) şey arasında doğrudan bağlantıdan kaçınmak için sorumluluk nereye atanır? Düşük bağlantının desteklenmesi ve yeniden kullanım potansiyelinin daha yüksek kalması için nesneler nasıl ayrıştırılır?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aseline="0" dirty="0" err="1" smtClean="0"/>
              <a:t>Protected</a:t>
            </a:r>
            <a:r>
              <a:rPr lang="tr-TR" sz="1200" baseline="0" dirty="0" smtClean="0"/>
              <a:t> </a:t>
            </a:r>
            <a:r>
              <a:rPr lang="tr-TR" sz="1200" baseline="0" dirty="0" err="1" smtClean="0"/>
              <a:t>Variations</a:t>
            </a:r>
            <a:r>
              <a:rPr lang="tr-TR" sz="1200" baseline="0" dirty="0" smtClean="0"/>
              <a:t>, Öngörülen varyasyon veya istikrarsızlık noktalarını belirleyin; etraflarında istikrarlı bir </a:t>
            </a:r>
            <a:r>
              <a:rPr lang="tr-TR" sz="1200" baseline="0" dirty="0" err="1" smtClean="0"/>
              <a:t>arayüz</a:t>
            </a:r>
            <a:r>
              <a:rPr lang="tr-TR" sz="1200" baseline="0" dirty="0" smtClean="0"/>
              <a:t> oluşturmak için sorumluluklar atayın.</a:t>
            </a:r>
            <a:endParaRPr lang="en-US" sz="1200" dirty="0" smtClean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445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Değişiklik yapmak zordur çünkü değişiklikler yayılır.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3470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Değişiklikler pek çok yerde kırılmalar oluşturur.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4945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Asıl uygulama dışında başka uygulamalarda kullanılamaz.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6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0510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• Bir sınıf öyle odaklı olmalıdır ki değişmesi için birden fazla sebep olmamalıdır.</a:t>
            </a:r>
          </a:p>
          <a:p>
            <a:r>
              <a:rPr lang="tr-TR" dirty="0" smtClean="0"/>
              <a:t>• Bir sınıf sadece ve sadece bir şeyi soyutlamalı ve sadece ona odaklanmalı, onunla ilgili veriye sahip olmalı ve sorumlulukları yerine getirmelidir.</a:t>
            </a:r>
          </a:p>
          <a:p>
            <a:r>
              <a:rPr lang="tr-TR" dirty="0" smtClean="0"/>
              <a:t>• Dolayısıyla da bir sınıf sadece ve sadece bir soyutlamayla ilgili sebeplerden dolayı değişmelidir.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5979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Yazılım sistemine yapılacak değişiklikler, var olan yapıların değişmesiyle değil, genişletilmesiyle yerine getirilmelidir.</a:t>
            </a:r>
          </a:p>
          <a:p>
            <a:r>
              <a:rPr lang="tr-TR" dirty="0" smtClean="0"/>
              <a:t>• Yazılım yapıları değişime kapalı olmalıdır, değiştirilmemelidir.</a:t>
            </a:r>
          </a:p>
          <a:p>
            <a:r>
              <a:rPr lang="tr-TR" dirty="0" smtClean="0"/>
              <a:t>• Yeni ihtiyaçlar var olan yazılım yapılarının genişletilmesiyle karşılanmalıdır.</a:t>
            </a:r>
          </a:p>
          <a:p>
            <a:r>
              <a:rPr lang="tr-TR" dirty="0" smtClean="0"/>
              <a:t>• </a:t>
            </a:r>
            <a:r>
              <a:rPr lang="tr-TR" dirty="0" smtClean="0"/>
              <a:t>Yazılım yapılarının değişime kapalı olmaları, kaynak kodu seviyesinde değişiklik yapılmaması gerektiğini ifade eder.</a:t>
            </a:r>
          </a:p>
          <a:p>
            <a:r>
              <a:rPr lang="tr-TR" dirty="0" smtClean="0"/>
              <a:t>• Var olan </a:t>
            </a:r>
            <a:r>
              <a:rPr lang="tr-TR" dirty="0" err="1" smtClean="0"/>
              <a:t>arayüzler</a:t>
            </a:r>
            <a:r>
              <a:rPr lang="tr-TR" dirty="0" smtClean="0"/>
              <a:t>, sınıflar ve metotlar, herhangi bir değişikliğe uğramadan yaşamaya devam etmelidir.</a:t>
            </a:r>
          </a:p>
          <a:p>
            <a:endParaRPr lang="tr-TR" dirty="0" smtClean="0"/>
          </a:p>
          <a:p>
            <a:r>
              <a:rPr lang="tr-TR" dirty="0" err="1" smtClean="0"/>
              <a:t>OCP’nin</a:t>
            </a:r>
            <a:r>
              <a:rPr lang="tr-TR" dirty="0" smtClean="0"/>
              <a:t> stratejik hedefi tekrar kullanımı (</a:t>
            </a:r>
            <a:r>
              <a:rPr lang="tr-TR" dirty="0" err="1" smtClean="0"/>
              <a:t>resusability</a:t>
            </a:r>
            <a:r>
              <a:rPr lang="tr-TR" dirty="0" smtClean="0"/>
              <a:t>) arttırmak ve </a:t>
            </a:r>
            <a:r>
              <a:rPr lang="tr-TR" dirty="0" err="1" smtClean="0"/>
              <a:t>bakımlanabilirliktir</a:t>
            </a:r>
            <a:r>
              <a:rPr lang="tr-TR" dirty="0" smtClean="0"/>
              <a:t> (</a:t>
            </a:r>
            <a:r>
              <a:rPr lang="tr-TR" dirty="0" err="1" smtClean="0"/>
              <a:t>maintainability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4130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• </a:t>
            </a:r>
            <a:r>
              <a:rPr lang="tr-TR" dirty="0" smtClean="0"/>
              <a:t>LSP ilişkisi, sadece </a:t>
            </a:r>
            <a:r>
              <a:rPr lang="tr-TR" dirty="0" err="1" smtClean="0"/>
              <a:t>subtyping</a:t>
            </a:r>
            <a:r>
              <a:rPr lang="tr-TR" dirty="0" smtClean="0"/>
              <a:t> ya da miras ilişkisini basitçe söz dizimi (</a:t>
            </a:r>
            <a:r>
              <a:rPr lang="tr-TR" dirty="0" err="1" smtClean="0"/>
              <a:t>syntactic</a:t>
            </a:r>
            <a:r>
              <a:rPr lang="tr-TR" dirty="0" smtClean="0"/>
              <a:t>) açısından ele alan bir prensip </a:t>
            </a:r>
            <a:r>
              <a:rPr lang="tr-TR" dirty="0" err="1" smtClean="0"/>
              <a:t>degil</a:t>
            </a:r>
            <a:r>
              <a:rPr lang="tr-TR" dirty="0" smtClean="0"/>
              <a:t>, aslen anlamsal (</a:t>
            </a:r>
            <a:r>
              <a:rPr lang="tr-TR" dirty="0" err="1" smtClean="0"/>
              <a:t>semantic</a:t>
            </a:r>
            <a:r>
              <a:rPr lang="tr-TR" dirty="0" smtClean="0"/>
              <a:t>) bir prensiptir.</a:t>
            </a:r>
          </a:p>
          <a:p>
            <a:r>
              <a:rPr lang="tr-TR" dirty="0" smtClean="0"/>
              <a:t>• Dolayısıyla alt tipler, üst tiplerin koymuş olduğu ve istemcilerin bildiği ve alışkın olduğu davranışsal çerçeveyi değiştirmemeliler, istemcileri şaşırtmamalılar.</a:t>
            </a:r>
          </a:p>
          <a:p>
            <a:endParaRPr lang="tr-TR" dirty="0" smtClean="0"/>
          </a:p>
          <a:p>
            <a:r>
              <a:rPr lang="tr-TR" dirty="0" smtClean="0"/>
              <a:t>Örnek</a:t>
            </a:r>
            <a:r>
              <a:rPr lang="tr-TR" baseline="0" dirty="0" smtClean="0"/>
              <a:t> olarak, Der </a:t>
            </a:r>
            <a:r>
              <a:rPr lang="tr-TR" baseline="0" dirty="0" err="1" smtClean="0"/>
              <a:t>class’ta</a:t>
            </a:r>
            <a:r>
              <a:rPr lang="tr-TR" baseline="0" dirty="0" smtClean="0"/>
              <a:t> bir fonksiyon boş olarak tanımlanması (</a:t>
            </a:r>
            <a:r>
              <a:rPr lang="tr-TR" baseline="0" dirty="0" err="1" smtClean="0"/>
              <a:t>void</a:t>
            </a:r>
            <a:r>
              <a:rPr lang="tr-TR" baseline="0" dirty="0" smtClean="0"/>
              <a:t> </a:t>
            </a:r>
            <a:r>
              <a:rPr lang="tr-TR" baseline="0" dirty="0" err="1" smtClean="0"/>
              <a:t>func</a:t>
            </a:r>
            <a:r>
              <a:rPr lang="tr-TR" baseline="0" dirty="0" smtClean="0"/>
              <a:t>(){}) en basit LSP ihlal edilmesi örneğidir.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203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• </a:t>
            </a:r>
            <a:r>
              <a:rPr lang="tr-TR" dirty="0" err="1" smtClean="0"/>
              <a:t>SRP’nin</a:t>
            </a:r>
            <a:r>
              <a:rPr lang="tr-TR" dirty="0" smtClean="0"/>
              <a:t>, yüksek birliktelik amacıyla </a:t>
            </a:r>
            <a:r>
              <a:rPr lang="tr-TR" dirty="0" err="1" smtClean="0"/>
              <a:t>arayüzlere</a:t>
            </a:r>
            <a:r>
              <a:rPr lang="tr-TR" dirty="0" smtClean="0"/>
              <a:t> uygulanmış halidir.</a:t>
            </a:r>
          </a:p>
          <a:p>
            <a:r>
              <a:rPr lang="tr-TR" dirty="0" smtClean="0"/>
              <a:t>• ISP, şişman (</a:t>
            </a:r>
            <a:r>
              <a:rPr lang="tr-TR" dirty="0" err="1" smtClean="0"/>
              <a:t>fat</a:t>
            </a:r>
            <a:r>
              <a:rPr lang="tr-TR" dirty="0" smtClean="0"/>
              <a:t>) ya da kirli (</a:t>
            </a:r>
            <a:r>
              <a:rPr lang="tr-TR" dirty="0" err="1" smtClean="0"/>
              <a:t>polluted</a:t>
            </a:r>
            <a:r>
              <a:rPr lang="tr-TR" dirty="0" smtClean="0"/>
              <a:t>) </a:t>
            </a:r>
            <a:r>
              <a:rPr lang="tr-TR" dirty="0" err="1" smtClean="0"/>
              <a:t>arayüzlerden</a:t>
            </a:r>
            <a:r>
              <a:rPr lang="tr-TR" dirty="0" smtClean="0"/>
              <a:t> kurtulmak, daha </a:t>
            </a:r>
            <a:r>
              <a:rPr lang="tr-TR" dirty="0" err="1" smtClean="0"/>
              <a:t>ince,odağı</a:t>
            </a:r>
            <a:r>
              <a:rPr lang="tr-TR" dirty="0" smtClean="0"/>
              <a:t> yüksek </a:t>
            </a:r>
            <a:r>
              <a:rPr lang="tr-TR" dirty="0" err="1" smtClean="0"/>
              <a:t>arayüzlere</a:t>
            </a:r>
            <a:r>
              <a:rPr lang="tr-TR" dirty="0" smtClean="0"/>
              <a:t> sahip olmak gerektiğini ifade eder.</a:t>
            </a:r>
          </a:p>
          <a:p>
            <a:r>
              <a:rPr lang="tr-TR" dirty="0" smtClean="0"/>
              <a:t>• Bir </a:t>
            </a:r>
            <a:r>
              <a:rPr lang="tr-TR" dirty="0" err="1" smtClean="0"/>
              <a:t>arayüzün</a:t>
            </a:r>
            <a:r>
              <a:rPr lang="tr-TR" dirty="0" smtClean="0"/>
              <a:t> farklı istemcilere hizmet veren metotlardan oluşan hizmet grupları varsa bu </a:t>
            </a:r>
            <a:r>
              <a:rPr lang="tr-TR" dirty="0" err="1" smtClean="0"/>
              <a:t>arayüz</a:t>
            </a:r>
            <a:r>
              <a:rPr lang="tr-TR" dirty="0" smtClean="0"/>
              <a:t> istemcilerine özel ince </a:t>
            </a:r>
            <a:r>
              <a:rPr lang="tr-TR" dirty="0" err="1" smtClean="0"/>
              <a:t>arayüzlere</a:t>
            </a:r>
            <a:r>
              <a:rPr lang="tr-TR" dirty="0" smtClean="0"/>
              <a:t> bölünmelidir.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3CA7D4-4229-4959-961E-7B1EA93AD5D3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993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6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274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965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08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tr-T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3833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891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246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787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70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980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78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C8F86B9-5CDC-4EFF-B32F-6865E5E0C463}" type="datetimeFigureOut">
              <a:rPr lang="tr-TR" smtClean="0"/>
              <a:t>24.02.2022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A9F5A41-9E1C-4D23-9579-8A44E185413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MSIPCMContentMarking" descr="{&quot;HashCode&quot;:1372689701,&quot;Placement&quot;:&quot;Footer&quot;}"/>
          <p:cNvSpPr txBox="1"/>
          <p:nvPr userDrawn="1"/>
        </p:nvSpPr>
        <p:spPr>
          <a:xfrm>
            <a:off x="0" y="6561475"/>
            <a:ext cx="1254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tr-TR" sz="1200" smtClean="0">
                <a:solidFill>
                  <a:srgbClr val="0078D7"/>
                </a:solidFill>
                <a:latin typeface="Calibri" panose="020F0502020204030204" pitchFamily="34" charset="0"/>
              </a:rPr>
              <a:t>GENEL- PUBLIC</a:t>
            </a:r>
            <a:endParaRPr lang="tr-TR" sz="1200">
              <a:solidFill>
                <a:srgbClr val="0078D7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13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ercansatici/" TargetMode="External"/><Relationship Id="rId2" Type="http://schemas.openxmlformats.org/officeDocument/2006/relationships/hyperlink" Target="mailto:srcnstc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github.com/srcnst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Clean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Mart 2022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580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Symptoms</a:t>
            </a:r>
            <a:r>
              <a:rPr lang="tr-TR" dirty="0" smtClean="0"/>
              <a:t> of </a:t>
            </a:r>
            <a:r>
              <a:rPr lang="tr-TR" dirty="0" err="1" smtClean="0"/>
              <a:t>Poor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b="1" dirty="0" err="1">
                <a:solidFill>
                  <a:srgbClr val="FF0000"/>
                </a:solidFill>
              </a:rPr>
              <a:t>Needless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err="1">
                <a:solidFill>
                  <a:srgbClr val="FF0000"/>
                </a:solidFill>
              </a:rPr>
              <a:t>repetition</a:t>
            </a:r>
            <a:endParaRPr lang="tr-T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/>
              <a:t>Aynı kodun farklı-farklı yerlerde tekrar etmesi</a:t>
            </a:r>
          </a:p>
          <a:p>
            <a:pPr marL="0" indent="0">
              <a:buNone/>
            </a:pPr>
            <a:r>
              <a:rPr lang="tr-TR" dirty="0" smtClean="0"/>
              <a:t>[Gereksiz tekrar]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72732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Symptoms</a:t>
            </a:r>
            <a:r>
              <a:rPr lang="tr-TR" dirty="0" smtClean="0"/>
              <a:t> of </a:t>
            </a:r>
            <a:r>
              <a:rPr lang="tr-TR" dirty="0" err="1" smtClean="0"/>
              <a:t>Poor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b="1" dirty="0" err="1">
                <a:solidFill>
                  <a:srgbClr val="FF0000"/>
                </a:solidFill>
              </a:rPr>
              <a:t>Opacity</a:t>
            </a:r>
            <a:endParaRPr lang="tr-T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/>
              <a:t>Kodun anlamasının ve okunmasının zorluğu</a:t>
            </a:r>
          </a:p>
          <a:p>
            <a:pPr marL="0" indent="0">
              <a:buNone/>
            </a:pPr>
            <a:r>
              <a:rPr lang="tr-TR" dirty="0" smtClean="0"/>
              <a:t>[</a:t>
            </a:r>
            <a:r>
              <a:rPr lang="tr-TR" dirty="0" err="1" smtClean="0"/>
              <a:t>opaklık</a:t>
            </a:r>
            <a:r>
              <a:rPr lang="tr-TR" dirty="0" smtClean="0"/>
              <a:t>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080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758" y="2594978"/>
            <a:ext cx="7291137" cy="1325563"/>
          </a:xfrm>
        </p:spPr>
        <p:txBody>
          <a:bodyPr/>
          <a:lstStyle/>
          <a:p>
            <a:r>
              <a:rPr lang="tr-TR" dirty="0" smtClean="0"/>
              <a:t>COHESION </a:t>
            </a:r>
            <a:r>
              <a:rPr lang="tr-TR" dirty="0" err="1" smtClean="0"/>
              <a:t>and</a:t>
            </a:r>
            <a:r>
              <a:rPr lang="tr-TR" dirty="0" smtClean="0"/>
              <a:t> COUPLING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0372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Terminoloji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b="1" dirty="0" err="1">
                <a:solidFill>
                  <a:srgbClr val="0070C0"/>
                </a:solidFill>
              </a:rPr>
              <a:t>Modularity</a:t>
            </a:r>
            <a:r>
              <a:rPr lang="tr-TR" dirty="0" smtClean="0">
                <a:solidFill>
                  <a:srgbClr val="0070C0"/>
                </a:solidFill>
              </a:rPr>
              <a:t> </a:t>
            </a:r>
            <a:r>
              <a:rPr lang="tr-TR" dirty="0" smtClean="0"/>
              <a:t> İşlerin, görevlere (‘</a:t>
            </a:r>
            <a:r>
              <a:rPr lang="tr-TR" dirty="0" err="1" smtClean="0"/>
              <a:t>task</a:t>
            </a:r>
            <a:r>
              <a:rPr lang="tr-TR" dirty="0" smtClean="0"/>
              <a:t>’) bölünmüş durumda olmasıdır.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Hiyerarşik yapı sağlar.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 smtClean="0"/>
              <a:t>İmplementasyonu</a:t>
            </a:r>
            <a:r>
              <a:rPr lang="tr-TR" dirty="0" smtClean="0"/>
              <a:t> kolaylaştırır.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smtClean="0"/>
              <a:t>Daha verimli geliştirme ortamı sağlar.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9295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Cohesion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Bir modülün elemanlarının birbirine bağlılığının ölçüsüdür. Bu bağlılığın ne kadar zayıf/güçlü olduğunun anlaşılmasında kullanılır.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 smtClean="0"/>
              <a:t>intra-module</a:t>
            </a:r>
            <a:r>
              <a:rPr lang="tr-TR" dirty="0" smtClean="0"/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tr-TR" dirty="0" err="1" smtClean="0"/>
              <a:t>Cohesion’u</a:t>
            </a:r>
            <a:r>
              <a:rPr lang="tr-TR" dirty="0" smtClean="0"/>
              <a:t> yüksek modüllerin re-</a:t>
            </a:r>
            <a:r>
              <a:rPr lang="tr-TR" dirty="0" err="1" smtClean="0"/>
              <a:t>usability’si</a:t>
            </a:r>
            <a:r>
              <a:rPr lang="tr-TR" dirty="0" smtClean="0"/>
              <a:t> daha yüksektir.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 err="1" smtClean="0"/>
              <a:t>Cohesion’un</a:t>
            </a:r>
            <a:r>
              <a:rPr lang="tr-TR" dirty="0" smtClean="0"/>
              <a:t> düşük olması ‘</a:t>
            </a:r>
            <a:r>
              <a:rPr lang="tr-TR" dirty="0" err="1" smtClean="0"/>
              <a:t>monolithic</a:t>
            </a:r>
            <a:r>
              <a:rPr lang="tr-TR" dirty="0" smtClean="0"/>
              <a:t>’ sınıf oluşmasını sağlar.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dirty="0" smtClean="0"/>
          </a:p>
          <a:p>
            <a:pPr>
              <a:buFont typeface="Courier New" panose="02070309020205020404" pitchFamily="49" charset="0"/>
              <a:buChar char="o"/>
            </a:pPr>
            <a:endParaRPr lang="tr-TR" dirty="0" smtClean="0"/>
          </a:p>
          <a:p>
            <a:pPr>
              <a:buFont typeface="Courier New" panose="02070309020205020404" pitchFamily="49" charset="0"/>
              <a:buChar char="o"/>
            </a:pPr>
            <a:endParaRPr lang="tr-TR" dirty="0" smtClean="0"/>
          </a:p>
          <a:p>
            <a:pPr>
              <a:buFont typeface="Courier New" panose="02070309020205020404" pitchFamily="49" charset="0"/>
              <a:buChar char="o"/>
            </a:pP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Hedef; </a:t>
            </a:r>
            <a:r>
              <a:rPr lang="tr-TR" dirty="0" err="1" smtClean="0"/>
              <a:t>Cohesion’u</a:t>
            </a:r>
            <a:r>
              <a:rPr lang="tr-TR" dirty="0" smtClean="0"/>
              <a:t> yüksek sınıf tasarımları yapmaktır.</a:t>
            </a:r>
          </a:p>
          <a:p>
            <a:endParaRPr lang="tr-TR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8283951" y="5483813"/>
            <a:ext cx="530942" cy="523704"/>
          </a:xfrm>
          <a:prstGeom prst="downArrow">
            <a:avLst/>
          </a:prstGeom>
          <a:gradFill>
            <a:gsLst>
              <a:gs pos="0">
                <a:srgbClr val="FF0000"/>
              </a:gs>
              <a:gs pos="74000">
                <a:srgbClr val="92D05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097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CohesIon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630" y="1518567"/>
            <a:ext cx="10515600" cy="40684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900" b="1" dirty="0" err="1">
                <a:solidFill>
                  <a:srgbClr val="009999"/>
                </a:solidFill>
              </a:rPr>
              <a:t>Functional</a:t>
            </a:r>
            <a:r>
              <a:rPr lang="tr-TR" sz="900" b="1" dirty="0">
                <a:solidFill>
                  <a:srgbClr val="009999"/>
                </a:solidFill>
              </a:rPr>
              <a:t> </a:t>
            </a:r>
            <a:r>
              <a:rPr lang="tr-TR" sz="900" b="1" dirty="0" err="1">
                <a:solidFill>
                  <a:srgbClr val="009999"/>
                </a:solidFill>
              </a:rPr>
              <a:t>cohesion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dirty="0"/>
              <a:t>Aynı işi/görevi yerine getirmek için bir aradalar</a:t>
            </a:r>
          </a:p>
          <a:p>
            <a:pPr marL="0" indent="0">
              <a:buNone/>
            </a:pPr>
            <a:r>
              <a:rPr lang="tr-TR" sz="900" dirty="0"/>
              <a:t>[fonksiyonel birliktelik]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b="1" dirty="0" err="1">
                <a:solidFill>
                  <a:srgbClr val="009999"/>
                </a:solidFill>
              </a:rPr>
              <a:t>Sequential</a:t>
            </a:r>
            <a:r>
              <a:rPr lang="tr-TR" sz="900" b="1" dirty="0">
                <a:solidFill>
                  <a:srgbClr val="009999"/>
                </a:solidFill>
              </a:rPr>
              <a:t> </a:t>
            </a:r>
            <a:r>
              <a:rPr lang="tr-TR" sz="900" b="1" dirty="0" err="1">
                <a:solidFill>
                  <a:srgbClr val="009999"/>
                </a:solidFill>
              </a:rPr>
              <a:t>cohesion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dirty="0"/>
              <a:t>Modülün elemanlarından birisinin çıktısı, diğerinin girdisini oluşturmakta</a:t>
            </a:r>
          </a:p>
          <a:p>
            <a:pPr marL="0" indent="0">
              <a:buNone/>
            </a:pPr>
            <a:r>
              <a:rPr lang="tr-TR" sz="900" dirty="0"/>
              <a:t>[Ardışık/Seri birliktelik]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b="1" dirty="0" err="1">
                <a:solidFill>
                  <a:srgbClr val="009999"/>
                </a:solidFill>
              </a:rPr>
              <a:t>Informational</a:t>
            </a:r>
            <a:r>
              <a:rPr lang="tr-TR" sz="900" b="1" dirty="0">
                <a:solidFill>
                  <a:srgbClr val="009999"/>
                </a:solidFill>
              </a:rPr>
              <a:t>/</a:t>
            </a:r>
            <a:r>
              <a:rPr lang="tr-TR" sz="900" b="1" dirty="0" err="1">
                <a:solidFill>
                  <a:srgbClr val="009999"/>
                </a:solidFill>
              </a:rPr>
              <a:t>Communicational</a:t>
            </a:r>
            <a:r>
              <a:rPr lang="tr-TR" sz="900" b="1" dirty="0">
                <a:solidFill>
                  <a:srgbClr val="009999"/>
                </a:solidFill>
              </a:rPr>
              <a:t> </a:t>
            </a:r>
            <a:r>
              <a:rPr lang="tr-TR" sz="900" b="1" dirty="0" err="1">
                <a:solidFill>
                  <a:srgbClr val="009999"/>
                </a:solidFill>
              </a:rPr>
              <a:t>cohesion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dirty="0"/>
              <a:t>Öğelerin bir araya gelmesi aynı veri üzerinden işlem yapması sebebiyle</a:t>
            </a:r>
          </a:p>
          <a:p>
            <a:pPr marL="0" indent="0">
              <a:buNone/>
            </a:pPr>
            <a:r>
              <a:rPr lang="tr-TR" sz="900" dirty="0"/>
              <a:t>[bilgisel/iletişimsel birliktelik]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b="1" dirty="0" err="1">
                <a:solidFill>
                  <a:srgbClr val="009999"/>
                </a:solidFill>
              </a:rPr>
              <a:t>Procedural</a:t>
            </a:r>
            <a:r>
              <a:rPr lang="tr-TR" sz="900" b="1" dirty="0">
                <a:solidFill>
                  <a:srgbClr val="009999"/>
                </a:solidFill>
              </a:rPr>
              <a:t> </a:t>
            </a:r>
            <a:r>
              <a:rPr lang="tr-TR" sz="900" b="1" dirty="0" err="1">
                <a:solidFill>
                  <a:srgbClr val="009999"/>
                </a:solidFill>
              </a:rPr>
              <a:t>cohesion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dirty="0"/>
              <a:t>Modülün elemanları, görevin farklı basamaklarını yürüttükleri için bir arada bulunmakta, eylemler arası bağlantı zayıf</a:t>
            </a:r>
          </a:p>
          <a:p>
            <a:pPr marL="0" indent="0">
              <a:buNone/>
            </a:pPr>
            <a:r>
              <a:rPr lang="tr-TR" sz="900" dirty="0"/>
              <a:t>[</a:t>
            </a:r>
            <a:r>
              <a:rPr lang="tr-TR" sz="900" dirty="0" err="1"/>
              <a:t>prosedürel</a:t>
            </a:r>
            <a:r>
              <a:rPr lang="tr-TR" sz="900" dirty="0"/>
              <a:t> birliktelik]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b="1" dirty="0" err="1">
                <a:solidFill>
                  <a:srgbClr val="009999"/>
                </a:solidFill>
              </a:rPr>
              <a:t>Temproral</a:t>
            </a:r>
            <a:r>
              <a:rPr lang="tr-TR" sz="900" b="1" dirty="0">
                <a:solidFill>
                  <a:srgbClr val="009999"/>
                </a:solidFill>
              </a:rPr>
              <a:t> </a:t>
            </a:r>
            <a:r>
              <a:rPr lang="tr-TR" sz="900" b="1" dirty="0" err="1">
                <a:solidFill>
                  <a:srgbClr val="009999"/>
                </a:solidFill>
              </a:rPr>
              <a:t>cohesion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dirty="0"/>
              <a:t>[zamansal birliktelik]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b="1" dirty="0" err="1">
                <a:solidFill>
                  <a:srgbClr val="009999"/>
                </a:solidFill>
              </a:rPr>
              <a:t>Logical</a:t>
            </a:r>
            <a:r>
              <a:rPr lang="tr-TR" sz="900" b="1" dirty="0">
                <a:solidFill>
                  <a:srgbClr val="009999"/>
                </a:solidFill>
              </a:rPr>
              <a:t> </a:t>
            </a:r>
            <a:r>
              <a:rPr lang="tr-TR" sz="900" b="1" dirty="0" err="1">
                <a:solidFill>
                  <a:srgbClr val="009999"/>
                </a:solidFill>
              </a:rPr>
              <a:t>cohesion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dirty="0"/>
              <a:t>Kavramsal birliktelik</a:t>
            </a:r>
          </a:p>
          <a:p>
            <a:pPr marL="0" indent="0">
              <a:buNone/>
            </a:pPr>
            <a:r>
              <a:rPr lang="tr-TR" sz="900" dirty="0"/>
              <a:t>[mantıksal birliktelik]</a:t>
            </a:r>
            <a:endParaRPr lang="tr-TR" sz="900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900" b="1" dirty="0" err="1">
                <a:solidFill>
                  <a:srgbClr val="009999"/>
                </a:solidFill>
              </a:rPr>
              <a:t>Coincidental</a:t>
            </a:r>
            <a:r>
              <a:rPr lang="tr-TR" sz="900" b="1" dirty="0">
                <a:solidFill>
                  <a:srgbClr val="009999"/>
                </a:solidFill>
              </a:rPr>
              <a:t> </a:t>
            </a:r>
            <a:r>
              <a:rPr lang="tr-TR" sz="900" b="1" dirty="0" err="1">
                <a:solidFill>
                  <a:srgbClr val="009999"/>
                </a:solidFill>
              </a:rPr>
              <a:t>cohesion</a:t>
            </a:r>
            <a:r>
              <a:rPr lang="tr-TR" sz="900" b="1" dirty="0">
                <a:solidFill>
                  <a:srgbClr val="009999"/>
                </a:solidFill>
              </a:rPr>
              <a:t> </a:t>
            </a:r>
          </a:p>
          <a:p>
            <a:pPr marL="0" indent="0">
              <a:buNone/>
            </a:pPr>
            <a:r>
              <a:rPr lang="tr-TR" sz="900" dirty="0"/>
              <a:t>Parçalar rastgele bir araya getirilmiş, birden fazla sorumluluk, farklı işler yapan bileşenler</a:t>
            </a:r>
          </a:p>
          <a:p>
            <a:pPr marL="0" indent="0">
              <a:buNone/>
            </a:pPr>
            <a:r>
              <a:rPr lang="tr-TR" sz="900" dirty="0"/>
              <a:t>[rastgele birliktelik]</a:t>
            </a:r>
          </a:p>
          <a:p>
            <a:endParaRPr lang="tr-TR" sz="900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430739" y="1253702"/>
            <a:ext cx="825909" cy="5198855"/>
          </a:xfrm>
          <a:prstGeom prst="downArrow">
            <a:avLst/>
          </a:prstGeom>
          <a:gradFill>
            <a:gsLst>
              <a:gs pos="0">
                <a:srgbClr val="FF0000"/>
              </a:gs>
              <a:gs pos="74000">
                <a:srgbClr val="92D05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3591" y="1750142"/>
            <a:ext cx="12905" cy="434585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75902" y="6216949"/>
            <a:ext cx="7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‘kötü’</a:t>
            </a:r>
            <a:endParaRPr lang="tr-TR" dirty="0"/>
          </a:p>
        </p:txBody>
      </p:sp>
      <p:sp>
        <p:nvSpPr>
          <p:cNvPr id="7" name="TextBox 6"/>
          <p:cNvSpPr txBox="1"/>
          <p:nvPr/>
        </p:nvSpPr>
        <p:spPr>
          <a:xfrm>
            <a:off x="21961" y="1224005"/>
            <a:ext cx="5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‘iyi’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8892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Cohesion</a:t>
            </a:r>
            <a:endParaRPr lang="tr-TR" dirty="0"/>
          </a:p>
        </p:txBody>
      </p:sp>
      <p:pic>
        <p:nvPicPr>
          <p:cNvPr id="4098" name="Picture 2" descr="Software Engineering | Coupling and Cohesion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571" y="1644978"/>
            <a:ext cx="5715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471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CouplIng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Programı oluşturan modüllerin birbiri arasındaki ilişki, modüllerin birbirine bağlılığının ölçüsü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tr-TR" dirty="0" err="1" smtClean="0"/>
              <a:t>inter-module</a:t>
            </a:r>
            <a:r>
              <a:rPr lang="tr-TR" dirty="0" smtClean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tr-TR" dirty="0" err="1" smtClean="0"/>
              <a:t>Coupling’in</a:t>
            </a:r>
            <a:r>
              <a:rPr lang="tr-TR" dirty="0" smtClean="0"/>
              <a:t> yüksek olması bağımlı ‘</a:t>
            </a:r>
            <a:r>
              <a:rPr lang="tr-TR" dirty="0" err="1" smtClean="0"/>
              <a:t>dependent</a:t>
            </a:r>
            <a:r>
              <a:rPr lang="tr-TR" dirty="0" smtClean="0"/>
              <a:t>’ , kötü sınıf oluşmasını sağlar.</a:t>
            </a:r>
          </a:p>
          <a:p>
            <a:pPr>
              <a:buFont typeface="Courier New" panose="02070309020205020404" pitchFamily="49" charset="0"/>
              <a:buChar char="o"/>
            </a:pPr>
            <a:endParaRPr lang="tr-TR" dirty="0" smtClean="0"/>
          </a:p>
          <a:p>
            <a:pPr>
              <a:buFont typeface="Courier New" panose="02070309020205020404" pitchFamily="49" charset="0"/>
              <a:buChar char="o"/>
            </a:pPr>
            <a:endParaRPr lang="tr-TR" dirty="0" smtClean="0"/>
          </a:p>
          <a:p>
            <a:pPr>
              <a:buFont typeface="Courier New" panose="02070309020205020404" pitchFamily="49" charset="0"/>
              <a:buChar char="o"/>
            </a:pPr>
            <a:endParaRPr lang="tr-TR" dirty="0" smtClean="0"/>
          </a:p>
          <a:p>
            <a:pPr>
              <a:buFont typeface="Courier New" panose="02070309020205020404" pitchFamily="49" charset="0"/>
              <a:buChar char="o"/>
            </a:pPr>
            <a:endParaRPr lang="tr-T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tr-TR" dirty="0" smtClean="0"/>
              <a:t>Hedef; </a:t>
            </a:r>
            <a:r>
              <a:rPr lang="tr-TR" dirty="0" err="1" smtClean="0"/>
              <a:t>Coupling’i</a:t>
            </a:r>
            <a:r>
              <a:rPr lang="tr-TR" dirty="0" smtClean="0"/>
              <a:t> düşük modüler tasarımları yapmaktır.</a:t>
            </a:r>
          </a:p>
          <a:p>
            <a:endParaRPr lang="tr-TR" dirty="0"/>
          </a:p>
        </p:txBody>
      </p:sp>
      <p:sp>
        <p:nvSpPr>
          <p:cNvPr id="4" name="Down Arrow 3"/>
          <p:cNvSpPr/>
          <p:nvPr/>
        </p:nvSpPr>
        <p:spPr>
          <a:xfrm>
            <a:off x="8623423" y="5653259"/>
            <a:ext cx="530942" cy="523704"/>
          </a:xfrm>
          <a:prstGeom prst="downArrow">
            <a:avLst/>
          </a:prstGeom>
          <a:gradFill>
            <a:gsLst>
              <a:gs pos="0">
                <a:srgbClr val="FF0000"/>
              </a:gs>
              <a:gs pos="74000">
                <a:srgbClr val="92D05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891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Coupling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037" y="1710956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009999"/>
                </a:solidFill>
              </a:rPr>
              <a:t>Content </a:t>
            </a:r>
            <a:r>
              <a:rPr lang="tr-TR" b="1" dirty="0" err="1" smtClean="0">
                <a:solidFill>
                  <a:srgbClr val="009999"/>
                </a:solidFill>
              </a:rPr>
              <a:t>coupling</a:t>
            </a:r>
            <a:endParaRPr lang="tr-TR" b="1" dirty="0" smtClean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dirty="0"/>
              <a:t>Yapıların birbirlerinin iç </a:t>
            </a:r>
            <a:r>
              <a:rPr lang="tr-TR" dirty="0" err="1"/>
              <a:t>yapılarına,gerçekleştirmelerine</a:t>
            </a:r>
            <a:r>
              <a:rPr lang="tr-TR" dirty="0"/>
              <a:t> </a:t>
            </a:r>
            <a:r>
              <a:rPr lang="tr-TR" dirty="0"/>
              <a:t>(</a:t>
            </a:r>
            <a:r>
              <a:rPr lang="tr-TR" dirty="0" err="1"/>
              <a:t>implementation</a:t>
            </a:r>
            <a:r>
              <a:rPr lang="tr-TR" dirty="0"/>
              <a:t>) bağımlı olduğu durumlardır.</a:t>
            </a:r>
          </a:p>
          <a:p>
            <a:pPr marL="0" indent="0">
              <a:buNone/>
            </a:pPr>
            <a:r>
              <a:rPr lang="tr-TR" i="1" dirty="0" err="1" smtClean="0"/>
              <a:t>İnterdependentcy</a:t>
            </a:r>
            <a:r>
              <a:rPr lang="tr-TR" i="1" dirty="0" smtClean="0"/>
              <a:t> yüksek, </a:t>
            </a:r>
            <a:r>
              <a:rPr lang="tr-TR" i="1" dirty="0" err="1" smtClean="0"/>
              <a:t>coordination</a:t>
            </a:r>
            <a:r>
              <a:rPr lang="tr-TR" i="1" dirty="0" smtClean="0"/>
              <a:t> yüksek, </a:t>
            </a:r>
            <a:r>
              <a:rPr lang="tr-TR" i="1" dirty="0" err="1" smtClean="0"/>
              <a:t>information</a:t>
            </a:r>
            <a:r>
              <a:rPr lang="tr-TR" i="1" dirty="0" smtClean="0"/>
              <a:t> </a:t>
            </a:r>
            <a:r>
              <a:rPr lang="tr-TR" i="1" dirty="0" err="1" smtClean="0"/>
              <a:t>flow</a:t>
            </a:r>
            <a:r>
              <a:rPr lang="tr-TR" i="1" dirty="0" smtClean="0"/>
              <a:t> yüksektir.</a:t>
            </a:r>
            <a:endParaRPr lang="tr-TR" b="1" i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b="1" dirty="0" err="1" smtClean="0">
                <a:solidFill>
                  <a:srgbClr val="009999"/>
                </a:solidFill>
              </a:rPr>
              <a:t>Common</a:t>
            </a:r>
            <a:r>
              <a:rPr lang="tr-TR" b="1" dirty="0" smtClean="0">
                <a:solidFill>
                  <a:srgbClr val="009999"/>
                </a:solidFill>
              </a:rPr>
              <a:t> </a:t>
            </a:r>
            <a:r>
              <a:rPr lang="tr-TR" b="1" dirty="0" err="1" smtClean="0">
                <a:solidFill>
                  <a:srgbClr val="009999"/>
                </a:solidFill>
              </a:rPr>
              <a:t>coupling</a:t>
            </a:r>
            <a:endParaRPr lang="tr-TR" b="1" dirty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dirty="0" smtClean="0"/>
              <a:t>Birden fazla modül aynı global nesneye erişmektedir.</a:t>
            </a:r>
            <a:endParaRPr lang="tr-TR" dirty="0"/>
          </a:p>
          <a:p>
            <a:pPr marL="0" indent="0">
              <a:buNone/>
            </a:pPr>
            <a:r>
              <a:rPr lang="tr-TR" b="1" dirty="0" smtClean="0">
                <a:solidFill>
                  <a:srgbClr val="009999"/>
                </a:solidFill>
              </a:rPr>
              <a:t>Control </a:t>
            </a:r>
            <a:r>
              <a:rPr lang="tr-TR" b="1" dirty="0" err="1" smtClean="0">
                <a:solidFill>
                  <a:srgbClr val="009999"/>
                </a:solidFill>
              </a:rPr>
              <a:t>coupling</a:t>
            </a:r>
            <a:endParaRPr lang="tr-TR" b="1" dirty="0" smtClean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2100" dirty="0"/>
              <a:t>Veri </a:t>
            </a:r>
            <a:r>
              <a:rPr lang="tr-TR" sz="2100" dirty="0"/>
              <a:t>bağımlılığının özel </a:t>
            </a:r>
            <a:r>
              <a:rPr lang="tr-TR" sz="2100" dirty="0"/>
              <a:t>bir halidir</a:t>
            </a:r>
            <a:r>
              <a:rPr lang="tr-TR" sz="2100" dirty="0"/>
              <a:t>.</a:t>
            </a:r>
            <a:r>
              <a:rPr lang="tr-TR" sz="2100" dirty="0"/>
              <a:t> </a:t>
            </a:r>
            <a:r>
              <a:rPr lang="tr-TR" sz="2100" dirty="0"/>
              <a:t>Modüller </a:t>
            </a:r>
            <a:r>
              <a:rPr lang="tr-TR" sz="2100" dirty="0" err="1"/>
              <a:t>flag’ler</a:t>
            </a:r>
            <a:r>
              <a:rPr lang="tr-TR" sz="2100" dirty="0"/>
              <a:t> ile birbirinin akışını kontrol eder.</a:t>
            </a:r>
            <a:endParaRPr lang="tr-TR" sz="2100" dirty="0"/>
          </a:p>
          <a:p>
            <a:pPr marL="0" indent="0">
              <a:buNone/>
            </a:pPr>
            <a:r>
              <a:rPr lang="tr-TR" b="1" dirty="0" err="1" smtClean="0">
                <a:solidFill>
                  <a:srgbClr val="009999"/>
                </a:solidFill>
              </a:rPr>
              <a:t>Stamp</a:t>
            </a:r>
            <a:r>
              <a:rPr lang="tr-TR" b="1" dirty="0" smtClean="0">
                <a:solidFill>
                  <a:srgbClr val="009999"/>
                </a:solidFill>
              </a:rPr>
              <a:t> </a:t>
            </a:r>
            <a:r>
              <a:rPr lang="tr-TR" b="1" dirty="0" err="1" smtClean="0">
                <a:solidFill>
                  <a:srgbClr val="009999"/>
                </a:solidFill>
              </a:rPr>
              <a:t>coupling</a:t>
            </a:r>
            <a:endParaRPr lang="tr-TR" b="1" dirty="0" smtClean="0">
              <a:solidFill>
                <a:srgbClr val="009999"/>
              </a:solidFill>
            </a:endParaRPr>
          </a:p>
          <a:p>
            <a:pPr marL="0" indent="0">
              <a:buNone/>
            </a:pPr>
            <a:r>
              <a:rPr lang="tr-TR" sz="2100" dirty="0"/>
              <a:t>Modüllerin </a:t>
            </a:r>
            <a:r>
              <a:rPr lang="tr-TR" sz="2100" dirty="0"/>
              <a:t>birbirlerine karmaşık veri yapısı geçerek oluşturdukları bağımlıktır.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009999"/>
                </a:solidFill>
              </a:rPr>
              <a:t>Data </a:t>
            </a:r>
            <a:r>
              <a:rPr lang="tr-TR" b="1" dirty="0" err="1" smtClean="0">
                <a:solidFill>
                  <a:srgbClr val="009999"/>
                </a:solidFill>
              </a:rPr>
              <a:t>coupling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Parametre yoluyla iletişim</a:t>
            </a:r>
          </a:p>
          <a:p>
            <a:pPr marL="0" indent="0">
              <a:buNone/>
            </a:pPr>
            <a:r>
              <a:rPr lang="tr-TR" i="1" dirty="0" err="1" smtClean="0"/>
              <a:t>İnterdependency</a:t>
            </a:r>
            <a:r>
              <a:rPr lang="tr-TR" i="1" dirty="0" smtClean="0"/>
              <a:t> düşük, </a:t>
            </a:r>
            <a:r>
              <a:rPr lang="tr-TR" i="1" dirty="0" err="1"/>
              <a:t>coordination</a:t>
            </a:r>
            <a:r>
              <a:rPr lang="tr-TR" i="1" dirty="0"/>
              <a:t> düşük</a:t>
            </a:r>
            <a:r>
              <a:rPr lang="tr-TR" i="1" dirty="0" smtClean="0"/>
              <a:t>, </a:t>
            </a:r>
            <a:r>
              <a:rPr lang="tr-TR" i="1" dirty="0" err="1"/>
              <a:t>information</a:t>
            </a:r>
            <a:r>
              <a:rPr lang="tr-TR" i="1" dirty="0"/>
              <a:t> </a:t>
            </a:r>
            <a:r>
              <a:rPr lang="tr-TR" i="1" dirty="0" err="1" smtClean="0"/>
              <a:t>flow</a:t>
            </a:r>
            <a:r>
              <a:rPr lang="tr-TR" i="1" dirty="0" smtClean="0"/>
              <a:t> düşüktür.</a:t>
            </a:r>
            <a:endParaRPr lang="tr-TR" b="1" i="1" dirty="0">
              <a:solidFill>
                <a:srgbClr val="009999"/>
              </a:solidFill>
            </a:endParaRPr>
          </a:p>
          <a:p>
            <a:pPr marL="0" indent="0">
              <a:buNone/>
            </a:pPr>
            <a:endParaRPr lang="tr-TR" b="1" dirty="0" smtClean="0">
              <a:solidFill>
                <a:srgbClr val="009999"/>
              </a:solidFill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400019" y="1253702"/>
            <a:ext cx="825909" cy="5198855"/>
          </a:xfrm>
          <a:prstGeom prst="downArrow">
            <a:avLst/>
          </a:prstGeom>
          <a:gradFill>
            <a:gsLst>
              <a:gs pos="0">
                <a:srgbClr val="FF0000"/>
              </a:gs>
              <a:gs pos="74000">
                <a:srgbClr val="92D05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TextBox 4"/>
          <p:cNvSpPr txBox="1"/>
          <p:nvPr/>
        </p:nvSpPr>
        <p:spPr>
          <a:xfrm>
            <a:off x="-98040" y="1243302"/>
            <a:ext cx="710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‘kötü’</a:t>
            </a:r>
            <a:endParaRPr lang="tr-TR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59909" y="1710956"/>
            <a:ext cx="0" cy="433686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85533" y="6129392"/>
            <a:ext cx="512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‘iyi’</a:t>
            </a:r>
            <a:endParaRPr lang="tr-TR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572158793"/>
              </p:ext>
            </p:extLst>
          </p:nvPr>
        </p:nvGraphicFramePr>
        <p:xfrm>
          <a:off x="10118785" y="4425352"/>
          <a:ext cx="1825323" cy="1816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35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COUPLING</a:t>
            </a:r>
            <a:endParaRPr lang="tr-TR" dirty="0"/>
          </a:p>
        </p:txBody>
      </p:sp>
      <p:pic>
        <p:nvPicPr>
          <p:cNvPr id="5126" name="Picture 6" descr="https://upload.wikimedia.org/wikipedia/commons/thumb/9/9c/Coupling_sketches_cropped_1.svg/1280px-Coupling_sketches_cropped_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857" y="1943747"/>
            <a:ext cx="5810761" cy="435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39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İçerik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tr-TR" dirty="0" err="1" smtClean="0"/>
              <a:t>Symptoms</a:t>
            </a:r>
            <a:r>
              <a:rPr lang="tr-TR" dirty="0" smtClean="0"/>
              <a:t> of </a:t>
            </a:r>
            <a:r>
              <a:rPr lang="tr-TR" dirty="0" err="1" smtClean="0"/>
              <a:t>Poor</a:t>
            </a:r>
            <a:r>
              <a:rPr lang="tr-TR" dirty="0" smtClean="0"/>
              <a:t> Design</a:t>
            </a:r>
            <a:endParaRPr lang="tr-TR" dirty="0" smtClean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tr-TR" dirty="0" smtClean="0">
                <a:latin typeface="+mn-lt"/>
              </a:rPr>
              <a:t>SOLID </a:t>
            </a:r>
            <a:r>
              <a:rPr lang="tr-TR" dirty="0" err="1" smtClean="0">
                <a:latin typeface="+mn-lt"/>
              </a:rPr>
              <a:t>Principles</a:t>
            </a:r>
            <a:endParaRPr lang="tr-TR" dirty="0" smtClean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tr-TR" dirty="0" err="1" smtClean="0"/>
              <a:t>Law</a:t>
            </a:r>
            <a:r>
              <a:rPr lang="tr-TR" dirty="0" smtClean="0"/>
              <a:t> of </a:t>
            </a:r>
            <a:r>
              <a:rPr lang="tr-TR" dirty="0" err="1" smtClean="0"/>
              <a:t>Demeter</a:t>
            </a:r>
            <a:endParaRPr lang="tr-TR" dirty="0" smtClean="0"/>
          </a:p>
          <a:p>
            <a:pPr>
              <a:spcBef>
                <a:spcPts val="1200"/>
              </a:spcBef>
            </a:pPr>
            <a:r>
              <a:rPr lang="tr-TR" dirty="0" err="1" smtClean="0">
                <a:latin typeface="+mn-lt"/>
              </a:rPr>
              <a:t>Grasp</a:t>
            </a:r>
            <a:endParaRPr lang="tr-TR" dirty="0" smtClean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tr-TR" dirty="0" err="1" smtClean="0"/>
              <a:t>Cohesion</a:t>
            </a:r>
            <a:r>
              <a:rPr lang="tr-TR" dirty="0" smtClean="0"/>
              <a:t>/</a:t>
            </a:r>
            <a:r>
              <a:rPr lang="tr-TR" dirty="0" err="1" smtClean="0"/>
              <a:t>Coupling</a:t>
            </a:r>
            <a:endParaRPr lang="tr-TR" dirty="0" smtClean="0">
              <a:latin typeface="+mn-lt"/>
            </a:endParaRPr>
          </a:p>
          <a:p>
            <a:pPr>
              <a:spcBef>
                <a:spcPts val="1200"/>
              </a:spcBef>
            </a:pPr>
            <a:r>
              <a:rPr lang="tr-TR" dirty="0" smtClean="0">
                <a:latin typeface="+mn-lt"/>
              </a:rPr>
              <a:t>Design </a:t>
            </a:r>
            <a:r>
              <a:rPr lang="tr-TR" dirty="0" err="1" smtClean="0">
                <a:latin typeface="+mn-lt"/>
              </a:rPr>
              <a:t>Patterns</a:t>
            </a:r>
            <a:endParaRPr lang="tr-TR" dirty="0" smtClean="0">
              <a:latin typeface="+mn-lt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2110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Couplıng</a:t>
            </a:r>
            <a:r>
              <a:rPr lang="tr-TR" dirty="0" smtClean="0"/>
              <a:t> &amp;&amp; </a:t>
            </a:r>
            <a:r>
              <a:rPr lang="tr-TR" dirty="0" err="1" smtClean="0"/>
              <a:t>cohesıon</a:t>
            </a:r>
            <a:endParaRPr lang="tr-TR" dirty="0"/>
          </a:p>
        </p:txBody>
      </p:sp>
      <p:pic>
        <p:nvPicPr>
          <p:cNvPr id="6146" name="Picture 2" descr="File:CouplingVsCohesion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078" y="2394408"/>
            <a:ext cx="4707163" cy="40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144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8989" y="2578936"/>
            <a:ext cx="1788695" cy="1325563"/>
          </a:xfrm>
        </p:spPr>
        <p:txBody>
          <a:bodyPr>
            <a:normAutofit/>
          </a:bodyPr>
          <a:lstStyle/>
          <a:p>
            <a:r>
              <a:rPr lang="tr-TR" dirty="0" smtClean="0"/>
              <a:t>SOLID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811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SOLID </a:t>
            </a:r>
            <a:r>
              <a:rPr lang="tr-TR" dirty="0" err="1" smtClean="0"/>
              <a:t>Principles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[S]</a:t>
            </a:r>
            <a:r>
              <a:rPr lang="tr-TR" dirty="0" err="1" smtClean="0"/>
              <a:t>ingle</a:t>
            </a:r>
            <a:r>
              <a:rPr lang="tr-TR" dirty="0" smtClean="0"/>
              <a:t> </a:t>
            </a:r>
            <a:r>
              <a:rPr lang="tr-TR" dirty="0" err="1" smtClean="0"/>
              <a:t>Responsibility</a:t>
            </a:r>
            <a:r>
              <a:rPr lang="tr-TR" dirty="0" smtClean="0"/>
              <a:t> </a:t>
            </a:r>
            <a:r>
              <a:rPr lang="tr-TR" dirty="0" err="1" smtClean="0"/>
              <a:t>Principle</a:t>
            </a:r>
            <a:r>
              <a:rPr lang="tr-TR" dirty="0" smtClean="0"/>
              <a:t>, SRP</a:t>
            </a:r>
          </a:p>
          <a:p>
            <a:r>
              <a:rPr lang="tr-TR" dirty="0" smtClean="0"/>
              <a:t>[O]</a:t>
            </a:r>
            <a:r>
              <a:rPr lang="tr-TR" dirty="0" err="1" smtClean="0"/>
              <a:t>pen</a:t>
            </a:r>
            <a:r>
              <a:rPr lang="tr-TR" dirty="0" smtClean="0"/>
              <a:t> </a:t>
            </a:r>
            <a:r>
              <a:rPr lang="tr-TR" dirty="0" err="1" smtClean="0"/>
              <a:t>Closed</a:t>
            </a:r>
            <a:r>
              <a:rPr lang="tr-TR" dirty="0" smtClean="0"/>
              <a:t> </a:t>
            </a:r>
            <a:r>
              <a:rPr lang="tr-TR" dirty="0" err="1" smtClean="0"/>
              <a:t>Principle</a:t>
            </a:r>
            <a:r>
              <a:rPr lang="tr-TR" dirty="0" smtClean="0"/>
              <a:t>, OCP</a:t>
            </a:r>
          </a:p>
          <a:p>
            <a:r>
              <a:rPr lang="tr-TR" dirty="0" smtClean="0"/>
              <a:t>[L]</a:t>
            </a:r>
            <a:r>
              <a:rPr lang="tr-TR" dirty="0" err="1" smtClean="0"/>
              <a:t>iskov</a:t>
            </a:r>
            <a:r>
              <a:rPr lang="tr-TR" dirty="0" smtClean="0"/>
              <a:t> </a:t>
            </a:r>
            <a:r>
              <a:rPr lang="tr-TR" dirty="0" err="1" smtClean="0"/>
              <a:t>Substitution</a:t>
            </a:r>
            <a:r>
              <a:rPr lang="tr-TR" dirty="0" smtClean="0"/>
              <a:t> </a:t>
            </a:r>
            <a:r>
              <a:rPr lang="tr-TR" dirty="0" err="1" smtClean="0"/>
              <a:t>Principle</a:t>
            </a:r>
            <a:r>
              <a:rPr lang="tr-TR" dirty="0" smtClean="0"/>
              <a:t>, LSP</a:t>
            </a:r>
          </a:p>
          <a:p>
            <a:r>
              <a:rPr lang="tr-TR" dirty="0" smtClean="0"/>
              <a:t>[I]</a:t>
            </a:r>
            <a:r>
              <a:rPr lang="tr-TR" dirty="0" err="1" smtClean="0"/>
              <a:t>nterface</a:t>
            </a:r>
            <a:r>
              <a:rPr lang="tr-TR" dirty="0" smtClean="0"/>
              <a:t> </a:t>
            </a:r>
            <a:r>
              <a:rPr lang="tr-TR" dirty="0" err="1" smtClean="0"/>
              <a:t>Segregation</a:t>
            </a:r>
            <a:r>
              <a:rPr lang="tr-TR" dirty="0" smtClean="0"/>
              <a:t> </a:t>
            </a:r>
            <a:r>
              <a:rPr lang="tr-TR" dirty="0" err="1" smtClean="0"/>
              <a:t>Principle</a:t>
            </a:r>
            <a:r>
              <a:rPr lang="tr-TR" dirty="0" smtClean="0"/>
              <a:t>, ISP</a:t>
            </a:r>
          </a:p>
          <a:p>
            <a:r>
              <a:rPr lang="tr-TR" dirty="0" smtClean="0"/>
              <a:t>[D]</a:t>
            </a:r>
            <a:r>
              <a:rPr lang="tr-TR" dirty="0" err="1" smtClean="0"/>
              <a:t>ependency</a:t>
            </a:r>
            <a:r>
              <a:rPr lang="tr-TR" dirty="0" smtClean="0"/>
              <a:t> </a:t>
            </a:r>
            <a:r>
              <a:rPr lang="tr-TR" dirty="0" err="1" smtClean="0"/>
              <a:t>Inversion</a:t>
            </a:r>
            <a:r>
              <a:rPr lang="tr-TR" dirty="0" smtClean="0"/>
              <a:t> </a:t>
            </a:r>
            <a:r>
              <a:rPr lang="tr-TR" dirty="0" err="1" smtClean="0"/>
              <a:t>Principle</a:t>
            </a:r>
            <a:r>
              <a:rPr lang="tr-TR" dirty="0" smtClean="0"/>
              <a:t>, DIP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 algn="r">
              <a:buNone/>
            </a:pPr>
            <a:r>
              <a:rPr lang="tr-TR" dirty="0" smtClean="0"/>
              <a:t>Robert </a:t>
            </a:r>
            <a:r>
              <a:rPr lang="tr-TR" dirty="0" err="1" smtClean="0"/>
              <a:t>C.Martin</a:t>
            </a:r>
            <a:r>
              <a:rPr lang="tr-TR" dirty="0" smtClean="0"/>
              <a:t> (</a:t>
            </a:r>
            <a:r>
              <a:rPr lang="tr-TR" dirty="0" err="1" smtClean="0"/>
              <a:t>Uncle</a:t>
            </a:r>
            <a:r>
              <a:rPr lang="tr-TR" dirty="0" smtClean="0"/>
              <a:t> </a:t>
            </a:r>
            <a:r>
              <a:rPr lang="tr-TR" dirty="0" err="1" smtClean="0"/>
              <a:t>Bob</a:t>
            </a:r>
            <a:r>
              <a:rPr lang="tr-T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9860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SOLID </a:t>
            </a:r>
            <a:r>
              <a:rPr lang="tr-TR" dirty="0" err="1"/>
              <a:t>Principles</a:t>
            </a:r>
            <a:endParaRPr lang="tr-TR" dirty="0"/>
          </a:p>
        </p:txBody>
      </p:sp>
      <p:pic>
        <p:nvPicPr>
          <p:cNvPr id="1028" name="Picture 4" descr="Victorinox Çakı 1.6795 SwissChamp 33 Fonksiyon Kırmızı İsviçre - TEKNODOĞ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934" y="2344692"/>
            <a:ext cx="5158066" cy="451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dirty="0">
                <a:solidFill>
                  <a:schemeClr val="bg1">
                    <a:lumMod val="50000"/>
                  </a:schemeClr>
                </a:solidFill>
              </a:rPr>
              <a:t>[S]</a:t>
            </a:r>
            <a:r>
              <a:rPr lang="tr-TR" sz="4400" dirty="0" err="1">
                <a:solidFill>
                  <a:schemeClr val="bg1">
                    <a:lumMod val="50000"/>
                  </a:schemeClr>
                </a:solidFill>
              </a:rPr>
              <a:t>ingle</a:t>
            </a:r>
            <a:r>
              <a:rPr lang="tr-TR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bg1">
                    <a:lumMod val="50000"/>
                  </a:schemeClr>
                </a:solidFill>
              </a:rPr>
              <a:t>Responsibility</a:t>
            </a:r>
            <a:r>
              <a:rPr lang="tr-TR" sz="4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bg1">
                    <a:lumMod val="50000"/>
                  </a:schemeClr>
                </a:solidFill>
              </a:rPr>
              <a:t>Principle</a:t>
            </a:r>
            <a:r>
              <a:rPr lang="tr-TR" sz="4400" dirty="0">
                <a:solidFill>
                  <a:schemeClr val="bg1">
                    <a:lumMod val="50000"/>
                  </a:schemeClr>
                </a:solidFill>
              </a:rPr>
              <a:t>, SRP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Her sınıfın veya metodun tak bir (#aktöre karşı#) sorumluluğu olmalıdır.</a:t>
            </a:r>
          </a:p>
          <a:p>
            <a:pPr marL="0" indent="0">
              <a:buNone/>
            </a:pPr>
            <a:r>
              <a:rPr lang="tr-TR" dirty="0" smtClean="0"/>
              <a:t>Bir </a:t>
            </a:r>
            <a:r>
              <a:rPr lang="tr-TR" dirty="0"/>
              <a:t>sınıfın değişmesi için asla birden fazla sebep olmamalıdır</a:t>
            </a:r>
            <a:r>
              <a:rPr lang="tr-TR" dirty="0" smtClean="0"/>
              <a:t>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86658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SOLID </a:t>
            </a:r>
            <a:r>
              <a:rPr lang="tr-TR" dirty="0" err="1"/>
              <a:t>Principles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942" y="2093976"/>
            <a:ext cx="2952750" cy="32956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[O]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pen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Closed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Principle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, OCP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Sınıf genişlemeye açık (yeni özellikler kazanabilir),</a:t>
            </a:r>
          </a:p>
          <a:p>
            <a:pPr marL="0" indent="0">
              <a:buNone/>
            </a:pPr>
            <a:r>
              <a:rPr lang="tr-TR" dirty="0" smtClean="0"/>
              <a:t>Değişikliğe kapalı (davranışını değiştirmemeli) olmalıdır.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39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SOLID </a:t>
            </a:r>
            <a:r>
              <a:rPr lang="tr-TR" dirty="0" err="1"/>
              <a:t>Principles</a:t>
            </a:r>
            <a:endParaRPr lang="tr-TR" dirty="0"/>
          </a:p>
        </p:txBody>
      </p:sp>
      <p:pic>
        <p:nvPicPr>
          <p:cNvPr id="2050" name="Picture 2" descr="Image result for liskov substitution princi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307" y="2980554"/>
            <a:ext cx="3598715" cy="23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[L]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iskov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Subtitution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Principle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, LSP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Nesneler program çalışmasında problem yaşamadan kendi alt örnekleriyle değiştirilebilmelidir.</a:t>
            </a:r>
          </a:p>
          <a:p>
            <a:pPr marL="0" indent="0">
              <a:buNone/>
            </a:pPr>
            <a:r>
              <a:rPr lang="tr-TR" dirty="0" err="1" smtClean="0"/>
              <a:t>Derived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(</a:t>
            </a:r>
            <a:r>
              <a:rPr lang="tr-TR" dirty="0" err="1" smtClean="0"/>
              <a:t>sub-class</a:t>
            </a:r>
            <a:r>
              <a:rPr lang="tr-TR" dirty="0" smtClean="0"/>
              <a:t>), Base </a:t>
            </a:r>
            <a:r>
              <a:rPr lang="tr-TR" dirty="0" err="1" smtClean="0"/>
              <a:t>class’ın</a:t>
            </a:r>
            <a:r>
              <a:rPr lang="tr-TR" dirty="0" smtClean="0"/>
              <a:t> yerine kullanıldığında davranışını/durumunu bozmamalıdır.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4706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SOLID </a:t>
            </a:r>
            <a:r>
              <a:rPr lang="tr-TR" dirty="0" err="1"/>
              <a:t>Principles</a:t>
            </a:r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786" y="2694287"/>
            <a:ext cx="4081850" cy="290523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[I]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nterface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Segregation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Principle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, ISP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Sınıfların ihtiyaç duymadığı özelliklerin </a:t>
            </a:r>
            <a:r>
              <a:rPr lang="tr-TR" dirty="0" err="1" smtClean="0"/>
              <a:t>interface’ten</a:t>
            </a:r>
            <a:r>
              <a:rPr lang="tr-TR" dirty="0" smtClean="0"/>
              <a:t> ayrıştırılmasıdır.</a:t>
            </a:r>
          </a:p>
          <a:p>
            <a:pPr marL="0" indent="0">
              <a:buNone/>
            </a:pPr>
            <a:r>
              <a:rPr lang="tr-TR" dirty="0" err="1" smtClean="0"/>
              <a:t>Client’ların</a:t>
            </a:r>
            <a:r>
              <a:rPr lang="tr-TR" dirty="0" smtClean="0"/>
              <a:t> kullanmayacağı </a:t>
            </a:r>
            <a:r>
              <a:rPr lang="tr-TR" dirty="0" err="1" smtClean="0"/>
              <a:t>arayüzleri</a:t>
            </a:r>
            <a:r>
              <a:rPr lang="tr-TR" dirty="0" smtClean="0"/>
              <a:t>, uygulamaya zorlanmamalıdır.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0799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SOLID </a:t>
            </a:r>
            <a:r>
              <a:rPr lang="tr-TR" dirty="0" err="1"/>
              <a:t>Principles</a:t>
            </a:r>
            <a:endParaRPr lang="tr-TR" dirty="0"/>
          </a:p>
        </p:txBody>
      </p:sp>
      <p:pic>
        <p:nvPicPr>
          <p:cNvPr id="3076" name="Picture 4" descr="Dependency Inversion Princi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044" y="367174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1408"/>
            <a:ext cx="10213848" cy="4050792"/>
          </a:xfrm>
        </p:spPr>
        <p:txBody>
          <a:bodyPr/>
          <a:lstStyle/>
          <a:p>
            <a:pPr marL="0" indent="0">
              <a:buNone/>
            </a:pP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[D]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ependency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Inversion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Principle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, DIP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Yüksek seviyedeki modüller daha aşağı seviyedeki modüllere bağlı olmamalıdır.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793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715" y="2659146"/>
            <a:ext cx="4676274" cy="1325563"/>
          </a:xfrm>
        </p:spPr>
        <p:txBody>
          <a:bodyPr>
            <a:normAutofit/>
          </a:bodyPr>
          <a:lstStyle/>
          <a:p>
            <a:r>
              <a:rPr lang="tr-TR" dirty="0" smtClean="0"/>
              <a:t>LAW of </a:t>
            </a:r>
            <a:r>
              <a:rPr lang="tr-TR" dirty="0" err="1" smtClean="0"/>
              <a:t>demeter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8319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Law</a:t>
            </a:r>
            <a:r>
              <a:rPr lang="tr-TR" dirty="0" smtClean="0"/>
              <a:t> of </a:t>
            </a:r>
            <a:r>
              <a:rPr lang="tr-TR" dirty="0" err="1" smtClean="0"/>
              <a:t>demeter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Bir nesne olabildiğince az sayıda </a:t>
            </a:r>
            <a:r>
              <a:rPr lang="tr-TR" dirty="0"/>
              <a:t>nesne bilmeli ve işini yapmak için kendisinden hizmet alması kaçınılmaz olan az </a:t>
            </a:r>
            <a:r>
              <a:rPr lang="tr-TR" dirty="0" smtClean="0"/>
              <a:t>sayıda nesneyi bilmelidir.</a:t>
            </a:r>
          </a:p>
          <a:p>
            <a:r>
              <a:rPr lang="en-US" dirty="0" smtClean="0"/>
              <a:t>Law </a:t>
            </a:r>
            <a:r>
              <a:rPr lang="en-US" dirty="0"/>
              <a:t>of </a:t>
            </a:r>
            <a:r>
              <a:rPr lang="en-US" dirty="0" smtClean="0"/>
              <a:t>Demeter</a:t>
            </a:r>
            <a:r>
              <a:rPr lang="tr-TR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Prensibi</a:t>
            </a:r>
            <a:r>
              <a:rPr lang="en-US" dirty="0"/>
              <a:t> (</a:t>
            </a:r>
            <a:r>
              <a:rPr lang="en-US" dirty="0" smtClean="0"/>
              <a:t>Principle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dirty="0"/>
              <a:t>Least Knowledge</a:t>
            </a:r>
            <a:r>
              <a:rPr lang="en-US" dirty="0" smtClean="0"/>
              <a:t>)</a:t>
            </a:r>
            <a:r>
              <a:rPr lang="tr-TR" dirty="0" smtClean="0"/>
              <a:t> olarak da bilinir.</a:t>
            </a:r>
            <a:endParaRPr lang="tr-TR" dirty="0"/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86106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Object </a:t>
            </a:r>
            <a:r>
              <a:rPr lang="tr-TR" dirty="0" err="1" smtClean="0"/>
              <a:t>orıented</a:t>
            </a:r>
            <a:r>
              <a:rPr lang="tr-TR" dirty="0" smtClean="0"/>
              <a:t> </a:t>
            </a:r>
            <a:r>
              <a:rPr lang="tr-TR" dirty="0" err="1" smtClean="0"/>
              <a:t>Prıncıples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 smtClean="0"/>
              <a:t>Abstraction</a:t>
            </a:r>
            <a:r>
              <a:rPr lang="tr-TR" dirty="0" smtClean="0"/>
              <a:t>, </a:t>
            </a:r>
            <a:r>
              <a:rPr lang="tr-TR" dirty="0" err="1" smtClean="0"/>
              <a:t>Encapsulation</a:t>
            </a:r>
            <a:r>
              <a:rPr lang="tr-TR" dirty="0" smtClean="0"/>
              <a:t>, </a:t>
            </a:r>
            <a:r>
              <a:rPr lang="tr-TR" dirty="0" err="1" smtClean="0"/>
              <a:t>Inheritance</a:t>
            </a:r>
            <a:r>
              <a:rPr lang="tr-TR" dirty="0" smtClean="0"/>
              <a:t> (</a:t>
            </a:r>
            <a:r>
              <a:rPr lang="tr-TR" dirty="0" err="1" smtClean="0"/>
              <a:t>Aggregation</a:t>
            </a:r>
            <a:r>
              <a:rPr lang="tr-TR" dirty="0" smtClean="0"/>
              <a:t>)</a:t>
            </a:r>
          </a:p>
          <a:p>
            <a:r>
              <a:rPr lang="tr-TR" dirty="0" smtClean="0"/>
              <a:t>SOLID </a:t>
            </a:r>
            <a:r>
              <a:rPr lang="tr-TR" dirty="0" err="1" smtClean="0"/>
              <a:t>Principles</a:t>
            </a:r>
            <a:r>
              <a:rPr lang="tr-TR" dirty="0" smtClean="0"/>
              <a:t>, </a:t>
            </a:r>
            <a:r>
              <a:rPr lang="tr-TR" dirty="0" err="1" smtClean="0"/>
              <a:t>Grasp</a:t>
            </a:r>
            <a:r>
              <a:rPr lang="tr-TR" dirty="0" smtClean="0"/>
              <a:t> </a:t>
            </a:r>
            <a:r>
              <a:rPr lang="tr-TR" dirty="0" err="1" smtClean="0"/>
              <a:t>Principles</a:t>
            </a:r>
            <a:r>
              <a:rPr lang="tr-TR" dirty="0" smtClean="0"/>
              <a:t>, </a:t>
            </a:r>
            <a:r>
              <a:rPr lang="tr-TR" dirty="0" err="1" smtClean="0"/>
              <a:t>Law</a:t>
            </a:r>
            <a:r>
              <a:rPr lang="tr-TR" dirty="0" smtClean="0"/>
              <a:t> of </a:t>
            </a:r>
            <a:r>
              <a:rPr lang="tr-TR" dirty="0" err="1" smtClean="0"/>
              <a:t>Demeter</a:t>
            </a:r>
            <a:endParaRPr lang="tr-TR" dirty="0" smtClean="0"/>
          </a:p>
          <a:p>
            <a:r>
              <a:rPr lang="tr-TR" dirty="0" smtClean="0"/>
              <a:t>Design </a:t>
            </a:r>
            <a:r>
              <a:rPr lang="tr-TR" dirty="0" err="1" smtClean="0"/>
              <a:t>Patterns</a:t>
            </a:r>
            <a:endParaRPr lang="tr-TR" dirty="0" smtClean="0"/>
          </a:p>
          <a:p>
            <a:r>
              <a:rPr lang="tr-TR" dirty="0" err="1" smtClean="0"/>
              <a:t>Heuristic</a:t>
            </a:r>
            <a:endParaRPr lang="tr-TR" dirty="0" smtClean="0"/>
          </a:p>
          <a:p>
            <a:r>
              <a:rPr lang="tr-TR" dirty="0" err="1" smtClean="0"/>
              <a:t>Guidelines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138022" y="1738360"/>
            <a:ext cx="322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First Level</a:t>
            </a:r>
            <a:endParaRPr lang="tr-TR" dirty="0"/>
          </a:p>
        </p:txBody>
      </p:sp>
      <p:sp>
        <p:nvSpPr>
          <p:cNvPr id="6" name="TextBox 5"/>
          <p:cNvSpPr txBox="1"/>
          <p:nvPr/>
        </p:nvSpPr>
        <p:spPr>
          <a:xfrm>
            <a:off x="94889" y="4199666"/>
            <a:ext cx="322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Top Level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224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9146"/>
            <a:ext cx="1159625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dirty="0" smtClean="0"/>
              <a:t>General </a:t>
            </a:r>
            <a:r>
              <a:rPr lang="tr-TR" sz="4400" dirty="0" err="1"/>
              <a:t>Responsibility</a:t>
            </a:r>
            <a:r>
              <a:rPr lang="tr-TR" sz="4400" dirty="0"/>
              <a:t> </a:t>
            </a:r>
            <a:r>
              <a:rPr lang="tr-TR" sz="4400" dirty="0" err="1" smtClean="0"/>
              <a:t>Assignment</a:t>
            </a:r>
            <a:r>
              <a:rPr lang="tr-TR" sz="4400" dirty="0"/>
              <a:t> </a:t>
            </a:r>
            <a:r>
              <a:rPr lang="tr-TR" sz="4400" dirty="0" smtClean="0"/>
              <a:t>Software </a:t>
            </a:r>
            <a:r>
              <a:rPr lang="tr-TR" sz="4400" dirty="0" err="1" smtClean="0"/>
              <a:t>Patterns</a:t>
            </a:r>
            <a:r>
              <a:rPr lang="tr-TR" sz="4400" dirty="0"/>
              <a:t> </a:t>
            </a:r>
            <a:r>
              <a:rPr lang="tr-TR" dirty="0" smtClean="0"/>
              <a:t>(GRASP)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3949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GRASP PATTERNS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 Expert</a:t>
            </a:r>
            <a:endParaRPr lang="tr-TR" dirty="0" smtClean="0"/>
          </a:p>
          <a:p>
            <a:r>
              <a:rPr lang="en-US" dirty="0" smtClean="0"/>
              <a:t>Creator</a:t>
            </a:r>
            <a:endParaRPr lang="en-US" dirty="0"/>
          </a:p>
          <a:p>
            <a:r>
              <a:rPr lang="en-US" dirty="0" smtClean="0"/>
              <a:t>High Cohesion</a:t>
            </a:r>
            <a:endParaRPr lang="en-US" dirty="0"/>
          </a:p>
          <a:p>
            <a:r>
              <a:rPr lang="en-US" dirty="0" smtClean="0"/>
              <a:t>Low Coupling</a:t>
            </a:r>
            <a:endParaRPr lang="tr-TR" dirty="0" smtClean="0"/>
          </a:p>
          <a:p>
            <a:r>
              <a:rPr lang="en-US" dirty="0" smtClean="0"/>
              <a:t>Controller</a:t>
            </a:r>
            <a:endParaRPr lang="tr-TR" dirty="0" smtClean="0"/>
          </a:p>
          <a:p>
            <a:r>
              <a:rPr lang="tr-TR" dirty="0" err="1" smtClean="0"/>
              <a:t>Polymorphism</a:t>
            </a:r>
            <a:endParaRPr lang="tr-TR" dirty="0" smtClean="0"/>
          </a:p>
          <a:p>
            <a:r>
              <a:rPr lang="tr-TR" dirty="0" err="1" smtClean="0"/>
              <a:t>Pure</a:t>
            </a:r>
            <a:r>
              <a:rPr lang="tr-TR" dirty="0" smtClean="0"/>
              <a:t> </a:t>
            </a:r>
            <a:r>
              <a:rPr lang="tr-TR" dirty="0" err="1" smtClean="0"/>
              <a:t>Fabrication</a:t>
            </a:r>
            <a:endParaRPr lang="tr-TR" dirty="0"/>
          </a:p>
          <a:p>
            <a:r>
              <a:rPr lang="tr-TR" dirty="0" err="1" smtClean="0"/>
              <a:t>Indirection</a:t>
            </a:r>
            <a:endParaRPr lang="tr-TR" dirty="0"/>
          </a:p>
          <a:p>
            <a:r>
              <a:rPr lang="tr-TR" dirty="0" err="1" smtClean="0"/>
              <a:t>Protected</a:t>
            </a:r>
            <a:r>
              <a:rPr lang="tr-TR" dirty="0" smtClean="0"/>
              <a:t> </a:t>
            </a:r>
            <a:r>
              <a:rPr lang="tr-TR" dirty="0" err="1"/>
              <a:t>Variations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8560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715" y="2659146"/>
            <a:ext cx="4676274" cy="1325563"/>
          </a:xfrm>
        </p:spPr>
        <p:txBody>
          <a:bodyPr>
            <a:normAutofit/>
          </a:bodyPr>
          <a:lstStyle/>
          <a:p>
            <a:r>
              <a:rPr lang="tr-TR" dirty="0" smtClean="0"/>
              <a:t>DESIGN PATTERNS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9921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 err="1" smtClean="0"/>
              <a:t>Patterns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Tekrar eden problemlere çözüm olarak ortaya atılmıştır.</a:t>
            </a:r>
          </a:p>
          <a:p>
            <a:endParaRPr lang="tr-TR" dirty="0" smtClean="0"/>
          </a:p>
          <a:p>
            <a:pPr marL="0" indent="0">
              <a:buNone/>
            </a:pPr>
            <a:r>
              <a:rPr lang="tr-TR" sz="4400" b="1" dirty="0">
                <a:solidFill>
                  <a:schemeClr val="bg1">
                    <a:lumMod val="50000"/>
                  </a:schemeClr>
                </a:solidFill>
              </a:rPr>
              <a:t>Terminoloji</a:t>
            </a:r>
          </a:p>
          <a:p>
            <a:pPr marL="0" indent="0">
              <a:buNone/>
            </a:pPr>
            <a:r>
              <a:rPr lang="tr-TR" dirty="0" smtClean="0"/>
              <a:t>Analiz  : Bir problemi/uygulama geliştirilecek konuyu anlama süreci, araştırılma süreci, </a:t>
            </a:r>
            <a:r>
              <a:rPr lang="tr-TR" dirty="0" err="1" smtClean="0"/>
              <a:t>isterlerin</a:t>
            </a:r>
            <a:r>
              <a:rPr lang="tr-TR" dirty="0" smtClean="0"/>
              <a:t> belirlenme süreci ‘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know</a:t>
            </a:r>
            <a:r>
              <a:rPr lang="tr-TR" dirty="0" smtClean="0"/>
              <a:t> </a:t>
            </a:r>
            <a:r>
              <a:rPr lang="tr-TR" dirty="0" err="1" smtClean="0"/>
              <a:t>what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do’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Tasarım : Problemin çözümünün tanımı, kavramsal </a:t>
            </a:r>
            <a:endParaRPr lang="en-US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8454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DESIGN PATTERNS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21408"/>
            <a:ext cx="10213848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Creational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Pattern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Nesnelerin oluşturulmasını daha esnek ‘</a:t>
            </a:r>
            <a:r>
              <a:rPr lang="tr-TR" dirty="0" err="1" smtClean="0"/>
              <a:t>flexible</a:t>
            </a:r>
            <a:r>
              <a:rPr lang="tr-TR" dirty="0" smtClean="0"/>
              <a:t>’ şekilde sağlamaktır.</a:t>
            </a:r>
          </a:p>
          <a:p>
            <a:pPr marL="0" indent="0">
              <a:buNone/>
            </a:pPr>
            <a:r>
              <a:rPr lang="tr-TR" dirty="0" err="1" smtClean="0"/>
              <a:t>Abstract</a:t>
            </a:r>
            <a:r>
              <a:rPr lang="tr-TR" dirty="0" smtClean="0"/>
              <a:t> </a:t>
            </a:r>
            <a:r>
              <a:rPr lang="tr-TR" dirty="0" err="1" smtClean="0"/>
              <a:t>Factory</a:t>
            </a:r>
            <a:r>
              <a:rPr lang="tr-TR" dirty="0" smtClean="0"/>
              <a:t>, Builder, </a:t>
            </a:r>
            <a:r>
              <a:rPr lang="tr-TR" dirty="0" err="1" smtClean="0"/>
              <a:t>Factory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, </a:t>
            </a:r>
            <a:r>
              <a:rPr lang="tr-TR" dirty="0" err="1" smtClean="0"/>
              <a:t>Prototype</a:t>
            </a:r>
            <a:r>
              <a:rPr lang="tr-TR" dirty="0" smtClean="0"/>
              <a:t>, </a:t>
            </a:r>
            <a:r>
              <a:rPr lang="tr-TR" dirty="0" err="1" smtClean="0"/>
              <a:t>Singleton</a:t>
            </a:r>
            <a:endParaRPr lang="tr-TR" dirty="0" smtClean="0"/>
          </a:p>
          <a:p>
            <a:pPr marL="0" indent="0">
              <a:buNone/>
            </a:pP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Structural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bg1">
                    <a:lumMod val="50000"/>
                  </a:schemeClr>
                </a:solidFill>
              </a:rPr>
              <a:t>Pattern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Daha geniş yapıları oluşturmak için sınıf/nesnelerin nasıl bir araya getirilmesi gerekliliğini ortaya koymaktadır.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Adapter</a:t>
            </a:r>
            <a:r>
              <a:rPr lang="tr-TR" dirty="0" smtClean="0"/>
              <a:t>, Bridge, </a:t>
            </a:r>
            <a:r>
              <a:rPr lang="tr-TR" dirty="0" err="1" smtClean="0"/>
              <a:t>Composite</a:t>
            </a:r>
            <a:r>
              <a:rPr lang="tr-TR" dirty="0" smtClean="0"/>
              <a:t>, </a:t>
            </a:r>
            <a:r>
              <a:rPr lang="tr-TR" dirty="0" err="1" smtClean="0"/>
              <a:t>Decorator</a:t>
            </a:r>
            <a:r>
              <a:rPr lang="tr-TR" dirty="0" smtClean="0"/>
              <a:t>, </a:t>
            </a:r>
            <a:r>
              <a:rPr lang="tr-TR" dirty="0" err="1" smtClean="0"/>
              <a:t>Facade</a:t>
            </a:r>
            <a:r>
              <a:rPr lang="tr-TR" dirty="0" smtClean="0"/>
              <a:t>, </a:t>
            </a:r>
            <a:r>
              <a:rPr lang="tr-TR" dirty="0" err="1" smtClean="0"/>
              <a:t>Flyweight</a:t>
            </a:r>
            <a:r>
              <a:rPr lang="tr-TR" dirty="0" smtClean="0"/>
              <a:t>, Proxy</a:t>
            </a:r>
          </a:p>
          <a:p>
            <a:pPr marL="0" indent="0">
              <a:buNone/>
            </a:pPr>
            <a:r>
              <a:rPr lang="tr-TR" sz="4400" dirty="0" err="1" smtClean="0">
                <a:solidFill>
                  <a:schemeClr val="bg1">
                    <a:lumMod val="50000"/>
                  </a:schemeClr>
                </a:solidFill>
              </a:rPr>
              <a:t>Behavioral</a:t>
            </a:r>
            <a:r>
              <a:rPr lang="tr-TR" sz="4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tr-TR" sz="4400" dirty="0" err="1">
                <a:solidFill>
                  <a:schemeClr val="bg1">
                    <a:lumMod val="50000"/>
                  </a:schemeClr>
                </a:solidFill>
              </a:rPr>
              <a:t>Pattern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Birden fazla sınıfın bir işi yerine getirirken nasıl davranacağını belirlerler.</a:t>
            </a:r>
            <a:endParaRPr lang="tr-TR" dirty="0"/>
          </a:p>
          <a:p>
            <a:pPr marL="0" indent="0">
              <a:buNone/>
            </a:pPr>
            <a:r>
              <a:rPr lang="tr-TR" dirty="0" err="1" smtClean="0"/>
              <a:t>Chain</a:t>
            </a:r>
            <a:r>
              <a:rPr lang="tr-TR" dirty="0" smtClean="0"/>
              <a:t> of </a:t>
            </a:r>
            <a:r>
              <a:rPr lang="tr-TR" dirty="0" err="1" smtClean="0"/>
              <a:t>Responsibility</a:t>
            </a:r>
            <a:r>
              <a:rPr lang="tr-TR" dirty="0" smtClean="0"/>
              <a:t>, </a:t>
            </a:r>
            <a:r>
              <a:rPr lang="tr-TR" dirty="0" err="1" smtClean="0"/>
              <a:t>Command</a:t>
            </a:r>
            <a:r>
              <a:rPr lang="tr-TR" dirty="0" smtClean="0"/>
              <a:t>, Interpreter, </a:t>
            </a:r>
            <a:r>
              <a:rPr lang="tr-TR" dirty="0" err="1" smtClean="0"/>
              <a:t>Iterator</a:t>
            </a:r>
            <a:r>
              <a:rPr lang="tr-TR" dirty="0" smtClean="0"/>
              <a:t>, </a:t>
            </a:r>
            <a:r>
              <a:rPr lang="tr-TR" dirty="0" err="1" smtClean="0"/>
              <a:t>Mediator</a:t>
            </a:r>
            <a:r>
              <a:rPr lang="tr-TR" dirty="0" smtClean="0"/>
              <a:t>, </a:t>
            </a:r>
            <a:r>
              <a:rPr lang="tr-TR" dirty="0" err="1" smtClean="0"/>
              <a:t>Memento</a:t>
            </a:r>
            <a:r>
              <a:rPr lang="tr-TR" dirty="0" smtClean="0"/>
              <a:t>, </a:t>
            </a:r>
            <a:r>
              <a:rPr lang="tr-TR" dirty="0" err="1" smtClean="0"/>
              <a:t>Observer</a:t>
            </a:r>
            <a:r>
              <a:rPr lang="tr-TR" dirty="0" smtClean="0"/>
              <a:t>, </a:t>
            </a:r>
            <a:r>
              <a:rPr lang="tr-TR" dirty="0" err="1" smtClean="0"/>
              <a:t>State</a:t>
            </a:r>
            <a:r>
              <a:rPr lang="tr-TR" dirty="0" smtClean="0"/>
              <a:t>, </a:t>
            </a:r>
            <a:r>
              <a:rPr lang="tr-TR" dirty="0" err="1" smtClean="0"/>
              <a:t>Strategy</a:t>
            </a:r>
            <a:r>
              <a:rPr lang="tr-TR" dirty="0" smtClean="0"/>
              <a:t>, </a:t>
            </a:r>
            <a:r>
              <a:rPr lang="tr-TR" dirty="0" err="1" smtClean="0"/>
              <a:t>Template</a:t>
            </a:r>
            <a:r>
              <a:rPr lang="tr-TR" dirty="0" smtClean="0"/>
              <a:t> </a:t>
            </a:r>
            <a:r>
              <a:rPr lang="tr-TR" dirty="0" err="1" smtClean="0"/>
              <a:t>method</a:t>
            </a:r>
            <a:r>
              <a:rPr lang="tr-TR" dirty="0" smtClean="0"/>
              <a:t>, </a:t>
            </a:r>
            <a:r>
              <a:rPr lang="tr-TR" dirty="0" err="1" smtClean="0"/>
              <a:t>Visitor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64322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715" y="2659146"/>
            <a:ext cx="4676274" cy="1325563"/>
          </a:xfrm>
        </p:spPr>
        <p:txBody>
          <a:bodyPr>
            <a:normAutofit/>
          </a:bodyPr>
          <a:lstStyle/>
          <a:p>
            <a:r>
              <a:rPr lang="tr-TR" dirty="0" smtClean="0"/>
              <a:t>REFERENCES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3347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References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Design </a:t>
            </a:r>
            <a:r>
              <a:rPr lang="tr-TR" dirty="0" err="1" smtClean="0"/>
              <a:t>Principles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Design </a:t>
            </a:r>
            <a:r>
              <a:rPr lang="tr-TR" dirty="0" err="1" smtClean="0"/>
              <a:t>Patterns</a:t>
            </a:r>
            <a:r>
              <a:rPr lang="tr-TR" dirty="0" smtClean="0"/>
              <a:t>, Robert </a:t>
            </a:r>
            <a:r>
              <a:rPr lang="tr-TR" dirty="0" err="1" smtClean="0"/>
              <a:t>C.Martin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8836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Teşekkür…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sz="32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</a:rPr>
              <a:t>	Sercan SATICI </a:t>
            </a:r>
            <a:r>
              <a:rPr lang="tr-TR" sz="3200" b="1" dirty="0" err="1" smtClean="0">
                <a:solidFill>
                  <a:schemeClr val="bg1">
                    <a:lumMod val="50000"/>
                  </a:schemeClr>
                </a:solidFill>
              </a:rPr>
              <a:t>MSc</a:t>
            </a:r>
            <a:r>
              <a:rPr lang="tr-TR" sz="3200" b="1" dirty="0" smtClean="0">
                <a:solidFill>
                  <a:schemeClr val="bg1">
                    <a:lumMod val="50000"/>
                  </a:schemeClr>
                </a:solidFill>
              </a:rPr>
              <a:t>. </a:t>
            </a:r>
            <a:r>
              <a:rPr lang="tr-TR" sz="2400" b="1" dirty="0" smtClean="0">
                <a:solidFill>
                  <a:schemeClr val="bg1">
                    <a:lumMod val="50000"/>
                  </a:schemeClr>
                </a:solidFill>
              </a:rPr>
              <a:t>Software Design </a:t>
            </a:r>
            <a:r>
              <a:rPr lang="tr-TR" sz="2400" b="1" dirty="0" err="1" smtClean="0">
                <a:solidFill>
                  <a:schemeClr val="bg1">
                    <a:lumMod val="50000"/>
                  </a:schemeClr>
                </a:solidFill>
              </a:rPr>
              <a:t>Expert</a:t>
            </a:r>
            <a:endParaRPr lang="tr-TR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tr-TR" dirty="0" smtClean="0">
                <a:hlinkClick r:id="rId2"/>
              </a:rPr>
              <a:t>srcnstc@gmail.com</a:t>
            </a:r>
            <a:endParaRPr lang="tr-TR" dirty="0" smtClean="0"/>
          </a:p>
          <a:p>
            <a:pPr marL="0" indent="0">
              <a:buNone/>
            </a:pPr>
            <a:r>
              <a:rPr lang="tr-TR" dirty="0">
                <a:hlinkClick r:id="rId3"/>
              </a:rPr>
              <a:t>https://www.linkedin.com/in/sercansatici</a:t>
            </a:r>
            <a:r>
              <a:rPr lang="tr-TR" dirty="0" smtClean="0">
                <a:hlinkClick r:id="rId3"/>
              </a:rPr>
              <a:t>/</a:t>
            </a:r>
            <a:endParaRPr lang="tr-TR" dirty="0" smtClean="0"/>
          </a:p>
          <a:p>
            <a:pPr marL="0" indent="0">
              <a:buNone/>
            </a:pPr>
            <a:r>
              <a:rPr lang="tr-TR" dirty="0">
                <a:hlinkClick r:id="rId4"/>
              </a:rPr>
              <a:t>https://</a:t>
            </a:r>
            <a:r>
              <a:rPr lang="tr-TR" dirty="0" smtClean="0">
                <a:hlinkClick r:id="rId4"/>
              </a:rPr>
              <a:t>github.com/srcnstc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524" y="4276175"/>
            <a:ext cx="221051" cy="207083"/>
          </a:xfrm>
          <a:prstGeom prst="rect">
            <a:avLst/>
          </a:prstGeom>
        </p:spPr>
      </p:pic>
      <p:pic>
        <p:nvPicPr>
          <p:cNvPr id="5" name="Picture 4">
            <a:hlinkClick r:id="rId4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1445" y="4700857"/>
            <a:ext cx="281825" cy="23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5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4758" y="2594978"/>
            <a:ext cx="7291137" cy="1325563"/>
          </a:xfrm>
        </p:spPr>
        <p:txBody>
          <a:bodyPr>
            <a:normAutofit/>
          </a:bodyPr>
          <a:lstStyle/>
          <a:p>
            <a:r>
              <a:rPr lang="tr-TR" dirty="0" smtClean="0"/>
              <a:t>SYMPTOMS of POOR DESIGN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6943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Symptoms</a:t>
            </a:r>
            <a:r>
              <a:rPr lang="tr-TR" dirty="0" smtClean="0"/>
              <a:t> of </a:t>
            </a:r>
            <a:r>
              <a:rPr lang="tr-TR" dirty="0" err="1" smtClean="0"/>
              <a:t>Poor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b="1" dirty="0" err="1">
                <a:solidFill>
                  <a:srgbClr val="FF0000"/>
                </a:solidFill>
              </a:rPr>
              <a:t>Rigidity</a:t>
            </a:r>
            <a:endParaRPr lang="tr-T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Kodun değişikliğe karşı direnç göstermesi, her değişimin başka yerde değişikliğe sebep olması ‘</a:t>
            </a:r>
            <a:r>
              <a:rPr lang="tr-TR" dirty="0" err="1" smtClean="0"/>
              <a:t>ripple</a:t>
            </a:r>
            <a:r>
              <a:rPr lang="tr-TR" dirty="0" smtClean="0"/>
              <a:t> </a:t>
            </a:r>
            <a:r>
              <a:rPr lang="tr-TR" dirty="0" err="1" smtClean="0"/>
              <a:t>effect</a:t>
            </a:r>
            <a:r>
              <a:rPr lang="tr-TR" dirty="0" smtClean="0"/>
              <a:t>’ [katılık, </a:t>
            </a:r>
            <a:r>
              <a:rPr lang="tr-TR" dirty="0" err="1" smtClean="0"/>
              <a:t>esnemezlik</a:t>
            </a:r>
            <a:r>
              <a:rPr lang="tr-TR" dirty="0" smtClean="0"/>
              <a:t>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836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Symptoms</a:t>
            </a:r>
            <a:r>
              <a:rPr lang="tr-TR" dirty="0" smtClean="0"/>
              <a:t> of </a:t>
            </a:r>
            <a:r>
              <a:rPr lang="tr-TR" dirty="0" err="1" smtClean="0"/>
              <a:t>Poor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b="1" dirty="0" err="1">
                <a:solidFill>
                  <a:srgbClr val="FF0000"/>
                </a:solidFill>
              </a:rPr>
              <a:t>Fragility</a:t>
            </a:r>
            <a:endParaRPr lang="tr-T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/>
              <a:t>Program kodundaki değişikliğin birçok yere etkisi</a:t>
            </a:r>
          </a:p>
          <a:p>
            <a:pPr marL="0" indent="0">
              <a:buNone/>
            </a:pPr>
            <a:r>
              <a:rPr lang="tr-TR" dirty="0" smtClean="0"/>
              <a:t>[kırılganlık]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93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Symptomps</a:t>
            </a:r>
            <a:r>
              <a:rPr lang="tr-TR" dirty="0" smtClean="0"/>
              <a:t> of </a:t>
            </a:r>
            <a:r>
              <a:rPr lang="tr-TR" dirty="0" err="1" smtClean="0"/>
              <a:t>Poor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b="1" dirty="0" err="1">
                <a:solidFill>
                  <a:srgbClr val="FF0000"/>
                </a:solidFill>
              </a:rPr>
              <a:t>Immobility</a:t>
            </a:r>
            <a:endParaRPr lang="tr-T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/>
              <a:t>Program kodunun projede sabit bir yerden kullanılması, bağımlılıklar kaynaklı başka yerde kullanamama, ‘re-</a:t>
            </a:r>
            <a:r>
              <a:rPr lang="tr-TR" dirty="0" err="1" smtClean="0"/>
              <a:t>usualibility’nin</a:t>
            </a:r>
            <a:r>
              <a:rPr lang="tr-TR" dirty="0" smtClean="0"/>
              <a:t>’ zorlanması</a:t>
            </a:r>
          </a:p>
          <a:p>
            <a:pPr marL="0" indent="0">
              <a:buNone/>
            </a:pPr>
            <a:r>
              <a:rPr lang="tr-TR" dirty="0" smtClean="0"/>
              <a:t>[hareketsizlik, </a:t>
            </a:r>
            <a:r>
              <a:rPr lang="tr-TR" dirty="0" err="1" smtClean="0"/>
              <a:t>taşınmazlık</a:t>
            </a:r>
            <a:r>
              <a:rPr lang="tr-TR" dirty="0" smtClean="0"/>
              <a:t>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4659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Symptoms</a:t>
            </a:r>
            <a:r>
              <a:rPr lang="tr-TR" dirty="0" smtClean="0"/>
              <a:t> of </a:t>
            </a:r>
            <a:r>
              <a:rPr lang="tr-TR" dirty="0" err="1" smtClean="0"/>
              <a:t>Poor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b="1" dirty="0" err="1">
                <a:solidFill>
                  <a:srgbClr val="FF0000"/>
                </a:solidFill>
              </a:rPr>
              <a:t>Viscosity</a:t>
            </a:r>
            <a:endParaRPr lang="tr-T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/>
              <a:t>Bazı problemler çözülürken, yazılım tasarımının göz ardı edilmesi, Tasarıma uygun çözümlerin, tasarıma uygun olmayanlara ‘</a:t>
            </a:r>
            <a:r>
              <a:rPr lang="tr-TR" dirty="0" err="1" smtClean="0"/>
              <a:t>hacks</a:t>
            </a:r>
            <a:r>
              <a:rPr lang="tr-TR" dirty="0" smtClean="0"/>
              <a:t>’ göre daha zor olmasıdır</a:t>
            </a:r>
          </a:p>
          <a:p>
            <a:pPr marL="0" indent="0">
              <a:buNone/>
            </a:pPr>
            <a:r>
              <a:rPr lang="tr-TR" dirty="0" smtClean="0"/>
              <a:t>[yapışkanlık]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99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Symptoms</a:t>
            </a:r>
            <a:r>
              <a:rPr lang="tr-TR" dirty="0" smtClean="0"/>
              <a:t> of </a:t>
            </a:r>
            <a:r>
              <a:rPr lang="tr-TR" dirty="0" err="1" smtClean="0"/>
              <a:t>Poor</a:t>
            </a:r>
            <a:r>
              <a:rPr lang="tr-TR" dirty="0" smtClean="0"/>
              <a:t> Design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4400" b="1" dirty="0" err="1">
                <a:solidFill>
                  <a:srgbClr val="FF0000"/>
                </a:solidFill>
              </a:rPr>
              <a:t>Needless</a:t>
            </a:r>
            <a:r>
              <a:rPr lang="tr-TR" sz="4400" b="1" dirty="0">
                <a:solidFill>
                  <a:srgbClr val="FF0000"/>
                </a:solidFill>
              </a:rPr>
              <a:t> </a:t>
            </a:r>
            <a:r>
              <a:rPr lang="tr-TR" sz="4400" b="1" dirty="0" err="1">
                <a:solidFill>
                  <a:srgbClr val="FF0000"/>
                </a:solidFill>
              </a:rPr>
              <a:t>complexity</a:t>
            </a:r>
            <a:endParaRPr lang="tr-TR" sz="4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[Gereksiz karmaşıklık]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0459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18828</TotalTime>
  <Words>1411</Words>
  <Application>Microsoft Office PowerPoint</Application>
  <PresentationFormat>Widescreen</PresentationFormat>
  <Paragraphs>243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Courier New</vt:lpstr>
      <vt:lpstr>Rockwell</vt:lpstr>
      <vt:lpstr>Rockwell Condensed</vt:lpstr>
      <vt:lpstr>Wingdings</vt:lpstr>
      <vt:lpstr>Wood Type</vt:lpstr>
      <vt:lpstr>Clean Code</vt:lpstr>
      <vt:lpstr>İçerik</vt:lpstr>
      <vt:lpstr>Object orıented Prıncıples</vt:lpstr>
      <vt:lpstr>SYMPTOMS of POOR DESIGN</vt:lpstr>
      <vt:lpstr>Symptoms of Poor Design</vt:lpstr>
      <vt:lpstr>Symptoms of Poor Design</vt:lpstr>
      <vt:lpstr>Symptomps of Poor Design</vt:lpstr>
      <vt:lpstr>Symptoms of Poor Design</vt:lpstr>
      <vt:lpstr>Symptoms of Poor Design</vt:lpstr>
      <vt:lpstr>Symptoms of Poor Design</vt:lpstr>
      <vt:lpstr>Symptoms of Poor Design</vt:lpstr>
      <vt:lpstr>COHESION and COUPLING</vt:lpstr>
      <vt:lpstr>Terminoloji</vt:lpstr>
      <vt:lpstr>Cohesion</vt:lpstr>
      <vt:lpstr>CohesIon</vt:lpstr>
      <vt:lpstr>Cohesion</vt:lpstr>
      <vt:lpstr>CouplIng</vt:lpstr>
      <vt:lpstr>Coupling</vt:lpstr>
      <vt:lpstr>COUPLING</vt:lpstr>
      <vt:lpstr>Couplıng &amp;&amp; cohesıon</vt:lpstr>
      <vt:lpstr>SOLID</vt:lpstr>
      <vt:lpstr>SOLID Principles</vt:lpstr>
      <vt:lpstr>SOLID Principles</vt:lpstr>
      <vt:lpstr>SOLID Principles</vt:lpstr>
      <vt:lpstr>SOLID Principles</vt:lpstr>
      <vt:lpstr>SOLID Principles</vt:lpstr>
      <vt:lpstr>SOLID Principles</vt:lpstr>
      <vt:lpstr>LAW of demeter</vt:lpstr>
      <vt:lpstr>Law of demeter</vt:lpstr>
      <vt:lpstr>General Responsibility Assignment Software Patterns (GRASP)</vt:lpstr>
      <vt:lpstr>GRASP PATTERNS</vt:lpstr>
      <vt:lpstr>DESIGN PATTERNS</vt:lpstr>
      <vt:lpstr>Design Patterns</vt:lpstr>
      <vt:lpstr>DESIGN PATTERNS</vt:lpstr>
      <vt:lpstr>REFERENCES</vt:lpstr>
      <vt:lpstr>References</vt:lpstr>
      <vt:lpstr>Teşekkür…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 Code</dc:title>
  <dc:creator>Sercan SATICI</dc:creator>
  <cp:lastModifiedBy>Sercan SATICI</cp:lastModifiedBy>
  <cp:revision>88</cp:revision>
  <dcterms:created xsi:type="dcterms:W3CDTF">2022-02-24T11:20:09Z</dcterms:created>
  <dcterms:modified xsi:type="dcterms:W3CDTF">2022-03-09T13:08:14Z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2c7a758-b689-4b01-975c-456510dec36b_Enabled">
    <vt:lpwstr>True</vt:lpwstr>
  </property>
  <property fmtid="{D5CDD505-2E9C-101B-9397-08002B2CF9AE}" pid="3" name="MSIP_Label_f2c7a758-b689-4b01-975c-456510dec36b_SiteId">
    <vt:lpwstr>643edff9-8f55-4375-833b-8eefc2fbc606</vt:lpwstr>
  </property>
  <property fmtid="{D5CDD505-2E9C-101B-9397-08002B2CF9AE}" pid="4" name="MSIP_Label_f2c7a758-b689-4b01-975c-456510dec36b_Owner">
    <vt:lpwstr>sercans@netas.com.tr</vt:lpwstr>
  </property>
  <property fmtid="{D5CDD505-2E9C-101B-9397-08002B2CF9AE}" pid="5" name="MSIP_Label_f2c7a758-b689-4b01-975c-456510dec36b_SetDate">
    <vt:lpwstr>2022-02-24T11:27:57.1240075Z</vt:lpwstr>
  </property>
  <property fmtid="{D5CDD505-2E9C-101B-9397-08002B2CF9AE}" pid="6" name="MSIP_Label_f2c7a758-b689-4b01-975c-456510dec36b_Name">
    <vt:lpwstr>Genel - Public</vt:lpwstr>
  </property>
  <property fmtid="{D5CDD505-2E9C-101B-9397-08002B2CF9AE}" pid="7" name="MSIP_Label_f2c7a758-b689-4b01-975c-456510dec36b_Application">
    <vt:lpwstr>Microsoft Azure Information Protection</vt:lpwstr>
  </property>
  <property fmtid="{D5CDD505-2E9C-101B-9397-08002B2CF9AE}" pid="8" name="MSIP_Label_f2c7a758-b689-4b01-975c-456510dec36b_Extended_MSFT_Method">
    <vt:lpwstr>Manual</vt:lpwstr>
  </property>
  <property fmtid="{D5CDD505-2E9C-101B-9397-08002B2CF9AE}" pid="9" name="Sensitivity">
    <vt:lpwstr>Genel - Public</vt:lpwstr>
  </property>
</Properties>
</file>