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70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3191-294B-4BBB-8711-D11F7C06229E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5B7A-C557-47B6-B070-A1E660F3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1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Locate a neuron for which you want to calculate the tuning</a:t>
            </a:r>
            <a:r>
              <a:rPr lang="en-US" baseline="0" dirty="0" smtClean="0"/>
              <a:t> curve.</a:t>
            </a:r>
          </a:p>
          <a:p>
            <a:pPr marL="228600" indent="-228600">
              <a:buAutoNum type="arabicPeriod"/>
            </a:pPr>
            <a:r>
              <a:rPr lang="en-US" dirty="0" smtClean="0"/>
              <a:t>Each neuron</a:t>
            </a:r>
            <a:r>
              <a:rPr lang="en-US" baseline="0" dirty="0" smtClean="0"/>
              <a:t> has change in fluorescence while stimulus is being presented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Measure activity of the neuron (median fluorescence during stimulus presentation) for each gradient direction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Note: the numbers do not match up because the dots on the tuning curve are averages for all trials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FE6B3-BA1A-4B1C-9B97-13A49AF4FD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7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Characterize tuning curves. Varies between 0 and 1.</a:t>
            </a:r>
          </a:p>
          <a:p>
            <a:r>
              <a:rPr lang="en-US" dirty="0" err="1" smtClean="0"/>
              <a:t>Umax</a:t>
            </a:r>
            <a:r>
              <a:rPr lang="en-US" dirty="0" smtClean="0"/>
              <a:t> = Mean activation for the maximally favored</a:t>
            </a:r>
            <a:r>
              <a:rPr lang="en-US" baseline="0" dirty="0" smtClean="0"/>
              <a:t>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FE6B3-BA1A-4B1C-9B97-13A49AF4FD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2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C64A-D169-4645-BD45-74C7888B69C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7AB-A849-4E14-96C2-226FC65A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6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C64A-D169-4645-BD45-74C7888B69C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7AB-A849-4E14-96C2-226FC65A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C64A-D169-4645-BD45-74C7888B69C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7AB-A849-4E14-96C2-226FC65A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C64A-D169-4645-BD45-74C7888B69C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7AB-A849-4E14-96C2-226FC65A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1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C64A-D169-4645-BD45-74C7888B69C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7AB-A849-4E14-96C2-226FC65A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3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C64A-D169-4645-BD45-74C7888B69C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7AB-A849-4E14-96C2-226FC65A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0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C64A-D169-4645-BD45-74C7888B69C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7AB-A849-4E14-96C2-226FC65A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C64A-D169-4645-BD45-74C7888B69C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7AB-A849-4E14-96C2-226FC65A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4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C64A-D169-4645-BD45-74C7888B69C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7AB-A849-4E14-96C2-226FC65A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3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C64A-D169-4645-BD45-74C7888B69C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7AB-A849-4E14-96C2-226FC65A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3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C64A-D169-4645-BD45-74C7888B69C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7AB-A849-4E14-96C2-226FC65A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0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0C64A-D169-4645-BD45-74C7888B69C9}" type="datetimeFigureOut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D37AB-A849-4E14-96C2-226FC65A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1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Decoding &amp; encoding with imaging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7345"/>
            <a:ext cx="9144000" cy="1655762"/>
          </a:xfrm>
        </p:spPr>
        <p:txBody>
          <a:bodyPr/>
          <a:lstStyle/>
          <a:p>
            <a:r>
              <a:rPr lang="en-US" dirty="0" smtClean="0"/>
              <a:t>UCSD Neuroscience </a:t>
            </a:r>
            <a:r>
              <a:rPr lang="en-US" dirty="0" err="1" smtClean="0"/>
              <a:t>Bootcamp</a:t>
            </a:r>
            <a:r>
              <a:rPr lang="en-US" dirty="0" smtClean="0"/>
              <a:t> 2015</a:t>
            </a:r>
          </a:p>
          <a:p>
            <a:r>
              <a:rPr lang="en-US" dirty="0" smtClean="0"/>
              <a:t>Data Analysis workshop</a:t>
            </a:r>
          </a:p>
          <a:p>
            <a:r>
              <a:rPr lang="en-US" dirty="0" err="1" smtClean="0"/>
              <a:t>Vy</a:t>
            </a:r>
            <a:r>
              <a:rPr lang="en-US" dirty="0" smtClean="0"/>
              <a:t> Vo &amp; Scott Cole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remember about decoding &amp; encoding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0619"/>
            <a:ext cx="10515600" cy="4116343"/>
          </a:xfrm>
        </p:spPr>
        <p:txBody>
          <a:bodyPr/>
          <a:lstStyle/>
          <a:p>
            <a:pPr marL="514350" indent="-514350">
              <a:buAutoNum type="arabicParenBoth"/>
            </a:pPr>
            <a:r>
              <a:rPr lang="en-US" dirty="0" smtClean="0"/>
              <a:t>The data used to train the model or classifier must be INDEPENDENT of the data used to test the model or classifier.</a:t>
            </a:r>
          </a:p>
          <a:p>
            <a:pPr marL="514350" indent="-514350">
              <a:buAutoNum type="arabicParenBoth"/>
            </a:pP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smtClean="0"/>
              <a:t>You cannot use standard parametric statistical tests to evaluate the performance of these models.</a:t>
            </a:r>
          </a:p>
          <a:p>
            <a:pPr marL="514350" indent="-514350">
              <a:buAutoNum type="arabicParenBoth"/>
            </a:pP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smtClean="0"/>
              <a:t>Decoding and encoding stimuli do not necessarily reveal how the brain truly represents a stimulus – it just reveals that the information is recoverable using these techniques.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5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fMRI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7625" y="1828800"/>
            <a:ext cx="4725473" cy="4351338"/>
          </a:xfrm>
        </p:spPr>
        <p:txBody>
          <a:bodyPr/>
          <a:lstStyle/>
          <a:p>
            <a:r>
              <a:rPr lang="en-US" dirty="0" smtClean="0"/>
              <a:t>Subjects performed an attention task (spatial frequency change) on the left or right grating</a:t>
            </a:r>
          </a:p>
          <a:p>
            <a:r>
              <a:rPr lang="en-US" dirty="0" smtClean="0"/>
              <a:t>All data are from significantly responsive V1 voxels (left or right hemisphere)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5308" y="5534357"/>
            <a:ext cx="3547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Thanks to Mary Smith from John </a:t>
            </a:r>
            <a:r>
              <a:rPr lang="en-US" sz="2400" dirty="0" err="1" smtClean="0"/>
              <a:t>Serences</a:t>
            </a:r>
            <a:r>
              <a:rPr lang="en-US" sz="2400" dirty="0" smtClean="0"/>
              <a:t>’ lab for providing us this data!</a:t>
            </a:r>
            <a:endParaRPr lang="en-US" sz="2400" dirty="0"/>
          </a:p>
        </p:txBody>
      </p:sp>
      <p:pic>
        <p:nvPicPr>
          <p:cNvPr id="5" name="Picture 4" descr="C:\Users\Tommy\Downloads\Screen Shot 2014-09-17 at 4.27.53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7" y="1712888"/>
            <a:ext cx="4739425" cy="37992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99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fMRI analysis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tuning functions &amp; measure orientation selectivity for each voxel</a:t>
            </a:r>
          </a:p>
          <a:p>
            <a:pPr lvl="1"/>
            <a:r>
              <a:rPr lang="en-US" dirty="0" smtClean="0"/>
              <a:t>Are these altered with attention?</a:t>
            </a:r>
          </a:p>
          <a:p>
            <a:r>
              <a:rPr lang="en-US" dirty="0" smtClean="0"/>
              <a:t>Use a built-in MATLAB classifier to decode which orientation was on the left or right</a:t>
            </a:r>
          </a:p>
          <a:p>
            <a:r>
              <a:rPr lang="en-US" dirty="0" smtClean="0"/>
              <a:t>Create a simple encoding model to reconstruct orientation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7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tuning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165"/>
            <a:ext cx="6489879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Present an animal or human with visual stimuli that vary along a single dimension (in this case, direction of motion or orientation)</a:t>
            </a:r>
          </a:p>
          <a:p>
            <a:r>
              <a:rPr lang="en-US" dirty="0" smtClean="0"/>
              <a:t>Measure neural responses at points along this stimulus dimension</a:t>
            </a:r>
          </a:p>
          <a:p>
            <a:pPr lvl="1"/>
            <a:r>
              <a:rPr lang="en-US" dirty="0" smtClean="0"/>
              <a:t>Plot tuning functions (e.g., at which point in the axis is the cell or voxel most responsive?)</a:t>
            </a:r>
          </a:p>
          <a:p>
            <a:pPr lvl="1"/>
            <a:r>
              <a:rPr lang="en-US" dirty="0" smtClean="0"/>
              <a:t>Do these vary with behavioral state? (running or attending)</a:t>
            </a:r>
          </a:p>
          <a:p>
            <a:r>
              <a:rPr lang="en-US" dirty="0" smtClean="0"/>
              <a:t>This is a </a:t>
            </a:r>
            <a:r>
              <a:rPr lang="en-US" u="sng" dirty="0" err="1" smtClean="0"/>
              <a:t>univariate</a:t>
            </a:r>
            <a:r>
              <a:rPr lang="en-US" dirty="0" smtClean="0"/>
              <a:t> analysis because it is based on ONE unit</a:t>
            </a:r>
          </a:p>
        </p:txBody>
      </p:sp>
      <p:pic>
        <p:nvPicPr>
          <p:cNvPr id="1026" name="Picture 2" descr="http://d2avczb82rh8fa.cloudfront.net/content/jn/96/1/40/F1.lar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87" b="41791"/>
          <a:stretch/>
        </p:blipFill>
        <p:spPr bwMode="auto">
          <a:xfrm>
            <a:off x="7456869" y="918580"/>
            <a:ext cx="4741361" cy="465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72023" y="5782948"/>
            <a:ext cx="404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</a:t>
            </a:r>
            <a:r>
              <a:rPr lang="en-US" dirty="0" err="1" smtClean="0"/>
              <a:t>Williford</a:t>
            </a:r>
            <a:r>
              <a:rPr lang="en-US" dirty="0" smtClean="0"/>
              <a:t> &amp; </a:t>
            </a:r>
            <a:r>
              <a:rPr lang="en-US" dirty="0" err="1" smtClean="0"/>
              <a:t>Maunsell</a:t>
            </a:r>
            <a:r>
              <a:rPr lang="en-US" dirty="0" smtClean="0"/>
              <a:t>, 2006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0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gain from multivariate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clusters in the data?</a:t>
            </a:r>
          </a:p>
          <a:p>
            <a:pPr lvl="1"/>
            <a:r>
              <a:rPr lang="en-US" dirty="0" smtClean="0"/>
              <a:t>Are there classes or types of units that respond in stereotypical ways?</a:t>
            </a:r>
          </a:p>
          <a:p>
            <a:r>
              <a:rPr lang="en-US" dirty="0" smtClean="0"/>
              <a:t>What can the pattern of data represent?</a:t>
            </a:r>
          </a:p>
          <a:p>
            <a:pPr lvl="1"/>
            <a:r>
              <a:rPr lang="en-US" dirty="0" smtClean="0"/>
              <a:t>With several cells or units, you can encode a </a:t>
            </a:r>
            <a:r>
              <a:rPr lang="en-US" b="1" dirty="0" smtClean="0"/>
              <a:t>multidimensional</a:t>
            </a:r>
            <a:r>
              <a:rPr lang="en-US" dirty="0" smtClean="0"/>
              <a:t> stimulus space, or behavioral states that alter stimulus representations</a:t>
            </a:r>
          </a:p>
          <a:p>
            <a:r>
              <a:rPr lang="en-US" dirty="0" smtClean="0"/>
              <a:t>A single orientation-tuned cell can discriminate between a few different orientations.</a:t>
            </a:r>
          </a:p>
          <a:p>
            <a:pPr lvl="1"/>
            <a:r>
              <a:rPr lang="en-US" dirty="0" smtClean="0"/>
              <a:t>What happens when you combine the tuning of several cells?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6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Calcium imaging experiment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99596" y="1780841"/>
            <a:ext cx="6283691" cy="4590709"/>
            <a:chOff x="2337425" y="535845"/>
            <a:chExt cx="7578683" cy="5522755"/>
          </a:xfrm>
        </p:grpSpPr>
        <p:grpSp>
          <p:nvGrpSpPr>
            <p:cNvPr id="5" name="Group 4"/>
            <p:cNvGrpSpPr/>
            <p:nvPr/>
          </p:nvGrpSpPr>
          <p:grpSpPr>
            <a:xfrm>
              <a:off x="2337425" y="535845"/>
              <a:ext cx="7578683" cy="5522755"/>
              <a:chOff x="2298095" y="1125780"/>
              <a:chExt cx="7578683" cy="5522755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8095" y="1451244"/>
                <a:ext cx="7437765" cy="5197291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3857619" y="1587445"/>
                <a:ext cx="118664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grating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707227" y="2407533"/>
                <a:ext cx="116955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mouse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5903" y="6046834"/>
                <a:ext cx="949667" cy="44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wheel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674298" y="1125780"/>
                <a:ext cx="209288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V1 (layer 2/3)</a:t>
                </a:r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4640826" y="2458065"/>
              <a:ext cx="1848464" cy="865238"/>
            </a:xfrm>
            <a:custGeom>
              <a:avLst/>
              <a:gdLst>
                <a:gd name="connsiteX0" fmla="*/ 216309 w 1848464"/>
                <a:gd name="connsiteY0" fmla="*/ 78658 h 865238"/>
                <a:gd name="connsiteX1" fmla="*/ 0 w 1848464"/>
                <a:gd name="connsiteY1" fmla="*/ 766916 h 865238"/>
                <a:gd name="connsiteX2" fmla="*/ 1533832 w 1848464"/>
                <a:gd name="connsiteY2" fmla="*/ 865238 h 865238"/>
                <a:gd name="connsiteX3" fmla="*/ 1750142 w 1848464"/>
                <a:gd name="connsiteY3" fmla="*/ 648929 h 865238"/>
                <a:gd name="connsiteX4" fmla="*/ 1848464 w 1848464"/>
                <a:gd name="connsiteY4" fmla="*/ 108154 h 865238"/>
                <a:gd name="connsiteX5" fmla="*/ 1622322 w 1848464"/>
                <a:gd name="connsiteY5" fmla="*/ 0 h 865238"/>
                <a:gd name="connsiteX6" fmla="*/ 216309 w 1848464"/>
                <a:gd name="connsiteY6" fmla="*/ 78658 h 86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8464" h="865238">
                  <a:moveTo>
                    <a:pt x="216309" y="78658"/>
                  </a:moveTo>
                  <a:lnTo>
                    <a:pt x="0" y="766916"/>
                  </a:lnTo>
                  <a:lnTo>
                    <a:pt x="1533832" y="865238"/>
                  </a:lnTo>
                  <a:lnTo>
                    <a:pt x="1750142" y="648929"/>
                  </a:lnTo>
                  <a:lnTo>
                    <a:pt x="1848464" y="108154"/>
                  </a:lnTo>
                  <a:lnTo>
                    <a:pt x="1622322" y="0"/>
                  </a:lnTo>
                  <a:lnTo>
                    <a:pt x="216309" y="786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100812" y="1828800"/>
            <a:ext cx="3547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Thanks to Hiroshi Makino from </a:t>
            </a:r>
            <a:r>
              <a:rPr lang="en-US" sz="2400" dirty="0" err="1" smtClean="0"/>
              <a:t>Takaki</a:t>
            </a:r>
            <a:r>
              <a:rPr lang="en-US" sz="2400" dirty="0" smtClean="0"/>
              <a:t> Komiyama’s lab for providing us this data!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96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81201"/>
            <a:ext cx="5029200" cy="4136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79" y="485011"/>
            <a:ext cx="2500313" cy="250031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578287" y="2042645"/>
            <a:ext cx="3616186" cy="3864270"/>
            <a:chOff x="6739049" y="1580526"/>
            <a:chExt cx="4821581" cy="515236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9049" y="3167743"/>
              <a:ext cx="4821581" cy="3565143"/>
            </a:xfrm>
            <a:prstGeom prst="rect">
              <a:avLst/>
            </a:prstGeom>
          </p:spPr>
        </p:pic>
        <p:cxnSp>
          <p:nvCxnSpPr>
            <p:cNvPr id="9" name="Straight Connector 8"/>
            <p:cNvCxnSpPr>
              <a:endCxn id="13" idx="4"/>
            </p:cNvCxnSpPr>
            <p:nvPr/>
          </p:nvCxnSpPr>
          <p:spPr>
            <a:xfrm flipV="1">
              <a:off x="9185563" y="1939755"/>
              <a:ext cx="883452" cy="1558301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9859663" y="1580526"/>
              <a:ext cx="418703" cy="359229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47878" y="2602877"/>
            <a:ext cx="3994749" cy="2814944"/>
            <a:chOff x="3098503" y="2327501"/>
            <a:chExt cx="5326332" cy="3753259"/>
          </a:xfrm>
        </p:grpSpPr>
        <p:cxnSp>
          <p:nvCxnSpPr>
            <p:cNvPr id="16" name="Straight Connector 15"/>
            <p:cNvCxnSpPr/>
            <p:nvPr/>
          </p:nvCxnSpPr>
          <p:spPr>
            <a:xfrm flipH="1" flipV="1">
              <a:off x="3502153" y="2507116"/>
              <a:ext cx="4922682" cy="1113908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6006703" y="5765799"/>
              <a:ext cx="1710835" cy="314961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098503" y="2327501"/>
              <a:ext cx="418702" cy="359229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23"/>
            <p:cNvSpPr/>
            <p:nvPr/>
          </p:nvSpPr>
          <p:spPr>
            <a:xfrm>
              <a:off x="5588000" y="5562599"/>
              <a:ext cx="418703" cy="359229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548005" y="485010"/>
            <a:ext cx="9210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Komiyama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Calcium tuning curves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4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591052" y="1531313"/>
            <a:ext cx="3868340" cy="3892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Direction selectivity </a:t>
            </a:r>
            <a:r>
              <a:rPr lang="en-US" dirty="0" smtClean="0"/>
              <a:t>index (DSI)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153150" y="1521497"/>
            <a:ext cx="3887391" cy="38921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Orientation selectivity </a:t>
            </a:r>
            <a:r>
              <a:rPr lang="en-US" dirty="0" smtClean="0"/>
              <a:t>index (OSI)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77722" y="2030169"/>
                <a:ext cx="1833194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𝑂𝑆𝐼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𝑜𝑟𝑡h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𝑜𝑟𝑡h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722" y="2030169"/>
                <a:ext cx="1833194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993" t="-1316" r="-33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629963" y="2076189"/>
                <a:ext cx="1786323" cy="4948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𝐷𝑆𝐼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𝑜𝑝𝑝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𝑜𝑝𝑝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63" y="2076189"/>
                <a:ext cx="1786323" cy="494879"/>
              </a:xfrm>
              <a:prstGeom prst="rect">
                <a:avLst/>
              </a:prstGeom>
              <a:blipFill rotWithShape="0">
                <a:blip r:embed="rId4"/>
                <a:stretch>
                  <a:fillRect l="-2048" r="-3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675203"/>
            <a:ext cx="2562242" cy="12057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135" y="2700673"/>
            <a:ext cx="2560811" cy="12050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143513" y="2020453"/>
                <a:ext cx="2502865" cy="445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𝑜𝑟𝑡h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−90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+90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513" y="2020453"/>
                <a:ext cx="2502865" cy="4456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660236" y="2128400"/>
                <a:ext cx="1528303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𝑜𝑝𝑝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+180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236" y="2128400"/>
                <a:ext cx="1528303" cy="265201"/>
              </a:xfrm>
              <a:prstGeom prst="rect">
                <a:avLst/>
              </a:prstGeom>
              <a:blipFill rotWithShape="0">
                <a:blip r:embed="rId8"/>
                <a:stretch>
                  <a:fillRect l="-2390" r="-39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38" y="3782294"/>
            <a:ext cx="3849879" cy="28822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629962" y="4795777"/>
                <a:ext cx="2358338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libri (Body)"/>
                        </a:rPr>
                        <m:t>𝐷𝑆𝐼</m:t>
                      </m:r>
                      <m:r>
                        <a:rPr lang="en-US" sz="1600" i="1">
                          <a:latin typeface="Calibri (Body)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libri (Body)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libri (Body)"/>
                            </a:rPr>
                            <m:t>0.26−0.04</m:t>
                          </m:r>
                        </m:num>
                        <m:den>
                          <m:r>
                            <a:rPr lang="en-US" sz="1600" i="1">
                              <a:latin typeface="Calibri (Body)"/>
                            </a:rPr>
                            <m:t>0.26+0.04</m:t>
                          </m:r>
                        </m:den>
                      </m:f>
                      <m:r>
                        <a:rPr lang="en-US" sz="1600" i="1">
                          <a:latin typeface="Calibri (Body)"/>
                        </a:rPr>
                        <m:t>=0.73</m:t>
                      </m:r>
                    </m:oMath>
                  </m:oMathPara>
                </a14:m>
                <a:endParaRPr lang="en-US" sz="1600" dirty="0">
                  <a:latin typeface="Calibri (Body)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62" y="4795777"/>
                <a:ext cx="2358338" cy="4667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217379" y="4857850"/>
                <a:ext cx="2355132" cy="466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/>
                        <m:t>𝑂𝑆𝐼</m:t>
                      </m:r>
                      <m:r>
                        <a:rPr lang="en-US" sz="1600" i="1"/>
                        <m:t>= </m:t>
                      </m:r>
                      <m:f>
                        <m:fPr>
                          <m:ctrlPr>
                            <a:rPr lang="en-US" sz="1600" i="1"/>
                          </m:ctrlPr>
                        </m:fPr>
                        <m:num>
                          <m:r>
                            <a:rPr lang="en-US" sz="1600" i="1"/>
                            <m:t>0.26−0.10</m:t>
                          </m:r>
                        </m:num>
                        <m:den>
                          <m:r>
                            <a:rPr lang="en-US" sz="1600" i="1"/>
                            <m:t>0.26+0.10</m:t>
                          </m:r>
                        </m:den>
                      </m:f>
                      <m:r>
                        <a:rPr lang="en-US" sz="1600" i="1"/>
                        <m:t>=0.44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379" y="4857850"/>
                <a:ext cx="2355132" cy="4667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V="1">
            <a:off x="2493833" y="4316755"/>
            <a:ext cx="0" cy="45645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93833" y="4316754"/>
            <a:ext cx="323831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881328" y="4316754"/>
            <a:ext cx="321395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9095286" y="4316754"/>
            <a:ext cx="0" cy="52919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022140" y="5989923"/>
            <a:ext cx="4148926" cy="735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022141" y="5278084"/>
            <a:ext cx="9883" cy="7118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916883" y="5589814"/>
            <a:ext cx="8036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126880" y="5755128"/>
            <a:ext cx="4519128" cy="6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9646008" y="5451666"/>
            <a:ext cx="5762" cy="3151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720509" y="5551440"/>
            <a:ext cx="0" cy="20429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Selectivity measures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75841" y="6345299"/>
            <a:ext cx="340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</a:t>
            </a:r>
            <a:r>
              <a:rPr lang="en-US" dirty="0" err="1" smtClean="0"/>
              <a:t>Marshel</a:t>
            </a:r>
            <a:r>
              <a:rPr lang="en-US" dirty="0" smtClean="0"/>
              <a:t> et al.,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3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Calcium imaging analysis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tuning functions &amp; measure direction selectivity</a:t>
            </a:r>
          </a:p>
          <a:p>
            <a:pPr lvl="1"/>
            <a:r>
              <a:rPr lang="en-US" dirty="0" smtClean="0"/>
              <a:t>Are these altered with running speed? (a proxy for attention/alertness)</a:t>
            </a:r>
          </a:p>
          <a:p>
            <a:r>
              <a:rPr lang="en-US" dirty="0" smtClean="0"/>
              <a:t>Use a built-in MATLAB classifier to decode which motion direction the animal observed</a:t>
            </a:r>
          </a:p>
          <a:p>
            <a:r>
              <a:rPr lang="en-US" dirty="0" smtClean="0"/>
              <a:t>Create a simple encoding model to reconstruct motion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3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ecoding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528" y="5871871"/>
            <a:ext cx="3630769" cy="6834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 analysis</a:t>
            </a:r>
            <a:endParaRPr lang="en-US" dirty="0"/>
          </a:p>
        </p:txBody>
      </p:sp>
      <p:pic>
        <p:nvPicPr>
          <p:cNvPr id="2050" name="Picture 2" descr="http://qph.is.quoracdn.net/main-qimg-de0e3fbb98f88884fcc75f6488360602?convert_to_webp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70522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97" y="365125"/>
            <a:ext cx="6448425" cy="55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65056" y="5046372"/>
            <a:ext cx="3630769" cy="986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Linear discriminant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6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68482"/>
            <a:ext cx="6132442" cy="2226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8" y="3784727"/>
            <a:ext cx="2863969" cy="28337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09181" y="1972074"/>
            <a:ext cx="47442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First define a set of filters, or basis functions, which tile the stimulus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Regress the data onto these filters to get weights on each of the basis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Use this weight profile to reconstruct the stimuli using a test data set</a:t>
            </a:r>
            <a:endParaRPr 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579587" y="3957233"/>
            <a:ext cx="267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Adapted from </a:t>
            </a:r>
            <a:r>
              <a:rPr lang="en-US" dirty="0" err="1" smtClean="0"/>
              <a:t>Heeger</a:t>
            </a:r>
            <a:r>
              <a:rPr lang="en-US" dirty="0" smtClean="0"/>
              <a:t> &amp; </a:t>
            </a:r>
            <a:r>
              <a:rPr lang="en-US" dirty="0" err="1" smtClean="0"/>
              <a:t>Brouwer</a:t>
            </a:r>
            <a:r>
              <a:rPr lang="en-US" dirty="0" smtClean="0"/>
              <a:t>, 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5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595</Words>
  <Application>Microsoft Office PowerPoint</Application>
  <PresentationFormat>Widescreen</PresentationFormat>
  <Paragraphs>73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Cambria Math</vt:lpstr>
      <vt:lpstr>Office Theme</vt:lpstr>
      <vt:lpstr>Decoding &amp; encoding with imaging data</vt:lpstr>
      <vt:lpstr>Visual tuning functions</vt:lpstr>
      <vt:lpstr>What can we gain from multivariate data?</vt:lpstr>
      <vt:lpstr>Calcium imaging experiment</vt:lpstr>
      <vt:lpstr>Calcium tuning curves</vt:lpstr>
      <vt:lpstr>Selectivity measures</vt:lpstr>
      <vt:lpstr>Calcium imaging analysis paths</vt:lpstr>
      <vt:lpstr>Decoding analyses</vt:lpstr>
      <vt:lpstr>Encoding models</vt:lpstr>
      <vt:lpstr>Things to remember about decoding &amp; encoding analyses</vt:lpstr>
      <vt:lpstr>fMRI experiment</vt:lpstr>
      <vt:lpstr>fMRI analysis paths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&amp; encoding with imaging data</dc:title>
  <dc:creator>Brandon Cisneros</dc:creator>
  <cp:lastModifiedBy>Brandon Cisneros</cp:lastModifiedBy>
  <cp:revision>8</cp:revision>
  <dcterms:created xsi:type="dcterms:W3CDTF">2015-09-14T04:01:15Z</dcterms:created>
  <dcterms:modified xsi:type="dcterms:W3CDTF">2015-09-14T04:52:11Z</dcterms:modified>
</cp:coreProperties>
</file>