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975"/>
    <a:srgbClr val="22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759-914B-9ECB-86E8-21BFC72A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F9F3-D42E-DA3D-9018-82B01204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3757-D08F-3FB5-C5AC-EC8AFA16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CD53-016B-5A05-55C5-984DEA9A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7CAC-AA33-4A31-F8EE-7431F79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4EC1-7B2A-EE66-BD61-7EDF29D7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8C93-C0A2-F45C-AB4E-59462492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C4FA-2E8C-1504-FED4-9B08E0A5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769F-45BF-01D5-97A1-736DE2C3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89DA-95F8-16EF-5EA9-9CC625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5A705-72F2-CA72-8B92-E91B20FD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7595-CA0D-CCB7-FD53-27F6ADC2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A1B2-9DF4-A3CB-3552-9DA83E3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5F4E-4304-DEA6-7FB7-4B1EDD5D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1B20-4E26-4BE9-CEDF-A92F97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484-E9EF-E372-1C44-28CFF7D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B89F-B5DD-C3F8-914F-9FF68F47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E915-5372-4847-D07A-DC371B7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2266-72C4-B2F2-87B4-4839F53C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64B2-26F6-86EA-554A-357E124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A09B-1ABB-636B-96B3-145676DD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7C54-6AA2-A8C5-7084-6CCE6637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2D56-F67A-1BC3-360F-64DAA5B5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0F3F-1195-9D29-A366-6864BF24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4A82-9480-4C50-9935-0D8670AB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5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8E9-5018-6A24-FB63-04DACB22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3449-BE9C-032C-20D6-C1660F16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1A02-433D-544F-AC3F-14F8D18D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5CE2-9D72-D9C7-2BD8-610312F0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56D-C3F0-0611-1A69-9C08520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581-6501-C44E-0391-0161AD38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C7A3-DE2F-4335-B29E-69AE5D25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B70E-8EAE-707C-B7E9-100C1047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97E2-62D3-5D42-63B6-4CB7EE5D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8F045-9116-4B89-B722-91DE8BCB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E43BE-47AB-072F-09F2-C03849C0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EE19B-189B-28E5-A31E-C9B018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4D51B-72EF-A3AE-3DE3-7395728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84537-4694-D48A-C727-F6E0D6CC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67C7-C543-A818-5D54-005866B0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1A17-C63B-065A-6076-F2B38DAF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6A3D0-80F3-0B65-D7BC-02E497A8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1772-8952-7C23-278C-3CB9058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5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E4971-66A2-67A5-202F-31A3E658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BB83-1E72-9B90-EE81-FF74781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B2149-13FD-451B-B302-620ADE7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46EF-EA32-62B5-6D82-70FFCFB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72E6-D2EE-3286-981C-DF5C8334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8B99-4653-F140-D69C-4FC97450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FBED-2692-7755-8D2D-1612E8A6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834E-29CC-9801-A75A-8A436FFF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2F7E-A342-E9BD-5EE4-59F5CCB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0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AAE-CC1D-FEE9-6EA9-AA3E4D56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7F886-E70C-E200-6564-0F6F86B6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E8863-BFF7-A18F-07B2-FD2ECFB0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9BEA5-6A4A-0FF7-4AD4-C558DF6B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BC95-FD77-49D3-7793-9DA7F39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007D-C35A-4C80-FF62-3A896D86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C32CF-A822-5FBE-270F-FCE113C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7B25-6D07-9254-7EDC-3E19CB16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FFB8-5777-9C6D-3396-236DE550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04469-41CF-46E4-92E4-DA8D902C583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D92F-A367-63E2-48C7-19726656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CE0C-EA86-2C0C-B150-DD739A01A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6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3F50-7242-2DA7-618A-9D6D438CD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889"/>
            <a:ext cx="9144000" cy="213411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US earnings predictability</a:t>
            </a:r>
            <a:br>
              <a:rPr lang="en-GB" sz="5400" dirty="0">
                <a:solidFill>
                  <a:srgbClr val="221C35"/>
                </a:solidFill>
                <a:latin typeface="Source Sans Pro SemiBold" panose="020F0502020204030204" pitchFamily="34" charset="0"/>
              </a:rPr>
            </a:br>
            <a:br>
              <a:rPr lang="en-GB" sz="5400" dirty="0">
                <a:solidFill>
                  <a:srgbClr val="221C35"/>
                </a:solidFill>
                <a:latin typeface="Source Sans Pro SemiBold" panose="020F0502020204030204" pitchFamily="34" charset="0"/>
              </a:rPr>
            </a:br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(Based on census data)</a:t>
            </a:r>
            <a:endParaRPr lang="en-GB" sz="5400" dirty="0">
              <a:solidFill>
                <a:srgbClr val="221C35"/>
              </a:solidFill>
              <a:latin typeface="Source Sans Pro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2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D18A-963D-1837-8E4B-784BC2A1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54E8C-2253-78EF-303D-8A61092851F5}"/>
              </a:ext>
            </a:extLst>
          </p:cNvPr>
          <p:cNvSpPr txBox="1"/>
          <p:nvPr/>
        </p:nvSpPr>
        <p:spPr>
          <a:xfrm>
            <a:off x="300709" y="607554"/>
            <a:ext cx="104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Feature importance (aka predictive power!)</a:t>
            </a:r>
            <a:endParaRPr lang="en-GB" dirty="0">
              <a:solidFill>
                <a:srgbClr val="FF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0CD34F-0A54-6255-3490-E529889B8E2E}"/>
              </a:ext>
            </a:extLst>
          </p:cNvPr>
          <p:cNvGrpSpPr/>
          <p:nvPr/>
        </p:nvGrpSpPr>
        <p:grpSpPr>
          <a:xfrm>
            <a:off x="478679" y="1368253"/>
            <a:ext cx="4200206" cy="2276734"/>
            <a:chOff x="478679" y="1368253"/>
            <a:chExt cx="4200206" cy="22767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33A573-58D3-6B23-2F70-29FAE1413B2B}"/>
                </a:ext>
              </a:extLst>
            </p:cNvPr>
            <p:cNvSpPr txBox="1"/>
            <p:nvPr/>
          </p:nvSpPr>
          <p:spPr>
            <a:xfrm>
              <a:off x="2178140" y="1368253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RandomForestClassifier</a:t>
              </a:r>
              <a:endParaRPr lang="en-GB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08ADD986-1033-4BD6-7C25-18E7D9C35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79" y="1688210"/>
              <a:ext cx="4085678" cy="195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0B338-DBEC-65B1-EF40-20986AEB5F2B}"/>
              </a:ext>
            </a:extLst>
          </p:cNvPr>
          <p:cNvGrpSpPr/>
          <p:nvPr/>
        </p:nvGrpSpPr>
        <p:grpSpPr>
          <a:xfrm>
            <a:off x="478679" y="4234191"/>
            <a:ext cx="4184801" cy="2256559"/>
            <a:chOff x="478679" y="4234191"/>
            <a:chExt cx="4184801" cy="2256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F88EC-CA87-C579-231B-1A92089D6E60}"/>
                </a:ext>
              </a:extLst>
            </p:cNvPr>
            <p:cNvSpPr txBox="1"/>
            <p:nvPr/>
          </p:nvSpPr>
          <p:spPr>
            <a:xfrm>
              <a:off x="2162735" y="4234191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Gradient Boosting Classifier</a:t>
              </a:r>
            </a:p>
          </p:txBody>
        </p:sp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27B263DE-320C-1A4F-69A8-B096DF819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79" y="4533972"/>
              <a:ext cx="4085678" cy="195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E2DC4-F4C7-F3AB-5E93-89E27D636C8C}"/>
              </a:ext>
            </a:extLst>
          </p:cNvPr>
          <p:cNvGrpSpPr/>
          <p:nvPr/>
        </p:nvGrpSpPr>
        <p:grpSpPr>
          <a:xfrm>
            <a:off x="6143076" y="1368253"/>
            <a:ext cx="4242115" cy="2279788"/>
            <a:chOff x="6143076" y="1368253"/>
            <a:chExt cx="4242115" cy="22797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6B05B-831A-A4B7-7F28-DC622598F9D5}"/>
                </a:ext>
              </a:extLst>
            </p:cNvPr>
            <p:cNvSpPr txBox="1"/>
            <p:nvPr/>
          </p:nvSpPr>
          <p:spPr>
            <a:xfrm>
              <a:off x="7884446" y="1368253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XGBoost</a:t>
              </a:r>
              <a:r>
                <a:rPr lang="en-GB" sz="12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Classifier</a:t>
              </a:r>
            </a:p>
          </p:txBody>
        </p:sp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5008E4A6-BE99-5185-B46B-F6D091399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076" y="1645252"/>
              <a:ext cx="4181749" cy="200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CBB649-ED85-6517-4D21-1191A0217146}"/>
              </a:ext>
            </a:extLst>
          </p:cNvPr>
          <p:cNvGrpSpPr/>
          <p:nvPr/>
        </p:nvGrpSpPr>
        <p:grpSpPr>
          <a:xfrm>
            <a:off x="6239147" y="4228612"/>
            <a:ext cx="4256509" cy="2262138"/>
            <a:chOff x="6239147" y="4228612"/>
            <a:chExt cx="4256509" cy="22621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E52401-5CA0-0F4F-8E31-E2C87450F7AC}"/>
                </a:ext>
              </a:extLst>
            </p:cNvPr>
            <p:cNvSpPr txBox="1"/>
            <p:nvPr/>
          </p:nvSpPr>
          <p:spPr>
            <a:xfrm>
              <a:off x="7994911" y="4228612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XGBoost</a:t>
              </a:r>
              <a:r>
                <a:rPr lang="en-GB" sz="12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RF</a:t>
              </a:r>
            </a:p>
          </p:txBody>
        </p:sp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D1193D07-973E-C141-697C-0B58996B4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147" y="4533973"/>
              <a:ext cx="4085678" cy="195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628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E7A17-14B6-515E-4C65-AE62F2C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F2A84-E788-E5C1-E458-C6355CB3A3AC}"/>
              </a:ext>
            </a:extLst>
          </p:cNvPr>
          <p:cNvSpPr txBox="1"/>
          <p:nvPr/>
        </p:nvSpPr>
        <p:spPr>
          <a:xfrm>
            <a:off x="300709" y="607554"/>
            <a:ext cx="1044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Advantages &amp; disadvantages of the approach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TBC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7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B8CA-BA96-C9C2-7FE3-016817DE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449BC-E475-399F-61EC-98A1C9722E8E}"/>
              </a:ext>
            </a:extLst>
          </p:cNvPr>
          <p:cNvSpPr txBox="1"/>
          <p:nvPr/>
        </p:nvSpPr>
        <p:spPr>
          <a:xfrm>
            <a:off x="300709" y="607554"/>
            <a:ext cx="1044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Potential further work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TBC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77F62-EEDC-BC61-9B56-7103746D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4256F-BA2B-CDBF-1944-6E4070F05476}"/>
              </a:ext>
            </a:extLst>
          </p:cNvPr>
          <p:cNvSpPr txBox="1"/>
          <p:nvPr/>
        </p:nvSpPr>
        <p:spPr>
          <a:xfrm>
            <a:off x="300709" y="607554"/>
            <a:ext cx="1044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Questions?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9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F4E39-27B8-4ABA-8893-2832F473A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4B0192-DF02-82D7-E2F8-6B4EDA83CB2C}"/>
              </a:ext>
            </a:extLst>
          </p:cNvPr>
          <p:cNvSpPr txBox="1"/>
          <p:nvPr/>
        </p:nvSpPr>
        <p:spPr>
          <a:xfrm>
            <a:off x="300709" y="607554"/>
            <a:ext cx="1044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Appendix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PCA/Scree plot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52B4C1A-8C03-A39D-C29F-24ED3869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7" y="1642551"/>
            <a:ext cx="3054776" cy="23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C39CC97-383F-4A72-CAC4-E99667F7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39" y="1642551"/>
            <a:ext cx="3054776" cy="23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6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5CB3-9F40-41F7-6B3D-81BF6B43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1A80A-B27A-B0C6-A39F-AFA33D13C46D}"/>
              </a:ext>
            </a:extLst>
          </p:cNvPr>
          <p:cNvSpPr txBox="1"/>
          <p:nvPr/>
        </p:nvSpPr>
        <p:spPr>
          <a:xfrm>
            <a:off x="300709" y="607554"/>
            <a:ext cx="1044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Appendix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AUC curve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854776-72B0-E4F7-4646-06293BA2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22" y="2084882"/>
            <a:ext cx="3464069" cy="34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9E37-31D3-0F48-850B-77C6C27B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486FE-2A10-E0C9-C407-9B13D45EB82A}"/>
              </a:ext>
            </a:extLst>
          </p:cNvPr>
          <p:cNvSpPr txBox="1"/>
          <p:nvPr/>
        </p:nvSpPr>
        <p:spPr>
          <a:xfrm>
            <a:off x="300709" y="607554"/>
            <a:ext cx="1044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Agenda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problem we're trying to solve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data we have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Some initial observations/trends/guidelines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Feature engineering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First few models – results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Predictive power of various features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Advantages and disadvantages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Potential further work</a:t>
            </a:r>
          </a:p>
        </p:txBody>
      </p:sp>
    </p:spTree>
    <p:extLst>
      <p:ext uri="{BB962C8B-B14F-4D97-AF65-F5344CB8AC3E}">
        <p14:creationId xmlns:p14="http://schemas.microsoft.com/office/powerpoint/2010/main" val="88467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F0583-ABD5-9CB6-D38C-DFC13489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D8300-06E3-FBC4-9A88-0995E4E97963}"/>
              </a:ext>
            </a:extLst>
          </p:cNvPr>
          <p:cNvSpPr txBox="1"/>
          <p:nvPr/>
        </p:nvSpPr>
        <p:spPr>
          <a:xfrm>
            <a:off x="300709" y="607554"/>
            <a:ext cx="1044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problem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algn="ctr"/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"Given information on a range of socio-economic factors about a US individual, can we predict</a:t>
            </a:r>
          </a:p>
          <a:p>
            <a:pPr algn="ctr"/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(with reasonable accuracy) whether or not they earn more than $50,000 per year?"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How accurate are our predictions?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are the main factors driving the prediction?</a:t>
            </a: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3292-3966-867C-68EC-AB66E5F2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A2BE4-A45B-9472-D17D-BED2C69FFB0D}"/>
              </a:ext>
            </a:extLst>
          </p:cNvPr>
          <p:cNvSpPr txBox="1"/>
          <p:nvPr/>
        </p:nvSpPr>
        <p:spPr>
          <a:xfrm>
            <a:off x="300709" y="607554"/>
            <a:ext cx="104450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data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have a sample of 300k records of US census data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200k records to be used for training (and validation), 100k for testing (holdout)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40 pieces of information for each record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7 numerical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33 categorical</a:t>
            </a:r>
          </a:p>
          <a:p>
            <a:pPr marL="742950" lvl="1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Examples of the sort of information we have: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Age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Gender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Residence details (duration at address, main householder/child, etc.)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Level of education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Tax information (filing status, capital gains/losses)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Employment status &amp; industry codes</a:t>
            </a:r>
          </a:p>
          <a:p>
            <a:pPr marL="742950" lvl="1" indent="-285750">
              <a:buFontTx/>
              <a:buChar char="-"/>
            </a:pP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All-in-all, a good quantity and broad spectrum of potential determining factors for predicting annual income!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0500E-8635-6A30-19A8-DFED15ED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42" y="2276795"/>
            <a:ext cx="3644006" cy="30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0C13A-D0DB-45FC-6171-48F56838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924954-C26D-C3E8-DF17-0F357692D9A8}"/>
              </a:ext>
            </a:extLst>
          </p:cNvPr>
          <p:cNvSpPr txBox="1"/>
          <p:nvPr/>
        </p:nvSpPr>
        <p:spPr>
          <a:xfrm>
            <a:off x="300709" y="607554"/>
            <a:ext cx="1044502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EDA (initial questions)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Inevitably though, the more information you have, the more questions to answer before making sensible use of the data</a:t>
            </a:r>
          </a:p>
          <a:p>
            <a:endParaRPr lang="en-GB" sz="16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sort of class imbalance do we have in our "target variable"?</a:t>
            </a:r>
          </a:p>
          <a:p>
            <a:pPr marL="742950" lvl="1" indent="-285750">
              <a:buFontTx/>
              <a:buChar char="-"/>
            </a:pPr>
            <a:r>
              <a:rPr lang="en-GB" sz="16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A: only about 6.2% of data is in the "positive" (earnings over $50k) class</a:t>
            </a:r>
          </a:p>
          <a:p>
            <a:pPr marL="285750" indent="-285750">
              <a:buFontTx/>
              <a:buChar char="-"/>
            </a:pPr>
            <a:endParaRPr lang="en-GB" sz="16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How much duplication/correlation is there between features?</a:t>
            </a:r>
          </a:p>
          <a:p>
            <a:pPr marL="742950" lvl="1" indent="-285750">
              <a:buFontTx/>
              <a:buChar char="-"/>
            </a:pPr>
            <a:r>
              <a:rPr lang="en-GB" sz="16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A: of around 500 exploded (OHE) categorical columns, there is only about 20 columns' worth of information*</a:t>
            </a:r>
          </a:p>
          <a:p>
            <a:pPr marL="285750" indent="-285750">
              <a:buFontTx/>
              <a:buChar char="-"/>
            </a:pPr>
            <a:endParaRPr lang="en-GB" sz="16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Can we quickly establish a set of candidate factors that are most likely to be predictive?</a:t>
            </a:r>
          </a:p>
          <a:p>
            <a:pPr marL="742950" lvl="1" indent="-285750">
              <a:buFontTx/>
              <a:buChar char="-"/>
            </a:pPr>
            <a:r>
              <a:rPr lang="en-GB" sz="16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A: comparing per-class feature distributions certainly gives an early indication of what could be promising</a:t>
            </a:r>
          </a:p>
          <a:p>
            <a:endParaRPr lang="en-GB" sz="16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Within categorical factors, are some categories more useful to us than others?</a:t>
            </a:r>
          </a:p>
          <a:p>
            <a:pPr marL="742950" lvl="1" indent="-285750">
              <a:buFontTx/>
              <a:buChar char="-"/>
            </a:pPr>
            <a:r>
              <a:rPr lang="en-GB" sz="16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A: comparing per-class feature distributions here also implies "yes"</a:t>
            </a:r>
          </a:p>
          <a:p>
            <a:pPr marL="285750" indent="-285750">
              <a:buFontTx/>
              <a:buChar char="-"/>
            </a:pPr>
            <a:endParaRPr lang="en-GB" sz="16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B0D7B-A079-91CF-D0BF-9BD514E7FC80}"/>
              </a:ext>
            </a:extLst>
          </p:cNvPr>
          <p:cNvSpPr txBox="1"/>
          <p:nvPr/>
        </p:nvSpPr>
        <p:spPr>
          <a:xfrm>
            <a:off x="85916" y="6388526"/>
            <a:ext cx="10659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*Based on eigenvalues of Principal Components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D24448-BBA1-B0DD-A533-42D0F68A5997}"/>
              </a:ext>
            </a:extLst>
          </p:cNvPr>
          <p:cNvCxnSpPr/>
          <p:nvPr/>
        </p:nvCxnSpPr>
        <p:spPr>
          <a:xfrm>
            <a:off x="10481847" y="3160510"/>
            <a:ext cx="0" cy="1288752"/>
          </a:xfrm>
          <a:prstGeom prst="line">
            <a:avLst/>
          </a:prstGeom>
          <a:ln>
            <a:solidFill>
              <a:srgbClr val="2E79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A3F82E-1345-F0EE-1549-6F2E5648CAE1}"/>
              </a:ext>
            </a:extLst>
          </p:cNvPr>
          <p:cNvSpPr txBox="1"/>
          <p:nvPr/>
        </p:nvSpPr>
        <p:spPr>
          <a:xfrm>
            <a:off x="10647544" y="3528725"/>
            <a:ext cx="119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(discussed on next slides)</a:t>
            </a:r>
          </a:p>
        </p:txBody>
      </p:sp>
    </p:spTree>
    <p:extLst>
      <p:ext uri="{BB962C8B-B14F-4D97-AF65-F5344CB8AC3E}">
        <p14:creationId xmlns:p14="http://schemas.microsoft.com/office/powerpoint/2010/main" val="224605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B29B2-23AA-310B-BF47-1ECD782A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77296-1E98-528A-A865-979839877F06}"/>
              </a:ext>
            </a:extLst>
          </p:cNvPr>
          <p:cNvSpPr txBox="1"/>
          <p:nvPr/>
        </p:nvSpPr>
        <p:spPr>
          <a:xfrm>
            <a:off x="300709" y="607554"/>
            <a:ext cx="1044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EDA (some curated results)</a:t>
            </a: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16728-1692-A94A-837A-BDD6448DF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0" y="1334709"/>
            <a:ext cx="3030682" cy="23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AB9158-2B75-3AF2-F4DB-23F870EB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88" y="3917595"/>
            <a:ext cx="3030682" cy="26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61B1FE-2D54-80CE-1B4A-88753CAC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83" y="1293781"/>
            <a:ext cx="3024521" cy="24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2C9A-9D5C-09C3-BCF4-4F9124F7F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BDF2B-E60B-BAA4-0BCC-3A1DC428F75D}"/>
              </a:ext>
            </a:extLst>
          </p:cNvPr>
          <p:cNvSpPr txBox="1"/>
          <p:nvPr/>
        </p:nvSpPr>
        <p:spPr>
          <a:xfrm>
            <a:off x="300709" y="607554"/>
            <a:ext cx="1044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EDA (some curated results)</a:t>
            </a:r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40EA62-F4B2-8C89-5090-12347BF7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63" y="2140488"/>
            <a:ext cx="3030683" cy="40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BE520CD-9F48-64E0-730D-679804BF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29" y="2140488"/>
            <a:ext cx="3030683" cy="34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3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CE55C-B026-09C4-137C-FE7B7239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8173F-0446-B50B-B043-CA8FEEB4FBDF}"/>
              </a:ext>
            </a:extLst>
          </p:cNvPr>
          <p:cNvSpPr txBox="1"/>
          <p:nvPr/>
        </p:nvSpPr>
        <p:spPr>
          <a:xfrm>
            <a:off x="300709" y="607554"/>
            <a:ext cx="1127964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Feature engineering – first iteration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 numerical features 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(age,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wage_per_hour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capital_gains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capital_losses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dividends_from_stocks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num_persons_worked_for_employer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</a:t>
            </a:r>
            <a:r>
              <a:rPr lang="en-GB" sz="1200" dirty="0" err="1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weeks_worked_in_year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</a:t>
            </a:r>
          </a:p>
          <a:p>
            <a:endParaRPr lang="en-GB" sz="1200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err="1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class_of_worker</a:t>
            </a:r>
            <a:r>
              <a:rPr lang="en-GB" sz="14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GB" sz="16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(processed as a binary flag to show workers that were hard to classify)</a:t>
            </a:r>
          </a:p>
          <a:p>
            <a:pPr marL="171450" indent="-171450">
              <a:buFontTx/>
              <a:buChar char="-"/>
            </a:pPr>
            <a:endParaRPr lang="en-GB" sz="1200" dirty="0">
              <a:solidFill>
                <a:srgbClr val="2E797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detailed_industry_recode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to identify agriculture industry)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education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to identify individuals with (at least) a university degree)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enroll_in_edu_inst_last_wk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to show individuals still studying)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marital_stat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an (opinionated) ordinal feature, with "never married" on one end, "married spouse present" on the other, and other values between)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major_industry_code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– though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onl</a:t>
            </a:r>
            <a:r>
              <a:rPr lang="en-GB" sz="1200" dirty="0">
                <a:solidFill>
                  <a:srgbClr val="2E797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 really again identifying minors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sex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for male individuals)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full_or_part_time_employment_stat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an (opinionated) ordinal feature with children/armed forces on one end, and full-timers on the other)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tax_filer_stat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an (opinionated) ordinal feature with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nonfilers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– other – joint filers under 65)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detailed_household_summary_in_household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an (opinionated) ordinal feature, but again mostly identifying minors)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285750" indent="-285750">
              <a:buFontTx/>
              <a:buChar char="-"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country_of_birth_mother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E7975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(p/a binary flag to flag individuals whose mother was born in Mexico or Puerto Rico)</a:t>
            </a:r>
          </a:p>
          <a:p>
            <a:pPr marL="171450" indent="-171450">
              <a:buFontTx/>
              <a:buChar char="-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  <a:p>
            <a:pPr marL="171450" indent="-171450">
              <a:buFontTx/>
              <a:buChar char="-"/>
            </a:pPr>
            <a:endParaRPr lang="en-GB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5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49635-1D12-8A7F-8DC0-1E92154E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5F5D7-1E22-A61B-F669-B5633994C1F0}"/>
              </a:ext>
            </a:extLst>
          </p:cNvPr>
          <p:cNvSpPr txBox="1"/>
          <p:nvPr/>
        </p:nvSpPr>
        <p:spPr>
          <a:xfrm>
            <a:off x="300709" y="607554"/>
            <a:ext cx="10445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Modelling (and initial results)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5 different model (specifically, binary classifier) types were evaluated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All models trained with class weight applied to counteract the class imbalance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Quick basic baselining and HP adjustments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Rough overfitting sanity check – AUC on train vs validation</a:t>
            </a: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Main metric used was Area-under-Curve (AUC)*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F1 score and precision on the positive class also considered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Chosen with the class imbalance in mind</a:t>
            </a:r>
          </a:p>
          <a:p>
            <a:pPr lvl="1"/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4ECFB-5649-C86E-87AA-8736962D7CED}"/>
              </a:ext>
            </a:extLst>
          </p:cNvPr>
          <p:cNvSpPr txBox="1"/>
          <p:nvPr/>
        </p:nvSpPr>
        <p:spPr>
          <a:xfrm>
            <a:off x="85916" y="6388526"/>
            <a:ext cx="10659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*AUC measures the area under the Receiver Operating Characteristic curve – detail in appendix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F4742-FE76-81F3-FD8D-453D1F8EB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5723"/>
              </p:ext>
            </p:extLst>
          </p:nvPr>
        </p:nvGraphicFramePr>
        <p:xfrm>
          <a:off x="300709" y="4202251"/>
          <a:ext cx="9585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435">
                  <a:extLst>
                    <a:ext uri="{9D8B030D-6E8A-4147-A177-3AD203B41FA5}">
                      <a16:colId xmlns:a16="http://schemas.microsoft.com/office/drawing/2014/main" val="73681468"/>
                    </a:ext>
                  </a:extLst>
                </a:gridCol>
                <a:gridCol w="1497407">
                  <a:extLst>
                    <a:ext uri="{9D8B030D-6E8A-4147-A177-3AD203B41FA5}">
                      <a16:colId xmlns:a16="http://schemas.microsoft.com/office/drawing/2014/main" val="368004271"/>
                    </a:ext>
                  </a:extLst>
                </a:gridCol>
                <a:gridCol w="1988359">
                  <a:extLst>
                    <a:ext uri="{9D8B030D-6E8A-4147-A177-3AD203B41FA5}">
                      <a16:colId xmlns:a16="http://schemas.microsoft.com/office/drawing/2014/main" val="1667218001"/>
                    </a:ext>
                  </a:extLst>
                </a:gridCol>
                <a:gridCol w="2197015">
                  <a:extLst>
                    <a:ext uri="{9D8B030D-6E8A-4147-A177-3AD203B41FA5}">
                      <a16:colId xmlns:a16="http://schemas.microsoft.com/office/drawing/2014/main" val="3301608472"/>
                    </a:ext>
                  </a:extLst>
                </a:gridCol>
                <a:gridCol w="1515818">
                  <a:extLst>
                    <a:ext uri="{9D8B030D-6E8A-4147-A177-3AD203B41FA5}">
                      <a16:colId xmlns:a16="http://schemas.microsoft.com/office/drawing/2014/main" val="3359849358"/>
                    </a:ext>
                  </a:extLst>
                </a:gridCol>
                <a:gridCol w="1067822">
                  <a:extLst>
                    <a:ext uri="{9D8B030D-6E8A-4147-A177-3AD203B41FA5}">
                      <a16:colId xmlns:a16="http://schemas.microsoft.com/office/drawing/2014/main" val="248338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Model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Logistic Regressor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Random Forest Classifier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Gradient Boosting Classifier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XGBoost</a:t>
                      </a:r>
                      <a:r>
                        <a:rPr lang="en-GB" sz="140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 Classifier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XGBoost</a:t>
                      </a:r>
                      <a:r>
                        <a:rPr lang="en-GB" sz="140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 RF</a:t>
                      </a:r>
                    </a:p>
                  </a:txBody>
                  <a:tcPr>
                    <a:solidFill>
                      <a:srgbClr val="2E7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pos_precision</a:t>
                      </a:r>
                      <a:endParaRPr lang="en-GB" sz="1400" dirty="0">
                        <a:solidFill>
                          <a:srgbClr val="221C35"/>
                        </a:solidFill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0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pos_F1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221C35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1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5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842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Source Sans Pro Light</vt:lpstr>
      <vt:lpstr>Source Sans Pro SemiBold</vt:lpstr>
      <vt:lpstr>Office Theme</vt:lpstr>
      <vt:lpstr>US earnings predictability  (Based on census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Slobodan Radosavljevic</dc:creator>
  <cp:lastModifiedBy>Slobodan Radosavljevic</cp:lastModifiedBy>
  <cp:revision>17</cp:revision>
  <dcterms:created xsi:type="dcterms:W3CDTF">2025-02-23T15:23:05Z</dcterms:created>
  <dcterms:modified xsi:type="dcterms:W3CDTF">2025-02-23T21:28:13Z</dcterms:modified>
</cp:coreProperties>
</file>