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71" r:id="rId4"/>
    <p:sldId id="258" r:id="rId5"/>
    <p:sldId id="272" r:id="rId6"/>
    <p:sldId id="273" r:id="rId7"/>
    <p:sldId id="274" r:id="rId8"/>
    <p:sldId id="280" r:id="rId9"/>
    <p:sldId id="261" r:id="rId10"/>
    <p:sldId id="277" r:id="rId11"/>
    <p:sldId id="276" r:id="rId12"/>
    <p:sldId id="264" r:id="rId13"/>
    <p:sldId id="265" r:id="rId14"/>
    <p:sldId id="266" r:id="rId15"/>
    <p:sldId id="27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1C35"/>
    <a:srgbClr val="4DC9C3"/>
    <a:srgbClr val="2E7975"/>
    <a:srgbClr val="99CCFF"/>
    <a:srgbClr val="FF7700"/>
    <a:srgbClr val="20C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021CE4-B066-46B5-84B0-637BDB336902}" v="157" dt="2025-02-26T22:51:45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>
        <p:scale>
          <a:sx n="129" d="100"/>
          <a:sy n="129" d="100"/>
        </p:scale>
        <p:origin x="138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65298-E90E-4E9E-9FB3-893154125D1B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E3663-E7C8-4FD8-9CDA-805610B0FA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2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E3663-E7C8-4FD8-9CDA-805610B0FAC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69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Results so far can only be considered a PoC – it’s all about how one deals with features from here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Another BIG one – pipeline improvements (but hey, that’s what DSS is for!)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E3663-E7C8-4FD8-9CDA-805610B0FAC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17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Relationship Id="rId5" Type="http://schemas.openxmlformats.org/officeDocument/2006/relationships/image" Target="../media/image11.png"/><Relationship Id="rId4" Type="http://schemas.openxmlformats.org/officeDocument/2006/relationships/image" Target="../media/image9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Relationship Id="rId4" Type="http://schemas.openxmlformats.org/officeDocument/2006/relationships/image" Target="../media/image4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4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4" Type="http://schemas.openxmlformats.org/officeDocument/2006/relationships/image" Target="../media/image4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Relationship Id="rId4" Type="http://schemas.openxmlformats.org/officeDocument/2006/relationships/image" Target="../media/image4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Relationship Id="rId4" Type="http://schemas.openxmlformats.org/officeDocument/2006/relationships/image" Target="../media/image4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Relationship Id="rId4" Type="http://schemas.openxmlformats.org/officeDocument/2006/relationships/image" Target="../media/image4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3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4.xml"/><Relationship Id="rId5" Type="http://schemas.openxmlformats.org/officeDocument/2006/relationships/image" Target="../media/image7.png"/><Relationship Id="rId4" Type="http://schemas.openxmlformats.org/officeDocument/2006/relationships/image" Target="../media/image9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5.xml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6.xml"/><Relationship Id="rId5" Type="http://schemas.openxmlformats.org/officeDocument/2006/relationships/image" Target="../media/image10.png"/><Relationship Id="rId4" Type="http://schemas.openxmlformats.org/officeDocument/2006/relationships/image" Target="../media/image4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7.xml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8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9.xml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0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1.xml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2.xml"/><Relationship Id="rId4" Type="http://schemas.openxmlformats.org/officeDocument/2006/relationships/image" Target="../media/image4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3.xml"/><Relationship Id="rId4" Type="http://schemas.openxmlformats.org/officeDocument/2006/relationships/image" Target="../media/image4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4.xml"/><Relationship Id="rId5" Type="http://schemas.openxmlformats.org/officeDocument/2006/relationships/image" Target="../media/image11.png"/><Relationship Id="rId4" Type="http://schemas.openxmlformats.org/officeDocument/2006/relationships/image" Target="../media/image2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5.xml"/><Relationship Id="rId4" Type="http://schemas.openxmlformats.org/officeDocument/2006/relationships/image" Target="../media/image4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6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7.xml"/><Relationship Id="rId4" Type="http://schemas.openxmlformats.org/officeDocument/2006/relationships/image" Target="../media/image4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8.xml"/><Relationship Id="rId4" Type="http://schemas.openxmlformats.org/officeDocument/2006/relationships/image" Target="../media/image4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9.xml"/><Relationship Id="rId4" Type="http://schemas.openxmlformats.org/officeDocument/2006/relationships/image" Target="../media/image4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0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1.xml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4.xml"/><Relationship Id="rId4" Type="http://schemas.openxmlformats.org/officeDocument/2006/relationships/image" Target="../media/image1.emf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Relationship Id="rId4" Type="http://schemas.openxmlformats.org/officeDocument/2006/relationships/image" Target="../media/image1.emf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6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9.xml"/><Relationship Id="rId4" Type="http://schemas.openxmlformats.org/officeDocument/2006/relationships/image" Target="../media/image1.emf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0.xml"/><Relationship Id="rId4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1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2.xml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759-914B-9ECB-86E8-21BFC72AA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EF9F3-D42E-DA3D-9018-82B012041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73757-D08F-3FB5-C5AC-EC8AFA16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69-41CF-46E4-92E4-DA8D902C5831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BCD53-016B-5A05-55C5-984DEA9A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17CAC-AA33-4A31-F8EE-7431F79B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47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4EC1-7B2A-EE66-BD61-7EDF29D7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28C93-C0A2-F45C-AB4E-594624928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0C4FA-2E8C-1504-FED4-9B08E0A5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69-41CF-46E4-92E4-DA8D902C5831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9769F-45BF-01D5-97A1-736DE2C3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89DA-95F8-16EF-5EA9-9CC6255F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0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5A705-72F2-CA72-8B92-E91B20FDC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27595-CA0D-CCB7-FD53-27F6ADC26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FA1B2-9DF4-A3CB-3552-9DA83E32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69-41CF-46E4-92E4-DA8D902C5831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35F4E-4304-DEA6-7FB7-4B1EDD5D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91B20-4E26-4BE9-CEDF-A92F97A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80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3461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6" name="Picture 15" descr="Ministry of Justice">
            <a:extLst>
              <a:ext uri="{FF2B5EF4-FFF2-40B4-BE49-F238E27FC236}">
                <a16:creationId xmlns:a16="http://schemas.microsoft.com/office/drawing/2014/main" id="{F2CDC243-E2D0-43EC-8A5E-831C1E8AF20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DB64388-A8CE-4A17-8A03-8B8EAFE2E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060" y="2679699"/>
            <a:ext cx="9940940" cy="1009124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kumimoji="0" lang="en-GB" sz="3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867E887-1EB2-4996-AEFD-B81E156DB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060" y="3844940"/>
            <a:ext cx="7627800" cy="1425496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kumimoji="0" lang="en-GB" sz="24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R="0" lvl="0" fontAlgn="auto">
              <a:lnSpc>
                <a:spcPct val="100000"/>
              </a:lnSpc>
              <a:spcAft>
                <a:spcPts val="600"/>
              </a:spcAft>
              <a:buClrTx/>
              <a:buSzTx/>
              <a:buNone/>
              <a:tabLst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6CFBDB5-4EA5-4895-8D92-C9970B955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7061" y="5427311"/>
            <a:ext cx="4016390" cy="271604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kumimoji="0" lang="en-GB" sz="1600" b="1" i="0" u="none" strike="noStrike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R="0" lvl="0" fontAlgn="auto">
              <a:lnSpc>
                <a:spcPct val="100000"/>
              </a:lnSpc>
              <a:spcAft>
                <a:spcPts val="600"/>
              </a:spcAft>
              <a:buClrTx/>
              <a:buSzTx/>
              <a:buNone/>
              <a:tabLst/>
            </a:pPr>
            <a:r>
              <a:rPr lang="en-US" dirty="0"/>
              <a:t>Month YYYY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76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B85E922-7855-4695-92C8-CF5C4BE55B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73449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B85E922-7855-4695-92C8-CF5C4BE55B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4FC0799-508A-410E-B23D-3E24BC3EF58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3"/>
          <a:stretch>
            <a:fillRect/>
          </a:stretch>
        </p:blipFill>
        <p:spPr>
          <a:xfrm>
            <a:off x="0" y="-1"/>
            <a:ext cx="12192000" cy="6486525"/>
          </a:xfrm>
          <a:custGeom>
            <a:avLst/>
            <a:gdLst>
              <a:gd name="connsiteX0" fmla="*/ 0 w 12192000"/>
              <a:gd name="connsiteY0" fmla="*/ 0 h 5943600"/>
              <a:gd name="connsiteX1" fmla="*/ 12192000 w 12192000"/>
              <a:gd name="connsiteY1" fmla="*/ 0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943600">
                <a:moveTo>
                  <a:pt x="0" y="0"/>
                </a:moveTo>
                <a:lnTo>
                  <a:pt x="12192000" y="0"/>
                </a:lnTo>
                <a:lnTo>
                  <a:pt x="12192000" y="5943600"/>
                </a:lnTo>
                <a:lnTo>
                  <a:pt x="0" y="594360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62CE34-664A-4EB4-BE82-BEA87D7137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22"/>
          <a:stretch>
            <a:fillRect/>
          </a:stretch>
        </p:blipFill>
        <p:spPr>
          <a:xfrm>
            <a:off x="0" y="6482288"/>
            <a:ext cx="12192000" cy="375713"/>
          </a:xfrm>
          <a:custGeom>
            <a:avLst/>
            <a:gdLst>
              <a:gd name="connsiteX0" fmla="*/ 0 w 12192000"/>
              <a:gd name="connsiteY0" fmla="*/ 0 h 375713"/>
              <a:gd name="connsiteX1" fmla="*/ 6958014 w 12192000"/>
              <a:gd name="connsiteY1" fmla="*/ 0 h 375713"/>
              <a:gd name="connsiteX2" fmla="*/ 6958014 w 12192000"/>
              <a:gd name="connsiteY2" fmla="*/ 2780 h 375713"/>
              <a:gd name="connsiteX3" fmla="*/ 7872414 w 12192000"/>
              <a:gd name="connsiteY3" fmla="*/ 2780 h 375713"/>
              <a:gd name="connsiteX4" fmla="*/ 7872414 w 12192000"/>
              <a:gd name="connsiteY4" fmla="*/ 0 h 375713"/>
              <a:gd name="connsiteX5" fmla="*/ 10401300 w 12192000"/>
              <a:gd name="connsiteY5" fmla="*/ 0 h 375713"/>
              <a:gd name="connsiteX6" fmla="*/ 10401300 w 12192000"/>
              <a:gd name="connsiteY6" fmla="*/ 10324 h 375713"/>
              <a:gd name="connsiteX7" fmla="*/ 12192000 w 12192000"/>
              <a:gd name="connsiteY7" fmla="*/ 10324 h 375713"/>
              <a:gd name="connsiteX8" fmla="*/ 12192000 w 12192000"/>
              <a:gd name="connsiteY8" fmla="*/ 375713 h 375713"/>
              <a:gd name="connsiteX9" fmla="*/ 0 w 12192000"/>
              <a:gd name="connsiteY9" fmla="*/ 375713 h 37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75713">
                <a:moveTo>
                  <a:pt x="0" y="0"/>
                </a:moveTo>
                <a:lnTo>
                  <a:pt x="6958014" y="0"/>
                </a:lnTo>
                <a:lnTo>
                  <a:pt x="6958014" y="2780"/>
                </a:lnTo>
                <a:lnTo>
                  <a:pt x="7872414" y="2780"/>
                </a:lnTo>
                <a:lnTo>
                  <a:pt x="7872414" y="0"/>
                </a:lnTo>
                <a:lnTo>
                  <a:pt x="10401300" y="0"/>
                </a:lnTo>
                <a:lnTo>
                  <a:pt x="10401300" y="10324"/>
                </a:lnTo>
                <a:lnTo>
                  <a:pt x="12192000" y="10324"/>
                </a:lnTo>
                <a:lnTo>
                  <a:pt x="12192000" y="375713"/>
                </a:lnTo>
                <a:lnTo>
                  <a:pt x="0" y="375713"/>
                </a:lnTo>
                <a:close/>
              </a:path>
            </a:pathLst>
          </a:cu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D58FB8F2-8EEB-49E9-B3EE-0E4A53CB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27" y="681136"/>
            <a:ext cx="10774800" cy="345232"/>
          </a:xfrm>
        </p:spPr>
        <p:txBody>
          <a:bodyPr vert="horz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82BC013F-05AD-4E0C-AA9E-9579193006C3}"/>
              </a:ext>
            </a:extLst>
          </p:cNvPr>
          <p:cNvSpPr txBox="1">
            <a:spLocks/>
          </p:cNvSpPr>
          <p:nvPr userDrawn="1"/>
        </p:nvSpPr>
        <p:spPr>
          <a:xfrm>
            <a:off x="4672925" y="6526750"/>
            <a:ext cx="2846148" cy="3312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1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OFFICIAL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35FB68-CBD9-4E03-AFFD-AFA24936008D}"/>
              </a:ext>
            </a:extLst>
          </p:cNvPr>
          <p:cNvCxnSpPr>
            <a:cxnSpLocks/>
          </p:cNvCxnSpPr>
          <p:nvPr userDrawn="1"/>
        </p:nvCxnSpPr>
        <p:spPr>
          <a:xfrm>
            <a:off x="0" y="6497374"/>
            <a:ext cx="12185650" cy="0"/>
          </a:xfrm>
          <a:prstGeom prst="line">
            <a:avLst/>
          </a:prstGeom>
          <a:ln w="12700" cap="rnd" cmpd="sng" algn="ctr">
            <a:solidFill>
              <a:srgbClr val="11589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FF337AD-7CA7-493A-A98C-8788AD06B3A8}"/>
              </a:ext>
            </a:extLst>
          </p:cNvPr>
          <p:cNvSpPr/>
          <p:nvPr userDrawn="1"/>
        </p:nvSpPr>
        <p:spPr>
          <a:xfrm>
            <a:off x="7184232" y="6483659"/>
            <a:ext cx="27432" cy="27432"/>
          </a:xfrm>
          <a:prstGeom prst="ellipse">
            <a:avLst/>
          </a:prstGeom>
          <a:solidFill>
            <a:srgbClr val="22AEE5"/>
          </a:solidFill>
          <a:ln w="9525" cap="rnd" cmpd="sng" algn="ctr">
            <a:solidFill>
              <a:srgbClr val="22AEE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73C4A4-01B7-4ADC-BB49-468623F8D9E4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94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B9C3012-D088-41CA-A6A6-5524B15A0D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05785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B9C3012-D088-41CA-A6A6-5524B15A0D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7AD29293-37FB-44A9-9912-5E5BF93805C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3"/>
          <a:stretch>
            <a:fillRect/>
          </a:stretch>
        </p:blipFill>
        <p:spPr>
          <a:xfrm>
            <a:off x="0" y="-1"/>
            <a:ext cx="12192000" cy="6487887"/>
          </a:xfrm>
          <a:custGeom>
            <a:avLst/>
            <a:gdLst>
              <a:gd name="connsiteX0" fmla="*/ 0 w 12192000"/>
              <a:gd name="connsiteY0" fmla="*/ 0 h 5943600"/>
              <a:gd name="connsiteX1" fmla="*/ 12192000 w 12192000"/>
              <a:gd name="connsiteY1" fmla="*/ 0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943600">
                <a:moveTo>
                  <a:pt x="0" y="0"/>
                </a:moveTo>
                <a:lnTo>
                  <a:pt x="12192000" y="0"/>
                </a:lnTo>
                <a:lnTo>
                  <a:pt x="12192000" y="5943600"/>
                </a:lnTo>
                <a:lnTo>
                  <a:pt x="0" y="5943600"/>
                </a:lnTo>
                <a:close/>
              </a:path>
            </a:pathLst>
          </a:custGeom>
          <a:solidFill>
            <a:srgbClr val="F2F2F2"/>
          </a:solidFill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B5290-33F8-44B6-B0BA-F7EED1F2B2B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22"/>
          <a:stretch>
            <a:fillRect/>
          </a:stretch>
        </p:blipFill>
        <p:spPr>
          <a:xfrm>
            <a:off x="0" y="6482288"/>
            <a:ext cx="12192000" cy="375713"/>
          </a:xfrm>
          <a:custGeom>
            <a:avLst/>
            <a:gdLst>
              <a:gd name="connsiteX0" fmla="*/ 0 w 12192000"/>
              <a:gd name="connsiteY0" fmla="*/ 0 h 375713"/>
              <a:gd name="connsiteX1" fmla="*/ 6958014 w 12192000"/>
              <a:gd name="connsiteY1" fmla="*/ 0 h 375713"/>
              <a:gd name="connsiteX2" fmla="*/ 6958014 w 12192000"/>
              <a:gd name="connsiteY2" fmla="*/ 2780 h 375713"/>
              <a:gd name="connsiteX3" fmla="*/ 7872414 w 12192000"/>
              <a:gd name="connsiteY3" fmla="*/ 2780 h 375713"/>
              <a:gd name="connsiteX4" fmla="*/ 7872414 w 12192000"/>
              <a:gd name="connsiteY4" fmla="*/ 0 h 375713"/>
              <a:gd name="connsiteX5" fmla="*/ 10401300 w 12192000"/>
              <a:gd name="connsiteY5" fmla="*/ 0 h 375713"/>
              <a:gd name="connsiteX6" fmla="*/ 10401300 w 12192000"/>
              <a:gd name="connsiteY6" fmla="*/ 10324 h 375713"/>
              <a:gd name="connsiteX7" fmla="*/ 12192000 w 12192000"/>
              <a:gd name="connsiteY7" fmla="*/ 10324 h 375713"/>
              <a:gd name="connsiteX8" fmla="*/ 12192000 w 12192000"/>
              <a:gd name="connsiteY8" fmla="*/ 375713 h 375713"/>
              <a:gd name="connsiteX9" fmla="*/ 0 w 12192000"/>
              <a:gd name="connsiteY9" fmla="*/ 375713 h 37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75713">
                <a:moveTo>
                  <a:pt x="0" y="0"/>
                </a:moveTo>
                <a:lnTo>
                  <a:pt x="6958014" y="0"/>
                </a:lnTo>
                <a:lnTo>
                  <a:pt x="6958014" y="2780"/>
                </a:lnTo>
                <a:lnTo>
                  <a:pt x="7872414" y="2780"/>
                </a:lnTo>
                <a:lnTo>
                  <a:pt x="7872414" y="0"/>
                </a:lnTo>
                <a:lnTo>
                  <a:pt x="10401300" y="0"/>
                </a:lnTo>
                <a:lnTo>
                  <a:pt x="10401300" y="10324"/>
                </a:lnTo>
                <a:lnTo>
                  <a:pt x="12192000" y="10324"/>
                </a:lnTo>
                <a:lnTo>
                  <a:pt x="12192000" y="375713"/>
                </a:lnTo>
                <a:lnTo>
                  <a:pt x="0" y="375713"/>
                </a:lnTo>
                <a:close/>
              </a:path>
            </a:pathLst>
          </a:cu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A140CD56-4F3D-4182-9D34-64690B1C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27" y="681136"/>
            <a:ext cx="10774800" cy="345232"/>
          </a:xfrm>
        </p:spPr>
        <p:txBody>
          <a:bodyPr vert="horz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0D2240B-C94A-4966-8931-40491EC35027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BAD4DEE-44DD-4088-8F90-2C825E1BD07A}"/>
              </a:ext>
            </a:extLst>
          </p:cNvPr>
          <p:cNvSpPr txBox="1">
            <a:spLocks/>
          </p:cNvSpPr>
          <p:nvPr userDrawn="1"/>
        </p:nvSpPr>
        <p:spPr>
          <a:xfrm>
            <a:off x="4672925" y="6526750"/>
            <a:ext cx="2846148" cy="3312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1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OFFICIAL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F65698-B01D-4100-A834-48C8B85F0FD7}"/>
              </a:ext>
            </a:extLst>
          </p:cNvPr>
          <p:cNvCxnSpPr>
            <a:cxnSpLocks/>
          </p:cNvCxnSpPr>
          <p:nvPr userDrawn="1"/>
        </p:nvCxnSpPr>
        <p:spPr>
          <a:xfrm>
            <a:off x="0" y="6497374"/>
            <a:ext cx="12185650" cy="0"/>
          </a:xfrm>
          <a:prstGeom prst="line">
            <a:avLst/>
          </a:prstGeom>
          <a:ln w="12700" cap="rnd" cmpd="sng" algn="ctr">
            <a:solidFill>
              <a:srgbClr val="11589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7E09DD1-BAA2-4047-BA06-E0AAAC18150B}"/>
              </a:ext>
            </a:extLst>
          </p:cNvPr>
          <p:cNvSpPr/>
          <p:nvPr userDrawn="1"/>
        </p:nvSpPr>
        <p:spPr>
          <a:xfrm>
            <a:off x="7184232" y="6483659"/>
            <a:ext cx="27432" cy="27432"/>
          </a:xfrm>
          <a:prstGeom prst="ellipse">
            <a:avLst/>
          </a:prstGeom>
          <a:solidFill>
            <a:srgbClr val="22AEE5"/>
          </a:solidFill>
          <a:ln w="9525" cap="rnd" cmpd="sng" algn="ctr">
            <a:solidFill>
              <a:srgbClr val="22AEE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9613" y="2085628"/>
            <a:ext cx="10774361" cy="408913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9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1D75008-1E18-434A-9C70-8B25DE2EE1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8357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1D75008-1E18-434A-9C70-8B25DE2EE1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09613" y="1544274"/>
            <a:ext cx="3372787" cy="1495794"/>
          </a:xfrm>
          <a:noFill/>
        </p:spPr>
        <p:txBody>
          <a:bodyPr vert="horz" wrap="square" lIns="0" tIns="0" rIns="320040" bIns="0" anchor="b">
            <a:no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36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0E8B7BF1-A7C8-47BD-A55D-4E81A1F323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943836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E8B7BF1-A7C8-47BD-A55D-4E81A1F323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1CC0DDD-BE90-44E1-8724-4AC2810A2BFC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57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97D7758-003E-4EDF-AF7E-3ECE0AC4C0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195997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7D7758-003E-4EDF-AF7E-3ECE0AC4C0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709613" y="3826800"/>
            <a:ext cx="10774361" cy="2041200"/>
          </a:xfrm>
        </p:spPr>
        <p:txBody>
          <a:bodyPr vert="horz"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709613" y="3680016"/>
            <a:ext cx="11485589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6C280B-45CF-4B20-832A-EE11F977C19E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5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5DC1C1D-2428-4555-9660-0FE1CFA5F9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78084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DC1C1D-2428-4555-9660-0FE1CFA5F9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709613" y="2681103"/>
            <a:ext cx="3048268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FC79BE-9410-4C93-A774-CD35AAA7B942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6F5866A3-F40D-42FA-B2C3-784C81586B2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63333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F5866A3-F40D-42FA-B2C3-784C81586B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709613" y="687552"/>
            <a:ext cx="6177187" cy="3323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1" i="0" u="none" kern="1200" spc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868C10A-F7BC-48BE-A62E-92032BB94425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9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484-E9EF-E372-1C44-28CFF7D9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EB89F-B5DD-C3F8-914F-9FF68F47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E915-5372-4847-D07A-DC371B7A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69-41CF-46E4-92E4-DA8D902C5831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B2266-72C4-B2F2-87B4-4839F53C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464B2-26F6-86EA-554A-357E1240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739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A4CBEE09-31F8-4A74-8DE6-CE44A08DE2B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1052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4CBEE09-31F8-4A74-8DE6-CE44A08DE2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709613" y="2681103"/>
            <a:ext cx="3048268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5DA1CC7-26E0-4567-AA2E-A410FA1D5624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A60C30E3-B9A5-48DA-9DDC-2B247A95EB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479968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60C30E3-B9A5-48DA-9DDC-2B247A95EB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709613" y="1785600"/>
            <a:ext cx="4308787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C076AEA-B0C0-4E2D-A830-0CDDBEC9BCE6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543CD6D-51F9-4AB8-B19C-B738F0DBCA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42486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543CD6D-51F9-4AB8-B19C-B738F0DBCA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16394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709613" y="1804650"/>
            <a:ext cx="6167939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08777C4-88A3-4AB5-8816-332C1231120F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5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BA479951-056C-4843-9915-86FF7DD6A97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4615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A479951-056C-4843-9915-86FF7DD6A9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709613" y="2764203"/>
            <a:ext cx="2399025" cy="131431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 b="1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143B1AD-7308-4AB7-BF89-3B903D2E325E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37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550419E-4C78-448D-956C-E4FDEBA75E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661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550419E-4C78-448D-956C-E4FDEBA75E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709613" y="2764203"/>
            <a:ext cx="2399025" cy="1314311"/>
          </a:xfrm>
        </p:spPr>
        <p:txBody>
          <a:bodyPr vert="horz" anchor="ctr" anchorCtr="0">
            <a:noAutofit/>
          </a:bodyPr>
          <a:lstStyle>
            <a:lvl1pPr>
              <a:defRPr sz="2400" b="1" baseline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D08F8F4-79B0-4973-8BDB-3F13BFF2586C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92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2041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9613" y="1785600"/>
            <a:ext cx="3982622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966D71A-25FA-40D7-AB64-ADCF860C89A7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DDCB309-8DEE-4C3C-82BC-DDAAD5FD50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366406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DDCB309-8DEE-4C3C-82BC-DDAAD5FD50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9613" y="1785600"/>
            <a:ext cx="3982622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F30636C-D0A3-4299-9F0F-122C97C0EE03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2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BA943907-A2CC-40B7-A969-99F7C089D96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0234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A943907-A2CC-40B7-A969-99F7C089D9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709613" y="687552"/>
            <a:ext cx="4594033" cy="3323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1" i="0" u="none" kern="1200" spc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4B88EB9-1584-433A-AF07-98C7154039E9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6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4F647880-4956-4681-96D9-BB710965C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16857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F647880-4956-4681-96D9-BB710965C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709613" y="687552"/>
            <a:ext cx="4594033" cy="3323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1" i="0" u="none" kern="1200" spc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0C0C95A-2FC7-4E37-B68B-625E01A0C1A6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2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2F705B50-8811-49D4-A87C-DA3A4B706E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39582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F705B50-8811-49D4-A87C-DA3A4B706E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709613" y="687552"/>
            <a:ext cx="6177187" cy="3323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1" i="0" u="none" kern="1200" spc="0">
                <a:solidFill>
                  <a:schemeClr val="tx2">
                    <a:lumMod val="10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9BA95BA-5642-4C7A-96BE-D7B15AA82529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A09B-1ABB-636B-96B3-145676DD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67C54-6AA2-A8C5-7084-6CCE66377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32D56-F67A-1BC3-360F-64DAA5B5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69-41CF-46E4-92E4-DA8D902C5831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60F3F-1195-9D29-A366-6864BF24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4A82-9480-4C50-9935-0D8670AB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5533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C2DD574-59A4-453C-BE2D-E363FACAC0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2628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C2DD574-59A4-453C-BE2D-E363FACAC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709613" y="687552"/>
            <a:ext cx="6177187" cy="3323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1" i="0" u="none" kern="1200" spc="0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71FE37D-599C-4883-9B6E-108D7C293129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73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F3DB5055-A9AA-4734-8596-7514A736DC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09293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3DB5055-A9AA-4734-8596-7514A736DC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9613" y="3826333"/>
            <a:ext cx="10774361" cy="1606550"/>
          </a:xfr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25186B4-C9E1-4296-99F2-6A5FB0FCD5D0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18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44D50CB-8091-48B7-8CFA-B81143CDE7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3472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44D50CB-8091-48B7-8CFA-B81143CDE7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709613" y="625475"/>
            <a:ext cx="932688" cy="9326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09613" y="3826333"/>
            <a:ext cx="10774361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418068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39646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67C526-0854-473C-8DF0-665E4DBEE0A1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8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B8BD353-74BE-4B5A-8637-A303BAC064E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90492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B8BD353-74BE-4B5A-8637-A303BAC064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09613" y="687552"/>
            <a:ext cx="10774361" cy="332399"/>
          </a:xfrm>
        </p:spPr>
        <p:txBody>
          <a:bodyPr vert="horz"/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BB6356-A05B-4225-B03B-F3C6611F98B8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87A6E78-448D-44FA-9724-BC47B323218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98961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87A6E78-448D-44FA-9724-BC47B32321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89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A713B8FD-5D4A-4817-B7C3-A1D71DE35B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012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713B8FD-5D4A-4817-B7C3-A1D71DE35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28726-BA3E-4BFE-AD2E-94510EFF0D87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2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C9DE1AA3-0DE5-400C-95C3-A0641E694F2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17014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9DE1AA3-0DE5-400C-95C3-A0641E694F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B9A9E2-98C1-42AD-A91B-C5A522145B73}"/>
              </a:ext>
            </a:extLst>
          </p:cNvPr>
          <p:cNvSpPr/>
          <p:nvPr userDrawn="1"/>
        </p:nvSpPr>
        <p:spPr>
          <a:xfrm>
            <a:off x="5021826" y="1664256"/>
            <a:ext cx="6209072" cy="332398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indent="0">
              <a:lnSpc>
                <a:spcPct val="100000"/>
              </a:lnSpc>
            </a:pPr>
            <a:r>
              <a:rPr lang="en-US" sz="9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Text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DBFE4785-9341-48B7-8DE5-6D24D44E9A23}"/>
              </a:ext>
            </a:extLst>
          </p:cNvPr>
          <p:cNvSpPr txBox="1">
            <a:spLocks/>
          </p:cNvSpPr>
          <p:nvPr userDrawn="1"/>
        </p:nvSpPr>
        <p:spPr>
          <a:xfrm>
            <a:off x="709613" y="2973076"/>
            <a:ext cx="3328986" cy="70634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100" b="1" dirty="0">
                <a:gradFill>
                  <a:gsLst>
                    <a:gs pos="100000">
                      <a:schemeClr val="tx2"/>
                    </a:gs>
                    <a:gs pos="2000">
                      <a:schemeClr val="accent2"/>
                    </a:gs>
                  </a:gsLst>
                  <a:lin ang="27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Disclaimer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8EB795-FC68-40A7-BAFB-6E52AFDC32FA}"/>
              </a:ext>
            </a:extLst>
          </p:cNvPr>
          <p:cNvCxnSpPr/>
          <p:nvPr userDrawn="1"/>
        </p:nvCxnSpPr>
        <p:spPr>
          <a:xfrm>
            <a:off x="4367898" y="1630185"/>
            <a:ext cx="0" cy="3392129"/>
          </a:xfrm>
          <a:prstGeom prst="line">
            <a:avLst/>
          </a:prstGeom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FCA79A1-4F48-4E5D-B749-B8E98B4D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3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37724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Ministry of Justice">
            <a:extLst>
              <a:ext uri="{FF2B5EF4-FFF2-40B4-BE49-F238E27FC236}">
                <a16:creationId xmlns:a16="http://schemas.microsoft.com/office/drawing/2014/main" id="{F1290199-5397-40F9-8384-093C70A004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6E2DF19-1F0C-458C-9FC3-FF521E0C147C}"/>
              </a:ext>
            </a:extLst>
          </p:cNvPr>
          <p:cNvSpPr txBox="1">
            <a:spLocks/>
          </p:cNvSpPr>
          <p:nvPr userDrawn="1"/>
        </p:nvSpPr>
        <p:spPr>
          <a:xfrm>
            <a:off x="716279" y="4581425"/>
            <a:ext cx="4888231" cy="228600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30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1EB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Ministry of Justice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BC90E72-4557-4258-A16E-2FC10D747431}"/>
              </a:ext>
            </a:extLst>
          </p:cNvPr>
          <p:cNvSpPr txBox="1">
            <a:spLocks/>
          </p:cNvSpPr>
          <p:nvPr userDrawn="1"/>
        </p:nvSpPr>
        <p:spPr>
          <a:xfrm>
            <a:off x="716279" y="4830121"/>
            <a:ext cx="4888231" cy="528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30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1EB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102 Petty France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London SW1H 9AJ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1E81B45-EC3E-4DC2-9D5D-F1D96D784A4A}"/>
              </a:ext>
            </a:extLst>
          </p:cNvPr>
          <p:cNvSpPr txBox="1">
            <a:spLocks/>
          </p:cNvSpPr>
          <p:nvPr userDrawn="1"/>
        </p:nvSpPr>
        <p:spPr>
          <a:xfrm>
            <a:off x="716279" y="5444233"/>
            <a:ext cx="4888231" cy="3639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30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1EB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gov.uk/government/organisations/ministry-of-justice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3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6D120016-3833-4819-A1D0-8310813081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75331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D120016-3833-4819-A1D0-8310813081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9DBB94C-B6EC-42DF-9787-E86ECD84A048}"/>
              </a:ext>
            </a:extLst>
          </p:cNvPr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C02FC44-AE6C-4B20-A969-AA8A5C736E11}"/>
                </a:ext>
              </a:extLst>
            </p:cNvPr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709613 w 12193200"/>
                <a:gd name="connsiteY0" fmla="*/ 681138 h 6858000"/>
                <a:gd name="connsiteX1" fmla="*/ 709613 w 12193200"/>
                <a:gd name="connsiteY1" fmla="*/ 6060848 h 6858000"/>
                <a:gd name="connsiteX2" fmla="*/ 11483974 w 12193200"/>
                <a:gd name="connsiteY2" fmla="*/ 6060848 h 6858000"/>
                <a:gd name="connsiteX3" fmla="*/ 11483974 w 12193200"/>
                <a:gd name="connsiteY3" fmla="*/ 681138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858000 h 6858000"/>
                <a:gd name="connsiteX7" fmla="*/ 0 w 121932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3200" h="6858000">
                  <a:moveTo>
                    <a:pt x="709613" y="681138"/>
                  </a:moveTo>
                  <a:lnTo>
                    <a:pt x="709613" y="6060848"/>
                  </a:lnTo>
                  <a:lnTo>
                    <a:pt x="11483974" y="6060848"/>
                  </a:lnTo>
                  <a:lnTo>
                    <a:pt x="11483974" y="681138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E9426E">
                <a:alpha val="10000"/>
              </a:srgb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F1F9B07-AC00-49CB-9C1D-CAC90E703C14}"/>
                </a:ext>
              </a:extLst>
            </p:cNvPr>
            <p:cNvGrpSpPr/>
            <p:nvPr/>
          </p:nvGrpSpPr>
          <p:grpSpPr>
            <a:xfrm>
              <a:off x="-600" y="681137"/>
              <a:ext cx="12193200" cy="4964211"/>
              <a:chOff x="-600" y="622800"/>
              <a:chExt cx="12193200" cy="5537797"/>
            </a:xfrm>
          </p:grpSpPr>
          <p:grpSp>
            <p:nvGrpSpPr>
              <p:cNvPr id="68" name="Baselines / anchors">
                <a:extLst>
                  <a:ext uri="{FF2B5EF4-FFF2-40B4-BE49-F238E27FC236}">
                    <a16:creationId xmlns:a16="http://schemas.microsoft.com/office/drawing/2014/main" id="{9184958E-8FFD-48AA-97A4-1CB7AA3DE16C}"/>
                  </a:ext>
                </a:extLst>
              </p:cNvPr>
              <p:cNvGrpSpPr/>
              <p:nvPr/>
            </p:nvGrpSpPr>
            <p:grpSpPr>
              <a:xfrm>
                <a:off x="-600" y="622800"/>
                <a:ext cx="12193200" cy="5536800"/>
                <a:chOff x="12623800" y="622800"/>
                <a:chExt cx="11176000" cy="5536800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175CAF84-3822-4C4F-92AA-5010A2EF55F8}"/>
                    </a:ext>
                  </a:extLst>
                </p:cNvPr>
                <p:cNvCxnSpPr/>
                <p:nvPr/>
              </p:nvCxnSpPr>
              <p:spPr>
                <a:xfrm>
                  <a:off x="12623800" y="622800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5F7321D-33C1-4BC6-9D23-5D7E7AE00450}"/>
                    </a:ext>
                  </a:extLst>
                </p:cNvPr>
                <p:cNvCxnSpPr/>
                <p:nvPr/>
              </p:nvCxnSpPr>
              <p:spPr>
                <a:xfrm>
                  <a:off x="12623800" y="914211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9978172-30EF-498A-8DEF-8D31679A6810}"/>
                    </a:ext>
                  </a:extLst>
                </p:cNvPr>
                <p:cNvCxnSpPr/>
                <p:nvPr/>
              </p:nvCxnSpPr>
              <p:spPr>
                <a:xfrm>
                  <a:off x="12623800" y="1205622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9968379-9064-44BB-A17B-4FB48CB59AFE}"/>
                    </a:ext>
                  </a:extLst>
                </p:cNvPr>
                <p:cNvCxnSpPr/>
                <p:nvPr/>
              </p:nvCxnSpPr>
              <p:spPr>
                <a:xfrm>
                  <a:off x="12623800" y="1497600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EB52F96-87FA-4FB2-B3D8-CEACDCB5E71E}"/>
                    </a:ext>
                  </a:extLst>
                </p:cNvPr>
                <p:cNvCxnSpPr/>
                <p:nvPr/>
              </p:nvCxnSpPr>
              <p:spPr>
                <a:xfrm>
                  <a:off x="12623800" y="1788444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9E8A3EA3-73D3-4AF5-8BB4-D1CBE449BA01}"/>
                    </a:ext>
                  </a:extLst>
                </p:cNvPr>
                <p:cNvCxnSpPr/>
                <p:nvPr/>
              </p:nvCxnSpPr>
              <p:spPr>
                <a:xfrm>
                  <a:off x="12623800" y="2079855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A9BF90BD-A2BF-4A87-8BB1-DF2A919F45A2}"/>
                    </a:ext>
                  </a:extLst>
                </p:cNvPr>
                <p:cNvCxnSpPr/>
                <p:nvPr/>
              </p:nvCxnSpPr>
              <p:spPr>
                <a:xfrm>
                  <a:off x="12623800" y="2371266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6D3460F-8E68-4593-97B5-CBD091B8BEFF}"/>
                    </a:ext>
                  </a:extLst>
                </p:cNvPr>
                <p:cNvCxnSpPr/>
                <p:nvPr/>
              </p:nvCxnSpPr>
              <p:spPr>
                <a:xfrm>
                  <a:off x="12623800" y="2662677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C89D16A0-0CE7-4950-9073-2FBC640A6406}"/>
                    </a:ext>
                  </a:extLst>
                </p:cNvPr>
                <p:cNvCxnSpPr/>
                <p:nvPr/>
              </p:nvCxnSpPr>
              <p:spPr>
                <a:xfrm>
                  <a:off x="12623800" y="2954088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543C968-8296-414A-9F43-58DE13317ECB}"/>
                    </a:ext>
                  </a:extLst>
                </p:cNvPr>
                <p:cNvCxnSpPr/>
                <p:nvPr/>
              </p:nvCxnSpPr>
              <p:spPr>
                <a:xfrm>
                  <a:off x="12623800" y="3245499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E644C69B-CB7F-4ECD-8CA9-D95C79CB72D5}"/>
                    </a:ext>
                  </a:extLst>
                </p:cNvPr>
                <p:cNvCxnSpPr/>
                <p:nvPr/>
              </p:nvCxnSpPr>
              <p:spPr>
                <a:xfrm>
                  <a:off x="12623800" y="3536910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0887EACD-EE61-45E0-B430-95ED398ADCB0}"/>
                    </a:ext>
                  </a:extLst>
                </p:cNvPr>
                <p:cNvCxnSpPr/>
                <p:nvPr/>
              </p:nvCxnSpPr>
              <p:spPr>
                <a:xfrm>
                  <a:off x="12623800" y="3828321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7D4F271-7424-4A3C-8C3C-8A0A74E45BF1}"/>
                    </a:ext>
                  </a:extLst>
                </p:cNvPr>
                <p:cNvCxnSpPr/>
                <p:nvPr/>
              </p:nvCxnSpPr>
              <p:spPr>
                <a:xfrm>
                  <a:off x="12623800" y="4119732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769A9D78-E621-4A9B-907B-8A814EFADD93}"/>
                    </a:ext>
                  </a:extLst>
                </p:cNvPr>
                <p:cNvCxnSpPr/>
                <p:nvPr/>
              </p:nvCxnSpPr>
              <p:spPr>
                <a:xfrm>
                  <a:off x="12623800" y="4411143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AE9D6C00-4CFF-429D-ABD5-EA33B852A928}"/>
                    </a:ext>
                  </a:extLst>
                </p:cNvPr>
                <p:cNvCxnSpPr/>
                <p:nvPr/>
              </p:nvCxnSpPr>
              <p:spPr>
                <a:xfrm>
                  <a:off x="12623800" y="4702554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A08B886-0F44-47EC-96E6-B338618920D2}"/>
                    </a:ext>
                  </a:extLst>
                </p:cNvPr>
                <p:cNvCxnSpPr/>
                <p:nvPr/>
              </p:nvCxnSpPr>
              <p:spPr>
                <a:xfrm>
                  <a:off x="12623800" y="4993965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EF24D0BB-CD7D-4633-8A99-D349E2DCF13C}"/>
                    </a:ext>
                  </a:extLst>
                </p:cNvPr>
                <p:cNvCxnSpPr/>
                <p:nvPr/>
              </p:nvCxnSpPr>
              <p:spPr>
                <a:xfrm>
                  <a:off x="12623800" y="5285376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88C22E0C-DF5C-4A35-BA0D-95D9076BDA4B}"/>
                    </a:ext>
                  </a:extLst>
                </p:cNvPr>
                <p:cNvCxnSpPr/>
                <p:nvPr/>
              </p:nvCxnSpPr>
              <p:spPr>
                <a:xfrm>
                  <a:off x="12623800" y="5576787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464461EF-4C1E-4052-A081-DFECF443384B}"/>
                    </a:ext>
                  </a:extLst>
                </p:cNvPr>
                <p:cNvCxnSpPr/>
                <p:nvPr/>
              </p:nvCxnSpPr>
              <p:spPr>
                <a:xfrm>
                  <a:off x="12623800" y="5868198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6B56C3FA-7EAE-4FB8-BC0C-EBB9A3EAEFBC}"/>
                    </a:ext>
                  </a:extLst>
                </p:cNvPr>
                <p:cNvCxnSpPr/>
                <p:nvPr/>
              </p:nvCxnSpPr>
              <p:spPr>
                <a:xfrm>
                  <a:off x="12623800" y="6159600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utter space">
                <a:extLst>
                  <a:ext uri="{FF2B5EF4-FFF2-40B4-BE49-F238E27FC236}">
                    <a16:creationId xmlns:a16="http://schemas.microsoft.com/office/drawing/2014/main" id="{3DF5DBE8-5E6F-4A39-9A78-D083251FFC21}"/>
                  </a:ext>
                </a:extLst>
              </p:cNvPr>
              <p:cNvGrpSpPr/>
              <p:nvPr/>
            </p:nvGrpSpPr>
            <p:grpSpPr>
              <a:xfrm>
                <a:off x="1277000" y="623550"/>
                <a:ext cx="9638000" cy="5537047"/>
                <a:chOff x="1277000" y="623550"/>
                <a:chExt cx="9638000" cy="5537047"/>
              </a:xfrm>
            </p:grpSpPr>
            <p:sp>
              <p:nvSpPr>
                <p:cNvPr id="70" name="Rectangle 34">
                  <a:extLst>
                    <a:ext uri="{FF2B5EF4-FFF2-40B4-BE49-F238E27FC236}">
                      <a16:creationId xmlns:a16="http://schemas.microsoft.com/office/drawing/2014/main" id="{E3462492-6273-4BF8-AA67-309FE5B091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7000" y="623550"/>
                  <a:ext cx="288000" cy="5537047"/>
                </a:xfrm>
                <a:prstGeom prst="rect">
                  <a:avLst/>
                </a:prstGeom>
                <a:solidFill>
                  <a:srgbClr val="9A9A9A">
                    <a:alpha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1" name="Rectangle 35">
                  <a:extLst>
                    <a:ext uri="{FF2B5EF4-FFF2-40B4-BE49-F238E27FC236}">
                      <a16:creationId xmlns:a16="http://schemas.microsoft.com/office/drawing/2014/main" id="{445EBC26-5B3F-4AE1-9591-1D46607ADA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7000" y="623550"/>
                  <a:ext cx="288000" cy="5537047"/>
                </a:xfrm>
                <a:prstGeom prst="rect">
                  <a:avLst/>
                </a:prstGeom>
                <a:solidFill>
                  <a:srgbClr val="9A9A9A">
                    <a:alpha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2" name="Rectangle 36">
                  <a:extLst>
                    <a:ext uri="{FF2B5EF4-FFF2-40B4-BE49-F238E27FC236}">
                      <a16:creationId xmlns:a16="http://schemas.microsoft.com/office/drawing/2014/main" id="{81B4A665-1D9B-4F0C-A50A-B2BD1338C7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22000" y="623550"/>
                  <a:ext cx="288000" cy="5537047"/>
                </a:xfrm>
                <a:prstGeom prst="rect">
                  <a:avLst/>
                </a:prstGeom>
                <a:solidFill>
                  <a:srgbClr val="9A9A9A">
                    <a:alpha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3" name="Rectangle 37">
                  <a:extLst>
                    <a:ext uri="{FF2B5EF4-FFF2-40B4-BE49-F238E27FC236}">
                      <a16:creationId xmlns:a16="http://schemas.microsoft.com/office/drawing/2014/main" id="{80F4BFF6-3C8B-46C7-9BBC-ED40493C2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92000" y="623550"/>
                  <a:ext cx="288000" cy="5537047"/>
                </a:xfrm>
                <a:prstGeom prst="rect">
                  <a:avLst/>
                </a:prstGeom>
                <a:solidFill>
                  <a:srgbClr val="9A9A9A">
                    <a:alpha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4" name="Rectangle 38">
                  <a:extLst>
                    <a:ext uri="{FF2B5EF4-FFF2-40B4-BE49-F238E27FC236}">
                      <a16:creationId xmlns:a16="http://schemas.microsoft.com/office/drawing/2014/main" id="{35BBB176-AE12-4FFB-B472-C337DE8DBE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27000" y="623550"/>
                  <a:ext cx="288000" cy="5537047"/>
                </a:xfrm>
                <a:prstGeom prst="rect">
                  <a:avLst/>
                </a:prstGeom>
                <a:solidFill>
                  <a:srgbClr val="9A9A9A">
                    <a:alpha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5" name="Rectangle 39">
                  <a:extLst>
                    <a:ext uri="{FF2B5EF4-FFF2-40B4-BE49-F238E27FC236}">
                      <a16:creationId xmlns:a16="http://schemas.microsoft.com/office/drawing/2014/main" id="{1C94B324-E40E-4CA7-A6AA-9975B91E97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2000" y="623550"/>
                  <a:ext cx="288000" cy="5537047"/>
                </a:xfrm>
                <a:prstGeom prst="rect">
                  <a:avLst/>
                </a:prstGeom>
                <a:solidFill>
                  <a:srgbClr val="9A9A9A">
                    <a:alpha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6" name="Rectangle 40">
                  <a:extLst>
                    <a:ext uri="{FF2B5EF4-FFF2-40B4-BE49-F238E27FC236}">
                      <a16:creationId xmlns:a16="http://schemas.microsoft.com/office/drawing/2014/main" id="{558E5976-5F76-4E23-960B-E3B04A4024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7000" y="623550"/>
                  <a:ext cx="288000" cy="5537047"/>
                </a:xfrm>
                <a:prstGeom prst="rect">
                  <a:avLst/>
                </a:prstGeom>
                <a:solidFill>
                  <a:srgbClr val="9A9A9A">
                    <a:alpha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7" name="Rectangle 41">
                  <a:extLst>
                    <a:ext uri="{FF2B5EF4-FFF2-40B4-BE49-F238E27FC236}">
                      <a16:creationId xmlns:a16="http://schemas.microsoft.com/office/drawing/2014/main" id="{F867E780-0608-47BB-A687-A616E75BB1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2000" y="623550"/>
                  <a:ext cx="288000" cy="5537047"/>
                </a:xfrm>
                <a:prstGeom prst="rect">
                  <a:avLst/>
                </a:prstGeom>
                <a:solidFill>
                  <a:srgbClr val="9A9A9A">
                    <a:alpha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8" name="Rectangle 42">
                  <a:extLst>
                    <a:ext uri="{FF2B5EF4-FFF2-40B4-BE49-F238E27FC236}">
                      <a16:creationId xmlns:a16="http://schemas.microsoft.com/office/drawing/2014/main" id="{7B994C38-3031-4F83-80C8-D3A033571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7000" y="623550"/>
                  <a:ext cx="288000" cy="5537047"/>
                </a:xfrm>
                <a:prstGeom prst="rect">
                  <a:avLst/>
                </a:prstGeom>
                <a:solidFill>
                  <a:srgbClr val="9A9A9A">
                    <a:alpha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9" name="Rectangle 43">
                  <a:extLst>
                    <a:ext uri="{FF2B5EF4-FFF2-40B4-BE49-F238E27FC236}">
                      <a16:creationId xmlns:a16="http://schemas.microsoft.com/office/drawing/2014/main" id="{FB9D63FA-B130-47C7-8721-81BB8BD562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2000" y="623550"/>
                  <a:ext cx="288000" cy="5537047"/>
                </a:xfrm>
                <a:prstGeom prst="rect">
                  <a:avLst/>
                </a:prstGeom>
                <a:solidFill>
                  <a:srgbClr val="9A9A9A">
                    <a:alpha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0" name="Rectangle 44">
                  <a:extLst>
                    <a:ext uri="{FF2B5EF4-FFF2-40B4-BE49-F238E27FC236}">
                      <a16:creationId xmlns:a16="http://schemas.microsoft.com/office/drawing/2014/main" id="{F18DDFAF-2F20-4A28-8A0A-418B1A9E26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7000" y="623550"/>
                  <a:ext cx="288000" cy="5537047"/>
                </a:xfrm>
                <a:prstGeom prst="rect">
                  <a:avLst/>
                </a:prstGeom>
                <a:solidFill>
                  <a:srgbClr val="9A9A9A">
                    <a:alpha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7" name="Slide edges">
              <a:extLst>
                <a:ext uri="{FF2B5EF4-FFF2-40B4-BE49-F238E27FC236}">
                  <a16:creationId xmlns:a16="http://schemas.microsoft.com/office/drawing/2014/main" id="{3A928ACB-97DA-42B7-970E-D77F55C1B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8" name="Footnote measure">
              <a:extLst>
                <a:ext uri="{FF2B5EF4-FFF2-40B4-BE49-F238E27FC236}">
                  <a16:creationId xmlns:a16="http://schemas.microsoft.com/office/drawing/2014/main" id="{B447B4D7-DEC6-4D6F-BD86-451CDA161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3" y="5645348"/>
              <a:ext cx="10774361" cy="415498"/>
            </a:xfrm>
            <a:prstGeom prst="rect">
              <a:avLst/>
            </a:prstGeom>
            <a:solidFill>
              <a:srgbClr val="EE7127">
                <a:alpha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9" name="Whitespace measure">
              <a:extLst>
                <a:ext uri="{FF2B5EF4-FFF2-40B4-BE49-F238E27FC236}">
                  <a16:creationId xmlns:a16="http://schemas.microsoft.com/office/drawing/2014/main" id="{D5DD1903-A110-4F1C-A66D-5FE87731A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3" y="1474764"/>
              <a:ext cx="10774361" cy="354035"/>
            </a:xfrm>
            <a:prstGeom prst="rect">
              <a:avLst/>
            </a:prstGeom>
            <a:solidFill>
              <a:srgbClr val="EE7127">
                <a:alpha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60" name="Five column measure">
              <a:extLst>
                <a:ext uri="{FF2B5EF4-FFF2-40B4-BE49-F238E27FC236}">
                  <a16:creationId xmlns:a16="http://schemas.microsoft.com/office/drawing/2014/main" id="{0D21B62A-371E-454D-B9BA-1083161B816A}"/>
                </a:ext>
              </a:extLst>
            </p:cNvPr>
            <p:cNvGrpSpPr/>
            <p:nvPr/>
          </p:nvGrpSpPr>
          <p:grpSpPr>
            <a:xfrm>
              <a:off x="709613" y="5482873"/>
              <a:ext cx="10774361" cy="79536"/>
              <a:chOff x="629400" y="5975122"/>
              <a:chExt cx="10933200" cy="79536"/>
            </a:xfrm>
          </p:grpSpPr>
          <p:sp>
            <p:nvSpPr>
              <p:cNvPr id="63" name="Rectangle 5">
                <a:extLst>
                  <a:ext uri="{FF2B5EF4-FFF2-40B4-BE49-F238E27FC236}">
                    <a16:creationId xmlns:a16="http://schemas.microsoft.com/office/drawing/2014/main" id="{803AFCD3-4CF0-4719-A733-3A04E01E9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rgbClr val="9A9A9A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4" name="Rectangle 7">
                <a:extLst>
                  <a:ext uri="{FF2B5EF4-FFF2-40B4-BE49-F238E27FC236}">
                    <a16:creationId xmlns:a16="http://schemas.microsoft.com/office/drawing/2014/main" id="{F4A304BD-9F05-4502-9C4D-79359A490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rgbClr val="9A9A9A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5" name="Rectangle 9">
                <a:extLst>
                  <a:ext uri="{FF2B5EF4-FFF2-40B4-BE49-F238E27FC236}">
                    <a16:creationId xmlns:a16="http://schemas.microsoft.com/office/drawing/2014/main" id="{A1DAEF48-FF44-4E8F-BB67-F37B67713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rgbClr val="9A9A9A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1C54FF90-CF24-4E43-ADF3-DDD930E33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rgbClr val="9A9A9A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7" name="Rectangle 13">
                <a:extLst>
                  <a:ext uri="{FF2B5EF4-FFF2-40B4-BE49-F238E27FC236}">
                    <a16:creationId xmlns:a16="http://schemas.microsoft.com/office/drawing/2014/main" id="{BAEC6BD3-7627-4A69-8781-DAAA30495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rgbClr val="9A9A9A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1" name="Live area">
              <a:extLst>
                <a:ext uri="{FF2B5EF4-FFF2-40B4-BE49-F238E27FC236}">
                  <a16:creationId xmlns:a16="http://schemas.microsoft.com/office/drawing/2014/main" id="{8849D953-DCB5-4F64-9055-97554CAF1E81}"/>
                </a:ext>
              </a:extLst>
            </p:cNvPr>
            <p:cNvSpPr/>
            <p:nvPr/>
          </p:nvSpPr>
          <p:spPr>
            <a:xfrm>
              <a:off x="709613" y="1828801"/>
              <a:ext cx="10774361" cy="3816546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9426E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2" name="Footnote example">
              <a:extLst>
                <a:ext uri="{FF2B5EF4-FFF2-40B4-BE49-F238E27FC236}">
                  <a16:creationId xmlns:a16="http://schemas.microsoft.com/office/drawing/2014/main" id="{31738F9E-502A-4FE6-AE12-5CDFD229D293}"/>
                </a:ext>
              </a:extLst>
            </p:cNvPr>
            <p:cNvSpPr txBox="1"/>
            <p:nvPr/>
          </p:nvSpPr>
          <p:spPr>
            <a:xfrm>
              <a:off x="709613" y="5645348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lvl="0">
                <a:lnSpc>
                  <a:spcPct val="90000"/>
                </a:lnSpc>
                <a:defRPr/>
              </a:pP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Note: Do not put a period at the end of the note or the source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Source: Include a source for every chart that you use. Separate sources with a semicolon; XXX-related sources go at the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31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18E9-5018-6A24-FB63-04DACB22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3449-BE9C-032C-20D6-C1660F168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71A02-433D-544F-AC3F-14F8D18D9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75CE2-9D72-D9C7-2BD8-610312F0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69-41CF-46E4-92E4-DA8D902C5831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0756D-C3F0-0611-1A69-9C085208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B1581-6501-C44E-0391-0161AD38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3783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6363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6" name="Picture 15" descr="Ministry of Justice">
            <a:extLst>
              <a:ext uri="{FF2B5EF4-FFF2-40B4-BE49-F238E27FC236}">
                <a16:creationId xmlns:a16="http://schemas.microsoft.com/office/drawing/2014/main" id="{F2CDC243-E2D0-43EC-8A5E-831C1E8AF20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DB64388-A8CE-4A17-8A03-8B8EAFE2E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060" y="2679699"/>
            <a:ext cx="9940940" cy="1009124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kumimoji="0" lang="en-GB" sz="3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867E887-1EB2-4996-AEFD-B81E156DB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060" y="3844940"/>
            <a:ext cx="7627800" cy="1425496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kumimoji="0" lang="en-GB" sz="24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R="0" lvl="0" fontAlgn="auto">
              <a:lnSpc>
                <a:spcPct val="100000"/>
              </a:lnSpc>
              <a:spcAft>
                <a:spcPts val="600"/>
              </a:spcAft>
              <a:buClrTx/>
              <a:buSzTx/>
              <a:buNone/>
              <a:tabLst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6CFBDB5-4EA5-4895-8D92-C9970B955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7061" y="5427311"/>
            <a:ext cx="4016390" cy="271604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kumimoji="0" lang="en-GB" sz="1600" b="1" i="0" u="none" strike="noStrike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R="0" lvl="0" fontAlgn="auto">
              <a:lnSpc>
                <a:spcPct val="100000"/>
              </a:lnSpc>
              <a:spcAft>
                <a:spcPts val="600"/>
              </a:spcAft>
              <a:buClrTx/>
              <a:buSzTx/>
              <a:buNone/>
              <a:tabLst/>
            </a:pPr>
            <a:r>
              <a:rPr lang="en-US" dirty="0"/>
              <a:t>Month YYYY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4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5E839772-D689-4BF9-90F6-0D573FA895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775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E839772-D689-4BF9-90F6-0D573FA895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857D25-26DC-4EC3-B46E-50D6A34DB41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3"/>
          <a:stretch>
            <a:fillRect/>
          </a:stretch>
        </p:blipFill>
        <p:spPr>
          <a:xfrm>
            <a:off x="0" y="-1"/>
            <a:ext cx="12192000" cy="6486525"/>
          </a:xfrm>
          <a:custGeom>
            <a:avLst/>
            <a:gdLst>
              <a:gd name="connsiteX0" fmla="*/ 0 w 12192000"/>
              <a:gd name="connsiteY0" fmla="*/ 0 h 5943600"/>
              <a:gd name="connsiteX1" fmla="*/ 12192000 w 12192000"/>
              <a:gd name="connsiteY1" fmla="*/ 0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943600">
                <a:moveTo>
                  <a:pt x="0" y="0"/>
                </a:moveTo>
                <a:lnTo>
                  <a:pt x="12192000" y="0"/>
                </a:lnTo>
                <a:lnTo>
                  <a:pt x="12192000" y="5943600"/>
                </a:lnTo>
                <a:lnTo>
                  <a:pt x="0" y="5943600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32070B-CAF0-4535-A3FA-9BD67C598D8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22"/>
          <a:stretch>
            <a:fillRect/>
          </a:stretch>
        </p:blipFill>
        <p:spPr>
          <a:xfrm>
            <a:off x="0" y="6482288"/>
            <a:ext cx="12192000" cy="375713"/>
          </a:xfrm>
          <a:custGeom>
            <a:avLst/>
            <a:gdLst>
              <a:gd name="connsiteX0" fmla="*/ 0 w 12192000"/>
              <a:gd name="connsiteY0" fmla="*/ 0 h 375713"/>
              <a:gd name="connsiteX1" fmla="*/ 6958014 w 12192000"/>
              <a:gd name="connsiteY1" fmla="*/ 0 h 375713"/>
              <a:gd name="connsiteX2" fmla="*/ 6958014 w 12192000"/>
              <a:gd name="connsiteY2" fmla="*/ 2780 h 375713"/>
              <a:gd name="connsiteX3" fmla="*/ 7872414 w 12192000"/>
              <a:gd name="connsiteY3" fmla="*/ 2780 h 375713"/>
              <a:gd name="connsiteX4" fmla="*/ 7872414 w 12192000"/>
              <a:gd name="connsiteY4" fmla="*/ 0 h 375713"/>
              <a:gd name="connsiteX5" fmla="*/ 10401300 w 12192000"/>
              <a:gd name="connsiteY5" fmla="*/ 0 h 375713"/>
              <a:gd name="connsiteX6" fmla="*/ 10401300 w 12192000"/>
              <a:gd name="connsiteY6" fmla="*/ 10324 h 375713"/>
              <a:gd name="connsiteX7" fmla="*/ 12192000 w 12192000"/>
              <a:gd name="connsiteY7" fmla="*/ 10324 h 375713"/>
              <a:gd name="connsiteX8" fmla="*/ 12192000 w 12192000"/>
              <a:gd name="connsiteY8" fmla="*/ 375713 h 375713"/>
              <a:gd name="connsiteX9" fmla="*/ 0 w 12192000"/>
              <a:gd name="connsiteY9" fmla="*/ 375713 h 37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75713">
                <a:moveTo>
                  <a:pt x="0" y="0"/>
                </a:moveTo>
                <a:lnTo>
                  <a:pt x="6958014" y="0"/>
                </a:lnTo>
                <a:lnTo>
                  <a:pt x="6958014" y="2780"/>
                </a:lnTo>
                <a:lnTo>
                  <a:pt x="7872414" y="2780"/>
                </a:lnTo>
                <a:lnTo>
                  <a:pt x="7872414" y="0"/>
                </a:lnTo>
                <a:lnTo>
                  <a:pt x="10401300" y="0"/>
                </a:lnTo>
                <a:lnTo>
                  <a:pt x="10401300" y="10324"/>
                </a:lnTo>
                <a:lnTo>
                  <a:pt x="12192000" y="10324"/>
                </a:lnTo>
                <a:lnTo>
                  <a:pt x="12192000" y="375713"/>
                </a:lnTo>
                <a:lnTo>
                  <a:pt x="0" y="375713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64BD1A75-8290-4258-9127-E9E6D5A1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27" y="681136"/>
            <a:ext cx="10774800" cy="345232"/>
          </a:xfrm>
        </p:spPr>
        <p:txBody>
          <a:bodyPr vert="horz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DD45A1F-D29D-43AB-B64E-D94A6B155C06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DC13BDF4-27C0-4FC2-9288-1215AB9BA880}"/>
              </a:ext>
            </a:extLst>
          </p:cNvPr>
          <p:cNvSpPr txBox="1">
            <a:spLocks/>
          </p:cNvSpPr>
          <p:nvPr userDrawn="1"/>
        </p:nvSpPr>
        <p:spPr>
          <a:xfrm>
            <a:off x="4672925" y="6526750"/>
            <a:ext cx="2846148" cy="3312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1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OFFICIAL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DA88C7-BB7A-41BF-9FEB-8888A3918B3C}"/>
              </a:ext>
            </a:extLst>
          </p:cNvPr>
          <p:cNvCxnSpPr>
            <a:cxnSpLocks/>
          </p:cNvCxnSpPr>
          <p:nvPr userDrawn="1"/>
        </p:nvCxnSpPr>
        <p:spPr>
          <a:xfrm>
            <a:off x="0" y="6497374"/>
            <a:ext cx="12185650" cy="0"/>
          </a:xfrm>
          <a:prstGeom prst="line">
            <a:avLst/>
          </a:prstGeom>
          <a:ln w="12700" cap="rnd" cmpd="sng" algn="ctr">
            <a:solidFill>
              <a:srgbClr val="11589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C51A535-5EB3-4C40-8D90-934BA86B245C}"/>
              </a:ext>
            </a:extLst>
          </p:cNvPr>
          <p:cNvSpPr/>
          <p:nvPr userDrawn="1"/>
        </p:nvSpPr>
        <p:spPr>
          <a:xfrm>
            <a:off x="7184232" y="6483659"/>
            <a:ext cx="27432" cy="27432"/>
          </a:xfrm>
          <a:prstGeom prst="ellipse">
            <a:avLst/>
          </a:prstGeom>
          <a:solidFill>
            <a:srgbClr val="22AEE5"/>
          </a:solidFill>
          <a:ln w="9525" cap="rnd" cmpd="sng" algn="ctr">
            <a:solidFill>
              <a:srgbClr val="22AEE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30B31E1-A378-415D-9417-B71D016971C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1741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30B31E1-A378-415D-9417-B71D016971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8A3D1A-BBE7-40DE-B33C-A1BCCD2E2D7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3"/>
          <a:stretch>
            <a:fillRect/>
          </a:stretch>
        </p:blipFill>
        <p:spPr>
          <a:xfrm>
            <a:off x="0" y="-1"/>
            <a:ext cx="12192000" cy="6486525"/>
          </a:xfrm>
          <a:custGeom>
            <a:avLst/>
            <a:gdLst>
              <a:gd name="connsiteX0" fmla="*/ 0 w 12192000"/>
              <a:gd name="connsiteY0" fmla="*/ 0 h 5943600"/>
              <a:gd name="connsiteX1" fmla="*/ 12192000 w 12192000"/>
              <a:gd name="connsiteY1" fmla="*/ 0 h 5943600"/>
              <a:gd name="connsiteX2" fmla="*/ 12192000 w 12192000"/>
              <a:gd name="connsiteY2" fmla="*/ 5943600 h 5943600"/>
              <a:gd name="connsiteX3" fmla="*/ 0 w 12192000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943600">
                <a:moveTo>
                  <a:pt x="0" y="0"/>
                </a:moveTo>
                <a:lnTo>
                  <a:pt x="12192000" y="0"/>
                </a:lnTo>
                <a:lnTo>
                  <a:pt x="12192000" y="5943600"/>
                </a:lnTo>
                <a:lnTo>
                  <a:pt x="0" y="5943600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89B887-13E6-487C-AEF6-2FF5C16557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22"/>
          <a:stretch>
            <a:fillRect/>
          </a:stretch>
        </p:blipFill>
        <p:spPr>
          <a:xfrm>
            <a:off x="0" y="6482288"/>
            <a:ext cx="12192000" cy="375713"/>
          </a:xfrm>
          <a:custGeom>
            <a:avLst/>
            <a:gdLst>
              <a:gd name="connsiteX0" fmla="*/ 0 w 12192000"/>
              <a:gd name="connsiteY0" fmla="*/ 0 h 375713"/>
              <a:gd name="connsiteX1" fmla="*/ 6958014 w 12192000"/>
              <a:gd name="connsiteY1" fmla="*/ 0 h 375713"/>
              <a:gd name="connsiteX2" fmla="*/ 6958014 w 12192000"/>
              <a:gd name="connsiteY2" fmla="*/ 2780 h 375713"/>
              <a:gd name="connsiteX3" fmla="*/ 7872414 w 12192000"/>
              <a:gd name="connsiteY3" fmla="*/ 2780 h 375713"/>
              <a:gd name="connsiteX4" fmla="*/ 7872414 w 12192000"/>
              <a:gd name="connsiteY4" fmla="*/ 0 h 375713"/>
              <a:gd name="connsiteX5" fmla="*/ 10401300 w 12192000"/>
              <a:gd name="connsiteY5" fmla="*/ 0 h 375713"/>
              <a:gd name="connsiteX6" fmla="*/ 10401300 w 12192000"/>
              <a:gd name="connsiteY6" fmla="*/ 10324 h 375713"/>
              <a:gd name="connsiteX7" fmla="*/ 12192000 w 12192000"/>
              <a:gd name="connsiteY7" fmla="*/ 10324 h 375713"/>
              <a:gd name="connsiteX8" fmla="*/ 12192000 w 12192000"/>
              <a:gd name="connsiteY8" fmla="*/ 375713 h 375713"/>
              <a:gd name="connsiteX9" fmla="*/ 0 w 12192000"/>
              <a:gd name="connsiteY9" fmla="*/ 375713 h 37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75713">
                <a:moveTo>
                  <a:pt x="0" y="0"/>
                </a:moveTo>
                <a:lnTo>
                  <a:pt x="6958014" y="0"/>
                </a:lnTo>
                <a:lnTo>
                  <a:pt x="6958014" y="2780"/>
                </a:lnTo>
                <a:lnTo>
                  <a:pt x="7872414" y="2780"/>
                </a:lnTo>
                <a:lnTo>
                  <a:pt x="7872414" y="0"/>
                </a:lnTo>
                <a:lnTo>
                  <a:pt x="10401300" y="0"/>
                </a:lnTo>
                <a:lnTo>
                  <a:pt x="10401300" y="10324"/>
                </a:lnTo>
                <a:lnTo>
                  <a:pt x="12192000" y="10324"/>
                </a:lnTo>
                <a:lnTo>
                  <a:pt x="12192000" y="375713"/>
                </a:lnTo>
                <a:lnTo>
                  <a:pt x="0" y="375713"/>
                </a:lnTo>
                <a:close/>
              </a:path>
            </a:pathLst>
          </a:cu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9CEA9C43-797D-443F-AEBB-EFD6A843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27" y="681136"/>
            <a:ext cx="10774800" cy="345232"/>
          </a:xfrm>
        </p:spPr>
        <p:txBody>
          <a:bodyPr vert="horz"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9CC823FF-DA36-4208-8CEA-0232093D112C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75EDC5B-CB14-4311-A711-CEBF2F2E0989}"/>
              </a:ext>
            </a:extLst>
          </p:cNvPr>
          <p:cNvSpPr txBox="1">
            <a:spLocks/>
          </p:cNvSpPr>
          <p:nvPr userDrawn="1"/>
        </p:nvSpPr>
        <p:spPr>
          <a:xfrm>
            <a:off x="4672925" y="6526750"/>
            <a:ext cx="2846148" cy="3312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1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OFFICIAL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0402D5A-5467-4439-B6D4-31030937BF3D}"/>
              </a:ext>
            </a:extLst>
          </p:cNvPr>
          <p:cNvCxnSpPr>
            <a:cxnSpLocks/>
          </p:cNvCxnSpPr>
          <p:nvPr userDrawn="1"/>
        </p:nvCxnSpPr>
        <p:spPr>
          <a:xfrm>
            <a:off x="0" y="6497374"/>
            <a:ext cx="12185650" cy="0"/>
          </a:xfrm>
          <a:prstGeom prst="line">
            <a:avLst/>
          </a:prstGeom>
          <a:ln w="12700" cap="rnd" cmpd="sng" algn="ctr">
            <a:solidFill>
              <a:srgbClr val="11589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0FDFD20-68D9-4475-8B3E-3A0D647F6127}"/>
              </a:ext>
            </a:extLst>
          </p:cNvPr>
          <p:cNvSpPr/>
          <p:nvPr userDrawn="1"/>
        </p:nvSpPr>
        <p:spPr>
          <a:xfrm>
            <a:off x="7184232" y="6483659"/>
            <a:ext cx="27432" cy="27432"/>
          </a:xfrm>
          <a:prstGeom prst="ellipse">
            <a:avLst/>
          </a:prstGeom>
          <a:solidFill>
            <a:srgbClr val="22AEE5"/>
          </a:solidFill>
          <a:ln w="9525" cap="rnd" cmpd="sng" algn="ctr">
            <a:solidFill>
              <a:srgbClr val="22AEE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49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B538D4D7-D876-4613-8159-54C4D68DD28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13244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38D4D7-D876-4613-8159-54C4D68DD2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709613" y="2158987"/>
            <a:ext cx="3664387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709613" y="1227048"/>
            <a:ext cx="3664387" cy="664797"/>
          </a:xfrm>
        </p:spPr>
        <p:txBody>
          <a:bodyPr vert="horz" anchor="t">
            <a:noAutofit/>
          </a:bodyPr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7745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5C332A0D-0777-4650-9C09-1D2D8F4245B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459081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C332A0D-0777-4650-9C09-1D2D8F4245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vert="horz"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3" y="1424081"/>
            <a:ext cx="95172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5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B266F32-7408-4A10-9B90-2BE0CB49A0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01246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B266F32-7408-4A10-9B90-2BE0CB49A0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709613" y="3826800"/>
            <a:ext cx="10774361" cy="2041200"/>
          </a:xfrm>
        </p:spPr>
        <p:txBody>
          <a:bodyPr vert="horz" anchor="t">
            <a:no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709613" y="3680016"/>
            <a:ext cx="11478974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82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5E9DDB2B-626D-4E1E-90DE-0C4B2C6FFB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41613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E9DDB2B-626D-4E1E-90DE-0C4B2C6FFB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8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709613" y="2681103"/>
            <a:ext cx="3048268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BD82A3-A168-46C0-BCB8-DA7B8397E39C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5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BF378C2-DFB5-46EA-8EC5-B1792BA1DD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762952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BF378C2-DFB5-46EA-8EC5-B1792BA1DD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9613" y="687552"/>
            <a:ext cx="6196916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25BFFA-87A7-43E1-954A-59F2D1A36E54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30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99E5672-1C8A-4B9F-A1FB-D8DB0590CC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242279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99E5672-1C8A-4B9F-A1FB-D8DB0590CC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9029246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9613" y="687552"/>
            <a:ext cx="8021971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68F25E-94D8-452A-BEBB-9E00F2937E85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C9C21BE-CD03-46B2-9CD9-7A02B92D25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5869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C9C21BE-CD03-46B2-9CD9-7A02B92D25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709613" y="2681103"/>
            <a:ext cx="3048268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401BBC-90C7-4502-9139-90C42230F690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9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C7A3-DE2F-4335-B29E-69AE5D25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3B70E-8EAE-707C-B7E9-100C1047C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597E2-62D3-5D42-63B6-4CB7EE5DF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8F045-9116-4B89-B722-91DE8BCB1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E43BE-47AB-072F-09F2-C03849C0A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EE19B-189B-28E5-A31E-C9B01834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69-41CF-46E4-92E4-DA8D902C5831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4D51B-72EF-A3AE-3DE3-7395728F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84537-4694-D48A-C727-F6E0D6CC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45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23D30B2F-8F48-40ED-B4C3-DDA2B48FE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1658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3D30B2F-8F48-40ED-B4C3-DDA2B48FE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709613" y="1785600"/>
            <a:ext cx="4308787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AB7D5DA-9F37-4FAF-BCB2-D16139C01424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6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609E5BE-B565-454B-8A84-D8625EC2BF5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167666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609E5BE-B565-454B-8A84-D8625EC2BF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709613" y="1785600"/>
            <a:ext cx="616887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D3C2141-FC43-4801-ADCE-482E77CC7644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8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150374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709613" y="2764203"/>
            <a:ext cx="2399025" cy="131431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34475D0-A1C5-47D8-A969-2936DF1AD142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7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FA3E77BD-FFB2-4D9B-8226-A7770B41DD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31967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A3E77BD-FFB2-4D9B-8226-A7770B41DD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709613" y="2764203"/>
            <a:ext cx="2399025" cy="1314311"/>
          </a:xfrm>
        </p:spPr>
        <p:txBody>
          <a:bodyPr vert="horz"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4820CB9-6822-4B81-82E2-1EB898A8F406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07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ABEA80E4-C2FA-4C80-BABA-DEE1DA65B7D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09476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BEA80E4-C2FA-4C80-BABA-DEE1DA65B7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709613" y="1785600"/>
            <a:ext cx="3982622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175A2A-8350-4A17-AEAC-3B29DEF7660B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81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EC1CCFA-819A-482D-94FB-5F7974CD07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44485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EC1CCFA-819A-482D-94FB-5F7974CD07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709613" y="1785600"/>
            <a:ext cx="3982622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1"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CEB6AD5-25B3-4693-A30F-A5B32A6DC573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5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877C4AD9-3A07-4782-8802-6F82014AE1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057516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77C4AD9-3A07-4782-8802-6F82014AE1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709613" y="687552"/>
            <a:ext cx="4668209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B144F2D-09B4-4822-9332-1FE150CE1114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2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2468277-280A-4009-9798-0326D41629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79755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2468277-280A-4009-9798-0326D41629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709613" y="687552"/>
            <a:ext cx="4668209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C03FFB7-0CF4-44FD-AF69-AE6D521794DC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2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DBCC780-2196-46E6-9CAB-F482C6964DC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960713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DBCC780-2196-46E6-9CAB-F482C6964D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9613" y="687552"/>
            <a:ext cx="6174883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A5DA1CC-CB23-42AB-A426-0068C082884F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0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EB3430AB-05F2-460C-97D8-D42A25715B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50997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B3430AB-05F2-460C-97D8-D42A25715B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9613" y="687553"/>
            <a:ext cx="6174883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6AF1904-01BF-4A20-AE1E-81C7684D479C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22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67C7-C543-A818-5D54-005866B0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51A17-C63B-065A-6076-F2B38DAF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69-41CF-46E4-92E4-DA8D902C5831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6A3D0-80F3-0B65-D7BC-02E497A8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71772-8952-7C23-278C-3CB90583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9506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09FCF86-2AC0-48EA-B813-78BA25F783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774343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09FCF86-2AC0-48EA-B813-78BA25F783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09613" y="3826333"/>
            <a:ext cx="10774361" cy="1606550"/>
          </a:xfr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04EDD65-7CAA-4135-9FA9-3343D6FBC57E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88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F2D04AB2-E8CB-4C59-BACE-74712BF7E2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59892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2D04AB2-E8CB-4C59-BACE-74712BF7E2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709613" y="625475"/>
            <a:ext cx="932688" cy="9326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09613" y="3826333"/>
            <a:ext cx="10774361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58791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77326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E0DC6D-EB0B-4382-AFC8-AF17B5C7DADC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37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B7CEC965-F8BC-4C78-A803-8C56042928A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495430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7CEC965-F8BC-4C78-A803-8C56042928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9613" y="687552"/>
            <a:ext cx="10774361" cy="332399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C9D1B7-7412-4047-8D39-D78738B0F414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0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5EB13DA0-2D88-4E58-99DB-19A65C5B948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64739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EB13DA0-2D88-4E58-99DB-19A65C5B94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9613" y="2609192"/>
            <a:ext cx="2935287" cy="169924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b="1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026B29A-FE57-457A-8848-57D9A9126478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7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67481186-1429-4ED4-B508-40D26FE229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013656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7481186-1429-4ED4-B508-40D26FE229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D21537-4514-4332-80E3-AB7E96A4F511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04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B398C913-512F-4565-9D9A-81641C7D1B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3818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398C913-512F-4565-9D9A-81641C7D1B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89100F67-7A26-47A3-B2AE-6A74F2DA52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91628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100F67-7A26-47A3-B2AE-6A74F2DA52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021826" y="1664256"/>
            <a:ext cx="6209072" cy="332398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indent="0">
              <a:lnSpc>
                <a:spcPct val="100000"/>
              </a:lnSpc>
            </a:pPr>
            <a:r>
              <a:rPr lang="en-US" sz="9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Text</a:t>
            </a:r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709613" y="2973076"/>
            <a:ext cx="3328986" cy="70634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100" b="1" dirty="0">
                <a:gradFill>
                  <a:gsLst>
                    <a:gs pos="100000">
                      <a:schemeClr val="tx2"/>
                    </a:gs>
                    <a:gs pos="2000">
                      <a:schemeClr val="accent2"/>
                    </a:gs>
                  </a:gsLst>
                  <a:lin ang="27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Disclaimer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67898" y="1630185"/>
            <a:ext cx="0" cy="3392129"/>
          </a:xfrm>
          <a:prstGeom prst="line">
            <a:avLst/>
          </a:prstGeom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4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323753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Ministry of Justice">
            <a:extLst>
              <a:ext uri="{FF2B5EF4-FFF2-40B4-BE49-F238E27FC236}">
                <a16:creationId xmlns:a16="http://schemas.microsoft.com/office/drawing/2014/main" id="{F1290199-5397-40F9-8384-093C70A004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6E2DF19-1F0C-458C-9FC3-FF521E0C147C}"/>
              </a:ext>
            </a:extLst>
          </p:cNvPr>
          <p:cNvSpPr txBox="1">
            <a:spLocks/>
          </p:cNvSpPr>
          <p:nvPr userDrawn="1"/>
        </p:nvSpPr>
        <p:spPr>
          <a:xfrm>
            <a:off x="716279" y="4581425"/>
            <a:ext cx="4888231" cy="228600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30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1EB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Ministry of Justice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BC90E72-4557-4258-A16E-2FC10D747431}"/>
              </a:ext>
            </a:extLst>
          </p:cNvPr>
          <p:cNvSpPr txBox="1">
            <a:spLocks/>
          </p:cNvSpPr>
          <p:nvPr userDrawn="1"/>
        </p:nvSpPr>
        <p:spPr>
          <a:xfrm>
            <a:off x="716279" y="4830121"/>
            <a:ext cx="4888231" cy="528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30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1EB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102 Petty France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London SW1H 9AJ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1E81B45-EC3E-4DC2-9D5D-F1D96D784A4A}"/>
              </a:ext>
            </a:extLst>
          </p:cNvPr>
          <p:cNvSpPr txBox="1">
            <a:spLocks/>
          </p:cNvSpPr>
          <p:nvPr userDrawn="1"/>
        </p:nvSpPr>
        <p:spPr>
          <a:xfrm>
            <a:off x="716279" y="5444233"/>
            <a:ext cx="4888231" cy="3639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30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1EB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gov.uk/government/organisations/ministry-of-justice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86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AC4FA4E-1C03-469E-A9BE-0218DFB35B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80787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6" imgH="367" progId="TCLayout.ActiveDocument.1">
                  <p:embed/>
                </p:oleObj>
              </mc:Choice>
              <mc:Fallback>
                <p:oleObj name="think-cell Slide" r:id="rId3" imgW="366" imgH="36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AC4FA4E-1C03-469E-A9BE-0218DFB35B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7F3EF43-21FF-4EFC-8C6F-743064493026}"/>
              </a:ext>
            </a:extLst>
          </p:cNvPr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28F35D7-EC4D-4AA1-AFA5-758166B145DC}"/>
                </a:ext>
              </a:extLst>
            </p:cNvPr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709613 w 12193200"/>
                <a:gd name="connsiteY0" fmla="*/ 681138 h 6858000"/>
                <a:gd name="connsiteX1" fmla="*/ 709613 w 12193200"/>
                <a:gd name="connsiteY1" fmla="*/ 6060848 h 6858000"/>
                <a:gd name="connsiteX2" fmla="*/ 11483974 w 12193200"/>
                <a:gd name="connsiteY2" fmla="*/ 6060848 h 6858000"/>
                <a:gd name="connsiteX3" fmla="*/ 11483974 w 12193200"/>
                <a:gd name="connsiteY3" fmla="*/ 681138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858000 h 6858000"/>
                <a:gd name="connsiteX7" fmla="*/ 0 w 121932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3200" h="6858000">
                  <a:moveTo>
                    <a:pt x="709613" y="681138"/>
                  </a:moveTo>
                  <a:lnTo>
                    <a:pt x="709613" y="6060848"/>
                  </a:lnTo>
                  <a:lnTo>
                    <a:pt x="11483974" y="6060848"/>
                  </a:lnTo>
                  <a:lnTo>
                    <a:pt x="11483974" y="681138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E9426E">
                <a:alpha val="10000"/>
              </a:srgb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4BD2923-30FD-4A4B-AF0F-F1F1ADBD4237}"/>
                </a:ext>
              </a:extLst>
            </p:cNvPr>
            <p:cNvGrpSpPr/>
            <p:nvPr/>
          </p:nvGrpSpPr>
          <p:grpSpPr>
            <a:xfrm>
              <a:off x="-600" y="681137"/>
              <a:ext cx="12193200" cy="4964211"/>
              <a:chOff x="-600" y="622800"/>
              <a:chExt cx="12193200" cy="5537797"/>
            </a:xfrm>
          </p:grpSpPr>
          <p:grpSp>
            <p:nvGrpSpPr>
              <p:cNvPr id="113" name="Baselines / anchors">
                <a:extLst>
                  <a:ext uri="{FF2B5EF4-FFF2-40B4-BE49-F238E27FC236}">
                    <a16:creationId xmlns:a16="http://schemas.microsoft.com/office/drawing/2014/main" id="{F96FF338-97BB-478A-803E-8F9D3DAAE703}"/>
                  </a:ext>
                </a:extLst>
              </p:cNvPr>
              <p:cNvGrpSpPr/>
              <p:nvPr/>
            </p:nvGrpSpPr>
            <p:grpSpPr>
              <a:xfrm>
                <a:off x="-600" y="622800"/>
                <a:ext cx="12193200" cy="5536800"/>
                <a:chOff x="12623800" y="622800"/>
                <a:chExt cx="11176000" cy="5536800"/>
              </a:xfrm>
            </p:grpSpPr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4F4E33C-8B33-4CDD-9747-1D02612FC7F7}"/>
                    </a:ext>
                  </a:extLst>
                </p:cNvPr>
                <p:cNvCxnSpPr/>
                <p:nvPr/>
              </p:nvCxnSpPr>
              <p:spPr>
                <a:xfrm>
                  <a:off x="12623800" y="622800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3C674864-9016-4ADC-92F5-EE79FBD68D9C}"/>
                    </a:ext>
                  </a:extLst>
                </p:cNvPr>
                <p:cNvCxnSpPr/>
                <p:nvPr/>
              </p:nvCxnSpPr>
              <p:spPr>
                <a:xfrm>
                  <a:off x="12623800" y="914211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9160AB19-5491-4DF9-8193-E36DC52A070D}"/>
                    </a:ext>
                  </a:extLst>
                </p:cNvPr>
                <p:cNvCxnSpPr/>
                <p:nvPr/>
              </p:nvCxnSpPr>
              <p:spPr>
                <a:xfrm>
                  <a:off x="12623800" y="1205622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DC938D1B-73BE-4B4A-8CD1-F6FBAE91BF57}"/>
                    </a:ext>
                  </a:extLst>
                </p:cNvPr>
                <p:cNvCxnSpPr/>
                <p:nvPr/>
              </p:nvCxnSpPr>
              <p:spPr>
                <a:xfrm>
                  <a:off x="12623800" y="1497600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488BCC05-05DE-45E8-8FF1-DEDD42E055E2}"/>
                    </a:ext>
                  </a:extLst>
                </p:cNvPr>
                <p:cNvCxnSpPr/>
                <p:nvPr/>
              </p:nvCxnSpPr>
              <p:spPr>
                <a:xfrm>
                  <a:off x="12623800" y="1788444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8E72334D-1675-44F4-B3B3-C11C5E866D81}"/>
                    </a:ext>
                  </a:extLst>
                </p:cNvPr>
                <p:cNvCxnSpPr/>
                <p:nvPr/>
              </p:nvCxnSpPr>
              <p:spPr>
                <a:xfrm>
                  <a:off x="12623800" y="2079855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4BA91C85-6EEB-4169-9A5F-0715FAEC46CA}"/>
                    </a:ext>
                  </a:extLst>
                </p:cNvPr>
                <p:cNvCxnSpPr/>
                <p:nvPr/>
              </p:nvCxnSpPr>
              <p:spPr>
                <a:xfrm>
                  <a:off x="12623800" y="2371266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53649254-A6A2-4287-AD81-4E7E6F0A0CFF}"/>
                    </a:ext>
                  </a:extLst>
                </p:cNvPr>
                <p:cNvCxnSpPr/>
                <p:nvPr/>
              </p:nvCxnSpPr>
              <p:spPr>
                <a:xfrm>
                  <a:off x="12623800" y="2662677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2914D31-870E-45D4-BE75-6E3A7A72F67B}"/>
                    </a:ext>
                  </a:extLst>
                </p:cNvPr>
                <p:cNvCxnSpPr/>
                <p:nvPr/>
              </p:nvCxnSpPr>
              <p:spPr>
                <a:xfrm>
                  <a:off x="12623800" y="2954088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1B9A720D-B776-47AC-86F6-10BE8DC0EBFA}"/>
                    </a:ext>
                  </a:extLst>
                </p:cNvPr>
                <p:cNvCxnSpPr/>
                <p:nvPr/>
              </p:nvCxnSpPr>
              <p:spPr>
                <a:xfrm>
                  <a:off x="12623800" y="3245499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9B641F8C-3E38-4553-AAFB-CA8B7C8157A2}"/>
                    </a:ext>
                  </a:extLst>
                </p:cNvPr>
                <p:cNvCxnSpPr/>
                <p:nvPr/>
              </p:nvCxnSpPr>
              <p:spPr>
                <a:xfrm>
                  <a:off x="12623800" y="3536910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28BA1F1B-65C6-4279-A579-509B8979ED84}"/>
                    </a:ext>
                  </a:extLst>
                </p:cNvPr>
                <p:cNvCxnSpPr/>
                <p:nvPr/>
              </p:nvCxnSpPr>
              <p:spPr>
                <a:xfrm>
                  <a:off x="12623800" y="3828321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6CFB1E09-3032-4ABE-AB26-36863FE72D6B}"/>
                    </a:ext>
                  </a:extLst>
                </p:cNvPr>
                <p:cNvCxnSpPr/>
                <p:nvPr/>
              </p:nvCxnSpPr>
              <p:spPr>
                <a:xfrm>
                  <a:off x="12623800" y="4119732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B4ECE95A-DDA2-4756-80E3-669B047167FC}"/>
                    </a:ext>
                  </a:extLst>
                </p:cNvPr>
                <p:cNvCxnSpPr/>
                <p:nvPr/>
              </p:nvCxnSpPr>
              <p:spPr>
                <a:xfrm>
                  <a:off x="12623800" y="4411143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567CCA91-51D1-42D0-8AA5-EF2A7F74A30D}"/>
                    </a:ext>
                  </a:extLst>
                </p:cNvPr>
                <p:cNvCxnSpPr/>
                <p:nvPr/>
              </p:nvCxnSpPr>
              <p:spPr>
                <a:xfrm>
                  <a:off x="12623800" y="4702554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CA4D9D61-17B8-4BFD-A1BF-EB81B345BA9B}"/>
                    </a:ext>
                  </a:extLst>
                </p:cNvPr>
                <p:cNvCxnSpPr/>
                <p:nvPr/>
              </p:nvCxnSpPr>
              <p:spPr>
                <a:xfrm>
                  <a:off x="12623800" y="4993965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C76C6C47-3744-4014-A058-E88DE05636B0}"/>
                    </a:ext>
                  </a:extLst>
                </p:cNvPr>
                <p:cNvCxnSpPr/>
                <p:nvPr/>
              </p:nvCxnSpPr>
              <p:spPr>
                <a:xfrm>
                  <a:off x="12623800" y="5285376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3D970088-E8E6-4C10-B474-89C9F0CB9C03}"/>
                    </a:ext>
                  </a:extLst>
                </p:cNvPr>
                <p:cNvCxnSpPr/>
                <p:nvPr/>
              </p:nvCxnSpPr>
              <p:spPr>
                <a:xfrm>
                  <a:off x="12623800" y="5576787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3F20F9B3-643F-40CF-BF6F-546F9C7E9056}"/>
                    </a:ext>
                  </a:extLst>
                </p:cNvPr>
                <p:cNvCxnSpPr/>
                <p:nvPr/>
              </p:nvCxnSpPr>
              <p:spPr>
                <a:xfrm>
                  <a:off x="12623800" y="5868198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158EC843-6594-4948-A6FD-835A8DD7A789}"/>
                    </a:ext>
                  </a:extLst>
                </p:cNvPr>
                <p:cNvCxnSpPr/>
                <p:nvPr/>
              </p:nvCxnSpPr>
              <p:spPr>
                <a:xfrm>
                  <a:off x="12623800" y="6159600"/>
                  <a:ext cx="11176000" cy="0"/>
                </a:xfrm>
                <a:prstGeom prst="line">
                  <a:avLst/>
                </a:prstGeom>
                <a:ln w="9525">
                  <a:solidFill>
                    <a:srgbClr val="30C1D7">
                      <a:alpha val="40000"/>
                    </a:srgbClr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utter space">
                <a:extLst>
                  <a:ext uri="{FF2B5EF4-FFF2-40B4-BE49-F238E27FC236}">
                    <a16:creationId xmlns:a16="http://schemas.microsoft.com/office/drawing/2014/main" id="{4F76BA9B-8D10-4C80-8F01-E66780B52D77}"/>
                  </a:ext>
                </a:extLst>
              </p:cNvPr>
              <p:cNvGrpSpPr/>
              <p:nvPr/>
            </p:nvGrpSpPr>
            <p:grpSpPr>
              <a:xfrm>
                <a:off x="1277000" y="623550"/>
                <a:ext cx="9638000" cy="5537047"/>
                <a:chOff x="1277000" y="623550"/>
                <a:chExt cx="9638000" cy="5537047"/>
              </a:xfrm>
            </p:grpSpPr>
            <p:sp>
              <p:nvSpPr>
                <p:cNvPr id="115" name="Rectangle 34">
                  <a:extLst>
                    <a:ext uri="{FF2B5EF4-FFF2-40B4-BE49-F238E27FC236}">
                      <a16:creationId xmlns:a16="http://schemas.microsoft.com/office/drawing/2014/main" id="{8B048D5B-39C8-40E9-A8B5-E8FE3C6CC5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87000" y="623550"/>
                  <a:ext cx="288000" cy="5537047"/>
                </a:xfrm>
                <a:prstGeom prst="rect">
                  <a:avLst/>
                </a:prstGeom>
                <a:solidFill>
                  <a:srgbClr val="9A9A9A">
                    <a:alpha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6" name="Rectangle 35">
                  <a:extLst>
                    <a:ext uri="{FF2B5EF4-FFF2-40B4-BE49-F238E27FC236}">
                      <a16:creationId xmlns:a16="http://schemas.microsoft.com/office/drawing/2014/main" id="{173B5214-0814-4E35-B973-641A45C709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57000" y="623550"/>
                  <a:ext cx="288000" cy="5537047"/>
                </a:xfrm>
                <a:prstGeom prst="rect">
                  <a:avLst/>
                </a:prstGeom>
                <a:solidFill>
                  <a:srgbClr val="9A9A9A">
                    <a:alpha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" name="Rectangle 36">
                  <a:extLst>
                    <a:ext uri="{FF2B5EF4-FFF2-40B4-BE49-F238E27FC236}">
                      <a16:creationId xmlns:a16="http://schemas.microsoft.com/office/drawing/2014/main" id="{F97B2795-62AC-487B-B433-0771BD11D9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22000" y="623550"/>
                  <a:ext cx="288000" cy="5537047"/>
                </a:xfrm>
                <a:prstGeom prst="rect">
                  <a:avLst/>
                </a:prstGeom>
                <a:solidFill>
                  <a:srgbClr val="9A9A9A">
                    <a:alpha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" name="Rectangle 37">
                  <a:extLst>
                    <a:ext uri="{FF2B5EF4-FFF2-40B4-BE49-F238E27FC236}">
                      <a16:creationId xmlns:a16="http://schemas.microsoft.com/office/drawing/2014/main" id="{03CF0C8F-2139-4C44-A482-B7F4C2258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92000" y="623550"/>
                  <a:ext cx="288000" cy="5537047"/>
                </a:xfrm>
                <a:prstGeom prst="rect">
                  <a:avLst/>
                </a:prstGeom>
                <a:solidFill>
                  <a:srgbClr val="9A9A9A">
                    <a:alpha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9" name="Rectangle 38">
                  <a:extLst>
                    <a:ext uri="{FF2B5EF4-FFF2-40B4-BE49-F238E27FC236}">
                      <a16:creationId xmlns:a16="http://schemas.microsoft.com/office/drawing/2014/main" id="{3CE252BE-9B72-45D5-A60A-1BC09399BE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27000" y="623550"/>
                  <a:ext cx="288000" cy="5537047"/>
                </a:xfrm>
                <a:prstGeom prst="rect">
                  <a:avLst/>
                </a:prstGeom>
                <a:solidFill>
                  <a:srgbClr val="9A9A9A">
                    <a:alpha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0" name="Rectangle 39">
                  <a:extLst>
                    <a:ext uri="{FF2B5EF4-FFF2-40B4-BE49-F238E27FC236}">
                      <a16:creationId xmlns:a16="http://schemas.microsoft.com/office/drawing/2014/main" id="{FE375060-846D-4C4E-9B56-0F43CC6503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2000" y="623550"/>
                  <a:ext cx="288000" cy="5537047"/>
                </a:xfrm>
                <a:prstGeom prst="rect">
                  <a:avLst/>
                </a:prstGeom>
                <a:solidFill>
                  <a:srgbClr val="9A9A9A">
                    <a:alpha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1" name="Rectangle 40">
                  <a:extLst>
                    <a:ext uri="{FF2B5EF4-FFF2-40B4-BE49-F238E27FC236}">
                      <a16:creationId xmlns:a16="http://schemas.microsoft.com/office/drawing/2014/main" id="{0AE6E278-D71A-4565-8C5F-E246FE854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7000" y="623550"/>
                  <a:ext cx="288000" cy="5537047"/>
                </a:xfrm>
                <a:prstGeom prst="rect">
                  <a:avLst/>
                </a:prstGeom>
                <a:solidFill>
                  <a:srgbClr val="9A9A9A">
                    <a:alpha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2" name="Rectangle 41">
                  <a:extLst>
                    <a:ext uri="{FF2B5EF4-FFF2-40B4-BE49-F238E27FC236}">
                      <a16:creationId xmlns:a16="http://schemas.microsoft.com/office/drawing/2014/main" id="{297DF45D-A300-420F-B1AA-7B96915284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2000" y="623550"/>
                  <a:ext cx="288000" cy="5537047"/>
                </a:xfrm>
                <a:prstGeom prst="rect">
                  <a:avLst/>
                </a:prstGeom>
                <a:solidFill>
                  <a:srgbClr val="9A9A9A">
                    <a:alpha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3" name="Rectangle 42">
                  <a:extLst>
                    <a:ext uri="{FF2B5EF4-FFF2-40B4-BE49-F238E27FC236}">
                      <a16:creationId xmlns:a16="http://schemas.microsoft.com/office/drawing/2014/main" id="{8EDD5E5C-A0A2-45F5-B650-F062BC4030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7000" y="623550"/>
                  <a:ext cx="288000" cy="5537047"/>
                </a:xfrm>
                <a:prstGeom prst="rect">
                  <a:avLst/>
                </a:prstGeom>
                <a:solidFill>
                  <a:srgbClr val="9A9A9A">
                    <a:alpha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4" name="Rectangle 43">
                  <a:extLst>
                    <a:ext uri="{FF2B5EF4-FFF2-40B4-BE49-F238E27FC236}">
                      <a16:creationId xmlns:a16="http://schemas.microsoft.com/office/drawing/2014/main" id="{53F8AF6E-1ADC-4732-B710-6608DBBABC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2000" y="623550"/>
                  <a:ext cx="288000" cy="5537047"/>
                </a:xfrm>
                <a:prstGeom prst="rect">
                  <a:avLst/>
                </a:prstGeom>
                <a:solidFill>
                  <a:srgbClr val="9A9A9A">
                    <a:alpha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5" name="Rectangle 44">
                  <a:extLst>
                    <a:ext uri="{FF2B5EF4-FFF2-40B4-BE49-F238E27FC236}">
                      <a16:creationId xmlns:a16="http://schemas.microsoft.com/office/drawing/2014/main" id="{4A8A0028-EC24-407E-A14E-DFBCD93183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7000" y="623550"/>
                  <a:ext cx="288000" cy="5537047"/>
                </a:xfrm>
                <a:prstGeom prst="rect">
                  <a:avLst/>
                </a:prstGeom>
                <a:solidFill>
                  <a:srgbClr val="9A9A9A">
                    <a:alpha val="1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02" name="Slide edges">
              <a:extLst>
                <a:ext uri="{FF2B5EF4-FFF2-40B4-BE49-F238E27FC236}">
                  <a16:creationId xmlns:a16="http://schemas.microsoft.com/office/drawing/2014/main" id="{5297E4B8-08E2-4703-A925-E94E7324E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3" name="Footnote measure">
              <a:extLst>
                <a:ext uri="{FF2B5EF4-FFF2-40B4-BE49-F238E27FC236}">
                  <a16:creationId xmlns:a16="http://schemas.microsoft.com/office/drawing/2014/main" id="{B6600EC0-EDDF-4AF6-9B96-C00672524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3" y="5645348"/>
              <a:ext cx="10774361" cy="415498"/>
            </a:xfrm>
            <a:prstGeom prst="rect">
              <a:avLst/>
            </a:prstGeom>
            <a:solidFill>
              <a:srgbClr val="EE7127">
                <a:alpha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4" name="Whitespace measure">
              <a:extLst>
                <a:ext uri="{FF2B5EF4-FFF2-40B4-BE49-F238E27FC236}">
                  <a16:creationId xmlns:a16="http://schemas.microsoft.com/office/drawing/2014/main" id="{D7514E82-50C6-4A14-89EF-6103C05BF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3" y="1474764"/>
              <a:ext cx="10774361" cy="354035"/>
            </a:xfrm>
            <a:prstGeom prst="rect">
              <a:avLst/>
            </a:prstGeom>
            <a:solidFill>
              <a:srgbClr val="EE7127">
                <a:alpha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105" name="Five column measure">
              <a:extLst>
                <a:ext uri="{FF2B5EF4-FFF2-40B4-BE49-F238E27FC236}">
                  <a16:creationId xmlns:a16="http://schemas.microsoft.com/office/drawing/2014/main" id="{7B898EAC-1D9C-4C78-804C-BCC831AF1299}"/>
                </a:ext>
              </a:extLst>
            </p:cNvPr>
            <p:cNvGrpSpPr/>
            <p:nvPr/>
          </p:nvGrpSpPr>
          <p:grpSpPr>
            <a:xfrm>
              <a:off x="709613" y="5482873"/>
              <a:ext cx="10774361" cy="79536"/>
              <a:chOff x="629400" y="5975122"/>
              <a:chExt cx="10933200" cy="79536"/>
            </a:xfrm>
          </p:grpSpPr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BDB89DE8-2612-46D9-9125-6947FAE78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rgbClr val="9A9A9A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9" name="Rectangle 7">
                <a:extLst>
                  <a:ext uri="{FF2B5EF4-FFF2-40B4-BE49-F238E27FC236}">
                    <a16:creationId xmlns:a16="http://schemas.microsoft.com/office/drawing/2014/main" id="{E27CC49A-6015-46AF-9F86-6DC35DAD2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rgbClr val="9A9A9A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0" name="Rectangle 9">
                <a:extLst>
                  <a:ext uri="{FF2B5EF4-FFF2-40B4-BE49-F238E27FC236}">
                    <a16:creationId xmlns:a16="http://schemas.microsoft.com/office/drawing/2014/main" id="{5AA3FE5A-5DDE-4554-A394-4B7883076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rgbClr val="9A9A9A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1" name="Rectangle 11">
                <a:extLst>
                  <a:ext uri="{FF2B5EF4-FFF2-40B4-BE49-F238E27FC236}">
                    <a16:creationId xmlns:a16="http://schemas.microsoft.com/office/drawing/2014/main" id="{56936C5E-091F-4788-8E36-F365ED03F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rgbClr val="9A9A9A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2" name="Rectangle 13">
                <a:extLst>
                  <a:ext uri="{FF2B5EF4-FFF2-40B4-BE49-F238E27FC236}">
                    <a16:creationId xmlns:a16="http://schemas.microsoft.com/office/drawing/2014/main" id="{BF2A0D38-CF30-47DA-8149-F5E04AB83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rgbClr val="9A9A9A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6" name="Live area">
              <a:extLst>
                <a:ext uri="{FF2B5EF4-FFF2-40B4-BE49-F238E27FC236}">
                  <a16:creationId xmlns:a16="http://schemas.microsoft.com/office/drawing/2014/main" id="{D4A40C49-BAA5-45C1-868B-A84447C828B9}"/>
                </a:ext>
              </a:extLst>
            </p:cNvPr>
            <p:cNvSpPr/>
            <p:nvPr/>
          </p:nvSpPr>
          <p:spPr>
            <a:xfrm>
              <a:off x="709613" y="1828801"/>
              <a:ext cx="10774361" cy="3816546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9426E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7" name="Footnote example">
              <a:extLst>
                <a:ext uri="{FF2B5EF4-FFF2-40B4-BE49-F238E27FC236}">
                  <a16:creationId xmlns:a16="http://schemas.microsoft.com/office/drawing/2014/main" id="{7F6081A8-4EF4-4AF9-B563-7F888391D71F}"/>
                </a:ext>
              </a:extLst>
            </p:cNvPr>
            <p:cNvSpPr txBox="1"/>
            <p:nvPr/>
          </p:nvSpPr>
          <p:spPr>
            <a:xfrm>
              <a:off x="709613" y="5645348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lvl="0">
                <a:lnSpc>
                  <a:spcPct val="90000"/>
                </a:lnSpc>
                <a:defRPr/>
              </a:pP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Note: Do not put a period at the end of the note or the source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Source: Include a source for every chart that you use. Separate sources with a semicolon; XXX-related sources go at the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526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E4971-66A2-67A5-202F-31A3E658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69-41CF-46E4-92E4-DA8D902C5831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1BB83-1E72-9B90-EE81-FF747816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B2149-13FD-451B-B302-620ADE7A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2646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8180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0" y="907198"/>
            <a:ext cx="3448800" cy="12204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992129" y="1115416"/>
            <a:ext cx="2723823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Agenda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09D80B6-E113-4034-805C-8B86422A5B00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94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74059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91D6E5-8EE2-4E28-9511-B9BC5195E6E6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6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28378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709613" y="622800"/>
            <a:ext cx="7110385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709613" y="1206000"/>
            <a:ext cx="11485590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3A66679-E2DA-4628-B395-4BBFFD50FB22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7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491367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26CA38C-0CFC-41B0-B92D-70A73932D5C1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DADAE-40F4-4325-A9C6-9F913CC8957D}"/>
              </a:ext>
            </a:extLst>
          </p:cNvPr>
          <p:cNvSpPr txBox="1"/>
          <p:nvPr userDrawn="1"/>
        </p:nvSpPr>
        <p:spPr>
          <a:xfrm>
            <a:off x="709612" y="3262145"/>
            <a:ext cx="121443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4903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80737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chemeClr val="accent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0" y="907197"/>
            <a:ext cx="3448800" cy="122046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accent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992129" y="1115416"/>
            <a:ext cx="2723823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8870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66201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64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1355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709613" y="622800"/>
            <a:ext cx="7110385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709613" y="1206000"/>
            <a:ext cx="11485589" cy="0"/>
          </a:xfrm>
          <a:prstGeom prst="line">
            <a:avLst/>
          </a:prstGeom>
          <a:ln w="9525" cmpd="sng">
            <a:solidFill>
              <a:schemeClr val="accent4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93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044616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09612" y="3262145"/>
            <a:ext cx="121443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Agenda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844ABC5-2051-4965-BCC2-25168B27056C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79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123580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9613" y="2609192"/>
            <a:ext cx="2919412" cy="169924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b="1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2025 by XXX Consulting Group. All rights reserved.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87355B1-4FAB-41F6-8CD7-E15330C06FC8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2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46EF-EA32-62B5-6D82-70FFCFBE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72E6-D2EE-3286-981C-DF5C8334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B8B99-4653-F140-D69C-4FC974500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0FBED-2692-7755-8D2D-1612E8A6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69-41CF-46E4-92E4-DA8D902C5831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0834E-29CC-9801-A75A-8A436FFF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F2F7E-A342-E9BD-5EE4-59F5CCBB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0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7AAE-CC1D-FEE9-6EA9-AA3E4D56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7F886-E70C-E200-6564-0F6F86B69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E8863-BFF7-A18F-07B2-FD2ECFB05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9BEA5-6A4A-0FF7-4AD4-C558DF6B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4469-41CF-46E4-92E4-DA8D902C5831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ABC95-FD77-49D3-7793-9DA7F39D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E007D-C35A-4C80-FF62-3A896D86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39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71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69" Type="http://schemas.openxmlformats.org/officeDocument/2006/relationships/tags" Target="../tags/tag1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67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70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C32CF-A822-5FBE-270F-FCE113CF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47B25-6D07-9254-7EDC-3E19CB166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FFB8-5777-9C6D-3396-236DE5506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04469-41CF-46E4-92E4-DA8D902C5831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0D92F-A367-63E2-48C7-197266566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ECE0C-EA86-2C0C-B150-DD739A01A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6A9A2-FD43-4DCB-A888-CC2DB1246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06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9"/>
            </p:custDataLst>
            <p:extLst>
              <p:ext uri="{D42A27DB-BD31-4B8C-83A1-F6EECF244321}">
                <p14:modId xmlns:p14="http://schemas.microsoft.com/office/powerpoint/2010/main" val="26333664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0" imgW="270" imgH="270" progId="TCLayout.ActiveDocument.1">
                  <p:embed/>
                </p:oleObj>
              </mc:Choice>
              <mc:Fallback>
                <p:oleObj name="think-cell Slide" r:id="rId7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1" y="1825625"/>
            <a:ext cx="10774361" cy="38165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9028C47-C374-46D2-B7FE-2F4AF7F33B6E}"/>
              </a:ext>
            </a:extLst>
          </p:cNvPr>
          <p:cNvSpPr txBox="1">
            <a:spLocks/>
          </p:cNvSpPr>
          <p:nvPr userDrawn="1"/>
        </p:nvSpPr>
        <p:spPr>
          <a:xfrm>
            <a:off x="11538000" y="6566374"/>
            <a:ext cx="36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kumimoji="0" lang="en-GB" sz="1600" b="1" i="0" u="none" strike="noStrike" kern="1200" cap="none" spc="0" normalizeH="0" baseline="0" smtClean="0">
                <a:ln>
                  <a:noFill/>
                </a:ln>
                <a:solidFill>
                  <a:srgbClr val="003057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223AF-F2F5-41F7-A71C-81CE492BCB8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94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  <a:sym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439">
          <p15:clr>
            <a:srgbClr val="F26B43"/>
          </p15:clr>
        </p15:guide>
        <p15:guide id="3" pos="7236">
          <p15:clr>
            <a:srgbClr val="F26B43"/>
          </p15:clr>
        </p15:guide>
        <p15:guide id="4" orient="horz" pos="355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3F50-7242-2DA7-618A-9D6D438CD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954230"/>
            <a:ext cx="9144000" cy="2134111"/>
          </a:xfrm>
        </p:spPr>
        <p:txBody>
          <a:bodyPr>
            <a:normAutofit/>
          </a:bodyPr>
          <a:lstStyle/>
          <a:p>
            <a:pPr algn="l"/>
            <a:r>
              <a:rPr lang="en-GB" sz="5400" dirty="0">
                <a:solidFill>
                  <a:schemeClr val="bg1"/>
                </a:solidFill>
                <a:latin typeface="Source Sans Pro SemiBold" panose="020F0502020204030204" pitchFamily="34" charset="0"/>
              </a:rPr>
              <a:t>Predicting US earnings based on census data</a:t>
            </a:r>
            <a:br>
              <a:rPr lang="en-GB" sz="5400" dirty="0">
                <a:solidFill>
                  <a:schemeClr val="bg1"/>
                </a:solidFill>
                <a:latin typeface="Source Sans Pro SemiBold" panose="020F0502020204030204" pitchFamily="34" charset="0"/>
              </a:rPr>
            </a:br>
            <a:r>
              <a:rPr lang="en-GB" sz="2800" dirty="0">
                <a:solidFill>
                  <a:srgbClr val="221C35"/>
                </a:solidFill>
                <a:latin typeface="Source Sans Pro SemiBold" panose="020F0502020204030204" pitchFamily="34" charset="0"/>
              </a:rPr>
              <a:t>data)</a:t>
            </a:r>
            <a:endParaRPr lang="en-GB" sz="5400" dirty="0">
              <a:solidFill>
                <a:srgbClr val="221C35"/>
              </a:solidFill>
              <a:latin typeface="Source Sans Pro SemiBold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40AE3-FF5B-83C6-F5C4-F6BA7AB680FD}"/>
              </a:ext>
            </a:extLst>
          </p:cNvPr>
          <p:cNvSpPr txBox="1"/>
          <p:nvPr/>
        </p:nvSpPr>
        <p:spPr>
          <a:xfrm>
            <a:off x="571500" y="5499616"/>
            <a:ext cx="302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Slobodan Radosavljevic, Senior Data Scientist </a:t>
            </a:r>
          </a:p>
        </p:txBody>
      </p:sp>
    </p:spTree>
    <p:extLst>
      <p:ext uri="{BB962C8B-B14F-4D97-AF65-F5344CB8AC3E}">
        <p14:creationId xmlns:p14="http://schemas.microsoft.com/office/powerpoint/2010/main" val="344572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29F3B-BA6A-5CEA-30B0-5B1305BFB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1B828B-28D4-DF92-A936-03D0B5ADFE6E}"/>
              </a:ext>
            </a:extLst>
          </p:cNvPr>
          <p:cNvSpPr txBox="1"/>
          <p:nvPr/>
        </p:nvSpPr>
        <p:spPr>
          <a:xfrm>
            <a:off x="479320" y="575188"/>
            <a:ext cx="8885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221C35"/>
                </a:solidFill>
                <a:latin typeface="Source Sans Pro SemiBold" panose="020F0502020204030204" pitchFamily="34" charset="0"/>
              </a:rPr>
              <a:t>Modelling approach and results</a:t>
            </a:r>
            <a:endParaRPr lang="en-GB" sz="2800" dirty="0">
              <a:solidFill>
                <a:srgbClr val="221C3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A0AED-F7E6-0BC6-6DF7-0EABCC79F87E}"/>
              </a:ext>
            </a:extLst>
          </p:cNvPr>
          <p:cNvSpPr txBox="1"/>
          <p:nvPr/>
        </p:nvSpPr>
        <p:spPr>
          <a:xfrm>
            <a:off x="752167" y="1548161"/>
            <a:ext cx="30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B0BF9-DDCB-E90B-AA08-9A362D8297B3}"/>
              </a:ext>
            </a:extLst>
          </p:cNvPr>
          <p:cNvSpPr txBox="1"/>
          <p:nvPr/>
        </p:nvSpPr>
        <p:spPr>
          <a:xfrm>
            <a:off x="5700254" y="1548161"/>
            <a:ext cx="30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366DD3-0230-A4E8-010D-98B36842F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38311"/>
              </p:ext>
            </p:extLst>
          </p:nvPr>
        </p:nvGraphicFramePr>
        <p:xfrm>
          <a:off x="5715001" y="2192703"/>
          <a:ext cx="5840362" cy="37212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6052">
                  <a:extLst>
                    <a:ext uri="{9D8B030D-6E8A-4147-A177-3AD203B41FA5}">
                      <a16:colId xmlns:a16="http://schemas.microsoft.com/office/drawing/2014/main" val="73681468"/>
                    </a:ext>
                  </a:extLst>
                </a:gridCol>
                <a:gridCol w="910862">
                  <a:extLst>
                    <a:ext uri="{9D8B030D-6E8A-4147-A177-3AD203B41FA5}">
                      <a16:colId xmlns:a16="http://schemas.microsoft.com/office/drawing/2014/main" val="368004271"/>
                    </a:ext>
                  </a:extLst>
                </a:gridCol>
                <a:gridCol w="910862">
                  <a:extLst>
                    <a:ext uri="{9D8B030D-6E8A-4147-A177-3AD203B41FA5}">
                      <a16:colId xmlns:a16="http://schemas.microsoft.com/office/drawing/2014/main" val="1667218001"/>
                    </a:ext>
                  </a:extLst>
                </a:gridCol>
                <a:gridCol w="910862">
                  <a:extLst>
                    <a:ext uri="{9D8B030D-6E8A-4147-A177-3AD203B41FA5}">
                      <a16:colId xmlns:a16="http://schemas.microsoft.com/office/drawing/2014/main" val="3301608472"/>
                    </a:ext>
                  </a:extLst>
                </a:gridCol>
                <a:gridCol w="910862">
                  <a:extLst>
                    <a:ext uri="{9D8B030D-6E8A-4147-A177-3AD203B41FA5}">
                      <a16:colId xmlns:a16="http://schemas.microsoft.com/office/drawing/2014/main" val="3359849358"/>
                    </a:ext>
                  </a:extLst>
                </a:gridCol>
                <a:gridCol w="910862">
                  <a:extLst>
                    <a:ext uri="{9D8B030D-6E8A-4147-A177-3AD203B41FA5}">
                      <a16:colId xmlns:a16="http://schemas.microsoft.com/office/drawing/2014/main" val="2483387370"/>
                    </a:ext>
                  </a:extLst>
                </a:gridCol>
              </a:tblGrid>
              <a:tr h="828291">
                <a:tc>
                  <a:txBody>
                    <a:bodyPr/>
                    <a:lstStyle/>
                    <a:p>
                      <a:r>
                        <a:rPr lang="en-GB" sz="1200" b="1" dirty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Model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DC9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Logistic Regressor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DC9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Random Forest Classifier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DC9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Gradient Boosting Classifier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DC9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err="1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XGBoost</a:t>
                      </a:r>
                      <a:r>
                        <a:rPr lang="en-GB" sz="1200" b="1" dirty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 Classifier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DC9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err="1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XGBoost</a:t>
                      </a:r>
                      <a:r>
                        <a:rPr lang="en-GB" sz="1200" b="1" dirty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 RF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DC9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544103"/>
                  </a:ext>
                </a:extLst>
              </a:tr>
              <a:tr h="964334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221C35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AUC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DC9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221C35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0.905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DC9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221C35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0.941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DC9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highlight>
                            <a:srgbClr val="221C35"/>
                          </a:highlight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0.945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DC9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highlight>
                            <a:srgbClr val="221C35"/>
                          </a:highlight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0.945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DC9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221C35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0.939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DC9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690335"/>
                  </a:ext>
                </a:extLst>
              </a:tr>
              <a:tr h="964334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221C35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Positive class precision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221C35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highlight>
                            <a:srgbClr val="221C35"/>
                          </a:highlight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221C35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221C35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221C35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0900346"/>
                  </a:ext>
                </a:extLst>
              </a:tr>
              <a:tr h="964334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rgbClr val="221C35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Positive class F1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221C35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0.33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  <a:highlight>
                            <a:srgbClr val="221C35"/>
                          </a:highlight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0.45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221C35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0.42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221C35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0.43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221C35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0.41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59189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60FDD1-941C-2F6D-0C59-B7248086DAF5}"/>
              </a:ext>
            </a:extLst>
          </p:cNvPr>
          <p:cNvSpPr txBox="1"/>
          <p:nvPr/>
        </p:nvSpPr>
        <p:spPr>
          <a:xfrm>
            <a:off x="752167" y="1957714"/>
            <a:ext cx="4343401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400" b="1" dirty="0">
                <a:solidFill>
                  <a:srgbClr val="4DC9C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Types of model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 different model (specifically, binary classifier) types were evaluated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All models trained with class weight applied to counteract the class imbalance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Quick basic baselining and HP adjustments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Rough overfitting sanity check – AUC on train vs validation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400" b="1" dirty="0">
                <a:solidFill>
                  <a:srgbClr val="4DC9C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Metrics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Main metric used was Area-under-Curve (AUC)*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F1 score and precision on the positive class also considered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Chosen with the class imbalance in mind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B10989-0047-4244-F89A-13018DF731C7}"/>
              </a:ext>
            </a:extLst>
          </p:cNvPr>
          <p:cNvCxnSpPr/>
          <p:nvPr/>
        </p:nvCxnSpPr>
        <p:spPr>
          <a:xfrm>
            <a:off x="5225284" y="1957714"/>
            <a:ext cx="0" cy="4277032"/>
          </a:xfrm>
          <a:prstGeom prst="line">
            <a:avLst/>
          </a:prstGeom>
          <a:ln w="9525">
            <a:solidFill>
              <a:srgbClr val="221C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965500C-194C-19D0-CAD2-72305DAE1C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45284" y="4031753"/>
            <a:ext cx="360000" cy="360000"/>
          </a:xfrm>
          <a:prstGeom prst="ellipse">
            <a:avLst/>
          </a:prstGeom>
          <a:solidFill>
            <a:srgbClr val="221C35"/>
          </a:solidFill>
          <a:ln w="10795" cap="flat" cmpd="sng" algn="ctr">
            <a:solidFill>
              <a:srgbClr val="221C3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GB" sz="16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&gt;</a:t>
            </a:r>
            <a:endParaRPr lang="en-US" sz="16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884C5-57EC-2DDA-16FC-D9F88823A41A}"/>
              </a:ext>
            </a:extLst>
          </p:cNvPr>
          <p:cNvSpPr txBox="1"/>
          <p:nvPr/>
        </p:nvSpPr>
        <p:spPr>
          <a:xfrm>
            <a:off x="479320" y="6443077"/>
            <a:ext cx="10659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*AUC measures the area under the Receiver Operating Characteristic curve – detail in appendix</a:t>
            </a:r>
          </a:p>
        </p:txBody>
      </p:sp>
    </p:spTree>
    <p:extLst>
      <p:ext uri="{BB962C8B-B14F-4D97-AF65-F5344CB8AC3E}">
        <p14:creationId xmlns:p14="http://schemas.microsoft.com/office/powerpoint/2010/main" val="104101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1D18A-963D-1837-8E4B-784BC2A12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>
            <a:extLst>
              <a:ext uri="{FF2B5EF4-FFF2-40B4-BE49-F238E27FC236}">
                <a16:creationId xmlns:a16="http://schemas.microsoft.com/office/drawing/2014/main" id="{08ADD986-1033-4BD6-7C25-18E7D9C35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10" y="1315705"/>
            <a:ext cx="4896617" cy="234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27B263DE-320C-1A4F-69A8-B096DF819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07" y="4304788"/>
            <a:ext cx="4896615" cy="234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DBE2DC4-F4C7-F3AB-5E93-89E27D636C8C}"/>
              </a:ext>
            </a:extLst>
          </p:cNvPr>
          <p:cNvGrpSpPr/>
          <p:nvPr/>
        </p:nvGrpSpPr>
        <p:grpSpPr>
          <a:xfrm>
            <a:off x="6463063" y="1315705"/>
            <a:ext cx="6009912" cy="2345165"/>
            <a:chOff x="6143076" y="1645252"/>
            <a:chExt cx="5132511" cy="2002789"/>
          </a:xfrm>
        </p:grpSpPr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5008E4A6-BE99-5185-B46B-F6D091399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3076" y="1645252"/>
              <a:ext cx="4181749" cy="2002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F6B05B-831A-A4B7-7F28-DC622598F9D5}"/>
                </a:ext>
              </a:extLst>
            </p:cNvPr>
            <p:cNvSpPr txBox="1"/>
            <p:nvPr/>
          </p:nvSpPr>
          <p:spPr>
            <a:xfrm>
              <a:off x="8774842" y="2508147"/>
              <a:ext cx="2500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XGBoost</a:t>
              </a:r>
              <a:r>
                <a:rPr lang="en-GB" sz="12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 Classifier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CBB649-ED85-6517-4D21-1191A0217146}"/>
              </a:ext>
            </a:extLst>
          </p:cNvPr>
          <p:cNvGrpSpPr/>
          <p:nvPr/>
        </p:nvGrpSpPr>
        <p:grpSpPr>
          <a:xfrm>
            <a:off x="6541282" y="4312004"/>
            <a:ext cx="5995936" cy="2341557"/>
            <a:chOff x="6239147" y="4533973"/>
            <a:chExt cx="5010645" cy="1956777"/>
          </a:xfrm>
        </p:grpSpPr>
        <p:pic>
          <p:nvPicPr>
            <p:cNvPr id="3090" name="Picture 18">
              <a:extLst>
                <a:ext uri="{FF2B5EF4-FFF2-40B4-BE49-F238E27FC236}">
                  <a16:creationId xmlns:a16="http://schemas.microsoft.com/office/drawing/2014/main" id="{D1193D07-973E-C141-697C-0B58996B49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147" y="4533973"/>
              <a:ext cx="4085678" cy="1956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E52401-5CA0-0F4F-8E31-E2C87450F7AC}"/>
                </a:ext>
              </a:extLst>
            </p:cNvPr>
            <p:cNvSpPr txBox="1"/>
            <p:nvPr/>
          </p:nvSpPr>
          <p:spPr>
            <a:xfrm>
              <a:off x="8749047" y="5373862"/>
              <a:ext cx="2500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XGBoost</a:t>
              </a:r>
              <a:r>
                <a:rPr lang="en-GB" sz="12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 RF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73A6ED9-A14A-13CA-1D08-7A2AF8202074}"/>
              </a:ext>
            </a:extLst>
          </p:cNvPr>
          <p:cNvSpPr txBox="1"/>
          <p:nvPr/>
        </p:nvSpPr>
        <p:spPr>
          <a:xfrm>
            <a:off x="479320" y="575188"/>
            <a:ext cx="8885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221C35"/>
                </a:solidFill>
                <a:latin typeface="Source Sans Pro SemiBold" panose="020F0502020204030204" pitchFamily="34" charset="0"/>
              </a:rPr>
              <a:t>Feature importance (trends)</a:t>
            </a:r>
            <a:endParaRPr lang="en-GB" sz="2800" dirty="0">
              <a:solidFill>
                <a:srgbClr val="221C3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33A573-58D3-6B23-2F70-29FAE1413B2B}"/>
              </a:ext>
            </a:extLst>
          </p:cNvPr>
          <p:cNvSpPr txBox="1"/>
          <p:nvPr/>
        </p:nvSpPr>
        <p:spPr>
          <a:xfrm>
            <a:off x="3206529" y="2326112"/>
            <a:ext cx="2000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Random Forest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F88EC-CA87-C579-231B-1A92089D6E60}"/>
              </a:ext>
            </a:extLst>
          </p:cNvPr>
          <p:cNvSpPr txBox="1"/>
          <p:nvPr/>
        </p:nvSpPr>
        <p:spPr>
          <a:xfrm>
            <a:off x="3206529" y="5317049"/>
            <a:ext cx="2500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Gradient Boosting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381628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C9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2E7A17-14B6-515E-4C65-AE62F2C25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e4pHeader2">
            <a:extLst>
              <a:ext uri="{FF2B5EF4-FFF2-40B4-BE49-F238E27FC236}">
                <a16:creationId xmlns:a16="http://schemas.microsoft.com/office/drawing/2014/main" id="{2D090997-7C78-4048-AB75-408038D737F2}"/>
              </a:ext>
            </a:extLst>
          </p:cNvPr>
          <p:cNvSpPr txBox="1"/>
          <p:nvPr/>
        </p:nvSpPr>
        <p:spPr>
          <a:xfrm>
            <a:off x="2754863" y="1823876"/>
            <a:ext cx="3504688" cy="36933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/>
            <a:r>
              <a:rPr lang="en-GB" sz="2400" dirty="0">
                <a:solidFill>
                  <a:schemeClr val="bg1"/>
                </a:solidFill>
                <a:latin typeface="Source Sans Pro SemiBold" panose="020F0502020204030204" pitchFamily="34" charset="0"/>
              </a:rPr>
              <a:t>Random Forest Classifier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ee4pContent1">
            <a:extLst>
              <a:ext uri="{FF2B5EF4-FFF2-40B4-BE49-F238E27FC236}">
                <a16:creationId xmlns:a16="http://schemas.microsoft.com/office/drawing/2014/main" id="{9FB9CCD5-23B8-40E9-A1AE-170D5F3EF336}"/>
              </a:ext>
            </a:extLst>
          </p:cNvPr>
          <p:cNvSpPr txBox="1"/>
          <p:nvPr/>
        </p:nvSpPr>
        <p:spPr>
          <a:xfrm>
            <a:off x="2754863" y="2465194"/>
            <a:ext cx="6916961" cy="29700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2146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buClr>
                <a:srgbClr val="0057B6"/>
              </a:buClr>
              <a:buSzPct val="100000"/>
              <a:buFont typeface="Trebuchet MS" panose="020B0603020202020204" pitchFamily="34" charset="0"/>
              <a:buChar char="​"/>
              <a:defRPr sz="10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324000" lvl="1" indent="-216000" algn="l" defTabSz="914400" rtl="0" eaLnBrk="1" latinLnBrk="0" hangingPunct="1">
              <a:buClr>
                <a:srgbClr val="0057B6"/>
              </a:buClr>
              <a:buSzPct val="100000"/>
              <a:buFont typeface="Trebuchet MS" panose="020B0603020202020204" pitchFamily="34" charset="0"/>
              <a:buChar char="•"/>
              <a:defRPr sz="1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648000" lvl="2" indent="-216000" algn="l" defTabSz="914400" rtl="0" eaLnBrk="1" latinLnBrk="0" hangingPunct="1">
              <a:buClr>
                <a:srgbClr val="0057B6"/>
              </a:buClr>
              <a:buSzPct val="100000"/>
              <a:buFont typeface="Trebuchet MS" panose="020B0603020202020204" pitchFamily="34" charset="0"/>
              <a:buChar char="–"/>
              <a:defRPr sz="1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0" lvl="3" algn="l" defTabSz="914400" rtl="0" eaLnBrk="1" latinLnBrk="0" hangingPunct="1">
              <a:buClr>
                <a:srgbClr val="0057B6"/>
              </a:buClr>
              <a:buSzPct val="100000"/>
              <a:buFont typeface="Trebuchet MS" panose="020B0603020202020204" pitchFamily="34" charset="0"/>
              <a:buChar char="​"/>
              <a:defRPr sz="1600" kern="1200">
                <a:solidFill>
                  <a:srgbClr val="0057B6"/>
                </a:solidFill>
                <a:latin typeface="+mn-lt"/>
                <a:ea typeface="+mn-ea"/>
                <a:cs typeface="+mn-cs"/>
              </a:defRPr>
            </a:lvl4pPr>
            <a:lvl5pPr marL="0" lvl="4" algn="l" defTabSz="914400" rtl="0" eaLnBrk="1" latinLnBrk="0" hangingPunct="1">
              <a:buClr>
                <a:srgbClr val="0057B6"/>
              </a:buClr>
              <a:buSzPct val="100000"/>
              <a:buFont typeface="Trebuchet MS" panose="020B0603020202020204" pitchFamily="34" charset="0"/>
              <a:buChar char="​"/>
              <a:defRPr sz="1600" b="1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324000" lvl="5" indent="-216000" algn="l" defTabSz="914400" rtl="0" eaLnBrk="1" latinLnBrk="0" hangingPunct="1">
              <a:buClr>
                <a:srgbClr val="0057B6"/>
              </a:buClr>
              <a:buSzPct val="100000"/>
              <a:buFont typeface="Trebuchet MS" panose="020B0603020202020204" pitchFamily="34" charset="0"/>
              <a:buChar char="•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0" lvl="6" algn="l" defTabSz="914400" rtl="0" eaLnBrk="1" latinLnBrk="0" hangingPunct="1">
              <a:buClr>
                <a:srgbClr val="0057B6"/>
              </a:buClr>
              <a:buSzPct val="100000"/>
              <a:buFont typeface="Trebuchet MS" panose="020B0603020202020204" pitchFamily="34" charset="0"/>
              <a:buChar char="​"/>
              <a:defRPr sz="4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0" lvl="7" algn="l" defTabSz="914400" rtl="0" eaLnBrk="1" latinLnBrk="0" hangingPunct="1">
              <a:buClr>
                <a:srgbClr val="0057B6"/>
              </a:buClr>
              <a:buSzPct val="100000"/>
              <a:buFont typeface="Trebuchet MS" panose="020B0603020202020204" pitchFamily="34" charset="0"/>
              <a:buChar char="​"/>
              <a:defRPr sz="5400" kern="1200">
                <a:solidFill>
                  <a:srgbClr val="0057B6"/>
                </a:solidFill>
                <a:latin typeface="+mn-lt"/>
                <a:ea typeface="+mn-ea"/>
                <a:cs typeface="+mn-cs"/>
              </a:defRPr>
            </a:lvl8pPr>
            <a:lvl9pPr marL="0" lvl="8" algn="l" defTabSz="914400" rtl="0" eaLnBrk="1" latinLnBrk="0" hangingPunct="1">
              <a:buClr>
                <a:srgbClr val="0057B6"/>
              </a:buClr>
              <a:buSzPct val="100000"/>
              <a:buFont typeface="Trebuchet MS" panose="020B0603020202020204" pitchFamily="34" charset="0"/>
              <a:buChar char="​"/>
              <a:defRPr sz="2400" kern="1200">
                <a:solidFill>
                  <a:srgbClr val="0057B6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Tx/>
              <a:buNone/>
            </a:pPr>
            <a:r>
              <a:rPr lang="en-US" sz="14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 the top AUC, but…</a:t>
            </a:r>
            <a:endParaRPr lang="ru-RU" sz="1400" dirty="0">
              <a:solidFill>
                <a:srgbClr val="221C35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221C35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Is still competitive by this measure, while being the winner in positive-class specific metrics, where all tested models struggled most</a:t>
            </a:r>
          </a:p>
          <a:p>
            <a:pPr marL="171450" indent="-171450"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221C35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indent="-171450"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Has the smoothest roll-off for feature importances – more balanced, less over-reliant on any single feature </a:t>
            </a:r>
            <a:r>
              <a:rPr lang="en-US" sz="16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potentially less prone to error on outliers</a:t>
            </a:r>
          </a:p>
          <a:p>
            <a:pPr marL="171450" indent="-171450"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221C35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71450" indent="-171450">
              <a:spcAft>
                <a:spcPts val="600"/>
              </a:spcAft>
              <a:buClrTx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Most compatible with additional leading model-analysis tools such as </a:t>
            </a:r>
            <a:r>
              <a:rPr lang="en-US" sz="1600" dirty="0" err="1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Shap</a:t>
            </a:r>
            <a:r>
              <a:rPr lang="en-US" sz="16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potentially more headroom to identify model weaknesses and correct them</a:t>
            </a:r>
            <a:endParaRPr lang="ru-RU" sz="1600" dirty="0">
              <a:solidFill>
                <a:srgbClr val="221C35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59AE0F-27DB-1A8A-C861-1265466035F9}"/>
              </a:ext>
            </a:extLst>
          </p:cNvPr>
          <p:cNvSpPr txBox="1"/>
          <p:nvPr/>
        </p:nvSpPr>
        <p:spPr>
          <a:xfrm>
            <a:off x="479320" y="575188"/>
            <a:ext cx="8885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221C35"/>
                </a:solidFill>
                <a:latin typeface="Source Sans Pro SemiBold" panose="020F0502020204030204" pitchFamily="34" charset="0"/>
              </a:rPr>
              <a:t>Initial recommendation</a:t>
            </a:r>
            <a:endParaRPr lang="en-GB" sz="2800" dirty="0">
              <a:solidFill>
                <a:srgbClr val="221C35"/>
              </a:solidFill>
            </a:endParaRPr>
          </a:p>
        </p:txBody>
      </p:sp>
      <p:pic>
        <p:nvPicPr>
          <p:cNvPr id="45" name="Picture 44" descr="A diagram of a network&#10;&#10;Description automatically generated">
            <a:extLst>
              <a:ext uri="{FF2B5EF4-FFF2-40B4-BE49-F238E27FC236}">
                <a16:creationId xmlns:a16="http://schemas.microsoft.com/office/drawing/2014/main" id="{68A1BA3D-ED5F-EF05-1D14-EB8519FCB0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62" y="1474472"/>
            <a:ext cx="2055245" cy="115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7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C9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0AB8CA-BA96-C9C2-7FE3-016817DE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4DED26-931E-47E4-8428-8D8FF9E5113C}"/>
              </a:ext>
            </a:extLst>
          </p:cNvPr>
          <p:cNvCxnSpPr/>
          <p:nvPr/>
        </p:nvCxnSpPr>
        <p:spPr>
          <a:xfrm>
            <a:off x="4894168" y="0"/>
            <a:ext cx="0" cy="998934"/>
          </a:xfrm>
          <a:prstGeom prst="line">
            <a:avLst/>
          </a:prstGeom>
          <a:ln w="25400" cap="rnd" cmpd="sng" algn="ctr">
            <a:solidFill>
              <a:srgbClr val="221C3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FBA41D-FDE5-463F-B3C1-FD76152CBB2B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4894168" y="1025575"/>
            <a:ext cx="0" cy="874225"/>
          </a:xfrm>
          <a:prstGeom prst="line">
            <a:avLst/>
          </a:prstGeom>
          <a:ln w="25400" cap="rnd" cmpd="sng" algn="ctr">
            <a:solidFill>
              <a:srgbClr val="221C3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4B41B2-9B80-4292-B0B1-0C0FB2B7F468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4894168" y="2079800"/>
            <a:ext cx="0" cy="1136504"/>
          </a:xfrm>
          <a:prstGeom prst="line">
            <a:avLst/>
          </a:prstGeom>
          <a:ln w="25400" cap="rnd" cmpd="sng" algn="ctr">
            <a:solidFill>
              <a:srgbClr val="221C3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8580C9-A9C6-4B85-AB9F-405921AF13B2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4894168" y="4085546"/>
            <a:ext cx="0" cy="2772454"/>
          </a:xfrm>
          <a:prstGeom prst="line">
            <a:avLst/>
          </a:prstGeom>
          <a:ln w="25400" cap="rnd" cmpd="sng" algn="ctr">
            <a:solidFill>
              <a:srgbClr val="221C3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D3CF747E-9BA4-3560-5789-21617D8B2A7F}"/>
              </a:ext>
            </a:extLst>
          </p:cNvPr>
          <p:cNvSpPr txBox="1"/>
          <p:nvPr/>
        </p:nvSpPr>
        <p:spPr>
          <a:xfrm>
            <a:off x="5362574" y="817780"/>
            <a:ext cx="6105525" cy="615553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Trebuchet MS" panose="020B0603020202020204" pitchFamily="34" charset="0"/>
              <a:buChar char="​"/>
            </a:pPr>
            <a:r>
              <a:rPr lang="en-US" sz="20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More careful feature curation – eliminating highly correlated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5435E4-9AB8-94FB-346F-DE1CB5F927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1146" y="720131"/>
            <a:ext cx="400752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en-US" sz="28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37DEFD-259C-496E-886C-8FE120CF5641}"/>
              </a:ext>
            </a:extLst>
          </p:cNvPr>
          <p:cNvSpPr/>
          <p:nvPr/>
        </p:nvSpPr>
        <p:spPr>
          <a:xfrm>
            <a:off x="4804168" y="845575"/>
            <a:ext cx="180000" cy="180000"/>
          </a:xfrm>
          <a:prstGeom prst="ellipse">
            <a:avLst/>
          </a:prstGeom>
          <a:solidFill>
            <a:schemeClr val="bg1"/>
          </a:solidFill>
          <a:ln w="31750" cap="rnd" cmpd="sng" algn="ctr">
            <a:solidFill>
              <a:srgbClr val="221C3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42B8E96B-32D2-88B6-C225-C42450BC80AF}"/>
              </a:ext>
            </a:extLst>
          </p:cNvPr>
          <p:cNvSpPr txBox="1"/>
          <p:nvPr/>
        </p:nvSpPr>
        <p:spPr>
          <a:xfrm>
            <a:off x="5362574" y="1824675"/>
            <a:ext cx="6105525" cy="92333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Trebuchet MS" panose="020B0603020202020204" pitchFamily="34" charset="0"/>
              <a:buChar char="​"/>
            </a:pPr>
            <a:r>
              <a:rPr lang="en-US" sz="20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More attention on numerical features – these have only been used unprocessed, despite some very long-tailed distributions (take a logarithm?)</a:t>
            </a:r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id="{3DE24C1D-A613-733A-E872-DFD2458398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2056" y="1774356"/>
            <a:ext cx="400752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en-US" sz="28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3B0496-8B0F-4C78-9192-64C3DD6A3858}"/>
              </a:ext>
            </a:extLst>
          </p:cNvPr>
          <p:cNvSpPr/>
          <p:nvPr/>
        </p:nvSpPr>
        <p:spPr>
          <a:xfrm>
            <a:off x="4804168" y="1899800"/>
            <a:ext cx="180000" cy="180000"/>
          </a:xfrm>
          <a:prstGeom prst="ellipse">
            <a:avLst/>
          </a:prstGeom>
          <a:solidFill>
            <a:schemeClr val="bg1"/>
          </a:solidFill>
          <a:ln w="31750" cap="rnd" cmpd="sng" algn="ctr">
            <a:solidFill>
              <a:srgbClr val="221C3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1505BE-B088-42C9-8BEA-D23D2EB9EDA5}"/>
              </a:ext>
            </a:extLst>
          </p:cNvPr>
          <p:cNvCxnSpPr>
            <a:cxnSpLocks/>
            <a:stCxn id="20" idx="4"/>
            <a:endCxn id="23" idx="0"/>
          </p:cNvCxnSpPr>
          <p:nvPr/>
        </p:nvCxnSpPr>
        <p:spPr>
          <a:xfrm>
            <a:off x="4894168" y="3396304"/>
            <a:ext cx="0" cy="509242"/>
          </a:xfrm>
          <a:prstGeom prst="line">
            <a:avLst/>
          </a:prstGeom>
          <a:ln w="25400" cap="rnd" cmpd="sng" algn="ctr">
            <a:solidFill>
              <a:srgbClr val="221C3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">
            <a:extLst>
              <a:ext uri="{FF2B5EF4-FFF2-40B4-BE49-F238E27FC236}">
                <a16:creationId xmlns:a16="http://schemas.microsoft.com/office/drawing/2014/main" id="{CE0CD136-9149-40C8-2DB0-A0E3F8BDFC7D}"/>
              </a:ext>
            </a:extLst>
          </p:cNvPr>
          <p:cNvSpPr txBox="1"/>
          <p:nvPr/>
        </p:nvSpPr>
        <p:spPr>
          <a:xfrm>
            <a:off x="5362574" y="3139347"/>
            <a:ext cx="6105525" cy="307777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SzPct val="100000"/>
              <a:buFont typeface="Trebuchet MS" panose="020B0603020202020204" pitchFamily="34" charset="0"/>
              <a:buChar char="​"/>
            </a:pPr>
            <a:r>
              <a:rPr lang="en-US" sz="20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Running sequential feature selection before training</a:t>
            </a:r>
            <a:endParaRPr lang="ru-RU" sz="2000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Oval 20">
            <a:extLst>
              <a:ext uri="{FF2B5EF4-FFF2-40B4-BE49-F238E27FC236}">
                <a16:creationId xmlns:a16="http://schemas.microsoft.com/office/drawing/2014/main" id="{F9442059-4B3A-894C-9745-D983863714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7834" y="3077791"/>
            <a:ext cx="400752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en-US" sz="28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7C9EC5-469B-4EDE-B9F3-E7AB0E1EE134}"/>
              </a:ext>
            </a:extLst>
          </p:cNvPr>
          <p:cNvSpPr/>
          <p:nvPr/>
        </p:nvSpPr>
        <p:spPr>
          <a:xfrm>
            <a:off x="4804168" y="3216304"/>
            <a:ext cx="180000" cy="180000"/>
          </a:xfrm>
          <a:prstGeom prst="ellipse">
            <a:avLst/>
          </a:prstGeom>
          <a:solidFill>
            <a:schemeClr val="bg1"/>
          </a:solidFill>
          <a:ln w="31750" cap="rnd" cmpd="sng" algn="ctr">
            <a:solidFill>
              <a:srgbClr val="221C3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5D4EE2-6525-4D62-D6B7-7718C445A7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9205" y="3780102"/>
            <a:ext cx="400752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en-US" sz="28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2984AC34-4125-46C7-BF79-EC5B20D2DB96}"/>
              </a:ext>
            </a:extLst>
          </p:cNvPr>
          <p:cNvSpPr txBox="1"/>
          <p:nvPr/>
        </p:nvSpPr>
        <p:spPr>
          <a:xfrm>
            <a:off x="5362574" y="3838466"/>
            <a:ext cx="6105525" cy="1231106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SzPct val="100000"/>
              <a:buFont typeface="Trebuchet MS" panose="020B0603020202020204" pitchFamily="34" charset="0"/>
              <a:buChar char="​"/>
            </a:pPr>
            <a:r>
              <a:rPr lang="en-US" sz="20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More closely inspecting misclassified examples (our positive precision is not great) to get a better sense of what are the biggest drivers – and potentially doing a more targeted round of feature engineering</a:t>
            </a:r>
            <a:endParaRPr lang="ru-RU" sz="2000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34197A-CEE5-4383-A54E-323E7AA17BB9}"/>
              </a:ext>
            </a:extLst>
          </p:cNvPr>
          <p:cNvSpPr/>
          <p:nvPr/>
        </p:nvSpPr>
        <p:spPr>
          <a:xfrm>
            <a:off x="4804168" y="3905546"/>
            <a:ext cx="180000" cy="180000"/>
          </a:xfrm>
          <a:prstGeom prst="ellipse">
            <a:avLst/>
          </a:prstGeom>
          <a:solidFill>
            <a:schemeClr val="bg1"/>
          </a:solidFill>
          <a:ln w="31750" cap="rnd" cmpd="sng" algn="ctr">
            <a:solidFill>
              <a:srgbClr val="221C3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A31BCA-688B-FA02-12C9-1F6FD0759E5C}"/>
              </a:ext>
            </a:extLst>
          </p:cNvPr>
          <p:cNvSpPr txBox="1"/>
          <p:nvPr/>
        </p:nvSpPr>
        <p:spPr>
          <a:xfrm>
            <a:off x="530941" y="773425"/>
            <a:ext cx="23449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221C35"/>
                </a:solidFill>
                <a:latin typeface="Source Sans Pro SemiBold" panose="020F0502020204030204" pitchFamily="34" charset="0"/>
              </a:rPr>
              <a:t>Potential further</a:t>
            </a:r>
          </a:p>
          <a:p>
            <a:r>
              <a:rPr lang="en-GB" sz="2800" dirty="0">
                <a:solidFill>
                  <a:srgbClr val="221C35"/>
                </a:solidFill>
                <a:latin typeface="Source Sans Pro SemiBold" panose="020F0502020204030204" pitchFamily="34" charset="0"/>
              </a:rPr>
              <a:t>work</a:t>
            </a:r>
            <a:endParaRPr lang="en-GB" sz="2800" dirty="0">
              <a:solidFill>
                <a:srgbClr val="221C35"/>
              </a:solidFill>
            </a:endParaRP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2D211C9D-2688-47E0-BF60-8BBD74CAC26A}"/>
              </a:ext>
            </a:extLst>
          </p:cNvPr>
          <p:cNvSpPr txBox="1"/>
          <p:nvPr/>
        </p:nvSpPr>
        <p:spPr>
          <a:xfrm>
            <a:off x="5362574" y="5460913"/>
            <a:ext cx="6105525" cy="307777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SzPct val="100000"/>
              <a:buFont typeface="Trebuchet MS" panose="020B0603020202020204" pitchFamily="34" charset="0"/>
              <a:buChar char="​"/>
            </a:pPr>
            <a:r>
              <a:rPr lang="en-US" sz="2000" dirty="0" err="1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Gridsearch</a:t>
            </a:r>
            <a:r>
              <a:rPr lang="en-US" sz="20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on hyperparameters</a:t>
            </a:r>
            <a:endParaRPr lang="ru-RU" sz="2000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FBD9CA1-41C1-519C-F1DA-47DE0936AC68}"/>
              </a:ext>
            </a:extLst>
          </p:cNvPr>
          <p:cNvSpPr/>
          <p:nvPr/>
        </p:nvSpPr>
        <p:spPr>
          <a:xfrm>
            <a:off x="4804168" y="5552260"/>
            <a:ext cx="180000" cy="180000"/>
          </a:xfrm>
          <a:prstGeom prst="ellipse">
            <a:avLst/>
          </a:prstGeom>
          <a:solidFill>
            <a:schemeClr val="bg1"/>
          </a:solidFill>
          <a:ln w="31750" cap="rnd" cmpd="sng" algn="ctr">
            <a:solidFill>
              <a:srgbClr val="221C3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E3CB07-3613-412F-84B8-2CA9694A75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9205" y="5426816"/>
            <a:ext cx="400751" cy="43088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en-GB" sz="28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  <a:endParaRPr lang="en-US" sz="28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9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C3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5F258A-B158-8803-ED6D-F3D80F5FB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C3E0-2B91-460C-E072-20F3AC237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7032" y="2950400"/>
            <a:ext cx="3637935" cy="957199"/>
          </a:xfrm>
        </p:spPr>
        <p:txBody>
          <a:bodyPr>
            <a:normAutofit/>
          </a:bodyPr>
          <a:lstStyle/>
          <a:p>
            <a:pPr algn="l"/>
            <a:r>
              <a:rPr lang="en-GB" sz="5400" dirty="0">
                <a:solidFill>
                  <a:schemeClr val="bg1"/>
                </a:solidFill>
                <a:latin typeface="Source Sans Pro SemiBold" panose="020F0502020204030204" pitchFamily="34" charset="0"/>
              </a:rPr>
              <a:t>Questions?</a:t>
            </a:r>
            <a:endParaRPr lang="en-GB" sz="5400" dirty="0">
              <a:solidFill>
                <a:srgbClr val="221C35"/>
              </a:solidFill>
              <a:latin typeface="Source Sans Pro Semi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F4E39-27B8-4ABA-8893-2832F473A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4B0192-DF02-82D7-E2F8-6B4EDA83CB2C}"/>
              </a:ext>
            </a:extLst>
          </p:cNvPr>
          <p:cNvSpPr txBox="1"/>
          <p:nvPr/>
        </p:nvSpPr>
        <p:spPr>
          <a:xfrm>
            <a:off x="300709" y="607554"/>
            <a:ext cx="1044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221C35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endParaRPr lang="en-GB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52B4C1A-8C03-A39D-C29F-24ED38693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20" y="2192162"/>
            <a:ext cx="3054776" cy="239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C39CC97-383F-4A72-CAC4-E99667F71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096" y="2192161"/>
            <a:ext cx="3054776" cy="239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93A38E-ED2C-F1F2-5CDC-196DF426A5D8}"/>
              </a:ext>
            </a:extLst>
          </p:cNvPr>
          <p:cNvSpPr txBox="1"/>
          <p:nvPr/>
        </p:nvSpPr>
        <p:spPr>
          <a:xfrm>
            <a:off x="479320" y="575188"/>
            <a:ext cx="8885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221C35"/>
                </a:solidFill>
                <a:latin typeface="Source Sans Pro SemiBold" panose="020F0502020204030204" pitchFamily="34" charset="0"/>
              </a:rPr>
              <a:t>Appendix</a:t>
            </a:r>
            <a:endParaRPr lang="en-GB" sz="2800" dirty="0">
              <a:solidFill>
                <a:srgbClr val="221C35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5D956FF-731C-2C79-EDF0-917FD304D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906" y="2154999"/>
            <a:ext cx="3054776" cy="308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3A0014-A8C3-6CF3-B23E-BE0DB5FE0E40}"/>
              </a:ext>
            </a:extLst>
          </p:cNvPr>
          <p:cNvSpPr txBox="1"/>
          <p:nvPr/>
        </p:nvSpPr>
        <p:spPr>
          <a:xfrm>
            <a:off x="789637" y="1597917"/>
            <a:ext cx="30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PCA/Scree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9C9EF-5772-8F8D-30E9-356F305417DF}"/>
              </a:ext>
            </a:extLst>
          </p:cNvPr>
          <p:cNvSpPr txBox="1"/>
          <p:nvPr/>
        </p:nvSpPr>
        <p:spPr>
          <a:xfrm>
            <a:off x="8751729" y="1597917"/>
            <a:ext cx="30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AUC curve</a:t>
            </a:r>
          </a:p>
        </p:txBody>
      </p:sp>
    </p:spTree>
    <p:extLst>
      <p:ext uri="{BB962C8B-B14F-4D97-AF65-F5344CB8AC3E}">
        <p14:creationId xmlns:p14="http://schemas.microsoft.com/office/powerpoint/2010/main" val="390636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C9C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43C26F-3140-D192-45DB-2352F70C2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387743-9BF9-38A3-09AC-9D8E8B4AC4E8}"/>
              </a:ext>
            </a:extLst>
          </p:cNvPr>
          <p:cNvSpPr/>
          <p:nvPr/>
        </p:nvSpPr>
        <p:spPr>
          <a:xfrm>
            <a:off x="0" y="0"/>
            <a:ext cx="4401671" cy="6858000"/>
          </a:xfrm>
          <a:prstGeom prst="rect">
            <a:avLst/>
          </a:prstGeom>
          <a:solidFill>
            <a:srgbClr val="221C35"/>
          </a:solidFill>
          <a:ln>
            <a:solidFill>
              <a:srgbClr val="221C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558E47-FCD4-5DFF-C2B6-120393DD7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944" y="3036794"/>
            <a:ext cx="2298717" cy="784412"/>
          </a:xfrm>
        </p:spPr>
        <p:txBody>
          <a:bodyPr>
            <a:normAutofit/>
          </a:bodyPr>
          <a:lstStyle/>
          <a:p>
            <a:r>
              <a:rPr lang="en-GB" sz="5000" dirty="0">
                <a:solidFill>
                  <a:schemeClr val="bg1"/>
                </a:solidFill>
                <a:latin typeface="Source Sans Pro SemiBold" panose="020F0502020204030204" pitchFamily="34" charset="0"/>
              </a:rPr>
              <a:t>Agenda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9B42690-CB8F-44A2-B189-9987C25511A7}"/>
              </a:ext>
            </a:extLst>
          </p:cNvPr>
          <p:cNvSpPr txBox="1"/>
          <p:nvPr/>
        </p:nvSpPr>
        <p:spPr>
          <a:xfrm>
            <a:off x="8447104" y="1422027"/>
            <a:ext cx="2704116" cy="738664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4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problem and initial data analysis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AB949ED7-3848-4C54-9345-6AD4426260A1}"/>
              </a:ext>
            </a:extLst>
          </p:cNvPr>
          <p:cNvSpPr txBox="1"/>
          <p:nvPr/>
        </p:nvSpPr>
        <p:spPr>
          <a:xfrm>
            <a:off x="8447105" y="3224769"/>
            <a:ext cx="2835412" cy="738664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4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Feature engineering and early modelling 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2EB4747-108B-49CA-A34D-31A65E325FE1}"/>
              </a:ext>
            </a:extLst>
          </p:cNvPr>
          <p:cNvSpPr txBox="1"/>
          <p:nvPr/>
        </p:nvSpPr>
        <p:spPr>
          <a:xfrm>
            <a:off x="8447104" y="5033214"/>
            <a:ext cx="2975518" cy="738664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4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Reflections and potential next steps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F7CDD983-0510-42A5-A4F2-47CFF8AA3FAD}"/>
              </a:ext>
            </a:extLst>
          </p:cNvPr>
          <p:cNvSpPr txBox="1"/>
          <p:nvPr/>
        </p:nvSpPr>
        <p:spPr>
          <a:xfrm>
            <a:off x="6900680" y="1447101"/>
            <a:ext cx="561051" cy="677108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srgbClr val="221C35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21C35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6F0687DE-7D30-4698-95AC-1951F8DE0423}"/>
              </a:ext>
            </a:extLst>
          </p:cNvPr>
          <p:cNvSpPr txBox="1"/>
          <p:nvPr/>
        </p:nvSpPr>
        <p:spPr>
          <a:xfrm>
            <a:off x="6900680" y="3255547"/>
            <a:ext cx="561051" cy="677108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srgbClr val="221C35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21C35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B0CF0BF4-4702-4CAC-9483-332403503028}"/>
              </a:ext>
            </a:extLst>
          </p:cNvPr>
          <p:cNvSpPr txBox="1"/>
          <p:nvPr/>
        </p:nvSpPr>
        <p:spPr>
          <a:xfrm>
            <a:off x="6900680" y="5063992"/>
            <a:ext cx="561051" cy="677108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srgbClr val="221C35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21C35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928671-CA63-4009-82EA-9A15DA3FD05F}"/>
              </a:ext>
            </a:extLst>
          </p:cNvPr>
          <p:cNvSpPr/>
          <p:nvPr/>
        </p:nvSpPr>
        <p:spPr>
          <a:xfrm>
            <a:off x="4984024" y="1065655"/>
            <a:ext cx="1440000" cy="1440000"/>
          </a:xfrm>
          <a:prstGeom prst="ellipse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algn="ctr" rotWithShape="0">
              <a:schemeClr val="bg1">
                <a:lumMod val="65000"/>
                <a:alpha val="2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735906-2D88-4FB1-8E3A-3B587AEB5C50}"/>
              </a:ext>
            </a:extLst>
          </p:cNvPr>
          <p:cNvSpPr/>
          <p:nvPr/>
        </p:nvSpPr>
        <p:spPr>
          <a:xfrm>
            <a:off x="4984024" y="2879393"/>
            <a:ext cx="1440000" cy="1440000"/>
          </a:xfrm>
          <a:prstGeom prst="ellipse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algn="ctr" rotWithShape="0">
              <a:schemeClr val="bg1">
                <a:lumMod val="65000"/>
                <a:alpha val="2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0D71104-D76C-425F-9AC0-2FC11695BDB2}"/>
              </a:ext>
            </a:extLst>
          </p:cNvPr>
          <p:cNvSpPr/>
          <p:nvPr/>
        </p:nvSpPr>
        <p:spPr>
          <a:xfrm>
            <a:off x="4984024" y="4682546"/>
            <a:ext cx="1440000" cy="1440000"/>
          </a:xfrm>
          <a:prstGeom prst="ellipse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algn="ctr" rotWithShape="0">
              <a:schemeClr val="bg1">
                <a:lumMod val="65000"/>
                <a:alpha val="2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CC1D1E-0AEB-4EF3-91E7-2E5D9ED3D773}"/>
              </a:ext>
            </a:extLst>
          </p:cNvPr>
          <p:cNvCxnSpPr/>
          <p:nvPr/>
        </p:nvCxnSpPr>
        <p:spPr>
          <a:xfrm>
            <a:off x="7970447" y="1190614"/>
            <a:ext cx="0" cy="1190083"/>
          </a:xfrm>
          <a:prstGeom prst="line">
            <a:avLst/>
          </a:prstGeom>
          <a:ln w="9525" cap="rnd" cmpd="sng" algn="ctr">
            <a:solidFill>
              <a:srgbClr val="221C3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9C8D72-D2B8-4CC6-B96F-A7B4B340C7A1}"/>
              </a:ext>
            </a:extLst>
          </p:cNvPr>
          <p:cNvCxnSpPr/>
          <p:nvPr/>
        </p:nvCxnSpPr>
        <p:spPr>
          <a:xfrm>
            <a:off x="7970447" y="2999060"/>
            <a:ext cx="0" cy="1190083"/>
          </a:xfrm>
          <a:prstGeom prst="line">
            <a:avLst/>
          </a:prstGeom>
          <a:ln w="9525" cap="rnd" cmpd="sng" algn="ctr">
            <a:solidFill>
              <a:srgbClr val="221C3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A4A7AE-76A1-45D5-8B44-4BFC9809573C}"/>
              </a:ext>
            </a:extLst>
          </p:cNvPr>
          <p:cNvCxnSpPr/>
          <p:nvPr/>
        </p:nvCxnSpPr>
        <p:spPr>
          <a:xfrm>
            <a:off x="7970447" y="4807505"/>
            <a:ext cx="0" cy="1190083"/>
          </a:xfrm>
          <a:prstGeom prst="line">
            <a:avLst/>
          </a:prstGeom>
          <a:ln w="9525" cap="rnd" cmpd="sng" algn="ctr">
            <a:solidFill>
              <a:srgbClr val="221C3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E25D81-9B80-528C-091B-9747F546B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21" y="1358831"/>
            <a:ext cx="853647" cy="853647"/>
          </a:xfrm>
          <a:prstGeom prst="rect">
            <a:avLst/>
          </a:prstGeom>
        </p:spPr>
      </p:pic>
      <p:pic>
        <p:nvPicPr>
          <p:cNvPr id="36" name="Picture 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1CABB2-5C46-A5A8-E481-333C613CA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21" y="3174681"/>
            <a:ext cx="853647" cy="853647"/>
          </a:xfrm>
          <a:prstGeom prst="rect">
            <a:avLst/>
          </a:prstGeom>
        </p:spPr>
      </p:pic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890258B-45E0-04F4-BDF6-6310BECC1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439" y="4990531"/>
            <a:ext cx="824029" cy="82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0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C3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AF0583-ABD5-9CB6-D38C-DFC13489D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D8300-06E3-FBC4-9A88-0995E4E97963}"/>
              </a:ext>
            </a:extLst>
          </p:cNvPr>
          <p:cNvSpPr txBox="1"/>
          <p:nvPr/>
        </p:nvSpPr>
        <p:spPr>
          <a:xfrm>
            <a:off x="2464210" y="2828835"/>
            <a:ext cx="7263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4DC9C3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"Given information on a range of socio-economic factors about a US individual, can we predict whether or not they earn more than $50,000 per year?"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E4F8B-8322-EC2F-6555-400E32674E1E}"/>
              </a:ext>
            </a:extLst>
          </p:cNvPr>
          <p:cNvSpPr txBox="1"/>
          <p:nvPr/>
        </p:nvSpPr>
        <p:spPr>
          <a:xfrm>
            <a:off x="501444" y="575188"/>
            <a:ext cx="712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Source Sans Pro SemiBold" panose="020F0502020204030204" pitchFamily="34" charset="0"/>
              </a:rPr>
              <a:t>The problem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94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BAB77-17D4-882E-3969-DC8CC120B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0">
            <a:extLst>
              <a:ext uri="{FF2B5EF4-FFF2-40B4-BE49-F238E27FC236}">
                <a16:creationId xmlns:a16="http://schemas.microsoft.com/office/drawing/2014/main" id="{D45C9F5D-E9D4-4058-AFED-3B97D2F7D6FE}"/>
              </a:ext>
            </a:extLst>
          </p:cNvPr>
          <p:cNvSpPr/>
          <p:nvPr/>
        </p:nvSpPr>
        <p:spPr bwMode="ltGray">
          <a:xfrm>
            <a:off x="0" y="-1310"/>
            <a:ext cx="4434207" cy="6859310"/>
          </a:xfrm>
          <a:custGeom>
            <a:avLst/>
            <a:gdLst>
              <a:gd name="connsiteX0" fmla="*/ 0 w 4434207"/>
              <a:gd name="connsiteY0" fmla="*/ 0 h 6859310"/>
              <a:gd name="connsiteX1" fmla="*/ 630001 w 4434207"/>
              <a:gd name="connsiteY1" fmla="*/ 0 h 6859310"/>
              <a:gd name="connsiteX2" fmla="*/ 630001 w 4434207"/>
              <a:gd name="connsiteY2" fmla="*/ 1310 h 6859310"/>
              <a:gd name="connsiteX3" fmla="*/ 3610828 w 4434207"/>
              <a:gd name="connsiteY3" fmla="*/ 1310 h 6859310"/>
              <a:gd name="connsiteX4" fmla="*/ 4434207 w 4434207"/>
              <a:gd name="connsiteY4" fmla="*/ 3430310 h 6859310"/>
              <a:gd name="connsiteX5" fmla="*/ 3610828 w 4434207"/>
              <a:gd name="connsiteY5" fmla="*/ 6859310 h 6859310"/>
              <a:gd name="connsiteX6" fmla="*/ 345895 w 4434207"/>
              <a:gd name="connsiteY6" fmla="*/ 6859310 h 6859310"/>
              <a:gd name="connsiteX7" fmla="*/ 345895 w 4434207"/>
              <a:gd name="connsiteY7" fmla="*/ 6858000 h 6859310"/>
              <a:gd name="connsiteX8" fmla="*/ 0 w 4434207"/>
              <a:gd name="connsiteY8" fmla="*/ 6858000 h 685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34207" h="6859310">
                <a:moveTo>
                  <a:pt x="0" y="0"/>
                </a:moveTo>
                <a:lnTo>
                  <a:pt x="630001" y="0"/>
                </a:lnTo>
                <a:lnTo>
                  <a:pt x="630001" y="1310"/>
                </a:lnTo>
                <a:lnTo>
                  <a:pt x="3610828" y="1310"/>
                </a:lnTo>
                <a:lnTo>
                  <a:pt x="4434207" y="3430310"/>
                </a:lnTo>
                <a:lnTo>
                  <a:pt x="3610828" y="6859310"/>
                </a:lnTo>
                <a:lnTo>
                  <a:pt x="345895" y="6859310"/>
                </a:lnTo>
                <a:lnTo>
                  <a:pt x="34589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DC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C20EC-28A9-0000-881B-A83B2FE0238B}"/>
              </a:ext>
            </a:extLst>
          </p:cNvPr>
          <p:cNvSpPr txBox="1"/>
          <p:nvPr/>
        </p:nvSpPr>
        <p:spPr>
          <a:xfrm>
            <a:off x="1047136" y="2735847"/>
            <a:ext cx="25588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221C35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Two key measures of success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FBA818-668D-4E38-BE01-6EA40E16A839}"/>
              </a:ext>
            </a:extLst>
          </p:cNvPr>
          <p:cNvSpPr/>
          <p:nvPr/>
        </p:nvSpPr>
        <p:spPr>
          <a:xfrm>
            <a:off x="4733106" y="1115576"/>
            <a:ext cx="1469008" cy="1469008"/>
          </a:xfrm>
          <a:prstGeom prst="ellipse">
            <a:avLst/>
          </a:prstGeom>
          <a:solidFill>
            <a:srgbClr val="FFFFFF"/>
          </a:solidFill>
          <a:ln w="19050" cap="rnd" cmpd="sng" algn="ctr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err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503AC1-F66D-4B99-80BC-D706640F1F34}"/>
              </a:ext>
            </a:extLst>
          </p:cNvPr>
          <p:cNvSpPr/>
          <p:nvPr/>
        </p:nvSpPr>
        <p:spPr>
          <a:xfrm>
            <a:off x="4733106" y="3991330"/>
            <a:ext cx="1469008" cy="1469008"/>
          </a:xfrm>
          <a:prstGeom prst="ellipse">
            <a:avLst/>
          </a:prstGeom>
          <a:solidFill>
            <a:srgbClr val="FFFFFF"/>
          </a:solidFill>
          <a:ln w="19050" cap="rnd" cmpd="sng" algn="ctr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err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64B44A-5AAA-4C0D-8BD3-38A39BA2C2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114" y="1115576"/>
            <a:ext cx="360000" cy="360000"/>
          </a:xfrm>
          <a:prstGeom prst="ellipse">
            <a:avLst/>
          </a:prstGeom>
          <a:solidFill>
            <a:srgbClr val="221C35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6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C8937A-BF59-4357-ADF2-CBC6105906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2114" y="3991330"/>
            <a:ext cx="360000" cy="360000"/>
          </a:xfrm>
          <a:prstGeom prst="ellipse">
            <a:avLst/>
          </a:prstGeom>
          <a:solidFill>
            <a:srgbClr val="221C35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ru-RU" sz="16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endParaRPr lang="en-US" sz="160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ee4pHeader1">
            <a:extLst>
              <a:ext uri="{FF2B5EF4-FFF2-40B4-BE49-F238E27FC236}">
                <a16:creationId xmlns:a16="http://schemas.microsoft.com/office/drawing/2014/main" id="{863067B3-F584-4BB0-A0AA-39DD87A9DECD}"/>
              </a:ext>
            </a:extLst>
          </p:cNvPr>
          <p:cNvSpPr txBox="1"/>
          <p:nvPr/>
        </p:nvSpPr>
        <p:spPr>
          <a:xfrm>
            <a:off x="6577370" y="1680132"/>
            <a:ext cx="4981576" cy="553998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/>
            <a:r>
              <a:rPr lang="en-US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We want to have confidence in our predictions – how good (or bad) are they?  </a:t>
            </a:r>
            <a:endParaRPr lang="ru-RU" dirty="0">
              <a:solidFill>
                <a:srgbClr val="221C35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CBE64-DB7D-4062-9F5A-5F5ED0530D6E}"/>
              </a:ext>
            </a:extLst>
          </p:cNvPr>
          <p:cNvSpPr/>
          <p:nvPr/>
        </p:nvSpPr>
        <p:spPr>
          <a:xfrm>
            <a:off x="6577370" y="1115576"/>
            <a:ext cx="4981576" cy="369332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Trebuchet MS" panose="020B0603020202020204" pitchFamily="34" charset="0"/>
              <a:buChar char="​"/>
            </a:pPr>
            <a:r>
              <a:rPr lang="en-US" sz="24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Accuracy</a:t>
            </a:r>
          </a:p>
        </p:txBody>
      </p:sp>
      <p:sp>
        <p:nvSpPr>
          <p:cNvPr id="12" name="ee4pHeader1">
            <a:extLst>
              <a:ext uri="{FF2B5EF4-FFF2-40B4-BE49-F238E27FC236}">
                <a16:creationId xmlns:a16="http://schemas.microsoft.com/office/drawing/2014/main" id="{6CECDAE9-D6D0-4894-A45E-47C97D86E2BA}"/>
              </a:ext>
            </a:extLst>
          </p:cNvPr>
          <p:cNvSpPr txBox="1"/>
          <p:nvPr/>
        </p:nvSpPr>
        <p:spPr>
          <a:xfrm>
            <a:off x="6577370" y="4555886"/>
            <a:ext cx="4981576" cy="553998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/>
            <a:r>
              <a:rPr lang="en-US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We need to be able to identify the main factors driving the predictions</a:t>
            </a:r>
            <a:endParaRPr lang="ru-RU" dirty="0">
              <a:solidFill>
                <a:srgbClr val="221C35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91EB09-BD15-4BF4-9CB2-78A10800B24D}"/>
              </a:ext>
            </a:extLst>
          </p:cNvPr>
          <p:cNvSpPr/>
          <p:nvPr/>
        </p:nvSpPr>
        <p:spPr>
          <a:xfrm>
            <a:off x="6577370" y="3991330"/>
            <a:ext cx="4981576" cy="369332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Trebuchet MS" panose="020B0603020202020204" pitchFamily="34" charset="0"/>
              <a:buChar char="​"/>
            </a:pPr>
            <a:r>
              <a:rPr lang="en-US" sz="24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Explainability</a:t>
            </a:r>
          </a:p>
        </p:txBody>
      </p:sp>
      <p:sp>
        <p:nvSpPr>
          <p:cNvPr id="14" name="AutoShape 3">
            <a:extLst>
              <a:ext uri="{FF2B5EF4-FFF2-40B4-BE49-F238E27FC236}">
                <a16:creationId xmlns:a16="http://schemas.microsoft.com/office/drawing/2014/main" id="{35948D48-4B21-45E5-BAC0-AF51988D891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986766" y="1369237"/>
            <a:ext cx="961687" cy="96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AutoShape 21">
            <a:extLst>
              <a:ext uri="{FF2B5EF4-FFF2-40B4-BE49-F238E27FC236}">
                <a16:creationId xmlns:a16="http://schemas.microsoft.com/office/drawing/2014/main" id="{731F7C87-9B69-46B6-ABA9-8495BD5A0E9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986766" y="4244991"/>
            <a:ext cx="961687" cy="96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5F90DA-C434-4495-8A89-F07D8FEA0682}"/>
              </a:ext>
            </a:extLst>
          </p:cNvPr>
          <p:cNvCxnSpPr>
            <a:cxnSpLocks/>
          </p:cNvCxnSpPr>
          <p:nvPr/>
        </p:nvCxnSpPr>
        <p:spPr>
          <a:xfrm>
            <a:off x="4645147" y="3436374"/>
            <a:ext cx="7543800" cy="0"/>
          </a:xfrm>
          <a:prstGeom prst="line">
            <a:avLst/>
          </a:prstGeom>
          <a:ln w="9525" cap="rnd">
            <a:solidFill>
              <a:schemeClr val="bg1">
                <a:lumMod val="75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4196A10-8966-EC82-1191-FBC412AC8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2" y="1428083"/>
            <a:ext cx="851790" cy="851790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F374420-E8A4-6FD3-32B5-82A4D264F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764" y="4278832"/>
            <a:ext cx="822186" cy="82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3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48363-35FD-5DE8-1B19-63A61E35C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396ECB-D625-27E7-AAF6-98A9FDBEA840}"/>
              </a:ext>
            </a:extLst>
          </p:cNvPr>
          <p:cNvSpPr txBox="1"/>
          <p:nvPr/>
        </p:nvSpPr>
        <p:spPr>
          <a:xfrm>
            <a:off x="479321" y="575188"/>
            <a:ext cx="718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221C35"/>
                </a:solidFill>
                <a:latin typeface="Source Sans Pro SemiBold" panose="020F0502020204030204" pitchFamily="34" charset="0"/>
              </a:rPr>
              <a:t>The data</a:t>
            </a:r>
            <a:endParaRPr lang="en-GB" sz="2800" dirty="0">
              <a:solidFill>
                <a:srgbClr val="221C3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F2EC1-AAC0-A47F-B526-11C1BB1DE4ED}"/>
              </a:ext>
            </a:extLst>
          </p:cNvPr>
          <p:cNvSpPr txBox="1"/>
          <p:nvPr/>
        </p:nvSpPr>
        <p:spPr>
          <a:xfrm>
            <a:off x="855406" y="2462981"/>
            <a:ext cx="44540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1C35"/>
                </a:solidFill>
                <a:latin typeface="Source Sans Pro" panose="020F0502020204030204" pitchFamily="34" charset="0"/>
                <a:ea typeface="Source Sans Pro Light" panose="020B0403030403020204" pitchFamily="34" charset="0"/>
              </a:rPr>
              <a:t>300k records of US census data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1C35"/>
                </a:solidFill>
                <a:latin typeface="Source Sans Pro" panose="020F0502020204030204" pitchFamily="34" charset="0"/>
                <a:ea typeface="Source Sans Pro Light" panose="020B0403030403020204" pitchFamily="34" charset="0"/>
              </a:rPr>
              <a:t>200k records to be used for training (and validation)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1C35"/>
                </a:solidFill>
                <a:latin typeface="Source Sans Pro" panose="020F0502020204030204" pitchFamily="34" charset="0"/>
                <a:ea typeface="Source Sans Pro Light" panose="020B0403030403020204" pitchFamily="34" charset="0"/>
              </a:rPr>
              <a:t>100k for testing (holdout)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1C35"/>
                </a:solidFill>
                <a:latin typeface="Source Sans Pro" panose="020F0502020204030204" pitchFamily="34" charset="0"/>
                <a:ea typeface="Source Sans Pro Light" panose="020B0403030403020204" pitchFamily="34" charset="0"/>
              </a:rPr>
              <a:t>40 pieces of information for each record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E7975"/>
                </a:solidFill>
                <a:latin typeface="Source Sans Pro" panose="020F0502020204030204" pitchFamily="34" charset="0"/>
                <a:ea typeface="Source Sans Pro Light" panose="020B0403030403020204" pitchFamily="34" charset="0"/>
              </a:rPr>
              <a:t>7 numerical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E7975"/>
                </a:solidFill>
                <a:latin typeface="Source Sans Pro" panose="020F0502020204030204" pitchFamily="34" charset="0"/>
                <a:ea typeface="Source Sans Pro Light" panose="020B0403030403020204" pitchFamily="34" charset="0"/>
              </a:rPr>
              <a:t>33 categorical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D58ED-2C76-BD25-0F43-CD2686ACC7F1}"/>
              </a:ext>
            </a:extLst>
          </p:cNvPr>
          <p:cNvSpPr txBox="1"/>
          <p:nvPr/>
        </p:nvSpPr>
        <p:spPr>
          <a:xfrm>
            <a:off x="855406" y="1880419"/>
            <a:ext cx="30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Available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3E165-B251-91CC-C491-AEED9DBDE07C}"/>
              </a:ext>
            </a:extLst>
          </p:cNvPr>
          <p:cNvSpPr txBox="1"/>
          <p:nvPr/>
        </p:nvSpPr>
        <p:spPr>
          <a:xfrm>
            <a:off x="6882583" y="1880419"/>
            <a:ext cx="336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Example information in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8D6D4-5E09-3E1D-EAB2-592FADF36C7D}"/>
              </a:ext>
            </a:extLst>
          </p:cNvPr>
          <p:cNvSpPr txBox="1"/>
          <p:nvPr/>
        </p:nvSpPr>
        <p:spPr>
          <a:xfrm>
            <a:off x="6882583" y="2462981"/>
            <a:ext cx="445401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1C35"/>
                </a:solidFill>
                <a:latin typeface="Source Sans Pro" panose="020F0502020204030204" pitchFamily="34" charset="0"/>
                <a:ea typeface="Source Sans Pro Light" panose="020B0403030403020204" pitchFamily="34" charset="0"/>
              </a:rPr>
              <a:t>Age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1C35"/>
                </a:solidFill>
                <a:latin typeface="Source Sans Pro" panose="020F0502020204030204" pitchFamily="34" charset="0"/>
                <a:ea typeface="Source Sans Pro Light" panose="020B0403030403020204" pitchFamily="34" charset="0"/>
              </a:rPr>
              <a:t>Gender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1C35"/>
                </a:solidFill>
                <a:latin typeface="Source Sans Pro" panose="020F0502020204030204" pitchFamily="34" charset="0"/>
                <a:ea typeface="Source Sans Pro Light" panose="020B0403030403020204" pitchFamily="34" charset="0"/>
              </a:rPr>
              <a:t>Residence details (duration at address, main householder/child, etc.)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1C35"/>
                </a:solidFill>
                <a:latin typeface="Source Sans Pro" panose="020F0502020204030204" pitchFamily="34" charset="0"/>
                <a:ea typeface="Source Sans Pro Light" panose="020B0403030403020204" pitchFamily="34" charset="0"/>
              </a:rPr>
              <a:t>Level of education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1C35"/>
                </a:solidFill>
                <a:latin typeface="Source Sans Pro" panose="020F0502020204030204" pitchFamily="34" charset="0"/>
                <a:ea typeface="Source Sans Pro Light" panose="020B0403030403020204" pitchFamily="34" charset="0"/>
              </a:rPr>
              <a:t>Tax information (filing status, capital gains/losses)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1C35"/>
                </a:solidFill>
                <a:latin typeface="Source Sans Pro" panose="020F0502020204030204" pitchFamily="34" charset="0"/>
                <a:ea typeface="Source Sans Pro Light" panose="020B0403030403020204" pitchFamily="34" charset="0"/>
              </a:rPr>
              <a:t>Employment status &amp; industry codes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35D3ED-4A78-CD00-714F-E54D9E72A911}"/>
              </a:ext>
            </a:extLst>
          </p:cNvPr>
          <p:cNvCxnSpPr/>
          <p:nvPr/>
        </p:nvCxnSpPr>
        <p:spPr>
          <a:xfrm>
            <a:off x="6032090" y="1570704"/>
            <a:ext cx="0" cy="4277032"/>
          </a:xfrm>
          <a:prstGeom prst="line">
            <a:avLst/>
          </a:prstGeom>
          <a:ln w="9525">
            <a:solidFill>
              <a:srgbClr val="4DC9C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C4BF755-7BB7-455E-57C7-4FEBCFB0A1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52090" y="3644743"/>
            <a:ext cx="360000" cy="360000"/>
          </a:xfrm>
          <a:prstGeom prst="ellipse">
            <a:avLst/>
          </a:prstGeom>
          <a:solidFill>
            <a:srgbClr val="4DC9C3"/>
          </a:solidFill>
          <a:ln w="10795" cap="flat" cmpd="sng" algn="ctr">
            <a:solidFill>
              <a:srgbClr val="4DC9C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GB" sz="1600" kern="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&gt;</a:t>
            </a:r>
            <a:endParaRPr lang="en-US" sz="1600" kern="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4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56F67-7265-AEE6-D6F9-C2C554E5A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D3E3AA-80F2-13BA-CED8-175F0C6F50E1}"/>
              </a:ext>
            </a:extLst>
          </p:cNvPr>
          <p:cNvSpPr txBox="1"/>
          <p:nvPr/>
        </p:nvSpPr>
        <p:spPr>
          <a:xfrm>
            <a:off x="479320" y="575188"/>
            <a:ext cx="8885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221C35"/>
                </a:solidFill>
                <a:latin typeface="Source Sans Pro SemiBold" panose="020F0502020204030204" pitchFamily="34" charset="0"/>
              </a:rPr>
              <a:t>Exploratory data analysis</a:t>
            </a:r>
            <a:endParaRPr lang="en-GB" sz="2800" dirty="0">
              <a:solidFill>
                <a:srgbClr val="221C3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E5D81-5A8A-DD7F-BDB3-F267E9858017}"/>
              </a:ext>
            </a:extLst>
          </p:cNvPr>
          <p:cNvSpPr txBox="1"/>
          <p:nvPr/>
        </p:nvSpPr>
        <p:spPr>
          <a:xfrm>
            <a:off x="752167" y="1636758"/>
            <a:ext cx="30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Key initial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E7398-DB72-8D90-72A4-4949E2DDF2A4}"/>
              </a:ext>
            </a:extLst>
          </p:cNvPr>
          <p:cNvSpPr txBox="1"/>
          <p:nvPr/>
        </p:nvSpPr>
        <p:spPr>
          <a:xfrm>
            <a:off x="5445837" y="1636758"/>
            <a:ext cx="30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Answers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5E0A5C-65F7-6E5C-3CE3-20AE371DDD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2167" y="2452930"/>
            <a:ext cx="360000" cy="360000"/>
          </a:xfrm>
          <a:prstGeom prst="ellipse">
            <a:avLst/>
          </a:prstGeom>
          <a:solidFill>
            <a:srgbClr val="221C35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6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C005FF-1D98-E3E9-2226-B7DF5C3249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2167" y="3406006"/>
            <a:ext cx="360000" cy="360000"/>
          </a:xfrm>
          <a:prstGeom prst="ellipse">
            <a:avLst/>
          </a:prstGeom>
          <a:solidFill>
            <a:srgbClr val="221C35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6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981C8E-1497-77FA-DF68-2BED7C2116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2167" y="4359082"/>
            <a:ext cx="360000" cy="360000"/>
          </a:xfrm>
          <a:prstGeom prst="ellipse">
            <a:avLst/>
          </a:prstGeom>
          <a:solidFill>
            <a:srgbClr val="221C35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6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5144BC-3AE5-C5F1-91E3-D17142A1C5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2167" y="5312158"/>
            <a:ext cx="360000" cy="360000"/>
          </a:xfrm>
          <a:prstGeom prst="ellipse">
            <a:avLst/>
          </a:prstGeom>
          <a:solidFill>
            <a:srgbClr val="221C35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1600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AE4E6A-E1F9-C66F-B7D8-C2ECE65335BB}"/>
              </a:ext>
            </a:extLst>
          </p:cNvPr>
          <p:cNvSpPr txBox="1"/>
          <p:nvPr/>
        </p:nvSpPr>
        <p:spPr>
          <a:xfrm>
            <a:off x="1244393" y="2364440"/>
            <a:ext cx="3668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What sort of class imbalance do we have in our "target variable"?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80522-A9FA-B069-19A2-4DA5151DFEFC}"/>
              </a:ext>
            </a:extLst>
          </p:cNvPr>
          <p:cNvSpPr txBox="1"/>
          <p:nvPr/>
        </p:nvSpPr>
        <p:spPr>
          <a:xfrm>
            <a:off x="1244393" y="3316707"/>
            <a:ext cx="3668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How much duplication/correlation is there between factors?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EA2120-D7CE-4F22-D442-5E759FE2CCD9}"/>
              </a:ext>
            </a:extLst>
          </p:cNvPr>
          <p:cNvSpPr txBox="1"/>
          <p:nvPr/>
        </p:nvSpPr>
        <p:spPr>
          <a:xfrm>
            <a:off x="1244393" y="4268974"/>
            <a:ext cx="3668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Can we quickly establish a set of candidate factors?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A7DB8C-AE26-E3E7-4105-0F6A81AD236E}"/>
              </a:ext>
            </a:extLst>
          </p:cNvPr>
          <p:cNvSpPr txBox="1"/>
          <p:nvPr/>
        </p:nvSpPr>
        <p:spPr>
          <a:xfrm>
            <a:off x="1244393" y="5221242"/>
            <a:ext cx="3668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Within these, are some categories more useful to us than others?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20FF3B-0C19-099E-CB53-5717BB53C637}"/>
              </a:ext>
            </a:extLst>
          </p:cNvPr>
          <p:cNvSpPr txBox="1"/>
          <p:nvPr/>
        </p:nvSpPr>
        <p:spPr>
          <a:xfrm>
            <a:off x="5522037" y="2328120"/>
            <a:ext cx="5759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4DC9C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Only about 6.2% of data is in the "positive" (earnings over $50k) class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72C406-A643-3D10-96A3-D92159DE7B1C}"/>
              </a:ext>
            </a:extLst>
          </p:cNvPr>
          <p:cNvSpPr txBox="1"/>
          <p:nvPr/>
        </p:nvSpPr>
        <p:spPr>
          <a:xfrm>
            <a:off x="5522037" y="4256868"/>
            <a:ext cx="5759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4DC9C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Comparing per-class feature distributions certainly gives an early indication of what could be promising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19A29F-D8E1-C7E4-0D88-9738AE0F9268}"/>
              </a:ext>
            </a:extLst>
          </p:cNvPr>
          <p:cNvSpPr txBox="1"/>
          <p:nvPr/>
        </p:nvSpPr>
        <p:spPr>
          <a:xfrm>
            <a:off x="5522037" y="3292494"/>
            <a:ext cx="5759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4DC9C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Of around 500 exploded (OHE) categorical columns, there is only about 20 columns' worth of information*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59D43A-1F19-37D9-DD97-BA2147FDBFA1}"/>
              </a:ext>
            </a:extLst>
          </p:cNvPr>
          <p:cNvSpPr txBox="1"/>
          <p:nvPr/>
        </p:nvSpPr>
        <p:spPr>
          <a:xfrm>
            <a:off x="5522037" y="5221241"/>
            <a:ext cx="5759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4DC9C3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Comparing per-class feature distributions here also implies "yes"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8BA4CE-349E-3E78-0497-8B821392D012}"/>
              </a:ext>
            </a:extLst>
          </p:cNvPr>
          <p:cNvSpPr txBox="1"/>
          <p:nvPr/>
        </p:nvSpPr>
        <p:spPr>
          <a:xfrm>
            <a:off x="479320" y="6382059"/>
            <a:ext cx="10659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21C35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*Based on eigenvalues of Principal Components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31FB01-4ECB-542C-950B-535BDC692977}"/>
              </a:ext>
            </a:extLst>
          </p:cNvPr>
          <p:cNvSpPr/>
          <p:nvPr/>
        </p:nvSpPr>
        <p:spPr>
          <a:xfrm>
            <a:off x="5415824" y="4120485"/>
            <a:ext cx="5921249" cy="1799303"/>
          </a:xfrm>
          <a:prstGeom prst="rect">
            <a:avLst/>
          </a:prstGeom>
          <a:noFill/>
          <a:ln w="3175">
            <a:solidFill>
              <a:srgbClr val="FF77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0280D1-A0AA-2C03-971D-10EB5F44B8DE}"/>
              </a:ext>
            </a:extLst>
          </p:cNvPr>
          <p:cNvSpPr/>
          <p:nvPr/>
        </p:nvSpPr>
        <p:spPr>
          <a:xfrm>
            <a:off x="8192729" y="5806016"/>
            <a:ext cx="219013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>
                <a:solidFill>
                  <a:srgbClr val="FF7700"/>
                </a:solidFill>
              </a:rPr>
              <a:t>Discussed on next slides</a:t>
            </a:r>
          </a:p>
        </p:txBody>
      </p:sp>
    </p:spTree>
    <p:extLst>
      <p:ext uri="{BB962C8B-B14F-4D97-AF65-F5344CB8AC3E}">
        <p14:creationId xmlns:p14="http://schemas.microsoft.com/office/powerpoint/2010/main" val="385279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5B778-0E68-6017-40B6-D75F8F51E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776127-242A-A12C-5863-59BD04F9C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20" y="1756796"/>
            <a:ext cx="3030682" cy="236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09BDE3-BCF6-63E6-7E04-6F885BBE4A96}"/>
              </a:ext>
            </a:extLst>
          </p:cNvPr>
          <p:cNvSpPr txBox="1"/>
          <p:nvPr/>
        </p:nvSpPr>
        <p:spPr>
          <a:xfrm>
            <a:off x="479320" y="575188"/>
            <a:ext cx="8885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221C35"/>
                </a:solidFill>
                <a:latin typeface="Source Sans Pro SemiBold" panose="020F0502020204030204" pitchFamily="34" charset="0"/>
              </a:rPr>
              <a:t>Exploratory data analysis – curated results</a:t>
            </a:r>
            <a:endParaRPr lang="en-GB" sz="2800" dirty="0">
              <a:solidFill>
                <a:srgbClr val="221C3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92B51-5BEC-56BB-19A6-14545D4109C6}"/>
              </a:ext>
            </a:extLst>
          </p:cNvPr>
          <p:cNvSpPr txBox="1"/>
          <p:nvPr/>
        </p:nvSpPr>
        <p:spPr>
          <a:xfrm>
            <a:off x="479320" y="4423317"/>
            <a:ext cx="3030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221C3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Minors will always be in the negative class (below $50k)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Much more likely to find positive instances among the working age population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D62D61EC-69DA-CEBF-C87F-96EBB7C51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842" y="1756796"/>
            <a:ext cx="3030682" cy="264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9495D0-7DCF-3BBF-1F2F-9FBDAF5C8860}"/>
              </a:ext>
            </a:extLst>
          </p:cNvPr>
          <p:cNvSpPr txBox="1"/>
          <p:nvPr/>
        </p:nvSpPr>
        <p:spPr>
          <a:xfrm>
            <a:off x="4620842" y="4423317"/>
            <a:ext cx="3030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221C3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Female individuals much less likely to be in positive class</a:t>
            </a: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538B8E31-975A-7FCE-60A8-6A47E3384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159" y="1756796"/>
            <a:ext cx="3024521" cy="244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104F2A-AC65-A625-8BD6-CD5B3594E36A}"/>
              </a:ext>
            </a:extLst>
          </p:cNvPr>
          <p:cNvSpPr txBox="1"/>
          <p:nvPr/>
        </p:nvSpPr>
        <p:spPr>
          <a:xfrm>
            <a:off x="8762365" y="4423317"/>
            <a:ext cx="3243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Worker industry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221C3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Agricultural workers overwhelmingly in the negative 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D018E9-F6B6-7E44-908C-2B16B7181B24}"/>
              </a:ext>
            </a:extLst>
          </p:cNvPr>
          <p:cNvSpPr txBox="1"/>
          <p:nvPr/>
        </p:nvSpPr>
        <p:spPr>
          <a:xfrm>
            <a:off x="9752351" y="2617023"/>
            <a:ext cx="1830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0 = agriculture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27D83F-7637-D584-CC6F-1AA5061F01B8}"/>
              </a:ext>
            </a:extLst>
          </p:cNvPr>
          <p:cNvCxnSpPr>
            <a:cxnSpLocks/>
          </p:cNvCxnSpPr>
          <p:nvPr/>
        </p:nvCxnSpPr>
        <p:spPr>
          <a:xfrm flipH="1">
            <a:off x="9069659" y="2795112"/>
            <a:ext cx="721112" cy="862488"/>
          </a:xfrm>
          <a:prstGeom prst="straightConnector1">
            <a:avLst/>
          </a:prstGeom>
          <a:ln>
            <a:solidFill>
              <a:srgbClr val="2E797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98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32C9A-9D5C-09C3-BCF4-4F9124F7F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C40EA62-F4B2-8C89-5090-12347BF7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46" y="1343003"/>
            <a:ext cx="3030683" cy="40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BE520CD-9F48-64E0-730D-679804BF6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771" y="1343003"/>
            <a:ext cx="3030683" cy="348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3B82CC-0FBF-1567-88CB-28D417DCDE65}"/>
              </a:ext>
            </a:extLst>
          </p:cNvPr>
          <p:cNvSpPr txBox="1"/>
          <p:nvPr/>
        </p:nvSpPr>
        <p:spPr>
          <a:xfrm>
            <a:off x="479320" y="575188"/>
            <a:ext cx="8885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221C35"/>
                </a:solidFill>
                <a:latin typeface="Source Sans Pro SemiBold" panose="020F0502020204030204" pitchFamily="34" charset="0"/>
              </a:rPr>
              <a:t>Exploratory data analysis – curated results</a:t>
            </a:r>
            <a:endParaRPr lang="en-GB" sz="2800" dirty="0">
              <a:solidFill>
                <a:srgbClr val="221C3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2DCC8-EEDA-A516-F0C7-9E43E8F65F3C}"/>
              </a:ext>
            </a:extLst>
          </p:cNvPr>
          <p:cNvSpPr txBox="1"/>
          <p:nvPr/>
        </p:nvSpPr>
        <p:spPr>
          <a:xfrm>
            <a:off x="1891587" y="5072616"/>
            <a:ext cx="31338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Tax filer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221C3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Non-filers almost certainly in the negative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Joint-both-under-65 disproportionately favours positive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3114D-2338-26E6-4A12-B63E5A471E70}"/>
              </a:ext>
            </a:extLst>
          </p:cNvPr>
          <p:cNvSpPr txBox="1"/>
          <p:nvPr/>
        </p:nvSpPr>
        <p:spPr>
          <a:xfrm>
            <a:off x="7369546" y="5072616"/>
            <a:ext cx="3133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221C3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Those with higher education much more likely to be in positive class</a:t>
            </a:r>
          </a:p>
        </p:txBody>
      </p:sp>
    </p:spTree>
    <p:extLst>
      <p:ext uri="{BB962C8B-B14F-4D97-AF65-F5344CB8AC3E}">
        <p14:creationId xmlns:p14="http://schemas.microsoft.com/office/powerpoint/2010/main" val="164113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73FBA-3D13-5FD8-6B2B-2E641D466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9ADE6-3406-07B3-4193-E7CABB66A6E2}"/>
              </a:ext>
            </a:extLst>
          </p:cNvPr>
          <p:cNvSpPr txBox="1"/>
          <p:nvPr/>
        </p:nvSpPr>
        <p:spPr>
          <a:xfrm>
            <a:off x="479320" y="575188"/>
            <a:ext cx="8885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221C35"/>
                </a:solidFill>
                <a:latin typeface="Source Sans Pro SemiBold" panose="020F0502020204030204" pitchFamily="34" charset="0"/>
              </a:rPr>
              <a:t>First iteration of feature engineering</a:t>
            </a:r>
            <a:endParaRPr lang="en-GB" sz="2800" dirty="0">
              <a:solidFill>
                <a:srgbClr val="221C35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5B4989-995B-2DAF-57A2-CAE71A239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57985"/>
              </p:ext>
            </p:extLst>
          </p:nvPr>
        </p:nvGraphicFramePr>
        <p:xfrm>
          <a:off x="734141" y="1319982"/>
          <a:ext cx="10518878" cy="451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4835">
                  <a:extLst>
                    <a:ext uri="{9D8B030D-6E8A-4147-A177-3AD203B41FA5}">
                      <a16:colId xmlns:a16="http://schemas.microsoft.com/office/drawing/2014/main" val="2561586935"/>
                    </a:ext>
                  </a:extLst>
                </a:gridCol>
                <a:gridCol w="1889592">
                  <a:extLst>
                    <a:ext uri="{9D8B030D-6E8A-4147-A177-3AD203B41FA5}">
                      <a16:colId xmlns:a16="http://schemas.microsoft.com/office/drawing/2014/main" val="1153913601"/>
                    </a:ext>
                  </a:extLst>
                </a:gridCol>
                <a:gridCol w="5014451">
                  <a:extLst>
                    <a:ext uri="{9D8B030D-6E8A-4147-A177-3AD203B41FA5}">
                      <a16:colId xmlns:a16="http://schemas.microsoft.com/office/drawing/2014/main" val="1623938786"/>
                    </a:ext>
                  </a:extLst>
                </a:gridCol>
              </a:tblGrid>
              <a:tr h="376072"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rgbClr val="4DC9C3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Column name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rgbClr val="4DC9C3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Processing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b="0" dirty="0">
                          <a:solidFill>
                            <a:srgbClr val="4DC9C3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Intention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273086"/>
                  </a:ext>
                </a:extLst>
              </a:tr>
              <a:tr h="376072">
                <a:tc>
                  <a:txBody>
                    <a:bodyPr/>
                    <a:lstStyle/>
                    <a:p>
                      <a:r>
                        <a:rPr lang="en-GB" sz="13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class_of_worker</a:t>
                      </a:r>
                      <a:r>
                        <a:rPr lang="en-GB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         (binary)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Flag workers that were hard to classify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0150063"/>
                  </a:ext>
                </a:extLst>
              </a:tr>
              <a:tr h="376072">
                <a:tc>
                  <a:txBody>
                    <a:bodyPr/>
                    <a:lstStyle/>
                    <a:p>
                      <a:r>
                        <a:rPr lang="en-GB" sz="13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detailed_industry_recode</a:t>
                      </a:r>
                      <a:r>
                        <a:rPr lang="en-GB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3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Identify workers in the agriculture industry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2662109"/>
                  </a:ext>
                </a:extLst>
              </a:tr>
              <a:tr h="376072">
                <a:tc>
                  <a:txBody>
                    <a:bodyPr/>
                    <a:lstStyle/>
                    <a:p>
                      <a:r>
                        <a:rPr kumimoji="0" lang="en-GB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1C35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education</a:t>
                      </a:r>
                      <a:endParaRPr lang="en-GB" sz="13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3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Pick out individuals with (at least) a university degree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2493727"/>
                  </a:ext>
                </a:extLst>
              </a:tr>
              <a:tr h="376072">
                <a:tc>
                  <a:txBody>
                    <a:bodyPr/>
                    <a:lstStyle/>
                    <a:p>
                      <a:r>
                        <a:rPr lang="en-GB" sz="13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enroll_in_edu_inst_last_wk</a:t>
                      </a:r>
                      <a:r>
                        <a:rPr lang="en-GB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3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Identify individuals still studying (minors and college students)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2778457"/>
                  </a:ext>
                </a:extLst>
              </a:tr>
              <a:tr h="376072">
                <a:tc>
                  <a:txBody>
                    <a:bodyPr/>
                    <a:lstStyle/>
                    <a:p>
                      <a:r>
                        <a:rPr kumimoji="0" lang="en-GB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21C35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marital_stat</a:t>
                      </a:r>
                      <a:endParaRPr lang="en-GB" sz="13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        (ordinal – ternary)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Marital status can be impacted by earnings – utilise this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788749"/>
                  </a:ext>
                </a:extLst>
              </a:tr>
              <a:tr h="376072">
                <a:tc>
                  <a:txBody>
                    <a:bodyPr/>
                    <a:lstStyle/>
                    <a:p>
                      <a:r>
                        <a:rPr kumimoji="0" lang="en-GB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21C35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major_industry_code</a:t>
                      </a:r>
                      <a:endParaRPr lang="en-GB" sz="13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3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Identify minors – possibly (in effect) a duplicate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9123269"/>
                  </a:ext>
                </a:extLst>
              </a:tr>
              <a:tr h="376072">
                <a:tc>
                  <a:txBody>
                    <a:bodyPr/>
                    <a:lstStyle/>
                    <a:p>
                      <a:r>
                        <a:rPr lang="en-GB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sex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3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To target the strong class imbalance between male and female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2459235"/>
                  </a:ext>
                </a:extLst>
              </a:tr>
              <a:tr h="376072">
                <a:tc>
                  <a:txBody>
                    <a:bodyPr/>
                    <a:lstStyle/>
                    <a:p>
                      <a:r>
                        <a:rPr kumimoji="0" lang="en-GB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21C35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full_or_part_time_employment_stat</a:t>
                      </a:r>
                      <a:endParaRPr lang="en-GB" sz="13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3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Showed strong ternary inclination, with armed forces vs full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0149671"/>
                  </a:ext>
                </a:extLst>
              </a:tr>
              <a:tr h="376072">
                <a:tc>
                  <a:txBody>
                    <a:bodyPr/>
                    <a:lstStyle/>
                    <a:p>
                      <a:r>
                        <a:rPr kumimoji="0" lang="en-GB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21C35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tax_filer_stat</a:t>
                      </a:r>
                      <a:r>
                        <a:rPr kumimoji="0" lang="en-GB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1C35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endParaRPr lang="en-GB" sz="13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3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Split dataset between non-filers, other, and joint-under-65s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521091"/>
                  </a:ext>
                </a:extLst>
              </a:tr>
              <a:tr h="376072">
                <a:tc>
                  <a:txBody>
                    <a:bodyPr/>
                    <a:lstStyle/>
                    <a:p>
                      <a:r>
                        <a:rPr kumimoji="0" lang="en-GB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1C35"/>
                          </a:solidFill>
                          <a:effectLst/>
                          <a:uLnTx/>
                          <a:uFillTx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detailed_household_summary_in_household </a:t>
                      </a:r>
                      <a:endParaRPr lang="en-GB" sz="13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3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Utilise the strong class imbalances in householder status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4579678"/>
                  </a:ext>
                </a:extLst>
              </a:tr>
              <a:tr h="376072">
                <a:tc>
                  <a:txBody>
                    <a:bodyPr/>
                    <a:lstStyle/>
                    <a:p>
                      <a:r>
                        <a:rPr lang="en-GB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country_of_birth_mother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3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3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Flag individuals with maternal Mexican or Puerto Rican heritage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7839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965F68-F6DC-8C22-6C72-DAD430590773}"/>
              </a:ext>
            </a:extLst>
          </p:cNvPr>
          <p:cNvSpPr txBox="1"/>
          <p:nvPr/>
        </p:nvSpPr>
        <p:spPr>
          <a:xfrm>
            <a:off x="479320" y="6322414"/>
            <a:ext cx="11360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21C3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All numerical features were also used for initial training </a:t>
            </a:r>
            <a:r>
              <a:rPr lang="en-GB" sz="1050" dirty="0">
                <a:solidFill>
                  <a:srgbClr val="2E797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(age, </a:t>
            </a:r>
            <a:r>
              <a:rPr lang="en-GB" sz="1050" dirty="0" err="1">
                <a:solidFill>
                  <a:srgbClr val="2E797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wage_per_hour</a:t>
            </a:r>
            <a:r>
              <a:rPr lang="en-GB" sz="1050" dirty="0">
                <a:solidFill>
                  <a:srgbClr val="2E797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sz="1050" dirty="0" err="1">
                <a:solidFill>
                  <a:srgbClr val="2E797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capital_gains</a:t>
            </a:r>
            <a:r>
              <a:rPr lang="en-GB" sz="1050" dirty="0">
                <a:solidFill>
                  <a:srgbClr val="2E797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sz="1050" dirty="0" err="1">
                <a:solidFill>
                  <a:srgbClr val="2E797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capital_losses</a:t>
            </a:r>
            <a:r>
              <a:rPr lang="en-GB" sz="1050" dirty="0">
                <a:solidFill>
                  <a:srgbClr val="2E797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sz="1050" dirty="0" err="1">
                <a:solidFill>
                  <a:srgbClr val="2E797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dividends_from_stocks</a:t>
            </a:r>
            <a:r>
              <a:rPr lang="en-GB" sz="1050" dirty="0">
                <a:solidFill>
                  <a:srgbClr val="2E797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sz="1050" dirty="0" err="1">
                <a:solidFill>
                  <a:srgbClr val="2E797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num_persons_worked_for_employer</a:t>
            </a:r>
            <a:r>
              <a:rPr lang="en-GB" sz="1050" dirty="0">
                <a:solidFill>
                  <a:srgbClr val="2E797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sz="1050" dirty="0" err="1">
                <a:solidFill>
                  <a:srgbClr val="2E797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weeks_worked_in_year</a:t>
            </a:r>
            <a:r>
              <a:rPr lang="en-GB" sz="1050" dirty="0">
                <a:solidFill>
                  <a:srgbClr val="2E797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817500-E60A-081B-4182-7D4BD2DF9D3B}"/>
              </a:ext>
            </a:extLst>
          </p:cNvPr>
          <p:cNvGrpSpPr/>
          <p:nvPr/>
        </p:nvGrpSpPr>
        <p:grpSpPr>
          <a:xfrm>
            <a:off x="4440045" y="1757810"/>
            <a:ext cx="265205" cy="4039087"/>
            <a:chOff x="4841490" y="1749158"/>
            <a:chExt cx="265205" cy="4039087"/>
          </a:xfrm>
        </p:grpSpPr>
        <p:pic>
          <p:nvPicPr>
            <p:cNvPr id="15" name="Picture 14" descr="A green arrows pointing to a black background&#10;&#10;Description automatically generated">
              <a:extLst>
                <a:ext uri="{FF2B5EF4-FFF2-40B4-BE49-F238E27FC236}">
                  <a16:creationId xmlns:a16="http://schemas.microsoft.com/office/drawing/2014/main" id="{437EE3DC-6AE5-EDA1-62E4-0C2163046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41490" y="3258714"/>
              <a:ext cx="265204" cy="265204"/>
            </a:xfrm>
            <a:prstGeom prst="rect">
              <a:avLst/>
            </a:prstGeom>
          </p:spPr>
        </p:pic>
        <p:pic>
          <p:nvPicPr>
            <p:cNvPr id="17" name="Picture 16" descr="A green arrows pointing to a black background&#10;&#10;Description automatically generated">
              <a:extLst>
                <a:ext uri="{FF2B5EF4-FFF2-40B4-BE49-F238E27FC236}">
                  <a16:creationId xmlns:a16="http://schemas.microsoft.com/office/drawing/2014/main" id="{7755C77C-9161-C8DB-5EBB-E34D8002C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41490" y="4768268"/>
              <a:ext cx="265204" cy="265204"/>
            </a:xfrm>
            <a:prstGeom prst="rect">
              <a:avLst/>
            </a:prstGeom>
          </p:spPr>
        </p:pic>
        <p:pic>
          <p:nvPicPr>
            <p:cNvPr id="20" name="Picture 1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7470E9B-F910-B7CA-2A24-D0E273924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1490" y="1749158"/>
              <a:ext cx="265205" cy="265205"/>
            </a:xfrm>
            <a:prstGeom prst="rect">
              <a:avLst/>
            </a:prstGeom>
          </p:spPr>
        </p:pic>
        <p:pic>
          <p:nvPicPr>
            <p:cNvPr id="21" name="Picture 2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1F2CA73-6943-89FA-83E3-17890F49F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1490" y="2126547"/>
              <a:ext cx="265205" cy="265205"/>
            </a:xfrm>
            <a:prstGeom prst="rect">
              <a:avLst/>
            </a:prstGeom>
          </p:spPr>
        </p:pic>
        <p:pic>
          <p:nvPicPr>
            <p:cNvPr id="22" name="Picture 2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0867B57-E04F-E3F1-D462-E4E779519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1490" y="2503936"/>
              <a:ext cx="265205" cy="265205"/>
            </a:xfrm>
            <a:prstGeom prst="rect">
              <a:avLst/>
            </a:prstGeom>
          </p:spPr>
        </p:pic>
        <p:pic>
          <p:nvPicPr>
            <p:cNvPr id="23" name="Picture 2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7673712-A427-3C97-3CDD-B00F47AD0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1490" y="2881325"/>
              <a:ext cx="265205" cy="265205"/>
            </a:xfrm>
            <a:prstGeom prst="rect">
              <a:avLst/>
            </a:prstGeom>
          </p:spPr>
        </p:pic>
        <p:pic>
          <p:nvPicPr>
            <p:cNvPr id="29" name="Picture 2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E029F31-6AA7-7265-C8D0-DF169928F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1490" y="3636102"/>
              <a:ext cx="265205" cy="265205"/>
            </a:xfrm>
            <a:prstGeom prst="rect">
              <a:avLst/>
            </a:prstGeom>
          </p:spPr>
        </p:pic>
        <p:pic>
          <p:nvPicPr>
            <p:cNvPr id="30" name="Picture 2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FA5E5BD-A021-8B2C-4F67-657E843E3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1490" y="4013491"/>
              <a:ext cx="265205" cy="265205"/>
            </a:xfrm>
            <a:prstGeom prst="rect">
              <a:avLst/>
            </a:prstGeom>
          </p:spPr>
        </p:pic>
        <p:pic>
          <p:nvPicPr>
            <p:cNvPr id="35" name="Picture 34" descr="A green arrows pointing to a black background&#10;&#10;Description automatically generated">
              <a:extLst>
                <a:ext uri="{FF2B5EF4-FFF2-40B4-BE49-F238E27FC236}">
                  <a16:creationId xmlns:a16="http://schemas.microsoft.com/office/drawing/2014/main" id="{B5C269E3-560E-780C-CBE5-FC9D6A6C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41490" y="5145656"/>
              <a:ext cx="265204" cy="265204"/>
            </a:xfrm>
            <a:prstGeom prst="rect">
              <a:avLst/>
            </a:prstGeom>
          </p:spPr>
        </p:pic>
        <p:pic>
          <p:nvPicPr>
            <p:cNvPr id="36" name="Picture 3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0AEE4AD-0C65-ED2D-FDBE-A770B46F6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1490" y="5523040"/>
              <a:ext cx="265205" cy="265205"/>
            </a:xfrm>
            <a:prstGeom prst="rect">
              <a:avLst/>
            </a:prstGeom>
          </p:spPr>
        </p:pic>
        <p:pic>
          <p:nvPicPr>
            <p:cNvPr id="40" name="Picture 39" descr="A green arrows pointing to a black background&#10;&#10;Description automatically generated">
              <a:extLst>
                <a:ext uri="{FF2B5EF4-FFF2-40B4-BE49-F238E27FC236}">
                  <a16:creationId xmlns:a16="http://schemas.microsoft.com/office/drawing/2014/main" id="{CA98A936-2B9B-FDCB-F173-1AC0F4F45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41490" y="4390880"/>
              <a:ext cx="265204" cy="265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3871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inistry of Justice Grid 16:9 - 26246">
  <a:themeElements>
    <a:clrScheme name="GRID">
      <a:dk1>
        <a:srgbClr val="000000"/>
      </a:dk1>
      <a:lt1>
        <a:sysClr val="window" lastClr="FFFFFF"/>
      </a:lt1>
      <a:dk2>
        <a:srgbClr val="1D609D"/>
      </a:dk2>
      <a:lt2>
        <a:srgbClr val="F2F2F2"/>
      </a:lt2>
      <a:accent1>
        <a:srgbClr val="0E304E"/>
      </a:accent1>
      <a:accent2>
        <a:srgbClr val="174B7B"/>
      </a:accent2>
      <a:accent3>
        <a:srgbClr val="EE7127"/>
      </a:accent3>
      <a:accent4>
        <a:srgbClr val="95C2EB"/>
      </a:accent4>
      <a:accent5>
        <a:srgbClr val="9A9A9A"/>
      </a:accent5>
      <a:accent6>
        <a:srgbClr val="00A5A1"/>
      </a:accent6>
      <a:hlink>
        <a:srgbClr val="565B96"/>
      </a:hlink>
      <a:folHlink>
        <a:srgbClr val="30AA51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flat" cmpd="sng" algn="ctr">
          <a:solidFill>
            <a:srgbClr val="9A9A9A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_Sample slide V1" id="{ED6863EF-C93E-461F-A687-3A7AC3F1213C}" vid="{0BCACC0C-230E-4838-B774-B0F5EF9670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1001</Words>
  <Application>Microsoft Office PowerPoint</Application>
  <PresentationFormat>Widescreen</PresentationFormat>
  <Paragraphs>171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Aptos</vt:lpstr>
      <vt:lpstr>Aptos Display</vt:lpstr>
      <vt:lpstr>Arial</vt:lpstr>
      <vt:lpstr>Source Sans Pro</vt:lpstr>
      <vt:lpstr>Source Sans Pro Light</vt:lpstr>
      <vt:lpstr>Source Sans Pro SemiBold</vt:lpstr>
      <vt:lpstr>Trebuchet MS</vt:lpstr>
      <vt:lpstr>Wingdings</vt:lpstr>
      <vt:lpstr>Office Theme</vt:lpstr>
      <vt:lpstr>Ministry of Justice Grid 16:9 - 26246</vt:lpstr>
      <vt:lpstr>think-cell Slide</vt:lpstr>
      <vt:lpstr>Predicting US earnings based on census data data)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Slobodan Radosavljevic</dc:creator>
  <cp:lastModifiedBy>Radosavljevic, Anouska</cp:lastModifiedBy>
  <cp:revision>19</cp:revision>
  <dcterms:created xsi:type="dcterms:W3CDTF">2025-02-23T15:23:05Z</dcterms:created>
  <dcterms:modified xsi:type="dcterms:W3CDTF">2025-02-26T22:55:42Z</dcterms:modified>
</cp:coreProperties>
</file>