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5" r:id="rId7"/>
    <p:sldId id="267" r:id="rId8"/>
    <p:sldId id="268" r:id="rId9"/>
    <p:sldId id="269" r:id="rId10"/>
    <p:sldId id="270" r:id="rId11"/>
    <p:sldId id="271" r:id="rId12"/>
    <p:sldId id="272"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B5E3362-CDBB-4922-AFAE-3193683B7395}" type="datetimeFigureOut">
              <a:rPr lang="en-IN" smtClean="0"/>
              <a:t>29-02-20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CEAAC8A-8102-4C4B-BB2C-CD8F677D211A}"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5E3362-CDBB-4922-AFAE-3193683B7395}" type="datetimeFigureOut">
              <a:rPr lang="en-IN" smtClean="0"/>
              <a:t>29-02-20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AAC8A-8102-4C4B-BB2C-CD8F677D211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CEAAC8A-8102-4C4B-BB2C-CD8F677D211A}"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5E3362-CDBB-4922-AFAE-3193683B7395}" type="datetimeFigureOut">
              <a:rPr lang="en-IN" smtClean="0"/>
              <a:t>29-02-20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5E3362-CDBB-4922-AFAE-3193683B7395}" type="datetimeFigureOut">
              <a:rPr lang="en-IN" smtClean="0"/>
              <a:t>29-02-20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FCEAAC8A-8102-4C4B-BB2C-CD8F677D211A}"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4B5E3362-CDBB-4922-AFAE-3193683B7395}" type="datetimeFigureOut">
              <a:rPr lang="en-IN" smtClean="0"/>
              <a:t>29-02-20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CEAAC8A-8102-4C4B-BB2C-CD8F677D211A}"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B5E3362-CDBB-4922-AFAE-3193683B7395}" type="datetimeFigureOut">
              <a:rPr lang="en-IN" smtClean="0"/>
              <a:t>29-02-20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EAAC8A-8102-4C4B-BB2C-CD8F677D211A}"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B5E3362-CDBB-4922-AFAE-3193683B7395}" type="datetimeFigureOut">
              <a:rPr lang="en-IN" smtClean="0"/>
              <a:t>29-02-20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CEAAC8A-8102-4C4B-BB2C-CD8F677D211A}"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5E3362-CDBB-4922-AFAE-3193683B7395}" type="datetimeFigureOut">
              <a:rPr lang="en-IN" smtClean="0"/>
              <a:t>29-02-20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FCEAAC8A-8102-4C4B-BB2C-CD8F677D211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B5E3362-CDBB-4922-AFAE-3193683B7395}" type="datetimeFigureOut">
              <a:rPr lang="en-IN" smtClean="0"/>
              <a:t>29-02-20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CEAAC8A-8102-4C4B-BB2C-CD8F677D21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CEAAC8A-8102-4C4B-BB2C-CD8F677D211A}"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B5E3362-CDBB-4922-AFAE-3193683B7395}" type="datetimeFigureOut">
              <a:rPr lang="en-IN" smtClean="0"/>
              <a:t>29-02-20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CEAAC8A-8102-4C4B-BB2C-CD8F677D211A}"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B5E3362-CDBB-4922-AFAE-3193683B7395}" type="datetimeFigureOut">
              <a:rPr lang="en-IN" smtClean="0"/>
              <a:t>29-02-20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B5E3362-CDBB-4922-AFAE-3193683B7395}" type="datetimeFigureOut">
              <a:rPr lang="en-IN" smtClean="0"/>
              <a:t>29-02-20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CEAAC8A-8102-4C4B-BB2C-CD8F677D211A}"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c.sridhar89@gmail.com" TargetMode="External"/><Relationship Id="rId2" Type="http://schemas.openxmlformats.org/officeDocument/2006/relationships/hyperlink" Target="mailto:srdhr1234@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zalando.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Fashion-MNIST Project</a:t>
            </a:r>
            <a:endParaRPr lang="en-IN" dirty="0"/>
          </a:p>
        </p:txBody>
      </p:sp>
    </p:spTree>
    <p:extLst>
      <p:ext uri="{BB962C8B-B14F-4D97-AF65-F5344CB8AC3E}">
        <p14:creationId xmlns:p14="http://schemas.microsoft.com/office/powerpoint/2010/main" val="1777477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36693"/>
            <a:ext cx="6438900" cy="384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3105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534400" cy="758952"/>
          </a:xfrm>
        </p:spPr>
        <p:txBody>
          <a:bodyPr>
            <a:normAutofit fontScale="90000"/>
          </a:bodyPr>
          <a:lstStyle/>
          <a:p>
            <a:r>
              <a:rPr lang="en-US" dirty="0" smtClean="0"/>
              <a:t>Fine-Tuning the Model - Grid Search - </a:t>
            </a:r>
            <a:r>
              <a:rPr lang="en-IN" b="1" dirty="0"/>
              <a:t>Tuning </a:t>
            </a:r>
            <a:r>
              <a:rPr lang="en-IN" b="1" dirty="0" err="1"/>
              <a:t>Hyperparameters</a:t>
            </a:r>
            <a:endParaRPr lang="en-IN" b="1" dirty="0"/>
          </a:p>
        </p:txBody>
      </p:sp>
      <p:sp>
        <p:nvSpPr>
          <p:cNvPr id="3" name="Content Placeholder 2"/>
          <p:cNvSpPr>
            <a:spLocks noGrp="1"/>
          </p:cNvSpPr>
          <p:nvPr>
            <p:ph sz="quarter" idx="1"/>
          </p:nvPr>
        </p:nvSpPr>
        <p:spPr>
          <a:xfrm>
            <a:off x="467544" y="2060848"/>
            <a:ext cx="8229600" cy="3124944"/>
          </a:xfrm>
        </p:spPr>
        <p:txBody>
          <a:bodyPr>
            <a:noAutofit/>
          </a:bodyPr>
          <a:lstStyle/>
          <a:p>
            <a:r>
              <a:rPr lang="en-US" sz="2400" dirty="0"/>
              <a:t>Let us now perform the Grid Search using the dimensionally reduced training dataset </a:t>
            </a:r>
            <a:r>
              <a:rPr lang="en-US" sz="2400" dirty="0" err="1"/>
              <a:t>X_train_reduced</a:t>
            </a:r>
            <a:r>
              <a:rPr lang="en-US" sz="2400" dirty="0"/>
              <a:t>.</a:t>
            </a:r>
          </a:p>
          <a:p>
            <a:r>
              <a:rPr lang="en-US" sz="2400" dirty="0"/>
              <a:t>Since our best model is Voting Classifier which is made up of two models Logistic Regression and Random Forrest. To do the grid search, we will have to supply the various values of parameters for both of the underlying models.</a:t>
            </a:r>
          </a:p>
          <a:p>
            <a:r>
              <a:rPr lang="en-US" sz="2400" dirty="0"/>
              <a:t>Since the grid search is a very intensive process, we are going to only try a handful of permutations because it would take a huge time otherwise</a:t>
            </a:r>
            <a:r>
              <a:rPr lang="en-US" sz="2400" dirty="0" smtClean="0"/>
              <a:t>.</a:t>
            </a:r>
            <a:endParaRPr lang="en-US" sz="2400" dirty="0"/>
          </a:p>
        </p:txBody>
      </p:sp>
    </p:spTree>
    <p:extLst>
      <p:ext uri="{BB962C8B-B14F-4D97-AF65-F5344CB8AC3E}">
        <p14:creationId xmlns:p14="http://schemas.microsoft.com/office/powerpoint/2010/main" val="2924014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Evaluating Final Model on Test </a:t>
            </a:r>
            <a:r>
              <a:rPr lang="en-US" dirty="0" smtClean="0"/>
              <a:t>Dataset</a:t>
            </a:r>
            <a:endParaRPr lang="en-IN" dirty="0"/>
          </a:p>
        </p:txBody>
      </p:sp>
      <p:sp>
        <p:nvSpPr>
          <p:cNvPr id="3" name="Content Placeholder 2"/>
          <p:cNvSpPr>
            <a:spLocks noGrp="1"/>
          </p:cNvSpPr>
          <p:nvPr>
            <p:ph sz="quarter" idx="1"/>
          </p:nvPr>
        </p:nvSpPr>
        <p:spPr>
          <a:xfrm>
            <a:off x="467544" y="1844825"/>
            <a:ext cx="8229600" cy="1656184"/>
          </a:xfrm>
        </p:spPr>
        <p:txBody>
          <a:bodyPr>
            <a:normAutofit/>
          </a:bodyPr>
          <a:lstStyle/>
          <a:p>
            <a:r>
              <a:rPr lang="en-US" sz="2800" dirty="0"/>
              <a:t>Since, we already got our 'final' model from grid search (</a:t>
            </a:r>
            <a:r>
              <a:rPr lang="en-US" sz="2800" dirty="0" err="1"/>
              <a:t>best_estimator</a:t>
            </a:r>
            <a:r>
              <a:rPr lang="en-US" sz="2800" dirty="0"/>
              <a:t>_), let us evaluate the same on the test dataset.</a:t>
            </a:r>
          </a:p>
          <a:p>
            <a:endParaRPr lang="en-IN" dirty="0" smtClean="0"/>
          </a:p>
        </p:txBody>
      </p:sp>
      <p:sp>
        <p:nvSpPr>
          <p:cNvPr id="4" name="TextBox 3"/>
          <p:cNvSpPr txBox="1"/>
          <p:nvPr/>
        </p:nvSpPr>
        <p:spPr>
          <a:xfrm>
            <a:off x="2627784" y="3501008"/>
            <a:ext cx="4248472" cy="1846659"/>
          </a:xfrm>
          <a:prstGeom prst="rect">
            <a:avLst/>
          </a:prstGeom>
          <a:noFill/>
        </p:spPr>
        <p:txBody>
          <a:bodyPr wrap="square" rtlCol="0">
            <a:spAutoFit/>
          </a:bodyPr>
          <a:lstStyle/>
          <a:p>
            <a:r>
              <a:rPr lang="en-IN" sz="2400" b="1" dirty="0" smtClean="0"/>
              <a:t>Final Accuracy: </a:t>
            </a:r>
            <a:r>
              <a:rPr lang="en-IN" sz="2400" dirty="0" smtClean="0"/>
              <a:t>0.8477 </a:t>
            </a:r>
          </a:p>
          <a:p>
            <a:r>
              <a:rPr lang="en-IN" sz="2400" b="1" dirty="0" smtClean="0"/>
              <a:t>Final Precision: </a:t>
            </a:r>
            <a:r>
              <a:rPr lang="en-IN" sz="2400" dirty="0" smtClean="0"/>
              <a:t>0.8455</a:t>
            </a:r>
          </a:p>
          <a:p>
            <a:r>
              <a:rPr lang="en-IN" sz="2400" b="1" dirty="0" smtClean="0"/>
              <a:t>Final Recall: </a:t>
            </a:r>
            <a:r>
              <a:rPr lang="en-IN" sz="2400" dirty="0" smtClean="0"/>
              <a:t>0.8477 </a:t>
            </a:r>
          </a:p>
          <a:p>
            <a:r>
              <a:rPr lang="en-IN" sz="2400" b="1" dirty="0" smtClean="0"/>
              <a:t>Final F1 Score: </a:t>
            </a:r>
            <a:r>
              <a:rPr lang="en-IN" sz="2400" dirty="0" smtClean="0"/>
              <a:t>0.8460</a:t>
            </a:r>
          </a:p>
          <a:p>
            <a:endParaRPr lang="en-IN" dirty="0"/>
          </a:p>
        </p:txBody>
      </p:sp>
    </p:spTree>
    <p:extLst>
      <p:ext uri="{BB962C8B-B14F-4D97-AF65-F5344CB8AC3E}">
        <p14:creationId xmlns:p14="http://schemas.microsoft.com/office/powerpoint/2010/main" val="3711237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IN" sz="1800" dirty="0" smtClean="0"/>
              <a:t>We started off with a clean slate, taking the data set in hand and making it useful for training. We had many training models at our disposal so we tried out multiple models on our dataset and obtained the results of each. After comparing we found that the Ensemble(Voting Classifier) was the most superior of all of the other techniques and hence we selected that model for our Fashion MNIST model.</a:t>
            </a:r>
          </a:p>
          <a:p>
            <a:pPr algn="just"/>
            <a:endParaRPr lang="en-IN" sz="1800" dirty="0"/>
          </a:p>
          <a:p>
            <a:pPr algn="just"/>
            <a:r>
              <a:rPr lang="en-IN" sz="1800" dirty="0" smtClean="0"/>
              <a:t>We also took the cross validation of each model and came to know that the Decision Tree Classifier and the Random Forest Classifiers tend to </a:t>
            </a:r>
            <a:r>
              <a:rPr lang="en-IN" sz="1800" dirty="0" err="1" smtClean="0"/>
              <a:t>overfit</a:t>
            </a:r>
            <a:r>
              <a:rPr lang="en-IN" sz="1800" dirty="0" smtClean="0"/>
              <a:t> the data and hence not suitable for our model training purpose. </a:t>
            </a:r>
            <a:endParaRPr lang="en-IN" sz="1800" dirty="0"/>
          </a:p>
          <a:p>
            <a:pPr algn="just"/>
            <a:endParaRPr lang="en-IN" sz="1800" dirty="0" smtClean="0"/>
          </a:p>
          <a:p>
            <a:pPr algn="just"/>
            <a:r>
              <a:rPr lang="en-IN" sz="1800" dirty="0" smtClean="0"/>
              <a:t>After training and selecting the optimum model , we went a step further in fine tuning the hyper parameters to obtain even better score on the testing parameters such as Accuracy. Finally after all the steps we obtained the final model ready to be tested on a test data.</a:t>
            </a:r>
          </a:p>
          <a:p>
            <a:pPr algn="just"/>
            <a:endParaRPr lang="en-IN" sz="1800" dirty="0"/>
          </a:p>
          <a:p>
            <a:pPr algn="just"/>
            <a:r>
              <a:rPr lang="en-IN" sz="1800" dirty="0" smtClean="0"/>
              <a:t>The final score results were really encouraging , which could even further be improved by a little tweaking of the hyper parameters.</a:t>
            </a:r>
          </a:p>
          <a:p>
            <a:endParaRPr lang="en-IN" dirty="0"/>
          </a:p>
          <a:p>
            <a:endParaRPr lang="en-IN" dirty="0"/>
          </a:p>
        </p:txBody>
      </p:sp>
    </p:spTree>
    <p:extLst>
      <p:ext uri="{BB962C8B-B14F-4D97-AF65-F5344CB8AC3E}">
        <p14:creationId xmlns:p14="http://schemas.microsoft.com/office/powerpoint/2010/main" val="3381105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04864"/>
            <a:ext cx="8229600" cy="1143000"/>
          </a:xfrm>
        </p:spPr>
        <p:txBody>
          <a:bodyPr/>
          <a:lstStyle/>
          <a:p>
            <a:r>
              <a:rPr lang="en-IN" dirty="0" smtClean="0">
                <a:solidFill>
                  <a:schemeClr val="tx1"/>
                </a:solidFill>
              </a:rPr>
              <a:t>Thanks</a:t>
            </a:r>
            <a:endParaRPr lang="en-IN" dirty="0">
              <a:solidFill>
                <a:schemeClr val="tx1"/>
              </a:solidFill>
            </a:endParaRPr>
          </a:p>
        </p:txBody>
      </p:sp>
      <p:sp>
        <p:nvSpPr>
          <p:cNvPr id="3" name="Content Placeholder 2"/>
          <p:cNvSpPr>
            <a:spLocks noGrp="1"/>
          </p:cNvSpPr>
          <p:nvPr>
            <p:ph sz="quarter" idx="1"/>
          </p:nvPr>
        </p:nvSpPr>
        <p:spPr>
          <a:xfrm>
            <a:off x="457200" y="3356992"/>
            <a:ext cx="8229600" cy="2769171"/>
          </a:xfrm>
        </p:spPr>
        <p:txBody>
          <a:bodyPr>
            <a:normAutofit lnSpcReduction="10000"/>
          </a:bodyPr>
          <a:lstStyle/>
          <a:p>
            <a:pPr marL="0" indent="0">
              <a:buNone/>
            </a:pPr>
            <a:endParaRPr lang="en-IN" dirty="0" smtClean="0"/>
          </a:p>
          <a:p>
            <a:pPr marL="0" indent="0">
              <a:buNone/>
            </a:pPr>
            <a:endParaRPr lang="en-IN" dirty="0"/>
          </a:p>
          <a:p>
            <a:pPr marL="0" indent="0">
              <a:buNone/>
            </a:pPr>
            <a:endParaRPr lang="en-IN" dirty="0" smtClean="0"/>
          </a:p>
          <a:p>
            <a:pPr marL="0" indent="0" algn="ctr">
              <a:buNone/>
            </a:pPr>
            <a:r>
              <a:rPr lang="en-IN" dirty="0" smtClean="0"/>
              <a:t>Prepared by :  </a:t>
            </a:r>
            <a:r>
              <a:rPr lang="en-IN" dirty="0" err="1" smtClean="0"/>
              <a:t>Mr.</a:t>
            </a:r>
            <a:r>
              <a:rPr lang="en-IN" dirty="0" smtClean="0"/>
              <a:t> Sridhar C </a:t>
            </a:r>
            <a:r>
              <a:rPr lang="en-IN" dirty="0" err="1" smtClean="0"/>
              <a:t>Iyer</a:t>
            </a:r>
            <a:endParaRPr lang="en-IN" dirty="0"/>
          </a:p>
          <a:p>
            <a:pPr marL="0" indent="0" algn="ctr">
              <a:buNone/>
            </a:pPr>
            <a:r>
              <a:rPr lang="en-IN" sz="1700" dirty="0" smtClean="0">
                <a:hlinkClick r:id="rId2"/>
              </a:rPr>
              <a:t>srdhr1234@gmail.com</a:t>
            </a:r>
            <a:r>
              <a:rPr lang="en-IN" sz="1700" dirty="0" smtClean="0"/>
              <a:t> / </a:t>
            </a:r>
            <a:r>
              <a:rPr lang="en-IN" sz="1700" dirty="0" smtClean="0">
                <a:hlinkClick r:id="rId3"/>
              </a:rPr>
              <a:t>c.sridhar89@gmail.com</a:t>
            </a:r>
            <a:r>
              <a:rPr lang="en-IN" sz="1700" dirty="0" smtClean="0"/>
              <a:t> </a:t>
            </a:r>
          </a:p>
          <a:p>
            <a:pPr marL="2743200" lvl="6" indent="0">
              <a:buNone/>
            </a:pPr>
            <a:r>
              <a:rPr lang="en-IN" dirty="0" smtClean="0"/>
              <a:t>       Asst. Professor</a:t>
            </a:r>
          </a:p>
          <a:p>
            <a:pPr marL="2743200" lvl="6" indent="0">
              <a:buNone/>
            </a:pPr>
            <a:r>
              <a:rPr lang="en-IN" dirty="0" smtClean="0"/>
              <a:t>7028675620 / 8806820260</a:t>
            </a:r>
          </a:p>
          <a:p>
            <a:pPr marL="2743200" lvl="6" indent="0">
              <a:buNone/>
            </a:pPr>
            <a:endParaRPr lang="en-IN" dirty="0" smtClean="0"/>
          </a:p>
          <a:p>
            <a:pPr marL="2743200" lvl="6" indent="0">
              <a:buNone/>
            </a:pPr>
            <a:endParaRPr lang="en-IN" dirty="0" smtClean="0"/>
          </a:p>
          <a:p>
            <a:endParaRPr lang="en-IN" dirty="0" smtClean="0"/>
          </a:p>
        </p:txBody>
      </p:sp>
    </p:spTree>
    <p:extLst>
      <p:ext uri="{BB962C8B-B14F-4D97-AF65-F5344CB8AC3E}">
        <p14:creationId xmlns:p14="http://schemas.microsoft.com/office/powerpoint/2010/main" val="2906949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Source</a:t>
            </a:r>
            <a:endParaRPr lang="en-IN" dirty="0"/>
          </a:p>
        </p:txBody>
      </p:sp>
      <p:sp>
        <p:nvSpPr>
          <p:cNvPr id="3" name="Content Placeholder 2"/>
          <p:cNvSpPr>
            <a:spLocks noGrp="1"/>
          </p:cNvSpPr>
          <p:nvPr>
            <p:ph sz="quarter" idx="1"/>
          </p:nvPr>
        </p:nvSpPr>
        <p:spPr/>
        <p:txBody>
          <a:bodyPr>
            <a:normAutofit/>
          </a:bodyPr>
          <a:lstStyle/>
          <a:p>
            <a:pPr algn="just"/>
            <a:r>
              <a:rPr lang="en-US" sz="2000" dirty="0" smtClean="0"/>
              <a:t>Fashion-MNIST is a dataset of </a:t>
            </a:r>
            <a:r>
              <a:rPr lang="en-US" sz="2000" dirty="0" err="1" smtClean="0"/>
              <a:t>Zalando's</a:t>
            </a:r>
            <a:r>
              <a:rPr lang="en-US" sz="2000" dirty="0" smtClean="0"/>
              <a:t>  (</a:t>
            </a:r>
            <a:r>
              <a:rPr lang="en-US" sz="2000" dirty="0" smtClean="0">
                <a:hlinkClick r:id="rId2"/>
              </a:rPr>
              <a:t>http://www.zalando.com</a:t>
            </a:r>
            <a:r>
              <a:rPr lang="en-US" sz="2000" dirty="0" smtClean="0"/>
              <a:t> ) article images —consisting of a training set of 60,000 examples and a test set of 10,000 examples. Each example is a 28x28 gray scale image, associated with a label from 10 classes. </a:t>
            </a:r>
          </a:p>
          <a:p>
            <a:pPr algn="just"/>
            <a:endParaRPr lang="en-US" sz="2000" dirty="0"/>
          </a:p>
          <a:p>
            <a:pPr algn="just"/>
            <a:r>
              <a:rPr lang="en-US" sz="2000" dirty="0" smtClean="0"/>
              <a:t>Fashion-MNIST serves as a direct drop-in replacement for the original MNIST dataset for benchmarking machine learning algorithms. It shares the same image size and structure of training and testing splits.</a:t>
            </a:r>
          </a:p>
          <a:p>
            <a:pPr algn="just"/>
            <a:endParaRPr lang="en-US" sz="2000" dirty="0"/>
          </a:p>
          <a:p>
            <a:pPr marL="0" indent="0" algn="ctr">
              <a:buNone/>
            </a:pPr>
            <a:r>
              <a:rPr lang="en-IN" sz="2000" b="1" dirty="0" err="1"/>
              <a:t>filePath</a:t>
            </a:r>
            <a:r>
              <a:rPr lang="en-IN" sz="2000" b="1" dirty="0"/>
              <a:t> = '/</a:t>
            </a:r>
            <a:r>
              <a:rPr lang="en-IN" sz="2000" b="1" dirty="0" err="1"/>
              <a:t>cxldata</a:t>
            </a:r>
            <a:r>
              <a:rPr lang="en-IN" sz="2000" b="1" dirty="0"/>
              <a:t>/datasets/project/fashion-</a:t>
            </a:r>
            <a:r>
              <a:rPr lang="en-IN" sz="2000" b="1" dirty="0" err="1"/>
              <a:t>mnist</a:t>
            </a:r>
            <a:r>
              <a:rPr lang="en-IN" sz="2000" b="1" dirty="0"/>
              <a:t>/’</a:t>
            </a:r>
            <a:endParaRPr lang="en-IN" sz="2000" b="1" dirty="0" smtClean="0"/>
          </a:p>
          <a:p>
            <a:endParaRPr lang="en-IN" dirty="0" smtClean="0"/>
          </a:p>
          <a:p>
            <a:endParaRPr lang="en-IN" dirty="0"/>
          </a:p>
        </p:txBody>
      </p:sp>
    </p:spTree>
    <p:extLst>
      <p:ext uri="{BB962C8B-B14F-4D97-AF65-F5344CB8AC3E}">
        <p14:creationId xmlns:p14="http://schemas.microsoft.com/office/powerpoint/2010/main" val="3839814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sz="quarter" idx="1"/>
          </p:nvPr>
        </p:nvSpPr>
        <p:spPr/>
        <p:txBody>
          <a:bodyPr>
            <a:normAutofit/>
          </a:bodyPr>
          <a:lstStyle/>
          <a:p>
            <a:pPr algn="just"/>
            <a:r>
              <a:rPr lang="en-US" sz="2000" dirty="0"/>
              <a:t>The objective of the project is to use Fashion-MNIST data set to identify the different fashion products from the given pictures using various best possible models (ML algorithms) and report the values of the performance measures for different models. </a:t>
            </a:r>
            <a:endParaRPr lang="en-US" sz="2000" dirty="0" smtClean="0"/>
          </a:p>
          <a:p>
            <a:pPr algn="just"/>
            <a:endParaRPr lang="en-US" sz="2000" dirty="0"/>
          </a:p>
          <a:p>
            <a:pPr algn="just"/>
            <a:r>
              <a:rPr lang="en-US" sz="2000" dirty="0" smtClean="0"/>
              <a:t>Also</a:t>
            </a:r>
            <a:r>
              <a:rPr lang="en-US" sz="2000" dirty="0"/>
              <a:t>, report the model that performs best, and fine-tune the same model using one of the model fine-tuning techniques, and report the best possible combination of </a:t>
            </a:r>
            <a:r>
              <a:rPr lang="en-US" sz="2000" dirty="0" smtClean="0"/>
              <a:t>hyper parameters </a:t>
            </a:r>
            <a:r>
              <a:rPr lang="en-US" sz="2000" dirty="0"/>
              <a:t>for the selected model. Lastly, use the selected model to make final predictions and report the values of various performance measures for the same.</a:t>
            </a:r>
            <a:endParaRPr lang="en-IN" sz="2000" dirty="0"/>
          </a:p>
        </p:txBody>
      </p:sp>
    </p:spTree>
    <p:extLst>
      <p:ext uri="{BB962C8B-B14F-4D97-AF65-F5344CB8AC3E}">
        <p14:creationId xmlns:p14="http://schemas.microsoft.com/office/powerpoint/2010/main" val="660746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 creating the model</a:t>
            </a:r>
            <a:endParaRPr lang="en-IN" dirty="0"/>
          </a:p>
        </p:txBody>
      </p:sp>
      <p:sp>
        <p:nvSpPr>
          <p:cNvPr id="3" name="Content Placeholder 2"/>
          <p:cNvSpPr>
            <a:spLocks noGrp="1"/>
          </p:cNvSpPr>
          <p:nvPr>
            <p:ph sz="quarter" idx="1"/>
          </p:nvPr>
        </p:nvSpPr>
        <p:spPr>
          <a:xfrm>
            <a:off x="457200" y="1600200"/>
            <a:ext cx="8229600" cy="5069160"/>
          </a:xfrm>
        </p:spPr>
        <p:txBody>
          <a:bodyPr>
            <a:normAutofit/>
          </a:bodyPr>
          <a:lstStyle/>
          <a:p>
            <a:r>
              <a:rPr lang="en-IN" sz="1800" dirty="0"/>
              <a:t>Importing Libraries</a:t>
            </a:r>
          </a:p>
          <a:p>
            <a:r>
              <a:rPr lang="en-IN" sz="1800" dirty="0"/>
              <a:t>Defining Functions</a:t>
            </a:r>
          </a:p>
          <a:p>
            <a:r>
              <a:rPr lang="en-IN" sz="1800" dirty="0"/>
              <a:t>Loading the data</a:t>
            </a:r>
          </a:p>
          <a:p>
            <a:r>
              <a:rPr lang="en-IN" sz="1800" dirty="0"/>
              <a:t>Understanding the data</a:t>
            </a:r>
          </a:p>
          <a:p>
            <a:r>
              <a:rPr lang="en-IN" sz="1800" dirty="0"/>
              <a:t>Data Preparation</a:t>
            </a:r>
          </a:p>
          <a:p>
            <a:r>
              <a:rPr lang="en-IN" sz="1800" b="1" dirty="0"/>
              <a:t>Training the </a:t>
            </a:r>
            <a:r>
              <a:rPr lang="en-IN" sz="1800" b="1" dirty="0" smtClean="0"/>
              <a:t>Model: </a:t>
            </a:r>
          </a:p>
          <a:p>
            <a:pPr marL="0" indent="0">
              <a:buNone/>
            </a:pPr>
            <a:r>
              <a:rPr lang="en-IN" sz="1800" b="1" dirty="0" smtClean="0"/>
              <a:t>     	</a:t>
            </a:r>
            <a:r>
              <a:rPr lang="en-IN" sz="1800" dirty="0" err="1" smtClean="0"/>
              <a:t>SGDClassifier</a:t>
            </a:r>
            <a:r>
              <a:rPr lang="en-IN" sz="1800" dirty="0" smtClean="0"/>
              <a:t>, </a:t>
            </a:r>
            <a:r>
              <a:rPr lang="en-US" sz="1800" dirty="0" err="1" smtClean="0"/>
              <a:t>Softmax</a:t>
            </a:r>
            <a:r>
              <a:rPr lang="en-US" sz="1800" dirty="0" smtClean="0"/>
              <a:t> Regression, </a:t>
            </a:r>
            <a:r>
              <a:rPr lang="en-IN" sz="1800" dirty="0" err="1" smtClean="0"/>
              <a:t>DecisionTreeClassifier</a:t>
            </a:r>
            <a:r>
              <a:rPr lang="en-IN" sz="1800" dirty="0" smtClean="0"/>
              <a:t>,     	</a:t>
            </a:r>
            <a:r>
              <a:rPr lang="en-IN" sz="1800" dirty="0" err="1" smtClean="0"/>
              <a:t>RandomForestClassifier</a:t>
            </a:r>
            <a:r>
              <a:rPr lang="en-IN" sz="1800" dirty="0" smtClean="0"/>
              <a:t>,  </a:t>
            </a:r>
            <a:r>
              <a:rPr lang="en-IN" sz="1800" dirty="0" err="1" smtClean="0"/>
              <a:t>VotingClassifier</a:t>
            </a:r>
            <a:endParaRPr lang="en-IN" sz="1800" dirty="0" smtClean="0"/>
          </a:p>
          <a:p>
            <a:r>
              <a:rPr lang="en-IN" sz="1800" b="1" dirty="0" smtClean="0"/>
              <a:t>Cross Validation</a:t>
            </a:r>
            <a:endParaRPr lang="en-IN" sz="1800" dirty="0"/>
          </a:p>
          <a:p>
            <a:r>
              <a:rPr lang="en-IN" sz="1800" b="1" dirty="0"/>
              <a:t>Selecting the </a:t>
            </a:r>
            <a:r>
              <a:rPr lang="en-IN" sz="1800" b="1" dirty="0" smtClean="0"/>
              <a:t>Model:</a:t>
            </a:r>
          </a:p>
          <a:p>
            <a:pPr marL="0" indent="0">
              <a:buNone/>
            </a:pPr>
            <a:r>
              <a:rPr lang="en-IN" sz="1800" b="1" dirty="0"/>
              <a:t> </a:t>
            </a:r>
            <a:r>
              <a:rPr lang="en-IN" sz="1800" b="1" dirty="0" smtClean="0"/>
              <a:t>        	</a:t>
            </a:r>
            <a:r>
              <a:rPr lang="en-US" sz="1800" dirty="0" err="1" smtClean="0"/>
              <a:t>SGDClassifier</a:t>
            </a:r>
            <a:r>
              <a:rPr lang="en-US" sz="1800" dirty="0" smtClean="0"/>
              <a:t>,  </a:t>
            </a:r>
            <a:r>
              <a:rPr lang="en-US" sz="1800" dirty="0" err="1" smtClean="0"/>
              <a:t>Softmax</a:t>
            </a:r>
            <a:r>
              <a:rPr lang="en-US" sz="1800" dirty="0" smtClean="0"/>
              <a:t> Regression, </a:t>
            </a:r>
            <a:r>
              <a:rPr lang="en-US" sz="1800" dirty="0" err="1" smtClean="0"/>
              <a:t>DecisionTreeClassifier</a:t>
            </a:r>
            <a:r>
              <a:rPr lang="en-US" sz="1800" dirty="0" smtClean="0"/>
              <a:t>,  	</a:t>
            </a:r>
            <a:r>
              <a:rPr lang="en-US" sz="1800" dirty="0" err="1" smtClean="0"/>
              <a:t>RandomForestClassifier</a:t>
            </a:r>
            <a:r>
              <a:rPr lang="en-US" sz="1800" dirty="0" smtClean="0"/>
              <a:t>, Voting Classifier</a:t>
            </a:r>
            <a:endParaRPr lang="en-US" sz="1800" dirty="0"/>
          </a:p>
          <a:p>
            <a:r>
              <a:rPr lang="en-US" sz="1800" dirty="0" smtClean="0"/>
              <a:t>Fine-Tuning </a:t>
            </a:r>
            <a:r>
              <a:rPr lang="en-US" sz="1800" dirty="0"/>
              <a:t>the Model - Grid Search - Dimensionality </a:t>
            </a:r>
            <a:r>
              <a:rPr lang="en-US" sz="1800" dirty="0" smtClean="0"/>
              <a:t>Reduction , Tuning </a:t>
            </a:r>
            <a:r>
              <a:rPr lang="en-US" sz="1800" dirty="0" err="1"/>
              <a:t>Hyperparameters</a:t>
            </a:r>
            <a:endParaRPr lang="en-US" sz="1800" dirty="0"/>
          </a:p>
          <a:p>
            <a:r>
              <a:rPr lang="en-US" sz="1800" dirty="0"/>
              <a:t>Evaluating Final Model on Test Dataset</a:t>
            </a:r>
          </a:p>
          <a:p>
            <a:endParaRPr lang="en-US" sz="1600" dirty="0"/>
          </a:p>
          <a:p>
            <a:endParaRPr lang="en-IN" dirty="0"/>
          </a:p>
        </p:txBody>
      </p:sp>
    </p:spTree>
    <p:extLst>
      <p:ext uri="{BB962C8B-B14F-4D97-AF65-F5344CB8AC3E}">
        <p14:creationId xmlns:p14="http://schemas.microsoft.com/office/powerpoint/2010/main" val="26686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Findings after training and testing the various models</a:t>
            </a:r>
            <a:endParaRPr lang="en-IN" dirty="0"/>
          </a:p>
        </p:txBody>
      </p:sp>
      <p:graphicFrame>
        <p:nvGraphicFramePr>
          <p:cNvPr id="8" name="Content Placeholder 3"/>
          <p:cNvGraphicFramePr>
            <a:graphicFrameLocks/>
          </p:cNvGraphicFramePr>
          <p:nvPr>
            <p:extLst>
              <p:ext uri="{D42A27DB-BD31-4B8C-83A1-F6EECF244321}">
                <p14:modId xmlns:p14="http://schemas.microsoft.com/office/powerpoint/2010/main" val="2997233421"/>
              </p:ext>
            </p:extLst>
          </p:nvPr>
        </p:nvGraphicFramePr>
        <p:xfrm>
          <a:off x="467544" y="1772816"/>
          <a:ext cx="8229600" cy="3538200"/>
        </p:xfrm>
        <a:graphic>
          <a:graphicData uri="http://schemas.openxmlformats.org/drawingml/2006/table">
            <a:tbl>
              <a:tblPr firstRow="1" bandRow="1">
                <a:tableStyleId>{D7AC3CCA-C797-4891-BE02-D94E43425B78}</a:tableStyleId>
              </a:tblPr>
              <a:tblGrid>
                <a:gridCol w="1882552"/>
                <a:gridCol w="1409288"/>
                <a:gridCol w="1645920"/>
                <a:gridCol w="1625312"/>
                <a:gridCol w="1666528"/>
              </a:tblGrid>
              <a:tr h="370840">
                <a:tc>
                  <a:txBody>
                    <a:bodyPr/>
                    <a:lstStyle/>
                    <a:p>
                      <a:pPr algn="ctr"/>
                      <a:r>
                        <a:rPr lang="en-IN" sz="1800" dirty="0" smtClean="0"/>
                        <a:t>Name of Model</a:t>
                      </a:r>
                      <a:endParaRPr lang="en-IN" sz="1800" dirty="0"/>
                    </a:p>
                  </a:txBody>
                  <a:tcPr/>
                </a:tc>
                <a:tc>
                  <a:txBody>
                    <a:bodyPr/>
                    <a:lstStyle/>
                    <a:p>
                      <a:pPr algn="ctr"/>
                      <a:r>
                        <a:rPr lang="en-IN" sz="1800" dirty="0" smtClean="0"/>
                        <a:t>Accuracy</a:t>
                      </a:r>
                      <a:endParaRPr lang="en-IN" sz="1800" dirty="0"/>
                    </a:p>
                  </a:txBody>
                  <a:tcPr/>
                </a:tc>
                <a:tc>
                  <a:txBody>
                    <a:bodyPr/>
                    <a:lstStyle/>
                    <a:p>
                      <a:pPr algn="ctr"/>
                      <a:r>
                        <a:rPr lang="en-IN" sz="1800" dirty="0" smtClean="0"/>
                        <a:t>Precision</a:t>
                      </a:r>
                      <a:endParaRPr lang="en-IN" sz="1800" dirty="0"/>
                    </a:p>
                  </a:txBody>
                  <a:tcPr/>
                </a:tc>
                <a:tc>
                  <a:txBody>
                    <a:bodyPr/>
                    <a:lstStyle/>
                    <a:p>
                      <a:pPr algn="ctr"/>
                      <a:r>
                        <a:rPr lang="en-IN" sz="1800" dirty="0" smtClean="0"/>
                        <a:t>Recall</a:t>
                      </a:r>
                      <a:endParaRPr lang="en-IN" sz="1800" dirty="0"/>
                    </a:p>
                  </a:txBody>
                  <a:tcPr/>
                </a:tc>
                <a:tc>
                  <a:txBody>
                    <a:bodyPr/>
                    <a:lstStyle/>
                    <a:p>
                      <a:pPr algn="ctr"/>
                      <a:r>
                        <a:rPr lang="en-IN" sz="1800" dirty="0" smtClean="0"/>
                        <a:t>F1 Score</a:t>
                      </a:r>
                      <a:endParaRPr lang="en-IN" sz="1800" dirty="0"/>
                    </a:p>
                  </a:txBody>
                  <a:tcPr/>
                </a:tc>
              </a:tr>
              <a:tr h="593864">
                <a:tc>
                  <a:txBody>
                    <a:bodyPr/>
                    <a:lstStyle/>
                    <a:p>
                      <a:pPr algn="ctr"/>
                      <a:r>
                        <a:rPr lang="en-IN" sz="1600" dirty="0" smtClean="0"/>
                        <a:t>SGD Classifier</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0.8489 </a:t>
                      </a:r>
                    </a:p>
                  </a:txBody>
                  <a:tcPr/>
                </a:tc>
                <a:tc>
                  <a:txBody>
                    <a:bodyPr/>
                    <a:lstStyle/>
                    <a:p>
                      <a:pPr algn="ctr"/>
                      <a:r>
                        <a:rPr lang="en-US" sz="1600" dirty="0" smtClean="0"/>
                        <a:t>0.849</a:t>
                      </a:r>
                      <a:endParaRPr lang="en-IN" sz="1600" dirty="0"/>
                    </a:p>
                  </a:txBody>
                  <a:tcPr/>
                </a:tc>
                <a:tc>
                  <a:txBody>
                    <a:bodyPr/>
                    <a:lstStyle/>
                    <a:p>
                      <a:pPr algn="ctr"/>
                      <a:r>
                        <a:rPr lang="en-US" sz="1600" dirty="0" smtClean="0"/>
                        <a:t>0.8489</a:t>
                      </a:r>
                      <a:endParaRPr lang="en-IN" sz="1600" dirty="0"/>
                    </a:p>
                  </a:txBody>
                  <a:tcPr/>
                </a:tc>
                <a:tc>
                  <a:txBody>
                    <a:bodyPr/>
                    <a:lstStyle/>
                    <a:p>
                      <a:pPr algn="ctr"/>
                      <a:r>
                        <a:rPr lang="en-US" sz="1600" dirty="0" smtClean="0"/>
                        <a:t>0.848</a:t>
                      </a:r>
                      <a:endParaRPr lang="en-IN" sz="1600" dirty="0"/>
                    </a:p>
                  </a:txBody>
                  <a:tcPr/>
                </a:tc>
              </a:tr>
              <a:tr h="370840">
                <a:tc>
                  <a:txBody>
                    <a:bodyPr/>
                    <a:lstStyle/>
                    <a:p>
                      <a:pPr algn="ctr"/>
                      <a:r>
                        <a:rPr lang="en-IN" sz="1600" dirty="0" err="1" smtClean="0"/>
                        <a:t>Softmax</a:t>
                      </a:r>
                      <a:r>
                        <a:rPr lang="en-IN" sz="1600" dirty="0" smtClean="0"/>
                        <a:t> Regression</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0.87755 </a:t>
                      </a:r>
                    </a:p>
                    <a:p>
                      <a:pPr algn="ctr"/>
                      <a:endParaRPr lang="en-IN" sz="1600" dirty="0"/>
                    </a:p>
                  </a:txBody>
                  <a:tcPr/>
                </a:tc>
                <a:tc>
                  <a:txBody>
                    <a:bodyPr/>
                    <a:lstStyle/>
                    <a:p>
                      <a:pPr algn="ctr"/>
                      <a:r>
                        <a:rPr lang="en-US" sz="1600" dirty="0" smtClean="0"/>
                        <a:t>0.876</a:t>
                      </a:r>
                      <a:endParaRPr lang="en-IN" sz="1600" dirty="0"/>
                    </a:p>
                  </a:txBody>
                  <a:tcPr/>
                </a:tc>
                <a:tc>
                  <a:txBody>
                    <a:bodyPr/>
                    <a:lstStyle/>
                    <a:p>
                      <a:pPr algn="ctr"/>
                      <a:r>
                        <a:rPr lang="en-US" sz="1600" dirty="0" smtClean="0"/>
                        <a:t>0.87755</a:t>
                      </a:r>
                      <a:endParaRPr lang="en-IN" sz="1600" dirty="0"/>
                    </a:p>
                  </a:txBody>
                  <a:tcPr/>
                </a:tc>
                <a:tc>
                  <a:txBody>
                    <a:bodyPr/>
                    <a:lstStyle/>
                    <a:p>
                      <a:pPr algn="ctr"/>
                      <a:r>
                        <a:rPr lang="en-US" sz="1600" dirty="0" smtClean="0"/>
                        <a:t>0.876</a:t>
                      </a:r>
                      <a:endParaRPr lang="en-IN" sz="1600" dirty="0"/>
                    </a:p>
                  </a:txBody>
                  <a:tcPr/>
                </a:tc>
              </a:tr>
              <a:tr h="573008">
                <a:tc>
                  <a:txBody>
                    <a:bodyPr/>
                    <a:lstStyle/>
                    <a:p>
                      <a:pPr algn="ctr"/>
                      <a:r>
                        <a:rPr lang="en-IN" sz="1600" dirty="0" smtClean="0"/>
                        <a:t>Decision Tree</a:t>
                      </a:r>
                      <a:endParaRPr lang="en-IN" sz="1600" dirty="0"/>
                    </a:p>
                  </a:txBody>
                  <a:tcPr/>
                </a:tc>
                <a:tc>
                  <a:txBody>
                    <a:bodyPr/>
                    <a:lstStyle/>
                    <a:p>
                      <a:pPr algn="ctr"/>
                      <a:r>
                        <a:rPr lang="en-IN" sz="1600" dirty="0" smtClean="0"/>
                        <a:t>1.0</a:t>
                      </a:r>
                      <a:endParaRPr lang="en-IN" sz="1600" dirty="0"/>
                    </a:p>
                  </a:txBody>
                  <a:tcPr/>
                </a:tc>
                <a:tc>
                  <a:txBody>
                    <a:bodyPr/>
                    <a:lstStyle/>
                    <a:p>
                      <a:pPr algn="ctr"/>
                      <a:r>
                        <a:rPr lang="en-IN" sz="1600" dirty="0" smtClean="0"/>
                        <a:t>1.0</a:t>
                      </a:r>
                      <a:endParaRPr lang="en-IN" sz="1600" dirty="0"/>
                    </a:p>
                  </a:txBody>
                  <a:tcPr/>
                </a:tc>
                <a:tc>
                  <a:txBody>
                    <a:bodyPr/>
                    <a:lstStyle/>
                    <a:p>
                      <a:pPr algn="ctr"/>
                      <a:r>
                        <a:rPr lang="en-IN" sz="1600" dirty="0" smtClean="0"/>
                        <a:t>1.0</a:t>
                      </a:r>
                      <a:endParaRPr lang="en-IN" sz="1600" dirty="0"/>
                    </a:p>
                  </a:txBody>
                  <a:tcPr/>
                </a:tc>
                <a:tc>
                  <a:txBody>
                    <a:bodyPr/>
                    <a:lstStyle/>
                    <a:p>
                      <a:pPr algn="ctr"/>
                      <a:r>
                        <a:rPr lang="en-IN" sz="1600" dirty="0" smtClean="0"/>
                        <a:t>1.0</a:t>
                      </a:r>
                      <a:endParaRPr lang="en-IN" sz="1600" dirty="0"/>
                    </a:p>
                  </a:txBody>
                  <a:tcPr/>
                </a:tc>
              </a:tr>
              <a:tr h="576064">
                <a:tc>
                  <a:txBody>
                    <a:bodyPr/>
                    <a:lstStyle/>
                    <a:p>
                      <a:pPr algn="ctr"/>
                      <a:r>
                        <a:rPr lang="en-IN" sz="1600" dirty="0" smtClean="0"/>
                        <a:t>Random Forest</a:t>
                      </a:r>
                      <a:endParaRPr lang="en-IN" sz="1600" dirty="0"/>
                    </a:p>
                  </a:txBody>
                  <a:tcPr/>
                </a:tc>
                <a:tc>
                  <a:txBody>
                    <a:bodyPr/>
                    <a:lstStyle/>
                    <a:p>
                      <a:pPr algn="ctr"/>
                      <a:r>
                        <a:rPr lang="en-IN" sz="1600" dirty="0" smtClean="0"/>
                        <a:t>1.0</a:t>
                      </a:r>
                      <a:endParaRPr lang="en-IN" sz="1600" dirty="0"/>
                    </a:p>
                  </a:txBody>
                  <a:tcPr/>
                </a:tc>
                <a:tc>
                  <a:txBody>
                    <a:bodyPr/>
                    <a:lstStyle/>
                    <a:p>
                      <a:pPr algn="ctr"/>
                      <a:r>
                        <a:rPr lang="en-IN" sz="1600" dirty="0" smtClean="0"/>
                        <a:t>1.0</a:t>
                      </a:r>
                      <a:endParaRPr lang="en-IN" sz="1600" dirty="0"/>
                    </a:p>
                  </a:txBody>
                  <a:tcPr/>
                </a:tc>
                <a:tc>
                  <a:txBody>
                    <a:bodyPr/>
                    <a:lstStyle/>
                    <a:p>
                      <a:pPr algn="ctr"/>
                      <a:r>
                        <a:rPr lang="en-IN" sz="1600" dirty="0" smtClean="0"/>
                        <a:t>1.0</a:t>
                      </a:r>
                      <a:endParaRPr lang="en-IN" sz="1600" dirty="0"/>
                    </a:p>
                  </a:txBody>
                  <a:tcPr/>
                </a:tc>
                <a:tc>
                  <a:txBody>
                    <a:bodyPr/>
                    <a:lstStyle/>
                    <a:p>
                      <a:pPr algn="ctr"/>
                      <a:r>
                        <a:rPr lang="en-IN" sz="1600" dirty="0" smtClean="0"/>
                        <a:t>1.0</a:t>
                      </a:r>
                      <a:endParaRPr lang="en-IN" sz="1600" dirty="0"/>
                    </a:p>
                  </a:txBody>
                  <a:tcPr/>
                </a:tc>
              </a:tr>
              <a:tr h="576064">
                <a:tc>
                  <a:txBody>
                    <a:bodyPr/>
                    <a:lstStyle/>
                    <a:p>
                      <a:pPr algn="ctr"/>
                      <a:r>
                        <a:rPr lang="en-IN" sz="1600" dirty="0" smtClean="0"/>
                        <a:t>Voting Classifier</a:t>
                      </a:r>
                      <a:endParaRPr lang="en-IN" sz="1600" dirty="0"/>
                    </a:p>
                  </a:txBody>
                  <a:tcPr/>
                </a:tc>
                <a:tc>
                  <a:txBody>
                    <a:bodyPr/>
                    <a:lstStyle/>
                    <a:p>
                      <a:pPr algn="ctr"/>
                      <a:r>
                        <a:rPr lang="en-IN" sz="1600" dirty="0" smtClean="0"/>
                        <a:t>0.9653</a:t>
                      </a:r>
                      <a:endParaRPr lang="en-IN" sz="1600" dirty="0"/>
                    </a:p>
                  </a:txBody>
                  <a:tcPr/>
                </a:tc>
                <a:tc>
                  <a:txBody>
                    <a:bodyPr/>
                    <a:lstStyle/>
                    <a:p>
                      <a:pPr algn="ctr"/>
                      <a:r>
                        <a:rPr lang="en-IN" sz="1600" dirty="0" smtClean="0"/>
                        <a:t>0.965</a:t>
                      </a:r>
                      <a:endParaRPr lang="en-IN" sz="1600" dirty="0"/>
                    </a:p>
                  </a:txBody>
                  <a:tcPr/>
                </a:tc>
                <a:tc>
                  <a:txBody>
                    <a:bodyPr/>
                    <a:lstStyle/>
                    <a:p>
                      <a:pPr algn="ctr"/>
                      <a:r>
                        <a:rPr lang="en-IN" sz="1600" dirty="0" smtClean="0"/>
                        <a:t>0.9653</a:t>
                      </a:r>
                      <a:endParaRPr lang="en-IN" sz="1600" dirty="0"/>
                    </a:p>
                  </a:txBody>
                  <a:tcPr/>
                </a:tc>
                <a:tc>
                  <a:txBody>
                    <a:bodyPr/>
                    <a:lstStyle/>
                    <a:p>
                      <a:pPr algn="ctr"/>
                      <a:r>
                        <a:rPr lang="en-IN" sz="1600" dirty="0" smtClean="0"/>
                        <a:t>0.965</a:t>
                      </a:r>
                      <a:endParaRPr lang="en-IN" sz="1600" dirty="0"/>
                    </a:p>
                  </a:txBody>
                  <a:tcPr/>
                </a:tc>
              </a:tr>
            </a:tbl>
          </a:graphicData>
        </a:graphic>
      </p:graphicFrame>
      <p:sp>
        <p:nvSpPr>
          <p:cNvPr id="9" name="TextBox 8"/>
          <p:cNvSpPr txBox="1"/>
          <p:nvPr/>
        </p:nvSpPr>
        <p:spPr>
          <a:xfrm>
            <a:off x="467544" y="5373216"/>
            <a:ext cx="8208912" cy="584775"/>
          </a:xfrm>
          <a:prstGeom prst="rect">
            <a:avLst/>
          </a:prstGeom>
          <a:noFill/>
        </p:spPr>
        <p:txBody>
          <a:bodyPr wrap="square" rtlCol="0">
            <a:spAutoFit/>
          </a:bodyPr>
          <a:lstStyle/>
          <a:p>
            <a:pPr algn="ctr"/>
            <a:r>
              <a:rPr lang="en-IN" sz="1600" dirty="0" smtClean="0"/>
              <a:t>Decision Tree and Random Forest Classifier have a value of 1.0 in each property because they have a tendency to </a:t>
            </a:r>
            <a:r>
              <a:rPr lang="en-IN" sz="1600" b="1" dirty="0" err="1" smtClean="0"/>
              <a:t>overfit</a:t>
            </a:r>
            <a:r>
              <a:rPr lang="en-IN" sz="1600" dirty="0" smtClean="0"/>
              <a:t> the data</a:t>
            </a:r>
            <a:endParaRPr lang="en-IN" sz="1600" dirty="0"/>
          </a:p>
        </p:txBody>
      </p:sp>
    </p:spTree>
    <p:extLst>
      <p:ext uri="{BB962C8B-B14F-4D97-AF65-F5344CB8AC3E}">
        <p14:creationId xmlns:p14="http://schemas.microsoft.com/office/powerpoint/2010/main" val="2497372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Selecting the Model - </a:t>
            </a:r>
            <a:r>
              <a:rPr lang="en-IN" dirty="0" smtClean="0"/>
              <a:t>Cross-Validation</a:t>
            </a:r>
            <a:endParaRPr lang="en-IN" dirty="0"/>
          </a:p>
        </p:txBody>
      </p:sp>
      <p:sp>
        <p:nvSpPr>
          <p:cNvPr id="5" name="Content Placeholder 4"/>
          <p:cNvSpPr>
            <a:spLocks noGrp="1"/>
          </p:cNvSpPr>
          <p:nvPr>
            <p:ph sz="quarter" idx="1"/>
          </p:nvPr>
        </p:nvSpPr>
        <p:spPr/>
        <p:txBody>
          <a:bodyPr>
            <a:normAutofit fontScale="85000" lnSpcReduction="20000"/>
          </a:bodyPr>
          <a:lstStyle/>
          <a:p>
            <a:r>
              <a:rPr lang="en-US" sz="2800" dirty="0" smtClean="0"/>
              <a:t>We use cross </a:t>
            </a:r>
            <a:r>
              <a:rPr lang="en-US" sz="2800" dirty="0"/>
              <a:t>validation to find the proper score of each model, also to ensure that the model is not </a:t>
            </a:r>
            <a:r>
              <a:rPr lang="en-US" sz="2800" dirty="0" err="1"/>
              <a:t>overfitting</a:t>
            </a:r>
            <a:r>
              <a:rPr lang="en-US" sz="2800" dirty="0"/>
              <a:t> or </a:t>
            </a:r>
            <a:r>
              <a:rPr lang="en-US" sz="2800" dirty="0" err="1"/>
              <a:t>underfitting</a:t>
            </a:r>
            <a:r>
              <a:rPr lang="en-US" sz="2800" dirty="0"/>
              <a:t>. Based on this cross-validation, we </a:t>
            </a:r>
            <a:r>
              <a:rPr lang="en-US" sz="2800" dirty="0" smtClean="0"/>
              <a:t>select </a:t>
            </a:r>
            <a:r>
              <a:rPr lang="en-US" sz="2800" dirty="0"/>
              <a:t>the model for fine-tuning its </a:t>
            </a:r>
            <a:r>
              <a:rPr lang="en-US" sz="2800" dirty="0" err="1"/>
              <a:t>hyperparameters</a:t>
            </a:r>
            <a:r>
              <a:rPr lang="en-US" sz="2800" dirty="0" smtClean="0"/>
              <a:t>.</a:t>
            </a:r>
          </a:p>
          <a:p>
            <a:endParaRPr lang="en-US" sz="2800" dirty="0"/>
          </a:p>
          <a:p>
            <a:r>
              <a:rPr lang="en-US" sz="2800" dirty="0"/>
              <a:t>If the cross validation score values for a performance measure (say accuracy) are not varying significantly for various folds (k-folds), then we can say that the model is not </a:t>
            </a:r>
            <a:r>
              <a:rPr lang="en-US" sz="2800" dirty="0" err="1"/>
              <a:t>overfitting</a:t>
            </a:r>
            <a:r>
              <a:rPr lang="en-US" sz="2800" dirty="0" smtClean="0"/>
              <a:t>.</a:t>
            </a:r>
          </a:p>
          <a:p>
            <a:endParaRPr lang="en-US" sz="2800" dirty="0"/>
          </a:p>
          <a:p>
            <a:r>
              <a:rPr lang="en-US" sz="2800" dirty="0"/>
              <a:t>If the cross validation score values for a performance measure (say accuracy) are not very low for various folds (k-folds), then we can say that the model is not </a:t>
            </a:r>
            <a:r>
              <a:rPr lang="en-US" sz="2800" dirty="0" err="1"/>
              <a:t>underfitting</a:t>
            </a:r>
            <a:r>
              <a:rPr lang="en-US" sz="2800" dirty="0"/>
              <a:t>.</a:t>
            </a:r>
          </a:p>
          <a:p>
            <a:endParaRPr lang="en-IN" sz="2800" dirty="0"/>
          </a:p>
        </p:txBody>
      </p:sp>
    </p:spTree>
    <p:extLst>
      <p:ext uri="{BB962C8B-B14F-4D97-AF65-F5344CB8AC3E}">
        <p14:creationId xmlns:p14="http://schemas.microsoft.com/office/powerpoint/2010/main" val="2035309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Cross Validation Scores of Various Models</a:t>
            </a:r>
            <a:endParaRPr lang="en-IN" dirty="0"/>
          </a:p>
        </p:txBody>
      </p:sp>
      <p:graphicFrame>
        <p:nvGraphicFramePr>
          <p:cNvPr id="8" name="Content Placeholder 3"/>
          <p:cNvGraphicFramePr>
            <a:graphicFrameLocks/>
          </p:cNvGraphicFramePr>
          <p:nvPr>
            <p:extLst>
              <p:ext uri="{D42A27DB-BD31-4B8C-83A1-F6EECF244321}">
                <p14:modId xmlns:p14="http://schemas.microsoft.com/office/powerpoint/2010/main" val="1657786610"/>
              </p:ext>
            </p:extLst>
          </p:nvPr>
        </p:nvGraphicFramePr>
        <p:xfrm>
          <a:off x="467544" y="1772816"/>
          <a:ext cx="8229600" cy="3538200"/>
        </p:xfrm>
        <a:graphic>
          <a:graphicData uri="http://schemas.openxmlformats.org/drawingml/2006/table">
            <a:tbl>
              <a:tblPr firstRow="1" bandRow="1">
                <a:tableStyleId>{D7AC3CCA-C797-4891-BE02-D94E43425B78}</a:tableStyleId>
              </a:tblPr>
              <a:tblGrid>
                <a:gridCol w="1882552"/>
                <a:gridCol w="1409288"/>
                <a:gridCol w="1645920"/>
                <a:gridCol w="1625312"/>
                <a:gridCol w="1666528"/>
              </a:tblGrid>
              <a:tr h="370840">
                <a:tc>
                  <a:txBody>
                    <a:bodyPr/>
                    <a:lstStyle/>
                    <a:p>
                      <a:pPr algn="ctr"/>
                      <a:r>
                        <a:rPr lang="en-IN" sz="1800" dirty="0" smtClean="0"/>
                        <a:t>Name of Model</a:t>
                      </a:r>
                      <a:endParaRPr lang="en-IN" sz="1800" dirty="0"/>
                    </a:p>
                  </a:txBody>
                  <a:tcPr/>
                </a:tc>
                <a:tc>
                  <a:txBody>
                    <a:bodyPr/>
                    <a:lstStyle/>
                    <a:p>
                      <a:pPr algn="ctr"/>
                      <a:r>
                        <a:rPr lang="en-IN" sz="1800" dirty="0" smtClean="0"/>
                        <a:t>Accuracy</a:t>
                      </a:r>
                      <a:endParaRPr lang="en-IN" sz="1800" dirty="0"/>
                    </a:p>
                  </a:txBody>
                  <a:tcPr/>
                </a:tc>
                <a:tc>
                  <a:txBody>
                    <a:bodyPr/>
                    <a:lstStyle/>
                    <a:p>
                      <a:pPr algn="ctr"/>
                      <a:r>
                        <a:rPr lang="en-IN" sz="1800" dirty="0" smtClean="0"/>
                        <a:t>Precision</a:t>
                      </a:r>
                      <a:endParaRPr lang="en-IN" sz="1800" dirty="0"/>
                    </a:p>
                  </a:txBody>
                  <a:tcPr/>
                </a:tc>
                <a:tc>
                  <a:txBody>
                    <a:bodyPr/>
                    <a:lstStyle/>
                    <a:p>
                      <a:pPr algn="ctr"/>
                      <a:r>
                        <a:rPr lang="en-IN" sz="1800" dirty="0" smtClean="0"/>
                        <a:t>Recall</a:t>
                      </a:r>
                      <a:endParaRPr lang="en-IN" sz="1800" dirty="0"/>
                    </a:p>
                  </a:txBody>
                  <a:tcPr/>
                </a:tc>
                <a:tc>
                  <a:txBody>
                    <a:bodyPr/>
                    <a:lstStyle/>
                    <a:p>
                      <a:pPr algn="ctr"/>
                      <a:r>
                        <a:rPr lang="en-IN" sz="1800" dirty="0" smtClean="0"/>
                        <a:t>F1 Score</a:t>
                      </a:r>
                      <a:endParaRPr lang="en-IN" sz="1800" dirty="0"/>
                    </a:p>
                  </a:txBody>
                  <a:tcPr/>
                </a:tc>
              </a:tr>
              <a:tr h="593864">
                <a:tc>
                  <a:txBody>
                    <a:bodyPr/>
                    <a:lstStyle/>
                    <a:p>
                      <a:pPr algn="ctr"/>
                      <a:r>
                        <a:rPr lang="en-IN" sz="1600" dirty="0" smtClean="0"/>
                        <a:t>SGD Classifier</a:t>
                      </a:r>
                      <a:endParaRPr lang="en-IN"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dirty="0" smtClean="0"/>
                        <a:t>0.835</a:t>
                      </a:r>
                      <a:endParaRPr lang="en-US" sz="1600" dirty="0" smtClean="0"/>
                    </a:p>
                  </a:txBody>
                  <a:tcPr/>
                </a:tc>
                <a:tc>
                  <a:txBody>
                    <a:bodyPr/>
                    <a:lstStyle/>
                    <a:p>
                      <a:pPr algn="ctr"/>
                      <a:r>
                        <a:rPr lang="en-IN" sz="1600" dirty="0" smtClean="0"/>
                        <a:t>0.835</a:t>
                      </a:r>
                      <a:endParaRPr lang="en-IN" sz="1600" dirty="0"/>
                    </a:p>
                  </a:txBody>
                  <a:tcPr/>
                </a:tc>
                <a:tc>
                  <a:txBody>
                    <a:bodyPr/>
                    <a:lstStyle/>
                    <a:p>
                      <a:pPr algn="ctr"/>
                      <a:r>
                        <a:rPr lang="en-IN" sz="1600" dirty="0" smtClean="0"/>
                        <a:t>0.835</a:t>
                      </a:r>
                      <a:endParaRPr lang="en-IN" sz="1600" dirty="0"/>
                    </a:p>
                  </a:txBody>
                  <a:tcPr/>
                </a:tc>
                <a:tc>
                  <a:txBody>
                    <a:bodyPr/>
                    <a:lstStyle/>
                    <a:p>
                      <a:pPr algn="ctr"/>
                      <a:r>
                        <a:rPr lang="en-IN" sz="1600" dirty="0" smtClean="0"/>
                        <a:t>0.835</a:t>
                      </a:r>
                      <a:endParaRPr lang="en-IN" sz="1600" dirty="0"/>
                    </a:p>
                  </a:txBody>
                  <a:tcPr/>
                </a:tc>
              </a:tr>
              <a:tr h="370840">
                <a:tc>
                  <a:txBody>
                    <a:bodyPr/>
                    <a:lstStyle/>
                    <a:p>
                      <a:pPr algn="ctr"/>
                      <a:r>
                        <a:rPr lang="en-IN" sz="1600" dirty="0" err="1" smtClean="0"/>
                        <a:t>Softmax</a:t>
                      </a:r>
                      <a:r>
                        <a:rPr lang="en-IN" sz="1600" dirty="0" smtClean="0"/>
                        <a:t> Regression</a:t>
                      </a:r>
                      <a:endParaRPr lang="en-IN" sz="1600" dirty="0"/>
                    </a:p>
                  </a:txBody>
                  <a:tcPr/>
                </a:tc>
                <a:tc>
                  <a:txBody>
                    <a:bodyPr/>
                    <a:lstStyle/>
                    <a:p>
                      <a:pPr algn="ctr"/>
                      <a:r>
                        <a:rPr lang="en-IN" sz="1600" dirty="0" smtClean="0"/>
                        <a:t>0.8470</a:t>
                      </a:r>
                      <a:endParaRPr lang="en-IN" sz="1600" dirty="0"/>
                    </a:p>
                  </a:txBody>
                  <a:tcPr/>
                </a:tc>
                <a:tc>
                  <a:txBody>
                    <a:bodyPr/>
                    <a:lstStyle/>
                    <a:p>
                      <a:pPr algn="ctr"/>
                      <a:r>
                        <a:rPr lang="en-IN" sz="1600" dirty="0" smtClean="0"/>
                        <a:t>0.8458</a:t>
                      </a:r>
                      <a:endParaRPr lang="en-IN" sz="1600" dirty="0"/>
                    </a:p>
                  </a:txBody>
                  <a:tcPr/>
                </a:tc>
                <a:tc>
                  <a:txBody>
                    <a:bodyPr/>
                    <a:lstStyle/>
                    <a:p>
                      <a:pPr algn="ctr"/>
                      <a:r>
                        <a:rPr lang="en-IN" sz="1600" dirty="0" smtClean="0"/>
                        <a:t>0.8470</a:t>
                      </a:r>
                      <a:endParaRPr lang="en-IN" sz="1600" dirty="0"/>
                    </a:p>
                  </a:txBody>
                  <a:tcPr/>
                </a:tc>
                <a:tc>
                  <a:txBody>
                    <a:bodyPr/>
                    <a:lstStyle/>
                    <a:p>
                      <a:pPr algn="ctr"/>
                      <a:r>
                        <a:rPr lang="en-IN" sz="1600" dirty="0" smtClean="0"/>
                        <a:t>0.846</a:t>
                      </a:r>
                      <a:endParaRPr lang="en-IN" sz="1600" dirty="0"/>
                    </a:p>
                  </a:txBody>
                  <a:tcPr/>
                </a:tc>
              </a:tr>
              <a:tr h="573008">
                <a:tc>
                  <a:txBody>
                    <a:bodyPr/>
                    <a:lstStyle/>
                    <a:p>
                      <a:pPr algn="ctr"/>
                      <a:r>
                        <a:rPr lang="en-IN" sz="1600" dirty="0" smtClean="0"/>
                        <a:t>Decision Tree</a:t>
                      </a:r>
                      <a:endParaRPr lang="en-IN" sz="1600" dirty="0"/>
                    </a:p>
                  </a:txBody>
                  <a:tcPr/>
                </a:tc>
                <a:tc>
                  <a:txBody>
                    <a:bodyPr/>
                    <a:lstStyle/>
                    <a:p>
                      <a:pPr algn="ctr"/>
                      <a:r>
                        <a:rPr lang="en-IN" sz="1600" dirty="0" smtClean="0"/>
                        <a:t>0.789</a:t>
                      </a:r>
                      <a:endParaRPr lang="en-IN" sz="1600" dirty="0"/>
                    </a:p>
                  </a:txBody>
                  <a:tcPr/>
                </a:tc>
                <a:tc>
                  <a:txBody>
                    <a:bodyPr/>
                    <a:lstStyle/>
                    <a:p>
                      <a:pPr algn="ctr"/>
                      <a:r>
                        <a:rPr lang="en-IN" sz="1600" dirty="0" smtClean="0"/>
                        <a:t>0.789</a:t>
                      </a:r>
                      <a:endParaRPr lang="en-IN" sz="1600" dirty="0"/>
                    </a:p>
                  </a:txBody>
                  <a:tcPr/>
                </a:tc>
                <a:tc>
                  <a:txBody>
                    <a:bodyPr/>
                    <a:lstStyle/>
                    <a:p>
                      <a:pPr algn="ctr"/>
                      <a:r>
                        <a:rPr lang="en-IN" sz="1600" dirty="0" smtClean="0"/>
                        <a:t>0.789</a:t>
                      </a:r>
                      <a:endParaRPr lang="en-IN" sz="1600" dirty="0"/>
                    </a:p>
                  </a:txBody>
                  <a:tcPr/>
                </a:tc>
                <a:tc>
                  <a:txBody>
                    <a:bodyPr/>
                    <a:lstStyle/>
                    <a:p>
                      <a:pPr algn="ctr"/>
                      <a:r>
                        <a:rPr lang="en-IN" sz="1600" dirty="0" smtClean="0"/>
                        <a:t>0.789</a:t>
                      </a:r>
                      <a:endParaRPr lang="en-IN" sz="1600" dirty="0"/>
                    </a:p>
                  </a:txBody>
                  <a:tcPr/>
                </a:tc>
              </a:tr>
              <a:tr h="576064">
                <a:tc>
                  <a:txBody>
                    <a:bodyPr/>
                    <a:lstStyle/>
                    <a:p>
                      <a:pPr algn="ctr"/>
                      <a:r>
                        <a:rPr lang="en-IN" sz="1600" dirty="0" smtClean="0"/>
                        <a:t>Random Forest</a:t>
                      </a:r>
                      <a:endParaRPr lang="en-IN" sz="1600" dirty="0"/>
                    </a:p>
                  </a:txBody>
                  <a:tcPr/>
                </a:tc>
                <a:tc>
                  <a:txBody>
                    <a:bodyPr/>
                    <a:lstStyle/>
                    <a:p>
                      <a:pPr algn="ctr"/>
                      <a:r>
                        <a:rPr lang="en-IN" sz="1600" dirty="0" smtClean="0"/>
                        <a:t>0.848</a:t>
                      </a:r>
                      <a:endParaRPr lang="en-IN" sz="1600" dirty="0"/>
                    </a:p>
                  </a:txBody>
                  <a:tcPr/>
                </a:tc>
                <a:tc>
                  <a:txBody>
                    <a:bodyPr/>
                    <a:lstStyle/>
                    <a:p>
                      <a:pPr algn="ctr"/>
                      <a:r>
                        <a:rPr lang="en-IN" sz="1600" dirty="0" smtClean="0"/>
                        <a:t>0.848</a:t>
                      </a:r>
                      <a:endParaRPr lang="en-IN" sz="1600" dirty="0"/>
                    </a:p>
                  </a:txBody>
                  <a:tcPr/>
                </a:tc>
                <a:tc>
                  <a:txBody>
                    <a:bodyPr/>
                    <a:lstStyle/>
                    <a:p>
                      <a:pPr algn="ctr"/>
                      <a:r>
                        <a:rPr lang="en-IN" sz="1600" dirty="0" smtClean="0"/>
                        <a:t>0.848</a:t>
                      </a:r>
                      <a:endParaRPr lang="en-IN" sz="1600" dirty="0"/>
                    </a:p>
                  </a:txBody>
                  <a:tcPr/>
                </a:tc>
                <a:tc>
                  <a:txBody>
                    <a:bodyPr/>
                    <a:lstStyle/>
                    <a:p>
                      <a:pPr algn="ctr"/>
                      <a:r>
                        <a:rPr lang="en-IN" sz="1600" dirty="0" smtClean="0"/>
                        <a:t>0.845</a:t>
                      </a:r>
                      <a:endParaRPr lang="en-IN" sz="1600" dirty="0"/>
                    </a:p>
                  </a:txBody>
                  <a:tcPr/>
                </a:tc>
              </a:tr>
              <a:tr h="576064">
                <a:tc>
                  <a:txBody>
                    <a:bodyPr/>
                    <a:lstStyle/>
                    <a:p>
                      <a:pPr algn="ctr"/>
                      <a:r>
                        <a:rPr lang="en-IN" sz="1600" dirty="0" smtClean="0"/>
                        <a:t>Voting Classifier</a:t>
                      </a:r>
                      <a:endParaRPr lang="en-IN" sz="1600" dirty="0"/>
                    </a:p>
                  </a:txBody>
                  <a:tcPr/>
                </a:tc>
                <a:tc>
                  <a:txBody>
                    <a:bodyPr/>
                    <a:lstStyle/>
                    <a:p>
                      <a:pPr algn="ctr"/>
                      <a:r>
                        <a:rPr lang="en-IN" sz="1600" dirty="0" smtClean="0"/>
                        <a:t>0.863</a:t>
                      </a:r>
                      <a:endParaRPr lang="en-IN" sz="1600" dirty="0"/>
                    </a:p>
                  </a:txBody>
                  <a:tcPr/>
                </a:tc>
                <a:tc>
                  <a:txBody>
                    <a:bodyPr/>
                    <a:lstStyle/>
                    <a:p>
                      <a:pPr algn="ctr"/>
                      <a:r>
                        <a:rPr lang="en-IN" sz="1600" dirty="0" smtClean="0"/>
                        <a:t>0.861</a:t>
                      </a:r>
                      <a:endParaRPr lang="en-IN" sz="1600" dirty="0"/>
                    </a:p>
                  </a:txBody>
                  <a:tcPr/>
                </a:tc>
                <a:tc>
                  <a:txBody>
                    <a:bodyPr/>
                    <a:lstStyle/>
                    <a:p>
                      <a:pPr algn="ctr"/>
                      <a:r>
                        <a:rPr lang="en-IN" sz="1600" dirty="0" smtClean="0"/>
                        <a:t>0.863</a:t>
                      </a:r>
                      <a:endParaRPr lang="en-IN" sz="1600" dirty="0"/>
                    </a:p>
                  </a:txBody>
                  <a:tcPr/>
                </a:tc>
                <a:tc>
                  <a:txBody>
                    <a:bodyPr/>
                    <a:lstStyle/>
                    <a:p>
                      <a:pPr algn="ctr"/>
                      <a:r>
                        <a:rPr lang="en-IN" sz="1600" dirty="0" smtClean="0"/>
                        <a:t>0.861</a:t>
                      </a:r>
                      <a:endParaRPr lang="en-IN" sz="1600" dirty="0"/>
                    </a:p>
                  </a:txBody>
                  <a:tcPr/>
                </a:tc>
              </a:tr>
            </a:tbl>
          </a:graphicData>
        </a:graphic>
      </p:graphicFrame>
      <p:sp>
        <p:nvSpPr>
          <p:cNvPr id="9" name="TextBox 8"/>
          <p:cNvSpPr txBox="1"/>
          <p:nvPr/>
        </p:nvSpPr>
        <p:spPr>
          <a:xfrm>
            <a:off x="467544" y="5373216"/>
            <a:ext cx="8208912" cy="584775"/>
          </a:xfrm>
          <a:prstGeom prst="rect">
            <a:avLst/>
          </a:prstGeom>
          <a:noFill/>
        </p:spPr>
        <p:txBody>
          <a:bodyPr wrap="square" rtlCol="0">
            <a:spAutoFit/>
          </a:bodyPr>
          <a:lstStyle/>
          <a:p>
            <a:pPr algn="ctr"/>
            <a:r>
              <a:rPr lang="en-US" sz="1600" dirty="0"/>
              <a:t>Since Voting Classifier's results are the best in cross-validation phase, we select Voting Classifier model as our model to proceed with the fine-tuning of the model (</a:t>
            </a:r>
            <a:r>
              <a:rPr lang="en-US" sz="1600" dirty="0" err="1"/>
              <a:t>hyperparameters</a:t>
            </a:r>
            <a:r>
              <a:rPr lang="en-US" sz="1600" dirty="0"/>
              <a:t> tuning).</a:t>
            </a:r>
            <a:endParaRPr lang="en-IN" sz="1600" dirty="0"/>
          </a:p>
        </p:txBody>
      </p:sp>
    </p:spTree>
    <p:extLst>
      <p:ext uri="{BB962C8B-B14F-4D97-AF65-F5344CB8AC3E}">
        <p14:creationId xmlns:p14="http://schemas.microsoft.com/office/powerpoint/2010/main" val="3618308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Fine-Tuning the Model</a:t>
            </a:r>
            <a:endParaRPr lang="en-IN" dirty="0"/>
          </a:p>
        </p:txBody>
      </p:sp>
      <p:sp>
        <p:nvSpPr>
          <p:cNvPr id="3" name="Content Placeholder 2"/>
          <p:cNvSpPr>
            <a:spLocks noGrp="1"/>
          </p:cNvSpPr>
          <p:nvPr>
            <p:ph sz="quarter" idx="1"/>
          </p:nvPr>
        </p:nvSpPr>
        <p:spPr/>
        <p:txBody>
          <a:bodyPr>
            <a:normAutofit/>
          </a:bodyPr>
          <a:lstStyle/>
          <a:p>
            <a:r>
              <a:rPr lang="en-US" sz="2400" dirty="0" smtClean="0"/>
              <a:t>We performed </a:t>
            </a:r>
            <a:r>
              <a:rPr lang="en-US" sz="2400" dirty="0"/>
              <a:t>fine-tuning of this </a:t>
            </a:r>
            <a:r>
              <a:rPr lang="en-US" sz="2400" dirty="0" err="1"/>
              <a:t>XGBoost</a:t>
            </a:r>
            <a:r>
              <a:rPr lang="en-US" sz="2400" dirty="0"/>
              <a:t> </a:t>
            </a:r>
            <a:r>
              <a:rPr lang="en-US" sz="2400" dirty="0" smtClean="0"/>
              <a:t>model </a:t>
            </a:r>
            <a:r>
              <a:rPr lang="en-US" sz="2400" dirty="0"/>
              <a:t>using 'Grid Search' technique</a:t>
            </a:r>
            <a:r>
              <a:rPr lang="en-US" sz="2400" dirty="0" smtClean="0"/>
              <a:t>.</a:t>
            </a:r>
          </a:p>
          <a:p>
            <a:r>
              <a:rPr lang="en-US" sz="2400" dirty="0"/>
              <a:t>Grid search takes a lot of time on large datasets. Hence, </a:t>
            </a:r>
            <a:r>
              <a:rPr lang="en-US" sz="2400" dirty="0" smtClean="0"/>
              <a:t>we applied </a:t>
            </a:r>
            <a:r>
              <a:rPr lang="en-US" sz="2400" dirty="0"/>
              <a:t>'Dimensionality Reduction' to the training dataset to reduce the number of features in the dataset, so that the time taken for grid search and prediction is reduced. </a:t>
            </a:r>
            <a:endParaRPr lang="en-US" sz="2400" dirty="0" smtClean="0"/>
          </a:p>
          <a:p>
            <a:r>
              <a:rPr lang="en-US" sz="2400" dirty="0" smtClean="0"/>
              <a:t>Also</a:t>
            </a:r>
            <a:r>
              <a:rPr lang="en-US" sz="2400" dirty="0"/>
              <a:t>, we </a:t>
            </a:r>
            <a:r>
              <a:rPr lang="en-US" sz="2400" dirty="0" smtClean="0"/>
              <a:t>calculated </a:t>
            </a:r>
            <a:r>
              <a:rPr lang="en-US" sz="2400" dirty="0"/>
              <a:t>the scores based on the reduced features.</a:t>
            </a:r>
            <a:endParaRPr lang="en-IN" sz="2400" dirty="0"/>
          </a:p>
        </p:txBody>
      </p:sp>
    </p:spTree>
    <p:extLst>
      <p:ext uri="{BB962C8B-B14F-4D97-AF65-F5344CB8AC3E}">
        <p14:creationId xmlns:p14="http://schemas.microsoft.com/office/powerpoint/2010/main" val="2421527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534400" cy="758952"/>
          </a:xfrm>
        </p:spPr>
        <p:txBody>
          <a:bodyPr>
            <a:normAutofit fontScale="90000"/>
          </a:bodyPr>
          <a:lstStyle/>
          <a:p>
            <a:r>
              <a:rPr lang="en-US" dirty="0" smtClean="0"/>
              <a:t>Fine-Tuning the Model - Grid Search - </a:t>
            </a:r>
            <a:r>
              <a:rPr lang="en-US" b="1" dirty="0" smtClean="0"/>
              <a:t>Dimensionality Reduction</a:t>
            </a:r>
            <a:endParaRPr lang="en-IN" b="1" dirty="0"/>
          </a:p>
        </p:txBody>
      </p:sp>
      <p:sp>
        <p:nvSpPr>
          <p:cNvPr id="3" name="Content Placeholder 2"/>
          <p:cNvSpPr>
            <a:spLocks noGrp="1"/>
          </p:cNvSpPr>
          <p:nvPr>
            <p:ph sz="quarter" idx="1"/>
          </p:nvPr>
        </p:nvSpPr>
        <p:spPr>
          <a:xfrm>
            <a:off x="467544" y="1772816"/>
            <a:ext cx="8229600" cy="3124944"/>
          </a:xfrm>
        </p:spPr>
        <p:txBody>
          <a:bodyPr>
            <a:normAutofit fontScale="25000" lnSpcReduction="20000"/>
          </a:bodyPr>
          <a:lstStyle/>
          <a:p>
            <a:pPr algn="just"/>
            <a:r>
              <a:rPr lang="en-US" sz="7200" dirty="0"/>
              <a:t>We will be using Projection technique (PCA) for dimensionality reduction for our problem</a:t>
            </a:r>
            <a:r>
              <a:rPr lang="en-US" sz="7200" dirty="0" smtClean="0"/>
              <a:t>.</a:t>
            </a:r>
          </a:p>
          <a:p>
            <a:pPr marL="0" indent="0" algn="just">
              <a:buNone/>
            </a:pPr>
            <a:endParaRPr lang="en-US" sz="7200" dirty="0"/>
          </a:p>
          <a:p>
            <a:pPr algn="just"/>
            <a:r>
              <a:rPr lang="en-US" sz="7200" dirty="0"/>
              <a:t>We will use </a:t>
            </a:r>
            <a:r>
              <a:rPr lang="en-US" sz="7200" dirty="0" err="1"/>
              <a:t>Scikit</a:t>
            </a:r>
            <a:r>
              <a:rPr lang="en-US" sz="7200" dirty="0"/>
              <a:t> </a:t>
            </a:r>
            <a:r>
              <a:rPr lang="en-US" sz="7200" dirty="0" err="1"/>
              <a:t>Learn's</a:t>
            </a:r>
            <a:r>
              <a:rPr lang="en-US" sz="7200" dirty="0"/>
              <a:t> PCA class which uses SVD (Singular Value Decomposition) internally and also the projection</a:t>
            </a:r>
            <a:r>
              <a:rPr lang="en-US" sz="7200" dirty="0" smtClean="0"/>
              <a:t>.</a:t>
            </a:r>
          </a:p>
          <a:p>
            <a:pPr marL="0" indent="0" algn="just">
              <a:buNone/>
            </a:pPr>
            <a:endParaRPr lang="en-US" sz="7200" dirty="0"/>
          </a:p>
          <a:p>
            <a:pPr algn="just"/>
            <a:r>
              <a:rPr lang="en-US" sz="7200" dirty="0" smtClean="0"/>
              <a:t>For </a:t>
            </a:r>
            <a:r>
              <a:rPr lang="en-US" sz="7200" dirty="0"/>
              <a:t>the current problem, with </a:t>
            </a:r>
            <a:r>
              <a:rPr lang="en-US" sz="7200" dirty="0" err="1"/>
              <a:t>n_components</a:t>
            </a:r>
            <a:r>
              <a:rPr lang="en-US" sz="7200" dirty="0"/>
              <a:t>=0.95, in the reduced dataset (</a:t>
            </a:r>
            <a:r>
              <a:rPr lang="en-US" sz="7200" dirty="0" err="1"/>
              <a:t>X_train_reduced</a:t>
            </a:r>
            <a:r>
              <a:rPr lang="en-US" sz="7200" dirty="0"/>
              <a:t>) we got only 187 features (out of original 784), and there was significant loss of information (quality) in the 'recovered' (decompressed) images. Hence, we have selected </a:t>
            </a:r>
            <a:r>
              <a:rPr lang="en-US" sz="7200" dirty="0" err="1"/>
              <a:t>n_components</a:t>
            </a:r>
            <a:r>
              <a:rPr lang="en-US" sz="7200" dirty="0"/>
              <a:t>=0.99, which gives 459 features (out of original 784) and there is no significant loss of information (quality) in the 'recovered' images</a:t>
            </a:r>
            <a:r>
              <a:rPr lang="en-US" sz="7200" dirty="0" smtClean="0"/>
              <a:t>.</a:t>
            </a:r>
          </a:p>
          <a:p>
            <a:pPr algn="just"/>
            <a:endParaRPr lang="en-US" sz="7200" dirty="0"/>
          </a:p>
          <a:p>
            <a:pPr algn="just"/>
            <a:r>
              <a:rPr lang="en-US" sz="7200" dirty="0"/>
              <a:t>The comparison of the 'original' dataset images and the 'compressed' dataset images (got after decompression) shows that there is not much information loss due to dimensionality reduction by using 0.99 variance ratio. Hence, we will go ahead with performing the Grid Search using this 'reduced' training dataset (</a:t>
            </a:r>
            <a:r>
              <a:rPr lang="en-US" sz="7200" dirty="0" err="1"/>
              <a:t>X_train_reduced</a:t>
            </a:r>
            <a:r>
              <a:rPr lang="en-US" sz="7200" dirty="0"/>
              <a:t>).</a:t>
            </a:r>
          </a:p>
          <a:p>
            <a:endParaRPr lang="en-IN" dirty="0"/>
          </a:p>
        </p:txBody>
      </p:sp>
    </p:spTree>
    <p:extLst>
      <p:ext uri="{BB962C8B-B14F-4D97-AF65-F5344CB8AC3E}">
        <p14:creationId xmlns:p14="http://schemas.microsoft.com/office/powerpoint/2010/main" val="692484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89</TotalTime>
  <Words>1077</Words>
  <Application>Microsoft Office PowerPoint</Application>
  <PresentationFormat>On-screen Show (4:3)</PresentationFormat>
  <Paragraphs>134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Fashion-MNIST Project</vt:lpstr>
      <vt:lpstr>Data Source</vt:lpstr>
      <vt:lpstr>Objective</vt:lpstr>
      <vt:lpstr>Steps in creating the model</vt:lpstr>
      <vt:lpstr>Findings after training and testing the various models</vt:lpstr>
      <vt:lpstr>Selecting the Model - Cross-Validation</vt:lpstr>
      <vt:lpstr>Cross Validation Scores of Various Models</vt:lpstr>
      <vt:lpstr>Fine-Tuning the Model</vt:lpstr>
      <vt:lpstr>Fine-Tuning the Model - Grid Search - Dimensionality Reduction</vt:lpstr>
      <vt:lpstr>Result</vt:lpstr>
      <vt:lpstr>Fine-Tuning the Model - Grid Search - Tuning Hyperparameters</vt:lpstr>
      <vt:lpstr>Evaluating Final Model on Test Dataset</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Fashion-MNIST Project</dc:title>
  <dc:creator>Shridhar</dc:creator>
  <cp:lastModifiedBy>Shridhar</cp:lastModifiedBy>
  <cp:revision>9</cp:revision>
  <dcterms:created xsi:type="dcterms:W3CDTF">2020-02-29T05:52:36Z</dcterms:created>
  <dcterms:modified xsi:type="dcterms:W3CDTF">2020-02-29T07:21:54Z</dcterms:modified>
</cp:coreProperties>
</file>