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5" r:id="rId12"/>
    <p:sldId id="271" r:id="rId13"/>
    <p:sldId id="272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Primena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biztalk</a:t>
            </a:r>
            <a:r>
              <a:rPr lang="en-US" dirty="0" smtClean="0">
                <a:solidFill>
                  <a:schemeClr val="bg1"/>
                </a:solidFill>
              </a:rPr>
              <a:t> server</a:t>
            </a:r>
            <a:r>
              <a:rPr lang="sr-Latn-RS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u </a:t>
            </a:r>
            <a:r>
              <a:rPr lang="en-US" dirty="0" err="1" smtClean="0">
                <a:solidFill>
                  <a:schemeClr val="bg1"/>
                </a:solidFill>
              </a:rPr>
              <a:t>orkestraciji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procesa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javne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uprave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Student: S</a:t>
            </a:r>
            <a:r>
              <a:rPr lang="sr-Latn-RS" dirty="0" err="1" smtClean="0">
                <a:solidFill>
                  <a:schemeClr val="bg1"/>
                </a:solidFill>
              </a:rPr>
              <a:t>rđan</a:t>
            </a:r>
            <a:r>
              <a:rPr lang="sr-Latn-RS" dirty="0" smtClean="0">
                <a:solidFill>
                  <a:schemeClr val="bg1"/>
                </a:solidFill>
              </a:rPr>
              <a:t> </a:t>
            </a:r>
            <a:r>
              <a:rPr lang="sr-Latn-RS" dirty="0" err="1" smtClean="0">
                <a:solidFill>
                  <a:schemeClr val="bg1"/>
                </a:solidFill>
              </a:rPr>
              <a:t>mlađenović</a:t>
            </a:r>
            <a:r>
              <a:rPr lang="sr-Latn-RS" dirty="0" smtClean="0">
                <a:solidFill>
                  <a:schemeClr val="bg1"/>
                </a:solidFill>
              </a:rPr>
              <a:t>	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Mentor: prof</a:t>
            </a:r>
            <a:r>
              <a:rPr lang="en-US" smtClean="0">
                <a:solidFill>
                  <a:schemeClr val="bg1"/>
                </a:solidFill>
              </a:rPr>
              <a:t>.</a:t>
            </a:r>
            <a:r>
              <a:rPr lang="sr-Latn-RS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dr Slađan </a:t>
            </a:r>
            <a:r>
              <a:rPr lang="sr-Latn-RS" dirty="0" err="1" smtClean="0">
                <a:solidFill>
                  <a:schemeClr val="bg1"/>
                </a:solidFill>
              </a:rPr>
              <a:t>babarogić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9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bg1"/>
                </a:solidFill>
              </a:rPr>
              <a:t>Arhitektura </a:t>
            </a:r>
            <a:r>
              <a:rPr lang="sr-Latn-RS" i="1" dirty="0" err="1">
                <a:solidFill>
                  <a:schemeClr val="bg1"/>
                </a:solidFill>
              </a:rPr>
              <a:t>biztalk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  <a:r>
              <a:rPr lang="sr-Latn-RS" dirty="0">
                <a:solidFill>
                  <a:schemeClr val="bg1"/>
                </a:solidFill>
              </a:rPr>
              <a:t>servera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>
                <a:solidFill>
                  <a:schemeClr val="bg1"/>
                </a:solidFill>
              </a:rPr>
              <a:t>Baza podataka</a:t>
            </a:r>
          </a:p>
          <a:p>
            <a:pPr lvl="1"/>
            <a:r>
              <a:rPr lang="sr-Latn-RS" i="1" dirty="0">
                <a:solidFill>
                  <a:schemeClr val="bg1"/>
                </a:solidFill>
              </a:rPr>
              <a:t>SSODB </a:t>
            </a:r>
          </a:p>
          <a:p>
            <a:pPr lvl="1"/>
            <a:r>
              <a:rPr lang="sr-Latn-RS" i="1" dirty="0" err="1">
                <a:solidFill>
                  <a:schemeClr val="bg1"/>
                </a:solidFill>
              </a:rPr>
              <a:t>BizTalkRuleEngineDb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sr-Latn-RS" i="1" dirty="0" err="1">
                <a:solidFill>
                  <a:schemeClr val="bg1"/>
                </a:solidFill>
              </a:rPr>
              <a:t>BizTalkMsgboxDb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sr-Latn-RS" i="1" dirty="0">
                <a:solidFill>
                  <a:schemeClr val="bg1"/>
                </a:solidFill>
              </a:rPr>
              <a:t>BizTalk </a:t>
            </a:r>
            <a:r>
              <a:rPr lang="sr-Latn-RS" i="1" dirty="0" err="1">
                <a:solidFill>
                  <a:schemeClr val="bg1"/>
                </a:solidFill>
              </a:rPr>
              <a:t>DTADb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</a:p>
          <a:p>
            <a:r>
              <a:rPr lang="sr-Latn-RS" dirty="0">
                <a:solidFill>
                  <a:schemeClr val="bg1"/>
                </a:solidFill>
              </a:rPr>
              <a:t>Portovi</a:t>
            </a:r>
          </a:p>
          <a:p>
            <a:pPr lvl="1"/>
            <a:r>
              <a:rPr lang="sr-Latn-RS" dirty="0">
                <a:solidFill>
                  <a:schemeClr val="bg1"/>
                </a:solidFill>
              </a:rPr>
              <a:t>Prijemni portovi</a:t>
            </a:r>
          </a:p>
          <a:p>
            <a:pPr lvl="1"/>
            <a:r>
              <a:rPr lang="sr-Latn-RS" dirty="0">
                <a:solidFill>
                  <a:schemeClr val="bg1"/>
                </a:solidFill>
              </a:rPr>
              <a:t>Portovi slanja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Orkestracije – </a:t>
            </a:r>
            <a:r>
              <a:rPr lang="sr-Latn-RS" i="1" dirty="0" err="1" smtClean="0">
                <a:solidFill>
                  <a:schemeClr val="bg1"/>
                </a:solidFill>
              </a:rPr>
              <a:t>Business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i="1" dirty="0" err="1" smtClean="0">
                <a:solidFill>
                  <a:schemeClr val="bg1"/>
                </a:solidFill>
              </a:rPr>
              <a:t>Rule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i="1" dirty="0" err="1" smtClean="0">
                <a:solidFill>
                  <a:schemeClr val="bg1"/>
                </a:solidFill>
              </a:rPr>
              <a:t>Engine</a:t>
            </a:r>
            <a:endParaRPr lang="sr-Latn-R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sr-Latn-RS" i="1" dirty="0" err="1" smtClean="0">
                <a:solidFill>
                  <a:schemeClr val="bg1"/>
                </a:solidFill>
              </a:rPr>
              <a:t>Biztalk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orkestracije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r-Latn-R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12" y="939339"/>
            <a:ext cx="6764198" cy="57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Mapiranje poruka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46" y="2249488"/>
            <a:ext cx="883733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Otkrivanje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gre</a:t>
            </a:r>
            <a:r>
              <a:rPr lang="sr-Latn-RS" dirty="0" smtClean="0">
                <a:solidFill>
                  <a:schemeClr val="bg1"/>
                </a:solidFill>
              </a:rPr>
              <a:t>šaka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41" y="1572039"/>
            <a:ext cx="6730944" cy="4896610"/>
          </a:xfrm>
        </p:spPr>
      </p:pic>
    </p:spTree>
    <p:extLst>
      <p:ext uri="{BB962C8B-B14F-4D97-AF65-F5344CB8AC3E}">
        <p14:creationId xmlns:p14="http://schemas.microsoft.com/office/powerpoint/2010/main" val="35359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Testiranje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62" y="1548448"/>
            <a:ext cx="8925502" cy="49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Zaključak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Stabilna, </a:t>
            </a:r>
            <a:r>
              <a:rPr lang="sr-Latn-RS" dirty="0" err="1" smtClean="0">
                <a:solidFill>
                  <a:schemeClr val="bg1"/>
                </a:solidFill>
              </a:rPr>
              <a:t>robustna</a:t>
            </a:r>
            <a:r>
              <a:rPr lang="sr-Latn-RS" dirty="0" smtClean="0">
                <a:solidFill>
                  <a:schemeClr val="bg1"/>
                </a:solidFill>
              </a:rPr>
              <a:t>, </a:t>
            </a:r>
            <a:r>
              <a:rPr lang="sr-Latn-RS" dirty="0" err="1" smtClean="0">
                <a:solidFill>
                  <a:schemeClr val="bg1"/>
                </a:solidFill>
              </a:rPr>
              <a:t>skalabilna</a:t>
            </a:r>
            <a:r>
              <a:rPr lang="sr-Latn-RS" dirty="0" smtClean="0">
                <a:solidFill>
                  <a:schemeClr val="bg1"/>
                </a:solidFill>
              </a:rPr>
              <a:t> platforma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Odstupanje od standarda pravi problem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Automatizacija procesa obrade zahteva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Neizbežan uticaj ljudskog faktora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Primena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biztalk</a:t>
            </a:r>
            <a:r>
              <a:rPr lang="en-US" dirty="0" smtClean="0">
                <a:solidFill>
                  <a:schemeClr val="bg1"/>
                </a:solidFill>
              </a:rPr>
              <a:t> server</a:t>
            </a:r>
            <a:r>
              <a:rPr lang="sr-Latn-RS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u </a:t>
            </a:r>
            <a:r>
              <a:rPr lang="en-US" dirty="0" err="1" smtClean="0">
                <a:solidFill>
                  <a:schemeClr val="bg1"/>
                </a:solidFill>
              </a:rPr>
              <a:t>orkestraciji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procesa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javne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uprave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Student: S</a:t>
            </a:r>
            <a:r>
              <a:rPr lang="sr-Latn-RS" dirty="0" err="1" smtClean="0">
                <a:solidFill>
                  <a:schemeClr val="bg1"/>
                </a:solidFill>
              </a:rPr>
              <a:t>rđan</a:t>
            </a:r>
            <a:r>
              <a:rPr lang="sr-Latn-RS" dirty="0" smtClean="0">
                <a:solidFill>
                  <a:schemeClr val="bg1"/>
                </a:solidFill>
              </a:rPr>
              <a:t> </a:t>
            </a:r>
            <a:r>
              <a:rPr lang="sr-Latn-RS" dirty="0" err="1" smtClean="0">
                <a:solidFill>
                  <a:schemeClr val="bg1"/>
                </a:solidFill>
              </a:rPr>
              <a:t>mlađenović</a:t>
            </a:r>
            <a:r>
              <a:rPr lang="sr-Latn-RS" dirty="0" smtClean="0">
                <a:solidFill>
                  <a:schemeClr val="bg1"/>
                </a:solidFill>
              </a:rPr>
              <a:t>	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Mentor: prof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sr-Latn-RS" dirty="0" smtClean="0">
                <a:solidFill>
                  <a:schemeClr val="bg1"/>
                </a:solidFill>
              </a:rPr>
              <a:t> dr Slađan babarogić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7607"/>
            <a:ext cx="9905999" cy="41535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</a:t>
            </a:r>
            <a:r>
              <a:rPr lang="sr-Latn-RS" dirty="0" err="1" smtClean="0">
                <a:solidFill>
                  <a:schemeClr val="bg1"/>
                </a:solidFill>
              </a:rPr>
              <a:t>ržavna</a:t>
            </a:r>
            <a:r>
              <a:rPr lang="sr-Latn-RS" dirty="0" smtClean="0">
                <a:solidFill>
                  <a:schemeClr val="bg1"/>
                </a:solidFill>
              </a:rPr>
              <a:t> uprava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Osnovni procesi javne uprave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Koncepti </a:t>
            </a:r>
            <a:r>
              <a:rPr lang="sr-Latn-RS" i="1" dirty="0" err="1" smtClean="0">
                <a:solidFill>
                  <a:schemeClr val="bg1"/>
                </a:solidFill>
              </a:rPr>
              <a:t>xml</a:t>
            </a:r>
            <a:r>
              <a:rPr lang="sr-Latn-RS" dirty="0" smtClean="0">
                <a:solidFill>
                  <a:schemeClr val="bg1"/>
                </a:solidFill>
              </a:rPr>
              <a:t>-a</a:t>
            </a:r>
          </a:p>
          <a:p>
            <a:r>
              <a:rPr lang="sr-Latn-RS" i="1" dirty="0" err="1" smtClean="0">
                <a:solidFill>
                  <a:schemeClr val="bg1"/>
                </a:solidFill>
              </a:rPr>
              <a:t>Soap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sr-Latn-RS" i="1" dirty="0" err="1" smtClean="0">
                <a:solidFill>
                  <a:schemeClr val="bg1"/>
                </a:solidFill>
              </a:rPr>
              <a:t>Soa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servisi</a:t>
            </a:r>
          </a:p>
          <a:p>
            <a:r>
              <a:rPr lang="sr-Latn-RS" dirty="0">
                <a:solidFill>
                  <a:schemeClr val="bg1"/>
                </a:solidFill>
              </a:rPr>
              <a:t>Osnovni koncepti i namena </a:t>
            </a:r>
            <a:r>
              <a:rPr lang="sr-Latn-RS" i="1" dirty="0" err="1" smtClean="0">
                <a:solidFill>
                  <a:schemeClr val="bg1"/>
                </a:solidFill>
              </a:rPr>
              <a:t>Biztalk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servera</a:t>
            </a:r>
          </a:p>
          <a:p>
            <a:r>
              <a:rPr lang="sr-Latn-RS" dirty="0">
                <a:solidFill>
                  <a:schemeClr val="bg1"/>
                </a:solidFill>
              </a:rPr>
              <a:t>Arhitektura </a:t>
            </a:r>
            <a:r>
              <a:rPr lang="sr-Latn-RS" i="1" dirty="0" err="1" smtClean="0">
                <a:solidFill>
                  <a:schemeClr val="bg1"/>
                </a:solidFill>
              </a:rPr>
              <a:t>Biztalk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servera</a:t>
            </a:r>
          </a:p>
          <a:p>
            <a:r>
              <a:rPr lang="sr-Latn-RS" i="1" dirty="0" err="1">
                <a:solidFill>
                  <a:schemeClr val="bg1"/>
                </a:solidFill>
              </a:rPr>
              <a:t>Biztalk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orkestracije</a:t>
            </a:r>
          </a:p>
          <a:p>
            <a:r>
              <a:rPr lang="sr-Latn-RS" dirty="0">
                <a:solidFill>
                  <a:schemeClr val="bg1"/>
                </a:solidFill>
              </a:rPr>
              <a:t>Testiranje</a:t>
            </a:r>
            <a:endParaRPr lang="sr-Latn-RS" dirty="0" smtClean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5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Državna uprava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Osnovni činioci javne uprave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Integracija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javnih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institucija</a:t>
            </a:r>
            <a:endParaRPr lang="sr-Latn-RS" dirty="0" smtClean="0">
              <a:solidFill>
                <a:schemeClr val="bg1"/>
              </a:solidFill>
            </a:endParaRPr>
          </a:p>
          <a:p>
            <a:r>
              <a:rPr lang="sr-Latn-RS" dirty="0" smtClean="0">
                <a:solidFill>
                  <a:schemeClr val="bg1"/>
                </a:solidFill>
              </a:rPr>
              <a:t>Veze državnih organa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Odnos javne uprave sa građanima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Elektronska javna uprava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Osnovni procesi javne uprave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Kreiranje usluga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Definisanje šablona usluga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Dodeljivanje prava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Podnošenje zahteva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Autorizacija korisnika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Pozivanje eksternih servisa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Administracija institucija i korisnika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koncepti XML-a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Struktura podataka</a:t>
            </a:r>
          </a:p>
          <a:p>
            <a:r>
              <a:rPr lang="sr-Latn-RS" i="1" dirty="0" smtClean="0">
                <a:solidFill>
                  <a:schemeClr val="bg1"/>
                </a:solidFill>
              </a:rPr>
              <a:t>XML </a:t>
            </a:r>
            <a:r>
              <a:rPr lang="sr-Latn-RS" i="1" dirty="0" err="1" smtClean="0">
                <a:solidFill>
                  <a:schemeClr val="bg1"/>
                </a:solidFill>
              </a:rPr>
              <a:t>schemas</a:t>
            </a:r>
            <a:endParaRPr lang="sr-Latn-RS" i="1" dirty="0" smtClean="0">
              <a:solidFill>
                <a:schemeClr val="bg1"/>
              </a:solidFill>
            </a:endParaRPr>
          </a:p>
          <a:p>
            <a:r>
              <a:rPr lang="sr-Latn-RS" i="1" dirty="0" err="1" smtClean="0">
                <a:solidFill>
                  <a:schemeClr val="bg1"/>
                </a:solidFill>
              </a:rPr>
              <a:t>xPath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18" y="2097088"/>
            <a:ext cx="4483330" cy="38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err="1" smtClean="0">
                <a:solidFill>
                  <a:schemeClr val="bg1"/>
                </a:solidFill>
              </a:rPr>
              <a:t>Soap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i="1" dirty="0" smtClean="0">
                <a:solidFill>
                  <a:schemeClr val="bg1"/>
                </a:solidFill>
              </a:rPr>
              <a:t>B2B </a:t>
            </a:r>
            <a:r>
              <a:rPr lang="sr-Latn-RS" dirty="0" smtClean="0">
                <a:solidFill>
                  <a:schemeClr val="bg1"/>
                </a:solidFill>
              </a:rPr>
              <a:t>komunikacija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Struktura poruke</a:t>
            </a:r>
          </a:p>
          <a:p>
            <a:pPr marL="457200" lvl="1" indent="0">
              <a:buNone/>
            </a:pPr>
            <a:r>
              <a:rPr lang="sr-Latn-RS" i="1" dirty="0">
                <a:solidFill>
                  <a:schemeClr val="bg1"/>
                </a:solidFill>
              </a:rPr>
              <a:t>&lt;</a:t>
            </a:r>
            <a:r>
              <a:rPr lang="sr-Latn-RS" i="1" dirty="0" err="1">
                <a:solidFill>
                  <a:schemeClr val="bg1"/>
                </a:solidFill>
              </a:rPr>
              <a:t>SOAP-ENV:Envelope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 err="1">
                <a:solidFill>
                  <a:schemeClr val="bg1"/>
                </a:solidFill>
              </a:rPr>
              <a:t>xmlns:SOAP-ENV</a:t>
            </a:r>
            <a:r>
              <a:rPr lang="sr-Latn-RS" i="1" dirty="0">
                <a:solidFill>
                  <a:schemeClr val="bg1"/>
                </a:solidFill>
              </a:rPr>
              <a:t>="http://schemas.xmlsoap.org/soap/envelope/"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 err="1">
                <a:solidFill>
                  <a:schemeClr val="bg1"/>
                </a:solidFill>
              </a:rPr>
              <a:t>SOAP-ENV:encodingStyle</a:t>
            </a:r>
            <a:r>
              <a:rPr lang="sr-Latn-RS" i="1" dirty="0">
                <a:solidFill>
                  <a:schemeClr val="bg1"/>
                </a:solidFill>
              </a:rPr>
              <a:t>="http://schemas.xmlsoap.org/soap/encoding/"&gt;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>
                <a:solidFill>
                  <a:schemeClr val="bg1"/>
                </a:solidFill>
              </a:rPr>
              <a:t>&lt;</a:t>
            </a:r>
            <a:r>
              <a:rPr lang="sr-Latn-RS" i="1" dirty="0" err="1">
                <a:solidFill>
                  <a:schemeClr val="bg1"/>
                </a:solidFill>
              </a:rPr>
              <a:t>SOAP-ENV:Body</a:t>
            </a:r>
            <a:r>
              <a:rPr lang="sr-Latn-RS" i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 smtClean="0">
                <a:solidFill>
                  <a:schemeClr val="bg1"/>
                </a:solidFill>
              </a:rPr>
              <a:t>	&lt;</a:t>
            </a:r>
            <a:r>
              <a:rPr lang="sr-Latn-RS" i="1" dirty="0" err="1">
                <a:solidFill>
                  <a:schemeClr val="bg1"/>
                </a:solidFill>
              </a:rPr>
              <a:t>m:GetLastTradePrice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  <a:r>
              <a:rPr lang="sr-Latn-RS" i="1" dirty="0" err="1">
                <a:solidFill>
                  <a:schemeClr val="bg1"/>
                </a:solidFill>
              </a:rPr>
              <a:t>xmlns:m</a:t>
            </a:r>
            <a:r>
              <a:rPr lang="sr-Latn-RS" i="1" dirty="0">
                <a:solidFill>
                  <a:schemeClr val="bg1"/>
                </a:solidFill>
              </a:rPr>
              <a:t>="Some-URI"&gt;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 smtClean="0">
                <a:solidFill>
                  <a:schemeClr val="bg1"/>
                </a:solidFill>
              </a:rPr>
              <a:t>		&lt;</a:t>
            </a:r>
            <a:r>
              <a:rPr lang="sr-Latn-RS" i="1" dirty="0" err="1">
                <a:solidFill>
                  <a:schemeClr val="bg1"/>
                </a:solidFill>
              </a:rPr>
              <a:t>symbol</a:t>
            </a:r>
            <a:r>
              <a:rPr lang="sr-Latn-RS" i="1" dirty="0">
                <a:solidFill>
                  <a:schemeClr val="bg1"/>
                </a:solidFill>
              </a:rPr>
              <a:t>&gt;DIS&lt;/</a:t>
            </a:r>
            <a:r>
              <a:rPr lang="sr-Latn-RS" i="1" dirty="0" err="1">
                <a:solidFill>
                  <a:schemeClr val="bg1"/>
                </a:solidFill>
              </a:rPr>
              <a:t>symbol</a:t>
            </a:r>
            <a:r>
              <a:rPr lang="sr-Latn-RS" i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 smtClean="0">
                <a:solidFill>
                  <a:schemeClr val="bg1"/>
                </a:solidFill>
              </a:rPr>
              <a:t>	&lt;/</a:t>
            </a:r>
            <a:r>
              <a:rPr lang="sr-Latn-RS" i="1" dirty="0" err="1">
                <a:solidFill>
                  <a:schemeClr val="bg1"/>
                </a:solidFill>
              </a:rPr>
              <a:t>m:GetLastTradePrice</a:t>
            </a:r>
            <a:r>
              <a:rPr lang="sr-Latn-RS" i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>
                <a:solidFill>
                  <a:schemeClr val="bg1"/>
                </a:solidFill>
              </a:rPr>
              <a:t>&lt;/</a:t>
            </a:r>
            <a:r>
              <a:rPr lang="sr-Latn-RS" i="1" dirty="0" err="1">
                <a:solidFill>
                  <a:schemeClr val="bg1"/>
                </a:solidFill>
              </a:rPr>
              <a:t>SOAP-ENV:Body</a:t>
            </a:r>
            <a:r>
              <a:rPr lang="sr-Latn-RS" i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>
                <a:solidFill>
                  <a:schemeClr val="bg1"/>
                </a:solidFill>
              </a:rPr>
              <a:t>&lt;/</a:t>
            </a:r>
            <a:r>
              <a:rPr lang="sr-Latn-RS" i="1" dirty="0" err="1">
                <a:solidFill>
                  <a:schemeClr val="bg1"/>
                </a:solidFill>
              </a:rPr>
              <a:t>SOAP-ENV:Envelope</a:t>
            </a:r>
            <a:r>
              <a:rPr lang="sr-Latn-RS" i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>
                <a:solidFill>
                  <a:schemeClr val="bg1"/>
                </a:solidFill>
              </a:rPr>
              <a:t>SOA </a:t>
            </a:r>
            <a:r>
              <a:rPr lang="sr-Latn-RS" dirty="0" smtClean="0">
                <a:solidFill>
                  <a:schemeClr val="bg1"/>
                </a:solidFill>
              </a:rPr>
              <a:t>servisi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Definicija servisa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Web Service Description Language</a:t>
            </a:r>
            <a:endParaRPr lang="sr-Latn-RS" i="1" dirty="0" smtClean="0">
              <a:solidFill>
                <a:schemeClr val="bg1"/>
              </a:solidFill>
            </a:endParaRPr>
          </a:p>
          <a:p>
            <a:r>
              <a:rPr lang="sr-Latn-RS" dirty="0" smtClean="0">
                <a:solidFill>
                  <a:schemeClr val="bg1"/>
                </a:solidFill>
              </a:rPr>
              <a:t>Veb servisi i </a:t>
            </a:r>
            <a:r>
              <a:rPr lang="sr-Latn-RS" i="1" dirty="0" smtClean="0">
                <a:solidFill>
                  <a:schemeClr val="bg1"/>
                </a:solidFill>
              </a:rPr>
              <a:t>WCF </a:t>
            </a:r>
            <a:r>
              <a:rPr lang="sr-Latn-RS" dirty="0" smtClean="0">
                <a:solidFill>
                  <a:schemeClr val="bg1"/>
                </a:solidFill>
              </a:rPr>
              <a:t>servisi</a:t>
            </a:r>
          </a:p>
          <a:p>
            <a:r>
              <a:rPr lang="sr-Latn-RS" i="1" smtClean="0">
                <a:solidFill>
                  <a:schemeClr val="bg1"/>
                </a:solidFill>
              </a:rPr>
              <a:t>SOAP </a:t>
            </a:r>
            <a:r>
              <a:rPr lang="sr-Latn-RS" smtClean="0">
                <a:solidFill>
                  <a:schemeClr val="bg1"/>
                </a:solidFill>
              </a:rPr>
              <a:t>i </a:t>
            </a:r>
            <a:r>
              <a:rPr lang="sr-Latn-RS" i="1" smtClean="0">
                <a:solidFill>
                  <a:schemeClr val="bg1"/>
                </a:solidFill>
              </a:rPr>
              <a:t>REST</a:t>
            </a:r>
            <a:endParaRPr lang="sr-Latn-R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25" y="2097088"/>
            <a:ext cx="5048598" cy="24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Osnovni koncepti i namena </a:t>
            </a:r>
            <a:r>
              <a:rPr lang="sr-Latn-RS" i="1" dirty="0" err="1" smtClean="0">
                <a:solidFill>
                  <a:schemeClr val="bg1"/>
                </a:solidFill>
              </a:rPr>
              <a:t>biztalk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servera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30" y="1922521"/>
            <a:ext cx="6747566" cy="41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Arhitektura </a:t>
            </a:r>
            <a:r>
              <a:rPr lang="sr-Latn-RS" i="1" dirty="0" err="1" smtClean="0">
                <a:solidFill>
                  <a:schemeClr val="bg1"/>
                </a:solidFill>
              </a:rPr>
              <a:t>biztalk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servera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40" y="1889270"/>
            <a:ext cx="6863946" cy="42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186</TotalTime>
  <Words>198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Primena biztalk servera u orkestraciji procesa javne uprave</vt:lpstr>
      <vt:lpstr>Agenda</vt:lpstr>
      <vt:lpstr>Državna uprava</vt:lpstr>
      <vt:lpstr>Osnovni procesi javne uprave</vt:lpstr>
      <vt:lpstr>koncepti XML-a </vt:lpstr>
      <vt:lpstr>Soap</vt:lpstr>
      <vt:lpstr>SOA servisi</vt:lpstr>
      <vt:lpstr>Osnovni koncepti i namena biztalk servera</vt:lpstr>
      <vt:lpstr>Arhitektura biztalk servera</vt:lpstr>
      <vt:lpstr>Arhitektura biztalk servera</vt:lpstr>
      <vt:lpstr>Biztalk orkestracije</vt:lpstr>
      <vt:lpstr>Mapiranje poruka</vt:lpstr>
      <vt:lpstr>Otkrivanje grešaka</vt:lpstr>
      <vt:lpstr>Testiranje</vt:lpstr>
      <vt:lpstr>Zaključak</vt:lpstr>
      <vt:lpstr>Primena biztalk servera u orkestraciji procesa javne uprave</vt:lpstr>
    </vt:vector>
  </TitlesOfParts>
  <Company>S&amp;T Serbia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biztalk server u orkestraciji procesa javne uprave</dc:title>
  <dc:creator>Mladjenovic Srdjan</dc:creator>
  <cp:lastModifiedBy>Mladjenovic Srdjan</cp:lastModifiedBy>
  <cp:revision>59</cp:revision>
  <dcterms:created xsi:type="dcterms:W3CDTF">2017-09-26T11:26:11Z</dcterms:created>
  <dcterms:modified xsi:type="dcterms:W3CDTF">2017-09-28T06:51:04Z</dcterms:modified>
</cp:coreProperties>
</file>