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256" r:id="rId3"/>
    <p:sldId id="268" r:id="rId4"/>
    <p:sldId id="290" r:id="rId5"/>
    <p:sldId id="291" r:id="rId6"/>
    <p:sldId id="270" r:id="rId7"/>
    <p:sldId id="273" r:id="rId8"/>
    <p:sldId id="271" r:id="rId9"/>
    <p:sldId id="272" r:id="rId10"/>
    <p:sldId id="295" r:id="rId11"/>
    <p:sldId id="280" r:id="rId12"/>
    <p:sldId id="281" r:id="rId13"/>
    <p:sldId id="274" r:id="rId14"/>
    <p:sldId id="275" r:id="rId15"/>
    <p:sldId id="276" r:id="rId16"/>
    <p:sldId id="277" r:id="rId17"/>
    <p:sldId id="278" r:id="rId18"/>
    <p:sldId id="282" r:id="rId19"/>
    <p:sldId id="284" r:id="rId20"/>
    <p:sldId id="283" r:id="rId21"/>
    <p:sldId id="286" r:id="rId22"/>
    <p:sldId id="285" r:id="rId23"/>
    <p:sldId id="287" r:id="rId24"/>
    <p:sldId id="288" r:id="rId25"/>
    <p:sldId id="289" r:id="rId26"/>
    <p:sldId id="292" r:id="rId27"/>
    <p:sldId id="293" r:id="rId28"/>
    <p:sldId id="294" r:id="rId29"/>
    <p:sldId id="279" r:id="rId30"/>
    <p:sldId id="266" r:id="rId31"/>
    <p:sldId id="262" r:id="rId32"/>
    <p:sldId id="267" r:id="rId3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6DD"/>
    <a:srgbClr val="B4C8F0"/>
    <a:srgbClr val="B4C8FA"/>
    <a:srgbClr val="A5BEE6"/>
    <a:srgbClr val="7DA0DC"/>
    <a:srgbClr val="80A3DC"/>
    <a:srgbClr val="96B3E2"/>
    <a:srgbClr val="669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0" autoAdjust="0"/>
    <p:restoredTop sz="82593" autoAdjust="0"/>
  </p:normalViewPr>
  <p:slideViewPr>
    <p:cSldViewPr snapToGrid="0">
      <p:cViewPr varScale="1">
        <p:scale>
          <a:sx n="58" d="100"/>
          <a:sy n="58" d="100"/>
        </p:scale>
        <p:origin x="-16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69334-6EE9-4377-A113-3DEAD2692064}" type="datetimeFigureOut">
              <a:rPr lang="en-US" smtClean="0"/>
              <a:pPr/>
              <a:t>3/28/2015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4B049-6E28-4659-BE77-F03E684C15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2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VS tips</a:t>
            </a:r>
          </a:p>
          <a:p>
            <a:r>
              <a:rPr lang="en-US" smtClean="0"/>
              <a:t>Set-ExecutionPolicy AllSigned</a:t>
            </a:r>
          </a:p>
          <a:p>
            <a:r>
              <a:rPr lang="en-US" smtClean="0"/>
              <a:t>Set-ExecutionPolicy Unrestricted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 VS tips</a:t>
            </a:r>
          </a:p>
          <a:p>
            <a:r>
              <a:rPr lang="en-US" smtClean="0"/>
              <a:t>Set-ExecutionPolicy AllSigned</a:t>
            </a:r>
          </a:p>
          <a:p>
            <a:r>
              <a:rPr lang="en-US" smtClean="0"/>
              <a:t>Set-ExecutionPolicy Unrestricted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Abstraction based on 2 core elements: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IDictionary&lt;string, object&gt;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owin.RequestHeaders - IDictionary&lt;string, string[]&gt;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owin.RequestMethod – string ("GET", "POST")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Func&lt;IDictionary&lt;string, object&gt;, Task&gt;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0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smtClean="0">
                <a:latin typeface="Montserrat" panose="02000505000000020004" pitchFamily="2" charset="0"/>
              </a:rPr>
              <a:t>IIS/ASP.NET</a:t>
            </a:r>
          </a:p>
          <a:p>
            <a:pPr marL="800100" lvl="1" indent="-342900">
              <a:buFontTx/>
              <a:buChar char="-"/>
            </a:pPr>
            <a:r>
              <a:rPr lang="en-US" sz="2000" smtClean="0">
                <a:latin typeface="Montserrat" panose="02000505000000020004" pitchFamily="2" charset="0"/>
              </a:rPr>
              <a:t>Standard HttpModule and HttpHandler</a:t>
            </a:r>
          </a:p>
          <a:p>
            <a:pPr marL="800100" lvl="1" indent="-342900">
              <a:buFontTx/>
              <a:buChar char="-"/>
            </a:pPr>
            <a:r>
              <a:rPr lang="en-US" sz="2000" smtClean="0">
                <a:latin typeface="Montserrat" panose="02000505000000020004" pitchFamily="2" charset="0"/>
              </a:rPr>
              <a:t>Both server and host</a:t>
            </a:r>
          </a:p>
          <a:p>
            <a:pPr marL="800100" lvl="1" indent="-342900">
              <a:buFontTx/>
              <a:buChar char="-"/>
            </a:pPr>
            <a:r>
              <a:rPr lang="en-US" sz="2000" smtClean="0">
                <a:latin typeface="Montserrat" panose="02000505000000020004" pitchFamily="2" charset="0"/>
              </a:rPr>
              <a:t>No substitution of the server</a:t>
            </a:r>
          </a:p>
          <a:p>
            <a:endParaRPr lang="en-US" smtClean="0"/>
          </a:p>
          <a:p>
            <a:pPr marL="342900" indent="-342900">
              <a:buFontTx/>
              <a:buChar char="-"/>
            </a:pPr>
            <a:r>
              <a:rPr lang="en-US" sz="1200" smtClean="0">
                <a:latin typeface="Montserrat" panose="02000505000000020004" pitchFamily="2" charset="0"/>
              </a:rPr>
              <a:t>Custom host</a:t>
            </a:r>
          </a:p>
          <a:p>
            <a:pPr marL="342900" indent="-342900">
              <a:buFontTx/>
              <a:buChar char="-"/>
            </a:pPr>
            <a:r>
              <a:rPr lang="en-US" sz="2400" smtClean="0">
                <a:latin typeface="Montserrat" panose="02000505000000020004" pitchFamily="2" charset="0"/>
              </a:rPr>
              <a:t>Owin.exe host</a:t>
            </a:r>
          </a:p>
          <a:p>
            <a:pPr marL="800100" lvl="1" indent="-342900">
              <a:buFontTx/>
              <a:buChar char="-"/>
            </a:pPr>
            <a:r>
              <a:rPr lang="en-US" sz="2400" smtClean="0">
                <a:latin typeface="Montserrat" panose="02000505000000020004" pitchFamily="2" charset="0"/>
              </a:rPr>
              <a:t>Pre-built executable</a:t>
            </a:r>
          </a:p>
          <a:p>
            <a:pPr marL="0" indent="0">
              <a:buFontTx/>
              <a:buNone/>
            </a:pPr>
            <a:endParaRPr lang="en-US" sz="1200" smtClean="0">
              <a:latin typeface="Montserrat" panose="02000505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smtClean="0">
              <a:latin typeface="Montserrat" panose="02000505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sz="1200" smtClean="0">
              <a:latin typeface="Montserrat" panose="02000505000000020004" pitchFamily="2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1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http://www.asp.net/aspnet/overview/owin-and-katana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http://www.asp.net/aspnet/overview/owin-and-katana/an-overview-of-project-katana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http://www.asp.net/aspnet/overview/owin-and-katana/owin-startup-class-detection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0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Versioning: SDammann.WebApi.Versioning package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4B049-6E28-4659-BE77-F03E684C15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477106"/>
            <a:ext cx="7898004" cy="1236953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510771"/>
            <a:ext cx="82296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Title </a:t>
            </a:r>
            <a:r>
              <a:rPr lang="sr-Latn-RS" dirty="0" err="1" smtClean="0"/>
              <a:t>Of</a:t>
            </a:r>
            <a:r>
              <a:rPr lang="sr-Latn-RS" dirty="0" smtClean="0"/>
              <a:t> </a:t>
            </a:r>
            <a:r>
              <a:rPr lang="sr-Latn-RS" dirty="0" err="1" smtClean="0"/>
              <a:t>The</a:t>
            </a:r>
            <a:r>
              <a:rPr lang="sr-Latn-RS" dirty="0" smtClean="0"/>
              <a:t> </a:t>
            </a:r>
            <a:r>
              <a:rPr lang="sr-Latn-RS" dirty="0" err="1" smtClean="0"/>
              <a:t>Presentation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4614332"/>
            <a:ext cx="8229600" cy="1452565"/>
          </a:xfrm>
        </p:spPr>
        <p:txBody>
          <a:bodyPr>
            <a:normAutofit/>
          </a:bodyPr>
          <a:lstStyle>
            <a:lvl2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 baseline="0"/>
            </a:lvl2pPr>
          </a:lstStyle>
          <a:p>
            <a:pPr lvl="1"/>
            <a:r>
              <a:rPr lang="sr-Latn-RS" noProof="0" dirty="0" err="1" smtClean="0"/>
              <a:t>FirstName</a:t>
            </a:r>
            <a:r>
              <a:rPr lang="sr-Latn-RS" noProof="0" dirty="0" smtClean="0"/>
              <a:t> </a:t>
            </a:r>
            <a:r>
              <a:rPr lang="sr-Latn-RS" noProof="0" dirty="0" err="1" smtClean="0"/>
              <a:t>LastName</a:t>
            </a:r>
            <a:endParaRPr lang="sr-Latn-RS" noProof="0" dirty="0" smtClean="0"/>
          </a:p>
          <a:p>
            <a:pPr lvl="1"/>
            <a:r>
              <a:rPr lang="sr-Latn-RS" noProof="0" dirty="0" err="1" smtClean="0"/>
              <a:t>Position</a:t>
            </a:r>
            <a:r>
              <a:rPr lang="sr-Latn-RS" noProof="0" dirty="0" smtClean="0"/>
              <a:t> / </a:t>
            </a:r>
            <a:r>
              <a:rPr lang="sr-Latn-RS" noProof="0" dirty="0" err="1" smtClean="0"/>
              <a:t>Company</a:t>
            </a:r>
            <a:endParaRPr lang="sr-Latn-RS" noProof="0" dirty="0" smtClean="0"/>
          </a:p>
          <a:p>
            <a:pPr lvl="1"/>
            <a:r>
              <a:rPr lang="sr-Latn-RS" noProof="0" dirty="0" smtClean="0"/>
              <a:t>Firstname@lastname.com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sr-Latn-RS" noProof="0" dirty="0" smtClean="0"/>
              <a:t>@</a:t>
            </a:r>
            <a:r>
              <a:rPr lang="sr-Latn-RS" noProof="0" dirty="0" err="1" smtClean="0"/>
              <a:t>Firstname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9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534833" y="1641439"/>
            <a:ext cx="17864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92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?</a:t>
            </a:r>
            <a:endParaRPr lang="en-US" sz="19200" b="0" dirty="0">
              <a:solidFill>
                <a:schemeClr val="tx1">
                  <a:lumMod val="85000"/>
                  <a:lumOff val="1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9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82600" y="4118504"/>
            <a:ext cx="8661400" cy="1143000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2600" y="4118503"/>
            <a:ext cx="82296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Demo Title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82600" y="5300132"/>
            <a:ext cx="8229600" cy="482601"/>
          </a:xfrm>
        </p:spPr>
        <p:txBody>
          <a:bodyPr>
            <a:normAutofit/>
          </a:bodyPr>
          <a:lstStyle>
            <a:lvl2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800" baseline="0"/>
            </a:lvl2pPr>
          </a:lstStyle>
          <a:p>
            <a:pPr lvl="1"/>
            <a:r>
              <a:rPr lang="sr-Latn-RS" noProof="0" dirty="0" err="1" smtClean="0"/>
              <a:t>What</a:t>
            </a:r>
            <a:r>
              <a:rPr lang="sr-Latn-RS" noProof="0" dirty="0" smtClean="0"/>
              <a:t> </a:t>
            </a:r>
            <a:r>
              <a:rPr lang="sr-Latn-RS" noProof="0" dirty="0" err="1" smtClean="0"/>
              <a:t>you</a:t>
            </a:r>
            <a:r>
              <a:rPr lang="sr-Latn-RS" noProof="0" dirty="0" smtClean="0"/>
              <a:t> </a:t>
            </a:r>
            <a:r>
              <a:rPr lang="sr-Latn-RS" noProof="0" dirty="0" err="1" smtClean="0"/>
              <a:t>will</a:t>
            </a:r>
            <a:r>
              <a:rPr lang="sr-Latn-RS" noProof="0" dirty="0" smtClean="0"/>
              <a:t> </a:t>
            </a:r>
            <a:r>
              <a:rPr lang="sr-Latn-RS" noProof="0" dirty="0" err="1" smtClean="0"/>
              <a:t>present</a:t>
            </a:r>
            <a:r>
              <a:rPr lang="sr-Latn-RS" noProof="0" dirty="0" smtClean="0"/>
              <a:t>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33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Agenda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96333" y="1566333"/>
            <a:ext cx="8729134" cy="4559832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  <a:lvl2pPr marL="857250" indent="-514350">
              <a:buFont typeface="+mj-lt"/>
              <a:buAutoNum type="arabicPeriod"/>
              <a:defRPr/>
            </a:lvl2pPr>
            <a:lvl3pPr marL="1143000" indent="-457200">
              <a:buFont typeface="+mj-lt"/>
              <a:buAutoNum type="arabicPeriod"/>
              <a:defRPr/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 dirty="0" smtClean="0"/>
              <a:t>One</a:t>
            </a:r>
          </a:p>
          <a:p>
            <a:pPr lvl="0"/>
            <a:r>
              <a:rPr lang="en-US" noProof="0" dirty="0" smtClean="0"/>
              <a:t>Two</a:t>
            </a:r>
          </a:p>
          <a:p>
            <a:pPr lvl="0"/>
            <a:r>
              <a:rPr lang="en-US" noProof="0" dirty="0" smtClean="0"/>
              <a:t>Three</a:t>
            </a:r>
          </a:p>
          <a:p>
            <a:pPr lvl="0"/>
            <a:r>
              <a:rPr lang="en-US" noProof="0" dirty="0" smtClean="0"/>
              <a:t>Four</a:t>
            </a:r>
          </a:p>
          <a:p>
            <a:pPr lvl="0"/>
            <a:r>
              <a:rPr lang="en-US" noProof="0" dirty="0" smtClean="0"/>
              <a:t>Five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071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Title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lvl="0"/>
            <a:r>
              <a:rPr lang="en-US" noProof="0" dirty="0" smtClean="0"/>
              <a:t>One</a:t>
            </a:r>
          </a:p>
          <a:p>
            <a:pPr lvl="1"/>
            <a:r>
              <a:rPr lang="en-US" noProof="0" dirty="0" smtClean="0"/>
              <a:t>Two</a:t>
            </a:r>
          </a:p>
          <a:p>
            <a:pPr lvl="2"/>
            <a:r>
              <a:rPr lang="en-US" noProof="0" dirty="0" smtClean="0"/>
              <a:t>Three</a:t>
            </a:r>
          </a:p>
          <a:p>
            <a:pPr lvl="3"/>
            <a:r>
              <a:rPr lang="en-US" noProof="0" dirty="0" smtClean="0"/>
              <a:t>Four</a:t>
            </a:r>
          </a:p>
          <a:p>
            <a:pPr lvl="4"/>
            <a:r>
              <a:rPr lang="en-US" noProof="0" dirty="0" smtClean="0"/>
              <a:t>Five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086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1" y="274638"/>
            <a:ext cx="85852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04801" y="1600202"/>
            <a:ext cx="4190999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dirty="0" smtClean="0"/>
              <a:t>One</a:t>
            </a:r>
          </a:p>
          <a:p>
            <a:pPr lvl="1"/>
            <a:r>
              <a:rPr lang="en-US" noProof="0" dirty="0" smtClean="0"/>
              <a:t>Two</a:t>
            </a:r>
          </a:p>
          <a:p>
            <a:pPr lvl="2"/>
            <a:r>
              <a:rPr lang="en-US" noProof="0" dirty="0" smtClean="0"/>
              <a:t>Three</a:t>
            </a:r>
          </a:p>
          <a:p>
            <a:pPr lvl="3"/>
            <a:r>
              <a:rPr lang="en-US" noProof="0" dirty="0" smtClean="0"/>
              <a:t>Four</a:t>
            </a:r>
          </a:p>
          <a:p>
            <a:pPr lvl="4"/>
            <a:r>
              <a:rPr lang="en-US" noProof="0" dirty="0" smtClean="0"/>
              <a:t>Five</a:t>
            </a:r>
            <a:endParaRPr lang="en-US" noProof="0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199" y="1600202"/>
            <a:ext cx="4241801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dirty="0" smtClean="0"/>
              <a:t>One</a:t>
            </a:r>
          </a:p>
          <a:p>
            <a:pPr lvl="1"/>
            <a:r>
              <a:rPr lang="en-US" noProof="0" dirty="0" smtClean="0"/>
              <a:t>Two</a:t>
            </a:r>
          </a:p>
          <a:p>
            <a:pPr lvl="2"/>
            <a:r>
              <a:rPr lang="en-US" noProof="0" dirty="0" smtClean="0"/>
              <a:t>Three</a:t>
            </a:r>
          </a:p>
          <a:p>
            <a:pPr lvl="3"/>
            <a:r>
              <a:rPr lang="en-US" noProof="0" dirty="0" smtClean="0"/>
              <a:t>Four</a:t>
            </a:r>
          </a:p>
          <a:p>
            <a:pPr lvl="4"/>
            <a:r>
              <a:rPr lang="en-US" noProof="0" dirty="0" smtClean="0"/>
              <a:t>Five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33" y="612949"/>
            <a:ext cx="7326597" cy="50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83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60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96333" y="274638"/>
            <a:ext cx="8551334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r-Latn-RS" dirty="0" smtClean="0"/>
              <a:t>Anketa / </a:t>
            </a:r>
            <a:r>
              <a:rPr lang="sr-Latn-RS" dirty="0" err="1" smtClean="0"/>
              <a:t>Survey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20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362"/>
            <a:ext cx="9144000" cy="6858362"/>
          </a:xfrm>
          <a:prstGeom prst="rect">
            <a:avLst/>
          </a:pr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9"/>
          <a:stretch/>
        </p:blipFill>
        <p:spPr>
          <a:xfrm>
            <a:off x="2528859" y="595539"/>
            <a:ext cx="4086282" cy="548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605580"/>
            <a:ext cx="9144000" cy="262467"/>
          </a:xfrm>
          <a:prstGeom prst="rect">
            <a:avLst/>
          </a:prstGeom>
          <a:solidFill>
            <a:srgbClr val="68B6D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itelplatzhalter 1"/>
          <p:cNvSpPr>
            <a:spLocks noGrp="1"/>
          </p:cNvSpPr>
          <p:nvPr>
            <p:ph type="title"/>
          </p:nvPr>
        </p:nvSpPr>
        <p:spPr>
          <a:xfrm>
            <a:off x="296333" y="274638"/>
            <a:ext cx="855133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r-Latn-RS" dirty="0" smtClean="0"/>
              <a:t>Title</a:t>
            </a:r>
            <a:endParaRPr lang="de-DE" dirty="0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>
          <a:xfrm>
            <a:off x="296333" y="1600202"/>
            <a:ext cx="8551334" cy="468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One</a:t>
            </a:r>
          </a:p>
          <a:p>
            <a:pPr lvl="1"/>
            <a:r>
              <a:rPr lang="en-US" noProof="0" dirty="0" smtClean="0"/>
              <a:t>Two</a:t>
            </a:r>
          </a:p>
          <a:p>
            <a:pPr lvl="2"/>
            <a:r>
              <a:rPr lang="en-US" noProof="0" dirty="0" smtClean="0"/>
              <a:t>Three</a:t>
            </a:r>
          </a:p>
          <a:p>
            <a:pPr lvl="3"/>
            <a:r>
              <a:rPr lang="en-US" noProof="0" dirty="0" smtClean="0"/>
              <a:t>Four</a:t>
            </a:r>
          </a:p>
          <a:p>
            <a:pPr lvl="4"/>
            <a:r>
              <a:rPr lang="en-US" noProof="0" dirty="0" smtClean="0"/>
              <a:t>Five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67B8DE"/>
              </a:clrFrom>
              <a:clrTo>
                <a:srgbClr val="67B8D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862" y="6375401"/>
            <a:ext cx="440276" cy="44027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63509" y="6282267"/>
            <a:ext cx="2180492" cy="585779"/>
          </a:xfrm>
          <a:custGeom>
            <a:avLst/>
            <a:gdLst>
              <a:gd name="connsiteX0" fmla="*/ 0 w 1527349"/>
              <a:gd name="connsiteY0" fmla="*/ 0 h 708408"/>
              <a:gd name="connsiteX1" fmla="*/ 1527349 w 1527349"/>
              <a:gd name="connsiteY1" fmla="*/ 0 h 708408"/>
              <a:gd name="connsiteX2" fmla="*/ 1527349 w 1527349"/>
              <a:gd name="connsiteY2" fmla="*/ 708408 h 708408"/>
              <a:gd name="connsiteX3" fmla="*/ 0 w 1527349"/>
              <a:gd name="connsiteY3" fmla="*/ 708408 h 708408"/>
              <a:gd name="connsiteX4" fmla="*/ 0 w 1527349"/>
              <a:gd name="connsiteY4" fmla="*/ 0 h 708408"/>
              <a:gd name="connsiteX0" fmla="*/ 542611 w 1527349"/>
              <a:gd name="connsiteY0" fmla="*/ 0 h 728505"/>
              <a:gd name="connsiteX1" fmla="*/ 1527349 w 1527349"/>
              <a:gd name="connsiteY1" fmla="*/ 20097 h 728505"/>
              <a:gd name="connsiteX2" fmla="*/ 1527349 w 1527349"/>
              <a:gd name="connsiteY2" fmla="*/ 728505 h 728505"/>
              <a:gd name="connsiteX3" fmla="*/ 0 w 1527349"/>
              <a:gd name="connsiteY3" fmla="*/ 728505 h 728505"/>
              <a:gd name="connsiteX4" fmla="*/ 542611 w 1527349"/>
              <a:gd name="connsiteY4" fmla="*/ 0 h 72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349" h="728505">
                <a:moveTo>
                  <a:pt x="542611" y="0"/>
                </a:moveTo>
                <a:lnTo>
                  <a:pt x="1527349" y="20097"/>
                </a:lnTo>
                <a:lnTo>
                  <a:pt x="1527349" y="728505"/>
                </a:lnTo>
                <a:lnTo>
                  <a:pt x="0" y="728505"/>
                </a:lnTo>
                <a:lnTo>
                  <a:pt x="542611" y="0"/>
                </a:lnTo>
                <a:close/>
              </a:path>
            </a:pathLst>
          </a:custGeom>
          <a:solidFill>
            <a:srgbClr val="68B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48249" y="6442010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1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tarabica15</a:t>
            </a:r>
            <a:endParaRPr lang="en-US" sz="1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99" y="6403425"/>
            <a:ext cx="381838" cy="381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1" r:id="rId2"/>
    <p:sldLayoutId id="2147483699" r:id="rId3"/>
    <p:sldLayoutId id="2147483698" r:id="rId4"/>
    <p:sldLayoutId id="2147483693" r:id="rId5"/>
    <p:sldLayoutId id="2147483702" r:id="rId6"/>
    <p:sldLayoutId id="2147483697" r:id="rId7"/>
    <p:sldLayoutId id="2147483704" r:id="rId8"/>
    <p:sldLayoutId id="2147483703" r:id="rId9"/>
    <p:sldLayoutId id="2147483700" r:id="rId10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 kern="1200">
          <a:solidFill>
            <a:schemeClr val="tx1">
              <a:lumMod val="85000"/>
              <a:lumOff val="15000"/>
            </a:schemeClr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>
              <a:lumMod val="85000"/>
              <a:lumOff val="1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6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Katana – Custom Host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7" y="1772815"/>
            <a:ext cx="8638669" cy="278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Katana - Server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Microsoft.Owin.Host.SystemWeb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IIS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For ASP.NET Web applications, it sends the requests into the ASP.NET pipeline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HttpModule and HttpHandler to intersect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Microsoft.Owin.Host.HttpListener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Default server selection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.NET Framework’s HttpListener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83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Katana - Middleware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Derive OwinMiddleware class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3" y="2048239"/>
            <a:ext cx="7747360" cy="415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04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Katana - Middleware</a:t>
            </a:r>
            <a:endParaRPr lang="en-US" dirty="0"/>
          </a:p>
        </p:txBody>
      </p:sp>
      <p:pic>
        <p:nvPicPr>
          <p:cNvPr id="1027" name="Picture 3" descr="C:\Users\Srdjan\Desktop\Untitled Diagram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95046"/>
            <a:ext cx="70961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1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RESTful Framework used for building HTTP based </a:t>
            </a:r>
            <a:r>
              <a:rPr lang="en-US" smtClean="0"/>
              <a:t>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Exposes </a:t>
            </a:r>
            <a:r>
              <a:rPr lang="en-US"/>
              <a:t>a specific software functionality to programs to interact with each other and share data.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050" name="Picture 2" descr="C:\Users\Srdjan\Desktop\Untitled Diagram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461" y="3608613"/>
            <a:ext cx="3739068" cy="24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WebAPI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REST - Representational state transfer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URLs represent 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Service is stateless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 smtClean="0"/>
              <a:t>	http</a:t>
            </a:r>
            <a:r>
              <a:rPr lang="en-US"/>
              <a:t>://service.com/api/resources/{id}</a:t>
            </a:r>
          </a:p>
          <a:p>
            <a:pPr marL="0" indent="0">
              <a:buNone/>
            </a:pPr>
            <a:r>
              <a:rPr lang="en-US" smtClean="0"/>
              <a:t>	http</a:t>
            </a:r>
            <a:r>
              <a:rPr lang="en-US"/>
              <a:t>://service.com/api/resources/{id}/relation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WebAPI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Web </a:t>
            </a:r>
            <a:r>
              <a:rPr lang="en-US"/>
              <a:t>Api </a:t>
            </a:r>
            <a:r>
              <a:rPr lang="en-US" smtClean="0"/>
              <a:t>!= </a:t>
            </a:r>
            <a:r>
              <a:rPr lang="en-US"/>
              <a:t>Asp.Net 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Web Api != WCF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WebAPI – When to use?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Want RESTful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Working ONLY with HTTP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No need to support multiple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No need for SOAP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Need Simple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Multiple hosting options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1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WCF – When to use?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Want to support multiple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Need to expose SOAP endpoints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Need Complex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Need RPC Style Requests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WebAPI Features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Hosting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IIS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Self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Public access to the methods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CRUD (Post, Get, Put/Patch, Delete)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Handlers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Filters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900" b="1" cap="all"/>
              <a:t>ASP.NET </a:t>
            </a:r>
            <a:r>
              <a:rPr lang="pl-PL" sz="2900" b="1" cap="all" smtClean="0"/>
              <a:t>WebAPI </a:t>
            </a:r>
            <a:r>
              <a:rPr lang="pl-PL" sz="2900" b="1" cap="all"/>
              <a:t>I OWIN - TEORIJA U PRAKSI</a:t>
            </a:r>
            <a:r>
              <a:rPr lang="pl-PL" sz="3000" b="1" cap="all"/>
              <a:t/>
            </a:r>
            <a:br>
              <a:rPr lang="pl-PL" sz="3000" b="1" cap="all"/>
            </a:br>
            <a:r>
              <a:rPr lang="pl-PL" sz="2400" cap="all" smtClean="0"/>
              <a:t>Srđan poznić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64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WebAPI Features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Simple configuration (routing)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IoC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Validation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Global Exception handling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WebAPI Features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Call interception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Custom serializers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Json/XML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Media type negotiation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94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WebAPI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Most so-called RESTful APIs are not RESTful at all</a:t>
            </a:r>
            <a:r>
              <a:rPr lang="en-US" smtClean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r>
              <a:rPr lang="en-US"/>
              <a:t>Most “RESTful APIs” are really “Resource </a:t>
            </a:r>
            <a:r>
              <a:rPr lang="en-US" smtClean="0"/>
              <a:t>APIs”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		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		    not bad at all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50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IoC</a:t>
            </a: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Authentication</a:t>
            </a: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Routing</a:t>
            </a: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OData Queries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Logging and Exception Handling</a:t>
            </a:r>
            <a:endParaRPr lang="en-US"/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4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best practices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Endpoint name should be plural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/books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/cars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Use nouns but no verbs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/books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/books/27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GET method and query parameters should not alter the state (use PUT, POST and DELETE)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best practices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Use sub-resources for relations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GET /books/12/authors/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GET /books/12/authors/1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Use HTTP headers for serialization formats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Both client and server must know which format is used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747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best practices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Provide filtering, sorting, field selection and paging for collections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GET /cars?color=black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GET /cars?sort=-manufactorer,+model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GET /cars?fields=manufacturer,model,id,color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GET /cars?offset=10&amp;limit=5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Version your API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/</a:t>
            </a:r>
            <a:r>
              <a:rPr lang="en-US" smtClean="0"/>
              <a:t>blog/api/v1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HTTP 301/302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best practices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Handle Errors with HTTP status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200 – OK – </a:t>
            </a:r>
            <a:r>
              <a:rPr lang="en-US" smtClean="0"/>
              <a:t>Everything </a:t>
            </a:r>
            <a:r>
              <a:rPr lang="en-US"/>
              <a:t>is working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201 – OK – New resource created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204 – OK – The resource successfully deleted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304 – Not Modified – The client can use cached data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400 – Bad Request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401 – Unauthorized 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403 – Forbidden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404 – Not found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500 – Internal Server Error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7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best practices</a:t>
            </a:r>
            <a:endParaRPr lang="en-US" dirty="0"/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Good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SSL everywhere - all the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JSON only responses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It's time to leave XML behind in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Authentication and Security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CORS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A RESTful API should be stateless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OAuth 2 with Bearer tokens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08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OWIN/Katana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WebAPI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Demo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Configuration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Authentication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Security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mtClean="0"/>
              <a:t>IoC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REST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Agenda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743" y="2030807"/>
            <a:ext cx="8155206" cy="372229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021211" y="5156201"/>
            <a:ext cx="602059" cy="596900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59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smtClean="0"/>
              <a:t>Hvala</a:t>
            </a:r>
            <a:r>
              <a:rPr lang="en-US" smtClean="0"/>
              <a:t>!</a:t>
            </a:r>
            <a:r>
              <a:rPr lang="sr-Latn-RS" smtClean="0"/>
              <a:t> </a:t>
            </a:r>
            <a:r>
              <a:rPr lang="en-US" smtClean="0"/>
              <a:t>/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5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The Open Web Interface for .</a:t>
            </a:r>
            <a:r>
              <a:rPr lang="en-US" smtClean="0"/>
              <a:t>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OWIN is a community-owned specification, not an </a:t>
            </a:r>
            <a:r>
              <a:rPr lang="en-US" smtClean="0"/>
              <a:t>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Abstraction between .NET web servers and web </a:t>
            </a:r>
            <a:r>
              <a:rPr lang="en-US" smtClean="0"/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Creates </a:t>
            </a:r>
            <a:r>
              <a:rPr lang="en-US"/>
              <a:t>middleware for .NET web </a:t>
            </a:r>
            <a:r>
              <a:rPr lang="en-US" smtClean="0"/>
              <a:t>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Port </a:t>
            </a:r>
            <a:r>
              <a:rPr lang="en-US"/>
              <a:t>web applications to other </a:t>
            </a:r>
            <a:r>
              <a:rPr lang="en-US" smtClean="0"/>
              <a:t>hosts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Owin/Katana Overview</a:t>
            </a:r>
            <a:endParaRPr lang="en-US" dirty="0"/>
          </a:p>
        </p:txBody>
      </p:sp>
      <p:pic>
        <p:nvPicPr>
          <p:cNvPr id="1026" name="Picture 2" descr="C:\Users\Srdjan\Desktop\Untitled 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" y="1668780"/>
            <a:ext cx="4851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8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Katana project represents the set of OWIN components (built and released by Microsoft)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Components: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SignalR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WebAPI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1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Katana -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Portable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easily substituted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/>
              <a:t>self hosted separately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Modular/flexible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Lightweight/performant/scalable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22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Owin/Katana Overview</a:t>
            </a:r>
            <a:endParaRPr lang="en-US" dirty="0"/>
          </a:p>
        </p:txBody>
      </p:sp>
      <p:pic>
        <p:nvPicPr>
          <p:cNvPr id="1026" name="Picture 2" descr="C:\Users\Srdjan\Desktop\Untitled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" y="1668780"/>
            <a:ext cx="4851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1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Katana - Host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96333" y="1566333"/>
            <a:ext cx="8729134" cy="4559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IIS/ASP.NET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Custom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OwinHost.exe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1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tarabica-15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-tarabica-final.potx" id="{78980363-4FBE-4D15-BAC8-340E10C983A8}" vid="{F3220312-64BD-4D24-8811-373D45866A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template-tarabica-15</Template>
  <TotalTime>4786</TotalTime>
  <Words>636</Words>
  <Application>Microsoft Office PowerPoint</Application>
  <PresentationFormat>On-screen Show (4:3)</PresentationFormat>
  <Paragraphs>224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template-tarabica-15</vt:lpstr>
      <vt:lpstr>PowerPoint Presentation</vt:lpstr>
      <vt:lpstr>ASP.NET WebAPI I OWIN - TEORIJA U PRAKSI Srđan poznić</vt:lpstr>
      <vt:lpstr>Agenda</vt:lpstr>
      <vt:lpstr>OWIN</vt:lpstr>
      <vt:lpstr>Owin/Katana Overview</vt:lpstr>
      <vt:lpstr>Katana</vt:lpstr>
      <vt:lpstr>Katana - Goals</vt:lpstr>
      <vt:lpstr>Owin/Katana Overview</vt:lpstr>
      <vt:lpstr>Katana - Host</vt:lpstr>
      <vt:lpstr>Katana – Custom Host</vt:lpstr>
      <vt:lpstr>Katana - Server</vt:lpstr>
      <vt:lpstr>Katana - Middleware</vt:lpstr>
      <vt:lpstr>Katana - Middleware</vt:lpstr>
      <vt:lpstr>WebAPI</vt:lpstr>
      <vt:lpstr>WebAPI</vt:lpstr>
      <vt:lpstr>WebAPI</vt:lpstr>
      <vt:lpstr>WebAPI – When to use?</vt:lpstr>
      <vt:lpstr>WCF – When to use?</vt:lpstr>
      <vt:lpstr>WebAPI Features</vt:lpstr>
      <vt:lpstr>WebAPI Features</vt:lpstr>
      <vt:lpstr>WebAPI Features</vt:lpstr>
      <vt:lpstr>WebAPI</vt:lpstr>
      <vt:lpstr>Demo</vt:lpstr>
      <vt:lpstr>Tips and best practices</vt:lpstr>
      <vt:lpstr>Tips and best practices</vt:lpstr>
      <vt:lpstr>Tips and best practices</vt:lpstr>
      <vt:lpstr>Tips and best practices</vt:lpstr>
      <vt:lpstr>Tips and best practices</vt:lpstr>
      <vt:lpstr>Questions?</vt:lpstr>
      <vt:lpstr>Agenda</vt:lpstr>
      <vt:lpstr>PowerPoint Presentation</vt:lpstr>
      <vt:lpstr>Hvala! / Thank You!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Srdjan</dc:creator>
  <cp:lastModifiedBy>Srdjan</cp:lastModifiedBy>
  <cp:revision>117</cp:revision>
  <dcterms:created xsi:type="dcterms:W3CDTF">2015-03-23T23:47:11Z</dcterms:created>
  <dcterms:modified xsi:type="dcterms:W3CDTF">2015-03-28T14:54:27Z</dcterms:modified>
</cp:coreProperties>
</file>