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3" r:id="rId2"/>
    <p:sldId id="284" r:id="rId3"/>
    <p:sldId id="257" r:id="rId4"/>
    <p:sldId id="273" r:id="rId5"/>
    <p:sldId id="277" r:id="rId6"/>
    <p:sldId id="266" r:id="rId7"/>
    <p:sldId id="278" r:id="rId8"/>
    <p:sldId id="279" r:id="rId9"/>
    <p:sldId id="280" r:id="rId10"/>
    <p:sldId id="267" r:id="rId11"/>
    <p:sldId id="281" r:id="rId12"/>
    <p:sldId id="287" r:id="rId13"/>
    <p:sldId id="288" r:id="rId14"/>
    <p:sldId id="289" r:id="rId15"/>
    <p:sldId id="272" r:id="rId16"/>
    <p:sldId id="290" r:id="rId17"/>
    <p:sldId id="291" r:id="rId18"/>
    <p:sldId id="292" r:id="rId19"/>
    <p:sldId id="264" r:id="rId20"/>
    <p:sldId id="268" r:id="rId21"/>
    <p:sldId id="294" r:id="rId22"/>
  </p:sldIdLst>
  <p:sldSz cx="9144000" cy="6858000" type="screen4x3"/>
  <p:notesSz cx="6858000" cy="9144000"/>
  <p:defaultTextStyle>
    <a:defPPr>
      <a:defRPr lang="sr-Latn-R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767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rednji stil 2 - Isticanj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605" autoAdjust="0"/>
    <p:restoredTop sz="94660"/>
  </p:normalViewPr>
  <p:slideViewPr>
    <p:cSldViewPr>
      <p:cViewPr varScale="1">
        <p:scale>
          <a:sx n="80" d="100"/>
          <a:sy n="80" d="100"/>
        </p:scale>
        <p:origin x="-79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Uredite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9.10.2016.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100080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9.10.2016.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79242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9.10.2016.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0190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9.10.2016.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08858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9.10.2016.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26846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9.10.2016.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794707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9.10.2016.</a:t>
            </a:fld>
            <a:endParaRPr lang="hr-HR"/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175779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9.10.2016.</a:t>
            </a:fld>
            <a:endParaRPr lang="hr-HR"/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80896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9.10.2016.</a:t>
            </a:fld>
            <a:endParaRPr lang="hr-HR"/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6821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9.10.2016.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893283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Uredite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247F4-8497-4C19-A3B5-0A75475EBA66}" type="datetimeFigureOut">
              <a:rPr lang="hr-HR" smtClean="0"/>
              <a:pPr/>
              <a:t>9.10.2016.</a:t>
            </a:fld>
            <a:endParaRPr lang="hr-HR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4383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smtClean="0"/>
              <a:t>Uredite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smtClean="0"/>
              <a:t>Uredite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A247F4-8497-4C19-A3B5-0A75475EBA66}" type="datetimeFigureOut">
              <a:rPr lang="hr-HR" smtClean="0"/>
              <a:pPr/>
              <a:t>9.10.2016.</a:t>
            </a:fld>
            <a:endParaRPr lang="hr-HR"/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F6B6CA-05D1-4FCD-A8FD-AF14C8403EF6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76726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R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 bwMode="auto">
          <a:xfrm>
            <a:off x="1869767" y="0"/>
            <a:ext cx="731074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slov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hr-HR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Geografski položaj Hrvatske</a:t>
            </a:r>
            <a:endParaRPr lang="hr-HR" sz="4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971600" y="3284984"/>
            <a:ext cx="2343533" cy="1152128"/>
          </a:xfrm>
        </p:spPr>
        <p:txBody>
          <a:bodyPr>
            <a:normAutofit/>
          </a:bodyPr>
          <a:lstStyle/>
          <a:p>
            <a:pPr algn="l">
              <a:spcBef>
                <a:spcPts val="600"/>
              </a:spcBef>
            </a:pPr>
            <a:r>
              <a:rPr lang="hr-HR" b="1" dirty="0" smtClean="0">
                <a:solidFill>
                  <a:schemeClr val="tx2">
                    <a:lumMod val="75000"/>
                  </a:schemeClr>
                </a:solidFill>
              </a:rPr>
              <a:t>Turistička geografija</a:t>
            </a:r>
            <a:endParaRPr lang="hr-HR" b="1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105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hr-HR" sz="3200" b="1" dirty="0"/>
              <a:t>Položaj Hrvatske na dodiru različitih kulturnih područja Europe </a:t>
            </a:r>
            <a:endParaRPr lang="hr-HR" sz="3200" dirty="0"/>
          </a:p>
        </p:txBody>
      </p:sp>
      <p:pic>
        <p:nvPicPr>
          <p:cNvPr id="5121" name="Picture 1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9058" y="1124744"/>
            <a:ext cx="5162550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1406" y="1357298"/>
            <a:ext cx="4214810" cy="4170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r-HR" sz="2000" dirty="0" smtClean="0"/>
              <a:t>Kulturno – civilizacijski krugovi: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hr-HR" sz="2000" b="1" dirty="0" smtClean="0"/>
              <a:t>Srednjoeuropski</a:t>
            </a:r>
          </a:p>
          <a:p>
            <a:pPr marL="914400" lvl="1" indent="-4572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/>
              <a:t>Katolicizam, protestantizam i judaizam</a:t>
            </a:r>
          </a:p>
          <a:p>
            <a:pPr marL="914400" lvl="1" indent="-4572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/>
              <a:t>Njemački jezik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hr-HR" sz="2000" b="1" dirty="0" smtClean="0"/>
              <a:t>Sredozemni</a:t>
            </a:r>
          </a:p>
          <a:p>
            <a:pPr marL="914400" lvl="1" indent="-4572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/>
              <a:t>Katolicizam</a:t>
            </a:r>
          </a:p>
          <a:p>
            <a:pPr marL="914400" lvl="1" indent="-4572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/>
              <a:t>Talijanski (romanski) jezik</a:t>
            </a:r>
          </a:p>
          <a:p>
            <a:pPr marL="457200" indent="-457200">
              <a:spcAft>
                <a:spcPts val="600"/>
              </a:spcAft>
              <a:buAutoNum type="arabicPeriod"/>
            </a:pPr>
            <a:r>
              <a:rPr lang="hr-HR" sz="2000" b="1" dirty="0" err="1" smtClean="0"/>
              <a:t>Jugoistočnoeuropski</a:t>
            </a:r>
            <a:r>
              <a:rPr lang="hr-HR" sz="2000" dirty="0" smtClean="0"/>
              <a:t> ili </a:t>
            </a:r>
            <a:r>
              <a:rPr lang="hr-HR" sz="2000" b="1" dirty="0" smtClean="0"/>
              <a:t>balkanski</a:t>
            </a:r>
          </a:p>
          <a:p>
            <a:pPr marL="914400" lvl="1" indent="-4572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/>
              <a:t>Islam i pravoslavlje</a:t>
            </a:r>
          </a:p>
          <a:p>
            <a:pPr marL="914400" lvl="1" indent="-457200">
              <a:spcAft>
                <a:spcPts val="600"/>
              </a:spcAft>
              <a:buFont typeface="Calibri" pitchFamily="34" charset="0"/>
              <a:buChar char="–"/>
            </a:pPr>
            <a:r>
              <a:rPr lang="hr-HR" sz="2000" dirty="0" smtClean="0"/>
              <a:t>turcizmi</a:t>
            </a:r>
            <a:endParaRPr lang="hr-HR" sz="2000" dirty="0"/>
          </a:p>
        </p:txBody>
      </p:sp>
    </p:spTree>
    <p:extLst>
      <p:ext uri="{BB962C8B-B14F-4D97-AF65-F5344CB8AC3E}">
        <p14:creationId xmlns:p14="http://schemas.microsoft.com/office/powerpoint/2010/main" val="11631050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8892" y="0"/>
            <a:ext cx="6715108" cy="67443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71406" y="4214818"/>
            <a:ext cx="4140000" cy="720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ectangle 7"/>
          <p:cNvSpPr/>
          <p:nvPr/>
        </p:nvSpPr>
        <p:spPr>
          <a:xfrm>
            <a:off x="71406" y="5214950"/>
            <a:ext cx="2952000" cy="72000"/>
          </a:xfrm>
          <a:prstGeom prst="rect">
            <a:avLst/>
          </a:prstGeom>
          <a:solidFill>
            <a:srgbClr val="FFD76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71406" y="6215082"/>
            <a:ext cx="3744000" cy="72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TextBox 5"/>
          <p:cNvSpPr txBox="1"/>
          <p:nvPr/>
        </p:nvSpPr>
        <p:spPr>
          <a:xfrm>
            <a:off x="71406" y="3786190"/>
            <a:ext cx="5214974" cy="2985433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hr-HR" sz="2800" b="1" dirty="0" smtClean="0"/>
              <a:t>panonsko-peripanonska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hr-HR" sz="2800" dirty="0" smtClean="0"/>
              <a:t>54% površine / 67% st.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hr-HR" sz="2800" b="1" dirty="0" smtClean="0"/>
              <a:t>gorsko-</a:t>
            </a:r>
            <a:r>
              <a:rPr lang="hr-HR" sz="2800" b="1" dirty="0" err="1" smtClean="0"/>
              <a:t>kotlinska</a:t>
            </a:r>
            <a:endParaRPr lang="hr-HR" sz="2800" b="1" dirty="0" smtClean="0"/>
          </a:p>
          <a:p>
            <a:pPr marL="914400" lvl="1" indent="-457200">
              <a:buFont typeface="Calibri" pitchFamily="34" charset="0"/>
              <a:buChar char="–"/>
            </a:pPr>
            <a:r>
              <a:rPr lang="hr-HR" sz="2800" dirty="0" smtClean="0"/>
              <a:t>14% površine / 2% st.</a:t>
            </a:r>
          </a:p>
          <a:p>
            <a:pPr marL="457200" indent="-457200">
              <a:spcBef>
                <a:spcPts val="1200"/>
              </a:spcBef>
              <a:buAutoNum type="arabicPeriod"/>
            </a:pPr>
            <a:r>
              <a:rPr lang="hr-HR" sz="2800" b="1" dirty="0" smtClean="0"/>
              <a:t>primorska (jadranska)</a:t>
            </a:r>
          </a:p>
          <a:p>
            <a:pPr marL="914400" lvl="1" indent="-457200">
              <a:buFont typeface="Calibri" pitchFamily="34" charset="0"/>
              <a:buChar char="–"/>
            </a:pPr>
            <a:r>
              <a:rPr lang="hr-HR" sz="2800" dirty="0" smtClean="0"/>
              <a:t>32% površine / 31% st.</a:t>
            </a:r>
            <a:endParaRPr lang="hr-HR" sz="2800" dirty="0"/>
          </a:p>
        </p:txBody>
      </p:sp>
      <p:sp>
        <p:nvSpPr>
          <p:cNvPr id="5" name="Naslov 3"/>
          <p:cNvSpPr txBox="1">
            <a:spLocks/>
          </p:cNvSpPr>
          <p:nvPr/>
        </p:nvSpPr>
        <p:spPr>
          <a:xfrm>
            <a:off x="142876" y="142876"/>
            <a:ext cx="4071934" cy="928670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Regije Hrvatske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34563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43372" y="0"/>
            <a:ext cx="500062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slov 3"/>
          <p:cNvSpPr txBox="1">
            <a:spLocks/>
          </p:cNvSpPr>
          <p:nvPr/>
        </p:nvSpPr>
        <p:spPr>
          <a:xfrm>
            <a:off x="142876" y="-24"/>
            <a:ext cx="9001124" cy="64291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Hrvatski </a:t>
            </a:r>
            <a:r>
              <a:rPr lang="hr-HR" sz="3600" b="1" dirty="0" smtClean="0">
                <a:latin typeface="+mj-lt"/>
                <a:ea typeface="+mj-ea"/>
                <a:cs typeface="+mj-cs"/>
              </a:rPr>
              <a:t>prometni </a:t>
            </a:r>
            <a:r>
              <a:rPr kumimoji="0" lang="hr-HR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prag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615638"/>
            <a:ext cx="4143372" cy="42423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571472" y="3571876"/>
            <a:ext cx="785818" cy="135732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TextBox 7"/>
          <p:cNvSpPr txBox="1"/>
          <p:nvPr/>
        </p:nvSpPr>
        <p:spPr>
          <a:xfrm>
            <a:off x="-32" y="714356"/>
            <a:ext cx="4000528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hr-HR" sz="2400" dirty="0" smtClean="0"/>
              <a:t>najkraći put između panonsko-peripanonskog i primorskog dijela Hrvatske</a:t>
            </a:r>
          </a:p>
        </p:txBody>
      </p:sp>
      <p:sp>
        <p:nvSpPr>
          <p:cNvPr id="2" name="Rectangle 1"/>
          <p:cNvSpPr/>
          <p:nvPr/>
        </p:nvSpPr>
        <p:spPr>
          <a:xfrm>
            <a:off x="7126484" y="3398268"/>
            <a:ext cx="504056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Rectangle 8"/>
          <p:cNvSpPr/>
          <p:nvPr/>
        </p:nvSpPr>
        <p:spPr>
          <a:xfrm>
            <a:off x="6516216" y="2139276"/>
            <a:ext cx="631526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Rectangle 13"/>
          <p:cNvSpPr/>
          <p:nvPr/>
        </p:nvSpPr>
        <p:spPr>
          <a:xfrm>
            <a:off x="6159643" y="1170504"/>
            <a:ext cx="504056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5" name="Rectangle 14"/>
          <p:cNvSpPr/>
          <p:nvPr/>
        </p:nvSpPr>
        <p:spPr>
          <a:xfrm>
            <a:off x="8028384" y="6237312"/>
            <a:ext cx="504056" cy="288032"/>
          </a:xfrm>
          <a:prstGeom prst="rect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Rectangle 2"/>
          <p:cNvSpPr/>
          <p:nvPr/>
        </p:nvSpPr>
        <p:spPr>
          <a:xfrm>
            <a:off x="6732240" y="1112486"/>
            <a:ext cx="1116123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smtClean="0"/>
              <a:t>Delnička vrata</a:t>
            </a:r>
            <a:endParaRPr lang="hr-HR" sz="1400" dirty="0"/>
          </a:p>
        </p:txBody>
      </p:sp>
      <p:sp>
        <p:nvSpPr>
          <p:cNvPr id="12" name="Rectangle 11"/>
          <p:cNvSpPr/>
          <p:nvPr/>
        </p:nvSpPr>
        <p:spPr>
          <a:xfrm>
            <a:off x="7197973" y="2188424"/>
            <a:ext cx="983605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smtClean="0"/>
              <a:t>Banska vrata</a:t>
            </a:r>
            <a:endParaRPr lang="hr-HR" sz="1400" dirty="0"/>
          </a:p>
        </p:txBody>
      </p:sp>
      <p:sp>
        <p:nvSpPr>
          <p:cNvPr id="13" name="Rectangle 12"/>
          <p:cNvSpPr/>
          <p:nvPr/>
        </p:nvSpPr>
        <p:spPr>
          <a:xfrm>
            <a:off x="7126484" y="3104585"/>
            <a:ext cx="649872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smtClean="0"/>
              <a:t>Vratnik</a:t>
            </a:r>
            <a:endParaRPr lang="hr-HR" sz="1400" dirty="0"/>
          </a:p>
        </p:txBody>
      </p:sp>
      <p:sp>
        <p:nvSpPr>
          <p:cNvPr id="16" name="Rectangle 15"/>
          <p:cNvSpPr/>
          <p:nvPr/>
        </p:nvSpPr>
        <p:spPr>
          <a:xfrm>
            <a:off x="7887796" y="6566872"/>
            <a:ext cx="1224136" cy="216024"/>
          </a:xfrm>
          <a:prstGeom prst="rect">
            <a:avLst/>
          </a:prstGeom>
          <a:solidFill>
            <a:schemeClr val="bg1"/>
          </a:solidFill>
          <a:ln w="6350">
            <a:solidFill>
              <a:schemeClr val="tx1">
                <a:lumMod val="50000"/>
                <a:lumOff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hr-HR" sz="1400" dirty="0" err="1" smtClean="0"/>
              <a:t>Oštarijska</a:t>
            </a:r>
            <a:r>
              <a:rPr lang="hr-HR" sz="1400" dirty="0" smtClean="0"/>
              <a:t> vrata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36434563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250"/>
                            </p:stCondLst>
                            <p:childTnLst>
                              <p:par>
                                <p:cTn id="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2" grpId="0" animBg="1"/>
      <p:bldP spid="9" grpId="0" animBg="1"/>
      <p:bldP spid="14" grpId="0" animBg="1"/>
      <p:bldP spid="15" grpId="0" animBg="1"/>
      <p:bldP spid="3" grpId="0" animBg="1"/>
      <p:bldP spid="12" grpId="0" animBg="1"/>
      <p:bldP spid="13" grpId="0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4143372" y="0"/>
            <a:ext cx="5000628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Naslov 3"/>
          <p:cNvSpPr txBox="1">
            <a:spLocks/>
          </p:cNvSpPr>
          <p:nvPr/>
        </p:nvSpPr>
        <p:spPr>
          <a:xfrm>
            <a:off x="142876" y="-24"/>
            <a:ext cx="9001124" cy="64291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Hrvatski prometni </a:t>
            </a:r>
            <a:r>
              <a:rPr kumimoji="0" lang="hr-HR" sz="36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prag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572032" y="785794"/>
            <a:ext cx="4572000" cy="321471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6" y="2188311"/>
            <a:ext cx="6156206" cy="4669689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-32" y="714356"/>
            <a:ext cx="4000528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hr-HR" sz="2400" dirty="0" smtClean="0"/>
              <a:t>najkraći put između panonsko-peripanonskog i primorskog dijela Hrvatske</a:t>
            </a:r>
          </a:p>
        </p:txBody>
      </p:sp>
    </p:spTree>
    <p:extLst>
      <p:ext uri="{BB962C8B-B14F-4D97-AF65-F5344CB8AC3E}">
        <p14:creationId xmlns:p14="http://schemas.microsoft.com/office/powerpoint/2010/main" val="36434563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6" y="-24"/>
            <a:ext cx="8955197" cy="69803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Naslov 3"/>
          <p:cNvSpPr txBox="1">
            <a:spLocks/>
          </p:cNvSpPr>
          <p:nvPr/>
        </p:nvSpPr>
        <p:spPr>
          <a:xfrm>
            <a:off x="142844" y="6000768"/>
            <a:ext cx="5715040" cy="642918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Paneuropski prometni pravci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64345639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Naslov 3"/>
          <p:cNvSpPr txBox="1">
            <a:spLocks/>
          </p:cNvSpPr>
          <p:nvPr/>
        </p:nvSpPr>
        <p:spPr>
          <a:xfrm>
            <a:off x="100010" y="71414"/>
            <a:ext cx="8829708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Glavni prometni pravci (paneuropski)</a:t>
            </a:r>
            <a:endParaRPr kumimoji="0" lang="hr-HR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1955" y="1493408"/>
            <a:ext cx="8900092" cy="3650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642910" y="889568"/>
            <a:ext cx="20235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b="1" dirty="0" smtClean="0"/>
              <a:t>Uzdužni pravci</a:t>
            </a:r>
            <a:endParaRPr lang="hr-HR" sz="2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500430" y="889568"/>
            <a:ext cx="21330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b="1" dirty="0" smtClean="0"/>
              <a:t>Poprečni pravci</a:t>
            </a:r>
            <a:endParaRPr lang="hr-HR" sz="24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6429388" y="889568"/>
            <a:ext cx="19004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r-HR" sz="2400" b="1" dirty="0" smtClean="0"/>
              <a:t>Morski pravci</a:t>
            </a:r>
            <a:endParaRPr lang="hr-HR" sz="2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214282" y="5214950"/>
            <a:ext cx="8643998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pPr marL="457200" indent="-457200">
              <a:buFont typeface="Calibri" pitchFamily="34" charset="0"/>
              <a:buChar char="–"/>
            </a:pPr>
            <a:r>
              <a:rPr lang="hr-HR" sz="2400" dirty="0" smtClean="0"/>
              <a:t>Hrvatska ima </a:t>
            </a:r>
            <a:r>
              <a:rPr lang="hr-HR" sz="2400" b="1" dirty="0" smtClean="0"/>
              <a:t>križišni</a:t>
            </a:r>
            <a:r>
              <a:rPr lang="hr-HR" sz="2400" dirty="0" smtClean="0"/>
              <a:t> i </a:t>
            </a:r>
            <a:r>
              <a:rPr lang="hr-HR" sz="2400" b="1" dirty="0" smtClean="0"/>
              <a:t>tranzitni položaj</a:t>
            </a:r>
          </a:p>
          <a:p>
            <a:pPr marL="457200" indent="-457200">
              <a:buFont typeface="Calibri" pitchFamily="34" charset="0"/>
              <a:buChar char="–"/>
            </a:pPr>
            <a:r>
              <a:rPr lang="hr-HR" sz="2400" dirty="0" smtClean="0"/>
              <a:t>Hrvatskom prolaze paneuropski prometni pravci: </a:t>
            </a:r>
            <a:r>
              <a:rPr lang="hr-HR" sz="2400" b="1" dirty="0" smtClean="0"/>
              <a:t>X, </a:t>
            </a:r>
            <a:r>
              <a:rPr lang="hr-HR" sz="2400" b="1" dirty="0" err="1" smtClean="0"/>
              <a:t>Vb</a:t>
            </a:r>
            <a:r>
              <a:rPr lang="hr-HR" sz="2400" b="1" dirty="0" smtClean="0"/>
              <a:t> i </a:t>
            </a:r>
            <a:r>
              <a:rPr lang="hr-HR" sz="2400" b="1" dirty="0" err="1" smtClean="0"/>
              <a:t>Vc</a:t>
            </a:r>
            <a:endParaRPr lang="hr-HR" sz="2400" b="1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500042"/>
            <a:ext cx="5929354" cy="604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14282" y="285728"/>
            <a:ext cx="3786214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hr-HR" sz="3200" dirty="0" smtClean="0"/>
              <a:t>paneuropski </a:t>
            </a:r>
          </a:p>
          <a:p>
            <a:r>
              <a:rPr lang="hr-HR" sz="3200" dirty="0" smtClean="0"/>
              <a:t>pravac </a:t>
            </a:r>
            <a:r>
              <a:rPr lang="hr-HR" sz="3200" b="1" dirty="0" smtClean="0">
                <a:solidFill>
                  <a:srgbClr val="FF0000"/>
                </a:solidFill>
              </a:rPr>
              <a:t>X</a:t>
            </a:r>
            <a:r>
              <a:rPr lang="hr-HR" sz="3200" b="1" dirty="0" smtClean="0"/>
              <a:t> </a:t>
            </a:r>
            <a:br>
              <a:rPr lang="hr-HR" sz="3200" b="1" dirty="0" smtClean="0"/>
            </a:br>
            <a:r>
              <a:rPr lang="hr-HR" sz="3200" dirty="0" smtClean="0"/>
              <a:t>(posavski pravac)</a:t>
            </a:r>
            <a:endParaRPr lang="hr-HR" sz="3200" b="1" dirty="0" smtClean="0"/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" y="3500438"/>
            <a:ext cx="4199851" cy="3273692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Freeform 10"/>
          <p:cNvSpPr/>
          <p:nvPr/>
        </p:nvSpPr>
        <p:spPr>
          <a:xfrm>
            <a:off x="1322351" y="4273921"/>
            <a:ext cx="1634244" cy="1298315"/>
          </a:xfrm>
          <a:custGeom>
            <a:avLst/>
            <a:gdLst>
              <a:gd name="connsiteX0" fmla="*/ 26764 w 1634244"/>
              <a:gd name="connsiteY0" fmla="*/ 73227 h 1298315"/>
              <a:gd name="connsiteX1" fmla="*/ 86724 w 1634244"/>
              <a:gd name="connsiteY1" fmla="*/ 208138 h 1298315"/>
              <a:gd name="connsiteX2" fmla="*/ 131695 w 1634244"/>
              <a:gd name="connsiteY2" fmla="*/ 343049 h 1298315"/>
              <a:gd name="connsiteX3" fmla="*/ 146685 w 1634244"/>
              <a:gd name="connsiteY3" fmla="*/ 388020 h 1298315"/>
              <a:gd name="connsiteX4" fmla="*/ 191656 w 1634244"/>
              <a:gd name="connsiteY4" fmla="*/ 432990 h 1298315"/>
              <a:gd name="connsiteX5" fmla="*/ 206646 w 1634244"/>
              <a:gd name="connsiteY5" fmla="*/ 492951 h 1298315"/>
              <a:gd name="connsiteX6" fmla="*/ 536429 w 1634244"/>
              <a:gd name="connsiteY6" fmla="*/ 552912 h 1298315"/>
              <a:gd name="connsiteX7" fmla="*/ 641360 w 1634244"/>
              <a:gd name="connsiteY7" fmla="*/ 597882 h 1298315"/>
              <a:gd name="connsiteX8" fmla="*/ 776272 w 1634244"/>
              <a:gd name="connsiteY8" fmla="*/ 627863 h 1298315"/>
              <a:gd name="connsiteX9" fmla="*/ 1001124 w 1634244"/>
              <a:gd name="connsiteY9" fmla="*/ 672833 h 1298315"/>
              <a:gd name="connsiteX10" fmla="*/ 1181006 w 1634244"/>
              <a:gd name="connsiteY10" fmla="*/ 747784 h 1298315"/>
              <a:gd name="connsiteX11" fmla="*/ 1240967 w 1634244"/>
              <a:gd name="connsiteY11" fmla="*/ 822735 h 1298315"/>
              <a:gd name="connsiteX12" fmla="*/ 1345898 w 1634244"/>
              <a:gd name="connsiteY12" fmla="*/ 927666 h 1298315"/>
              <a:gd name="connsiteX13" fmla="*/ 1375879 w 1634244"/>
              <a:gd name="connsiteY13" fmla="*/ 957646 h 1298315"/>
              <a:gd name="connsiteX14" fmla="*/ 1420849 w 1634244"/>
              <a:gd name="connsiteY14" fmla="*/ 972636 h 1298315"/>
              <a:gd name="connsiteX15" fmla="*/ 1450829 w 1634244"/>
              <a:gd name="connsiteY15" fmla="*/ 1017607 h 1298315"/>
              <a:gd name="connsiteX16" fmla="*/ 1480810 w 1634244"/>
              <a:gd name="connsiteY16" fmla="*/ 1047587 h 1298315"/>
              <a:gd name="connsiteX17" fmla="*/ 1525780 w 1634244"/>
              <a:gd name="connsiteY17" fmla="*/ 1137528 h 1298315"/>
              <a:gd name="connsiteX18" fmla="*/ 1585741 w 1634244"/>
              <a:gd name="connsiteY18" fmla="*/ 1197489 h 1298315"/>
              <a:gd name="connsiteX19" fmla="*/ 1600731 w 1634244"/>
              <a:gd name="connsiteY19" fmla="*/ 1242459 h 1298315"/>
              <a:gd name="connsiteX20" fmla="*/ 1630711 w 1634244"/>
              <a:gd name="connsiteY20" fmla="*/ 1287430 h 1298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1634244" h="1298315">
                <a:moveTo>
                  <a:pt x="26764" y="73227"/>
                </a:moveTo>
                <a:cubicBezTo>
                  <a:pt x="68706" y="199052"/>
                  <a:pt x="0" y="0"/>
                  <a:pt x="86724" y="208138"/>
                </a:cubicBezTo>
                <a:cubicBezTo>
                  <a:pt x="86727" y="208145"/>
                  <a:pt x="124199" y="320560"/>
                  <a:pt x="131695" y="343049"/>
                </a:cubicBezTo>
                <a:cubicBezTo>
                  <a:pt x="136692" y="358039"/>
                  <a:pt x="135512" y="376847"/>
                  <a:pt x="146685" y="388020"/>
                </a:cubicBezTo>
                <a:lnTo>
                  <a:pt x="191656" y="432990"/>
                </a:lnTo>
                <a:cubicBezTo>
                  <a:pt x="196653" y="452977"/>
                  <a:pt x="200986" y="473142"/>
                  <a:pt x="206646" y="492951"/>
                </a:cubicBezTo>
                <a:cubicBezTo>
                  <a:pt x="247873" y="637249"/>
                  <a:pt x="252270" y="539381"/>
                  <a:pt x="536429" y="552912"/>
                </a:cubicBezTo>
                <a:cubicBezTo>
                  <a:pt x="708575" y="595948"/>
                  <a:pt x="496431" y="535770"/>
                  <a:pt x="641360" y="597882"/>
                </a:cubicBezTo>
                <a:cubicBezTo>
                  <a:pt x="661556" y="606537"/>
                  <a:pt x="760864" y="624307"/>
                  <a:pt x="776272" y="627863"/>
                </a:cubicBezTo>
                <a:cubicBezTo>
                  <a:pt x="964191" y="671229"/>
                  <a:pt x="826488" y="647885"/>
                  <a:pt x="1001124" y="672833"/>
                </a:cubicBezTo>
                <a:cubicBezTo>
                  <a:pt x="1153127" y="723501"/>
                  <a:pt x="1096594" y="691509"/>
                  <a:pt x="1181006" y="747784"/>
                </a:cubicBezTo>
                <a:cubicBezTo>
                  <a:pt x="1218524" y="897848"/>
                  <a:pt x="1162114" y="743882"/>
                  <a:pt x="1240967" y="822735"/>
                </a:cubicBezTo>
                <a:cubicBezTo>
                  <a:pt x="1361236" y="943004"/>
                  <a:pt x="1244142" y="893747"/>
                  <a:pt x="1345898" y="927666"/>
                </a:cubicBezTo>
                <a:cubicBezTo>
                  <a:pt x="1355892" y="937659"/>
                  <a:pt x="1363760" y="950375"/>
                  <a:pt x="1375879" y="957646"/>
                </a:cubicBezTo>
                <a:cubicBezTo>
                  <a:pt x="1389428" y="965775"/>
                  <a:pt x="1408511" y="962765"/>
                  <a:pt x="1420849" y="972636"/>
                </a:cubicBezTo>
                <a:cubicBezTo>
                  <a:pt x="1434917" y="983891"/>
                  <a:pt x="1439574" y="1003539"/>
                  <a:pt x="1450829" y="1017607"/>
                </a:cubicBezTo>
                <a:cubicBezTo>
                  <a:pt x="1459658" y="1028643"/>
                  <a:pt x="1470816" y="1037594"/>
                  <a:pt x="1480810" y="1047587"/>
                </a:cubicBezTo>
                <a:cubicBezTo>
                  <a:pt x="1495319" y="1091114"/>
                  <a:pt x="1494079" y="1100544"/>
                  <a:pt x="1525780" y="1137528"/>
                </a:cubicBezTo>
                <a:cubicBezTo>
                  <a:pt x="1544175" y="1158989"/>
                  <a:pt x="1585741" y="1197489"/>
                  <a:pt x="1585741" y="1197489"/>
                </a:cubicBezTo>
                <a:cubicBezTo>
                  <a:pt x="1590738" y="1212479"/>
                  <a:pt x="1592602" y="1228910"/>
                  <a:pt x="1600731" y="1242459"/>
                </a:cubicBezTo>
                <a:cubicBezTo>
                  <a:pt x="1634244" y="1298315"/>
                  <a:pt x="1630711" y="1250408"/>
                  <a:pt x="1630711" y="128743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143240" y="357166"/>
            <a:ext cx="6000792" cy="604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4282" y="714356"/>
            <a:ext cx="3143272" cy="107721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hr-HR" sz="3200" dirty="0" smtClean="0"/>
              <a:t>paneuropski pravci </a:t>
            </a:r>
            <a:r>
              <a:rPr lang="hr-HR" sz="3200" b="1" dirty="0" err="1" smtClean="0">
                <a:solidFill>
                  <a:srgbClr val="FF0000"/>
                </a:solidFill>
              </a:rPr>
              <a:t>Vb</a:t>
            </a:r>
            <a:r>
              <a:rPr lang="hr-HR" sz="3200" dirty="0" smtClean="0"/>
              <a:t> i </a:t>
            </a:r>
            <a:r>
              <a:rPr lang="hr-HR" sz="3200" b="1" dirty="0" err="1" smtClean="0">
                <a:solidFill>
                  <a:srgbClr val="FF0000"/>
                </a:solidFill>
              </a:rPr>
              <a:t>Vc</a:t>
            </a:r>
            <a:endParaRPr lang="hr-HR" sz="3200" b="1" dirty="0" smtClean="0">
              <a:solidFill>
                <a:srgbClr val="FF0000"/>
              </a:solidFill>
            </a:endParaRP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97" y="3054963"/>
            <a:ext cx="4771355" cy="3719167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Freeform 6"/>
          <p:cNvSpPr/>
          <p:nvPr/>
        </p:nvSpPr>
        <p:spPr>
          <a:xfrm>
            <a:off x="2265366" y="4153022"/>
            <a:ext cx="277483" cy="1133366"/>
          </a:xfrm>
          <a:custGeom>
            <a:avLst/>
            <a:gdLst>
              <a:gd name="connsiteX0" fmla="*/ 509665 w 510138"/>
              <a:gd name="connsiteY0" fmla="*/ 0 h 2083633"/>
              <a:gd name="connsiteX1" fmla="*/ 494675 w 510138"/>
              <a:gd name="connsiteY1" fmla="*/ 134912 h 2083633"/>
              <a:gd name="connsiteX2" fmla="*/ 449705 w 510138"/>
              <a:gd name="connsiteY2" fmla="*/ 164892 h 2083633"/>
              <a:gd name="connsiteX3" fmla="*/ 419724 w 510138"/>
              <a:gd name="connsiteY3" fmla="*/ 254833 h 2083633"/>
              <a:gd name="connsiteX4" fmla="*/ 344774 w 510138"/>
              <a:gd name="connsiteY4" fmla="*/ 344774 h 2083633"/>
              <a:gd name="connsiteX5" fmla="*/ 314793 w 510138"/>
              <a:gd name="connsiteY5" fmla="*/ 449705 h 2083633"/>
              <a:gd name="connsiteX6" fmla="*/ 299803 w 510138"/>
              <a:gd name="connsiteY6" fmla="*/ 689548 h 2083633"/>
              <a:gd name="connsiteX7" fmla="*/ 284813 w 510138"/>
              <a:gd name="connsiteY7" fmla="*/ 809469 h 2083633"/>
              <a:gd name="connsiteX8" fmla="*/ 269823 w 510138"/>
              <a:gd name="connsiteY8" fmla="*/ 1573967 h 2083633"/>
              <a:gd name="connsiteX9" fmla="*/ 239842 w 510138"/>
              <a:gd name="connsiteY9" fmla="*/ 1648918 h 2083633"/>
              <a:gd name="connsiteX10" fmla="*/ 209862 w 510138"/>
              <a:gd name="connsiteY10" fmla="*/ 1738859 h 2083633"/>
              <a:gd name="connsiteX11" fmla="*/ 164892 w 510138"/>
              <a:gd name="connsiteY11" fmla="*/ 1888761 h 2083633"/>
              <a:gd name="connsiteX12" fmla="*/ 104931 w 510138"/>
              <a:gd name="connsiteY12" fmla="*/ 1963712 h 2083633"/>
              <a:gd name="connsiteX13" fmla="*/ 89941 w 510138"/>
              <a:gd name="connsiteY13" fmla="*/ 2008682 h 2083633"/>
              <a:gd name="connsiteX14" fmla="*/ 0 w 510138"/>
              <a:gd name="connsiteY14" fmla="*/ 2083633 h 2083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510138" h="2083633">
                <a:moveTo>
                  <a:pt x="509665" y="0"/>
                </a:moveTo>
                <a:cubicBezTo>
                  <a:pt x="504668" y="44971"/>
                  <a:pt x="510138" y="92389"/>
                  <a:pt x="494675" y="134912"/>
                </a:cubicBezTo>
                <a:cubicBezTo>
                  <a:pt x="488518" y="151843"/>
                  <a:pt x="459253" y="149615"/>
                  <a:pt x="449705" y="164892"/>
                </a:cubicBezTo>
                <a:cubicBezTo>
                  <a:pt x="432956" y="191691"/>
                  <a:pt x="437254" y="228538"/>
                  <a:pt x="419724" y="254833"/>
                </a:cubicBezTo>
                <a:cubicBezTo>
                  <a:pt x="377985" y="317442"/>
                  <a:pt x="402483" y="287064"/>
                  <a:pt x="344774" y="344774"/>
                </a:cubicBezTo>
                <a:cubicBezTo>
                  <a:pt x="335641" y="372172"/>
                  <a:pt x="317482" y="422810"/>
                  <a:pt x="314793" y="449705"/>
                </a:cubicBezTo>
                <a:cubicBezTo>
                  <a:pt x="306822" y="529411"/>
                  <a:pt x="306455" y="609721"/>
                  <a:pt x="299803" y="689548"/>
                </a:cubicBezTo>
                <a:cubicBezTo>
                  <a:pt x="296458" y="729694"/>
                  <a:pt x="289810" y="769495"/>
                  <a:pt x="284813" y="809469"/>
                </a:cubicBezTo>
                <a:cubicBezTo>
                  <a:pt x="279816" y="1064302"/>
                  <a:pt x="283458" y="1319450"/>
                  <a:pt x="269823" y="1573967"/>
                </a:cubicBezTo>
                <a:cubicBezTo>
                  <a:pt x="268384" y="1600837"/>
                  <a:pt x="249038" y="1623630"/>
                  <a:pt x="239842" y="1648918"/>
                </a:cubicBezTo>
                <a:cubicBezTo>
                  <a:pt x="229042" y="1678617"/>
                  <a:pt x="217526" y="1708201"/>
                  <a:pt x="209862" y="1738859"/>
                </a:cubicBezTo>
                <a:cubicBezTo>
                  <a:pt x="201483" y="1772376"/>
                  <a:pt x="179490" y="1866865"/>
                  <a:pt x="164892" y="1888761"/>
                </a:cubicBezTo>
                <a:cubicBezTo>
                  <a:pt x="127071" y="1945490"/>
                  <a:pt x="147650" y="1920992"/>
                  <a:pt x="104931" y="1963712"/>
                </a:cubicBezTo>
                <a:cubicBezTo>
                  <a:pt x="99934" y="1978702"/>
                  <a:pt x="99125" y="1995824"/>
                  <a:pt x="89941" y="2008682"/>
                </a:cubicBezTo>
                <a:cubicBezTo>
                  <a:pt x="52240" y="2061463"/>
                  <a:pt x="43340" y="2061963"/>
                  <a:pt x="0" y="2083633"/>
                </a:cubicBezTo>
              </a:path>
            </a:pathLst>
          </a:cu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Freeform 7"/>
          <p:cNvSpPr/>
          <p:nvPr/>
        </p:nvSpPr>
        <p:spPr>
          <a:xfrm>
            <a:off x="2550745" y="3480806"/>
            <a:ext cx="905062" cy="644676"/>
          </a:xfrm>
          <a:custGeom>
            <a:avLst/>
            <a:gdLst>
              <a:gd name="connsiteX0" fmla="*/ 1663909 w 1663909"/>
              <a:gd name="connsiteY0" fmla="*/ 0 h 1185203"/>
              <a:gd name="connsiteX1" fmla="*/ 1618938 w 1663909"/>
              <a:gd name="connsiteY1" fmla="*/ 44970 h 1185203"/>
              <a:gd name="connsiteX2" fmla="*/ 1588958 w 1663909"/>
              <a:gd name="connsiteY2" fmla="*/ 119921 h 1185203"/>
              <a:gd name="connsiteX3" fmla="*/ 1558978 w 1663909"/>
              <a:gd name="connsiteY3" fmla="*/ 164892 h 1185203"/>
              <a:gd name="connsiteX4" fmla="*/ 1543987 w 1663909"/>
              <a:gd name="connsiteY4" fmla="*/ 209862 h 1185203"/>
              <a:gd name="connsiteX5" fmla="*/ 1499017 w 1663909"/>
              <a:gd name="connsiteY5" fmla="*/ 239842 h 1185203"/>
              <a:gd name="connsiteX6" fmla="*/ 1469037 w 1663909"/>
              <a:gd name="connsiteY6" fmla="*/ 329783 h 1185203"/>
              <a:gd name="connsiteX7" fmla="*/ 1409076 w 1663909"/>
              <a:gd name="connsiteY7" fmla="*/ 419724 h 1185203"/>
              <a:gd name="connsiteX8" fmla="*/ 1394086 w 1663909"/>
              <a:gd name="connsiteY8" fmla="*/ 464695 h 1185203"/>
              <a:gd name="connsiteX9" fmla="*/ 1364105 w 1663909"/>
              <a:gd name="connsiteY9" fmla="*/ 494675 h 1185203"/>
              <a:gd name="connsiteX10" fmla="*/ 1334125 w 1663909"/>
              <a:gd name="connsiteY10" fmla="*/ 599606 h 1185203"/>
              <a:gd name="connsiteX11" fmla="*/ 1304145 w 1663909"/>
              <a:gd name="connsiteY11" fmla="*/ 629587 h 1185203"/>
              <a:gd name="connsiteX12" fmla="*/ 1289155 w 1663909"/>
              <a:gd name="connsiteY12" fmla="*/ 674557 h 1185203"/>
              <a:gd name="connsiteX13" fmla="*/ 1244184 w 1663909"/>
              <a:gd name="connsiteY13" fmla="*/ 779488 h 1185203"/>
              <a:gd name="connsiteX14" fmla="*/ 1229194 w 1663909"/>
              <a:gd name="connsiteY14" fmla="*/ 914400 h 1185203"/>
              <a:gd name="connsiteX15" fmla="*/ 1049312 w 1663909"/>
              <a:gd name="connsiteY15" fmla="*/ 944380 h 1185203"/>
              <a:gd name="connsiteX16" fmla="*/ 929391 w 1663909"/>
              <a:gd name="connsiteY16" fmla="*/ 974361 h 1185203"/>
              <a:gd name="connsiteX17" fmla="*/ 869430 w 1663909"/>
              <a:gd name="connsiteY17" fmla="*/ 989351 h 1185203"/>
              <a:gd name="connsiteX18" fmla="*/ 764499 w 1663909"/>
              <a:gd name="connsiteY18" fmla="*/ 1019331 h 1185203"/>
              <a:gd name="connsiteX19" fmla="*/ 719528 w 1663909"/>
              <a:gd name="connsiteY19" fmla="*/ 1049311 h 1185203"/>
              <a:gd name="connsiteX20" fmla="*/ 659568 w 1663909"/>
              <a:gd name="connsiteY20" fmla="*/ 1064302 h 1185203"/>
              <a:gd name="connsiteX21" fmla="*/ 524656 w 1663909"/>
              <a:gd name="connsiteY21" fmla="*/ 1094282 h 1185203"/>
              <a:gd name="connsiteX22" fmla="*/ 299804 w 1663909"/>
              <a:gd name="connsiteY22" fmla="*/ 1124262 h 1185203"/>
              <a:gd name="connsiteX23" fmla="*/ 89941 w 1663909"/>
              <a:gd name="connsiteY23" fmla="*/ 1169233 h 1185203"/>
              <a:gd name="connsiteX24" fmla="*/ 0 w 1663909"/>
              <a:gd name="connsiteY24" fmla="*/ 1184223 h 11852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663909" h="1185203">
                <a:moveTo>
                  <a:pt x="1663909" y="0"/>
                </a:moveTo>
                <a:cubicBezTo>
                  <a:pt x="1648919" y="14990"/>
                  <a:pt x="1630174" y="26993"/>
                  <a:pt x="1618938" y="44970"/>
                </a:cubicBezTo>
                <a:cubicBezTo>
                  <a:pt x="1604677" y="67788"/>
                  <a:pt x="1600992" y="95854"/>
                  <a:pt x="1588958" y="119921"/>
                </a:cubicBezTo>
                <a:cubicBezTo>
                  <a:pt x="1580901" y="136035"/>
                  <a:pt x="1567035" y="148778"/>
                  <a:pt x="1558978" y="164892"/>
                </a:cubicBezTo>
                <a:cubicBezTo>
                  <a:pt x="1551912" y="179025"/>
                  <a:pt x="1553858" y="197524"/>
                  <a:pt x="1543987" y="209862"/>
                </a:cubicBezTo>
                <a:cubicBezTo>
                  <a:pt x="1532733" y="223930"/>
                  <a:pt x="1514007" y="229849"/>
                  <a:pt x="1499017" y="239842"/>
                </a:cubicBezTo>
                <a:cubicBezTo>
                  <a:pt x="1489024" y="269822"/>
                  <a:pt x="1486567" y="303489"/>
                  <a:pt x="1469037" y="329783"/>
                </a:cubicBezTo>
                <a:lnTo>
                  <a:pt x="1409076" y="419724"/>
                </a:lnTo>
                <a:cubicBezTo>
                  <a:pt x="1404079" y="434714"/>
                  <a:pt x="1402216" y="451146"/>
                  <a:pt x="1394086" y="464695"/>
                </a:cubicBezTo>
                <a:cubicBezTo>
                  <a:pt x="1386815" y="476814"/>
                  <a:pt x="1370426" y="482034"/>
                  <a:pt x="1364105" y="494675"/>
                </a:cubicBezTo>
                <a:cubicBezTo>
                  <a:pt x="1344500" y="533884"/>
                  <a:pt x="1356230" y="562764"/>
                  <a:pt x="1334125" y="599606"/>
                </a:cubicBezTo>
                <a:cubicBezTo>
                  <a:pt x="1326854" y="611725"/>
                  <a:pt x="1314138" y="619593"/>
                  <a:pt x="1304145" y="629587"/>
                </a:cubicBezTo>
                <a:cubicBezTo>
                  <a:pt x="1299148" y="644577"/>
                  <a:pt x="1295379" y="660034"/>
                  <a:pt x="1289155" y="674557"/>
                </a:cubicBezTo>
                <a:cubicBezTo>
                  <a:pt x="1233584" y="804220"/>
                  <a:pt x="1279338" y="674026"/>
                  <a:pt x="1244184" y="779488"/>
                </a:cubicBezTo>
                <a:cubicBezTo>
                  <a:pt x="1239187" y="824459"/>
                  <a:pt x="1263735" y="885173"/>
                  <a:pt x="1229194" y="914400"/>
                </a:cubicBezTo>
                <a:cubicBezTo>
                  <a:pt x="1182790" y="953665"/>
                  <a:pt x="1109175" y="933816"/>
                  <a:pt x="1049312" y="944380"/>
                </a:cubicBezTo>
                <a:cubicBezTo>
                  <a:pt x="929737" y="965481"/>
                  <a:pt x="1016597" y="949444"/>
                  <a:pt x="929391" y="974361"/>
                </a:cubicBezTo>
                <a:cubicBezTo>
                  <a:pt x="909582" y="980021"/>
                  <a:pt x="889239" y="983691"/>
                  <a:pt x="869430" y="989351"/>
                </a:cubicBezTo>
                <a:cubicBezTo>
                  <a:pt x="718894" y="1032361"/>
                  <a:pt x="951949" y="972469"/>
                  <a:pt x="764499" y="1019331"/>
                </a:cubicBezTo>
                <a:cubicBezTo>
                  <a:pt x="749509" y="1029324"/>
                  <a:pt x="736087" y="1042214"/>
                  <a:pt x="719528" y="1049311"/>
                </a:cubicBezTo>
                <a:cubicBezTo>
                  <a:pt x="700592" y="1057427"/>
                  <a:pt x="679377" y="1058642"/>
                  <a:pt x="659568" y="1064302"/>
                </a:cubicBezTo>
                <a:cubicBezTo>
                  <a:pt x="543949" y="1097337"/>
                  <a:pt x="710613" y="1060472"/>
                  <a:pt x="524656" y="1094282"/>
                </a:cubicBezTo>
                <a:cubicBezTo>
                  <a:pt x="372866" y="1121880"/>
                  <a:pt x="529451" y="1101297"/>
                  <a:pt x="299804" y="1124262"/>
                </a:cubicBezTo>
                <a:cubicBezTo>
                  <a:pt x="111061" y="1171447"/>
                  <a:pt x="249540" y="1140214"/>
                  <a:pt x="89941" y="1169233"/>
                </a:cubicBezTo>
                <a:cubicBezTo>
                  <a:pt x="2108" y="1185203"/>
                  <a:pt x="42035" y="1184223"/>
                  <a:pt x="0" y="1184223"/>
                </a:cubicBezTo>
              </a:path>
            </a:pathLst>
          </a:custGeom>
          <a:ln w="762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Freeform 9"/>
          <p:cNvSpPr/>
          <p:nvPr/>
        </p:nvSpPr>
        <p:spPr>
          <a:xfrm>
            <a:off x="1670145" y="4157563"/>
            <a:ext cx="872447" cy="489607"/>
          </a:xfrm>
          <a:custGeom>
            <a:avLst/>
            <a:gdLst>
              <a:gd name="connsiteX0" fmla="*/ 1603947 w 1603947"/>
              <a:gd name="connsiteY0" fmla="*/ 0 h 900117"/>
              <a:gd name="connsiteX1" fmla="*/ 1573967 w 1603947"/>
              <a:gd name="connsiteY1" fmla="*/ 104932 h 900117"/>
              <a:gd name="connsiteX2" fmla="*/ 1528997 w 1603947"/>
              <a:gd name="connsiteY2" fmla="*/ 134912 h 900117"/>
              <a:gd name="connsiteX3" fmla="*/ 1469036 w 1603947"/>
              <a:gd name="connsiteY3" fmla="*/ 224853 h 900117"/>
              <a:gd name="connsiteX4" fmla="*/ 1424065 w 1603947"/>
              <a:gd name="connsiteY4" fmla="*/ 254833 h 900117"/>
              <a:gd name="connsiteX5" fmla="*/ 1394085 w 1603947"/>
              <a:gd name="connsiteY5" fmla="*/ 284814 h 900117"/>
              <a:gd name="connsiteX6" fmla="*/ 1364105 w 1603947"/>
              <a:gd name="connsiteY6" fmla="*/ 329784 h 900117"/>
              <a:gd name="connsiteX7" fmla="*/ 1319134 w 1603947"/>
              <a:gd name="connsiteY7" fmla="*/ 344774 h 900117"/>
              <a:gd name="connsiteX8" fmla="*/ 1154242 w 1603947"/>
              <a:gd name="connsiteY8" fmla="*/ 389745 h 900117"/>
              <a:gd name="connsiteX9" fmla="*/ 1064301 w 1603947"/>
              <a:gd name="connsiteY9" fmla="*/ 449705 h 900117"/>
              <a:gd name="connsiteX10" fmla="*/ 1019331 w 1603947"/>
              <a:gd name="connsiteY10" fmla="*/ 479686 h 900117"/>
              <a:gd name="connsiteX11" fmla="*/ 974360 w 1603947"/>
              <a:gd name="connsiteY11" fmla="*/ 524656 h 900117"/>
              <a:gd name="connsiteX12" fmla="*/ 914400 w 1603947"/>
              <a:gd name="connsiteY12" fmla="*/ 539646 h 900117"/>
              <a:gd name="connsiteX13" fmla="*/ 884419 w 1603947"/>
              <a:gd name="connsiteY13" fmla="*/ 569627 h 900117"/>
              <a:gd name="connsiteX14" fmla="*/ 839449 w 1603947"/>
              <a:gd name="connsiteY14" fmla="*/ 584617 h 900117"/>
              <a:gd name="connsiteX15" fmla="*/ 734518 w 1603947"/>
              <a:gd name="connsiteY15" fmla="*/ 614597 h 900117"/>
              <a:gd name="connsiteX16" fmla="*/ 674557 w 1603947"/>
              <a:gd name="connsiteY16" fmla="*/ 644578 h 900117"/>
              <a:gd name="connsiteX17" fmla="*/ 584616 w 1603947"/>
              <a:gd name="connsiteY17" fmla="*/ 674558 h 900117"/>
              <a:gd name="connsiteX18" fmla="*/ 539646 w 1603947"/>
              <a:gd name="connsiteY18" fmla="*/ 689548 h 900117"/>
              <a:gd name="connsiteX19" fmla="*/ 479685 w 1603947"/>
              <a:gd name="connsiteY19" fmla="*/ 719528 h 900117"/>
              <a:gd name="connsiteX20" fmla="*/ 449705 w 1603947"/>
              <a:gd name="connsiteY20" fmla="*/ 749509 h 900117"/>
              <a:gd name="connsiteX21" fmla="*/ 314793 w 1603947"/>
              <a:gd name="connsiteY21" fmla="*/ 794479 h 900117"/>
              <a:gd name="connsiteX22" fmla="*/ 269823 w 1603947"/>
              <a:gd name="connsiteY22" fmla="*/ 809469 h 900117"/>
              <a:gd name="connsiteX23" fmla="*/ 224852 w 1603947"/>
              <a:gd name="connsiteY23" fmla="*/ 824459 h 900117"/>
              <a:gd name="connsiteX24" fmla="*/ 194872 w 1603947"/>
              <a:gd name="connsiteY24" fmla="*/ 854440 h 900117"/>
              <a:gd name="connsiteX25" fmla="*/ 14990 w 1603947"/>
              <a:gd name="connsiteY25" fmla="*/ 899410 h 900117"/>
              <a:gd name="connsiteX26" fmla="*/ 0 w 1603947"/>
              <a:gd name="connsiteY26" fmla="*/ 899410 h 9001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1603947" h="900117">
                <a:moveTo>
                  <a:pt x="1603947" y="0"/>
                </a:moveTo>
                <a:cubicBezTo>
                  <a:pt x="1593954" y="34977"/>
                  <a:pt x="1591633" y="73133"/>
                  <a:pt x="1573967" y="104932"/>
                </a:cubicBezTo>
                <a:cubicBezTo>
                  <a:pt x="1565218" y="120681"/>
                  <a:pt x="1540860" y="121354"/>
                  <a:pt x="1528997" y="134912"/>
                </a:cubicBezTo>
                <a:cubicBezTo>
                  <a:pt x="1505270" y="162029"/>
                  <a:pt x="1499017" y="204866"/>
                  <a:pt x="1469036" y="224853"/>
                </a:cubicBezTo>
                <a:cubicBezTo>
                  <a:pt x="1454046" y="234846"/>
                  <a:pt x="1438133" y="243578"/>
                  <a:pt x="1424065" y="254833"/>
                </a:cubicBezTo>
                <a:cubicBezTo>
                  <a:pt x="1413029" y="263662"/>
                  <a:pt x="1402914" y="273778"/>
                  <a:pt x="1394085" y="284814"/>
                </a:cubicBezTo>
                <a:cubicBezTo>
                  <a:pt x="1382831" y="298882"/>
                  <a:pt x="1378173" y="318530"/>
                  <a:pt x="1364105" y="329784"/>
                </a:cubicBezTo>
                <a:cubicBezTo>
                  <a:pt x="1351766" y="339655"/>
                  <a:pt x="1334378" y="340616"/>
                  <a:pt x="1319134" y="344774"/>
                </a:cubicBezTo>
                <a:cubicBezTo>
                  <a:pt x="1133164" y="395494"/>
                  <a:pt x="1257753" y="355242"/>
                  <a:pt x="1154242" y="389745"/>
                </a:cubicBezTo>
                <a:cubicBezTo>
                  <a:pt x="1068991" y="474996"/>
                  <a:pt x="1151079" y="406315"/>
                  <a:pt x="1064301" y="449705"/>
                </a:cubicBezTo>
                <a:cubicBezTo>
                  <a:pt x="1048187" y="457762"/>
                  <a:pt x="1033171" y="468152"/>
                  <a:pt x="1019331" y="479686"/>
                </a:cubicBezTo>
                <a:cubicBezTo>
                  <a:pt x="1003045" y="493257"/>
                  <a:pt x="992766" y="514138"/>
                  <a:pt x="974360" y="524656"/>
                </a:cubicBezTo>
                <a:cubicBezTo>
                  <a:pt x="956473" y="534877"/>
                  <a:pt x="934387" y="534649"/>
                  <a:pt x="914400" y="539646"/>
                </a:cubicBezTo>
                <a:cubicBezTo>
                  <a:pt x="904406" y="549640"/>
                  <a:pt x="896538" y="562355"/>
                  <a:pt x="884419" y="569627"/>
                </a:cubicBezTo>
                <a:cubicBezTo>
                  <a:pt x="870870" y="577757"/>
                  <a:pt x="854642" y="580276"/>
                  <a:pt x="839449" y="584617"/>
                </a:cubicBezTo>
                <a:cubicBezTo>
                  <a:pt x="801416" y="595484"/>
                  <a:pt x="770459" y="599194"/>
                  <a:pt x="734518" y="614597"/>
                </a:cubicBezTo>
                <a:cubicBezTo>
                  <a:pt x="713979" y="623400"/>
                  <a:pt x="695305" y="636279"/>
                  <a:pt x="674557" y="644578"/>
                </a:cubicBezTo>
                <a:cubicBezTo>
                  <a:pt x="645215" y="656315"/>
                  <a:pt x="614596" y="664565"/>
                  <a:pt x="584616" y="674558"/>
                </a:cubicBezTo>
                <a:cubicBezTo>
                  <a:pt x="569626" y="679555"/>
                  <a:pt x="553779" y="682482"/>
                  <a:pt x="539646" y="689548"/>
                </a:cubicBezTo>
                <a:lnTo>
                  <a:pt x="479685" y="719528"/>
                </a:lnTo>
                <a:cubicBezTo>
                  <a:pt x="469692" y="729522"/>
                  <a:pt x="462346" y="743189"/>
                  <a:pt x="449705" y="749509"/>
                </a:cubicBezTo>
                <a:cubicBezTo>
                  <a:pt x="449702" y="749511"/>
                  <a:pt x="337280" y="786983"/>
                  <a:pt x="314793" y="794479"/>
                </a:cubicBezTo>
                <a:lnTo>
                  <a:pt x="269823" y="809469"/>
                </a:lnTo>
                <a:lnTo>
                  <a:pt x="224852" y="824459"/>
                </a:lnTo>
                <a:cubicBezTo>
                  <a:pt x="214859" y="834453"/>
                  <a:pt x="207513" y="848120"/>
                  <a:pt x="194872" y="854440"/>
                </a:cubicBezTo>
                <a:cubicBezTo>
                  <a:pt x="139922" y="881915"/>
                  <a:pt x="74718" y="890878"/>
                  <a:pt x="14990" y="899410"/>
                </a:cubicBezTo>
                <a:cubicBezTo>
                  <a:pt x="10044" y="900117"/>
                  <a:pt x="4997" y="899410"/>
                  <a:pt x="0" y="899410"/>
                </a:cubicBezTo>
              </a:path>
            </a:pathLst>
          </a:cu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 animBg="1"/>
      <p:bldP spid="8" grpId="0" animBg="1"/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4678" y="357166"/>
            <a:ext cx="5857916" cy="6047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71406" y="428604"/>
            <a:ext cx="3143272" cy="4524315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hr-HR" sz="3200" b="1" dirty="0" smtClean="0"/>
              <a:t>trajektne linije:</a:t>
            </a:r>
          </a:p>
          <a:p>
            <a:r>
              <a:rPr lang="hr-HR" sz="3200" dirty="0" smtClean="0"/>
              <a:t>  Pula – </a:t>
            </a:r>
            <a:r>
              <a:rPr lang="hr-HR" sz="3200" dirty="0" err="1" smtClean="0"/>
              <a:t>Ancona</a:t>
            </a:r>
            <a:endParaRPr lang="hr-HR" sz="3200" dirty="0" smtClean="0"/>
          </a:p>
          <a:p>
            <a:r>
              <a:rPr lang="hr-HR" sz="3200" dirty="0" smtClean="0"/>
              <a:t>  Zadar – </a:t>
            </a:r>
            <a:r>
              <a:rPr lang="hr-HR" sz="3200" dirty="0" err="1" smtClean="0"/>
              <a:t>Ancona</a:t>
            </a:r>
            <a:endParaRPr lang="hr-HR" sz="3200" dirty="0" smtClean="0"/>
          </a:p>
          <a:p>
            <a:r>
              <a:rPr lang="hr-HR" sz="3200" dirty="0" smtClean="0"/>
              <a:t>  Split – </a:t>
            </a:r>
            <a:r>
              <a:rPr lang="hr-HR" sz="3200" dirty="0" err="1" smtClean="0"/>
              <a:t>Ancona</a:t>
            </a:r>
            <a:r>
              <a:rPr lang="hr-HR" sz="3200" dirty="0" smtClean="0"/>
              <a:t> </a:t>
            </a:r>
          </a:p>
          <a:p>
            <a:r>
              <a:rPr lang="hr-HR" sz="3200" dirty="0" smtClean="0"/>
              <a:t>  Split – </a:t>
            </a:r>
            <a:r>
              <a:rPr lang="hr-HR" sz="3200" dirty="0" err="1" smtClean="0"/>
              <a:t>Pescara</a:t>
            </a:r>
            <a:endParaRPr lang="hr-HR" sz="3200" dirty="0" smtClean="0"/>
          </a:p>
          <a:p>
            <a:r>
              <a:rPr lang="hr-HR" sz="3200" dirty="0" smtClean="0"/>
              <a:t>  Dubrovnik – Bari</a:t>
            </a:r>
          </a:p>
          <a:p>
            <a:endParaRPr lang="hr-HR" sz="3200" dirty="0" smtClean="0"/>
          </a:p>
          <a:p>
            <a:r>
              <a:rPr lang="hr-HR" sz="3200" b="1" dirty="0" smtClean="0"/>
              <a:t>riječna luka </a:t>
            </a:r>
          </a:p>
          <a:p>
            <a:r>
              <a:rPr lang="hr-HR" sz="3200" dirty="0" smtClean="0"/>
              <a:t>  Vukovar (Dunav) 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 fontScale="90000"/>
          </a:bodyPr>
          <a:lstStyle/>
          <a:p>
            <a:r>
              <a:rPr lang="hr-HR" sz="3200" b="1" dirty="0"/>
              <a:t>Usporedba površine i broja stanovnika Hrvatske s nekim bližim europskim državama (2013</a:t>
            </a:r>
            <a:r>
              <a:rPr lang="hr-HR" sz="3200" b="1" dirty="0" smtClean="0"/>
              <a:t>.)</a:t>
            </a:r>
            <a:endParaRPr lang="hr-HR" sz="3200" dirty="0"/>
          </a:p>
        </p:txBody>
      </p:sp>
      <p:graphicFrame>
        <p:nvGraphicFramePr>
          <p:cNvPr id="3" name="Tablica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1327794"/>
              </p:ext>
            </p:extLst>
          </p:nvPr>
        </p:nvGraphicFramePr>
        <p:xfrm>
          <a:off x="285720" y="1428736"/>
          <a:ext cx="8424935" cy="43891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86016"/>
                <a:gridCol w="1214446"/>
                <a:gridCol w="1857388"/>
                <a:gridCol w="1428760"/>
                <a:gridCol w="1638325"/>
              </a:tblGrid>
              <a:tr h="38735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država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površina</a:t>
                      </a: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(u km</a:t>
                      </a:r>
                      <a:r>
                        <a:rPr lang="hr-HR" sz="1800" baseline="3000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 smtClean="0">
                          <a:solidFill>
                            <a:schemeClr val="tx1"/>
                          </a:solidFill>
                          <a:effectLst/>
                        </a:rPr>
                        <a:t>Broj stanovnika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glavni grad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 smtClean="0">
                          <a:solidFill>
                            <a:schemeClr val="tx1"/>
                          </a:solidFill>
                          <a:effectLst/>
                        </a:rPr>
                        <a:t>Broj</a:t>
                      </a:r>
                      <a:r>
                        <a:rPr lang="hr-HR" sz="1800" baseline="0" dirty="0" smtClean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hr-HR" sz="1800" dirty="0" smtClean="0">
                          <a:solidFill>
                            <a:schemeClr val="tx1"/>
                          </a:solidFill>
                          <a:effectLst/>
                        </a:rPr>
                        <a:t>st. </a:t>
                      </a: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(tis.)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Njemačka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357.021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82,726.626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Berlin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 smtClean="0">
                          <a:solidFill>
                            <a:schemeClr val="tx1"/>
                          </a:solidFill>
                          <a:effectLst/>
                        </a:rPr>
                        <a:t>4 375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Italija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301.323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60,990.277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Rim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 smtClean="0">
                          <a:solidFill>
                            <a:schemeClr val="tx1"/>
                          </a:solidFill>
                          <a:effectLst/>
                        </a:rPr>
                        <a:t>3 425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Austrija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83.858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8,495.145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Beč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 smtClean="0">
                          <a:solidFill>
                            <a:schemeClr val="tx1"/>
                          </a:solidFill>
                          <a:effectLst/>
                        </a:rPr>
                        <a:t>2 050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Mađarska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92.966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9,954.941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Budimpešta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 smtClean="0">
                          <a:solidFill>
                            <a:schemeClr val="tx1"/>
                          </a:solidFill>
                          <a:effectLst/>
                        </a:rPr>
                        <a:t>2 550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Slovenija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20.273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2,071.997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Ljubljana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272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Srbija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77.498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7,310.506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Beograd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 smtClean="0">
                          <a:solidFill>
                            <a:schemeClr val="tx1"/>
                          </a:solidFill>
                          <a:effectLst/>
                        </a:rPr>
                        <a:t>1 370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Crna Gora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13.812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621.383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Podgorica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160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Bosna i Hercegovina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51.176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3,829.307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Sarajevo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393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Slovačka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49.034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5,450.223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Bratislava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433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Albanija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28.748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3,173.271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Tirana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421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Bugarska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110.994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7,222.943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Sofija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 smtClean="0">
                          <a:solidFill>
                            <a:schemeClr val="tx1"/>
                          </a:solidFill>
                          <a:effectLst/>
                        </a:rPr>
                        <a:t>1 310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Grčka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131.957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11,127.990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Atena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 smtClean="0">
                          <a:solidFill>
                            <a:schemeClr val="tx1"/>
                          </a:solidFill>
                          <a:effectLst/>
                        </a:rPr>
                        <a:t>3 475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Makedonija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25.433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2,107.158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Skopje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487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Hrvatska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56.578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4,284.889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hr-HR" sz="1800">
                          <a:solidFill>
                            <a:schemeClr val="tx1"/>
                          </a:solidFill>
                          <a:effectLst/>
                        </a:rPr>
                        <a:t>Zagreb</a:t>
                      </a:r>
                      <a:endParaRPr lang="hr-HR" sz="180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hr-HR" sz="1800" dirty="0">
                          <a:solidFill>
                            <a:schemeClr val="tx1"/>
                          </a:solidFill>
                          <a:effectLst/>
                        </a:rPr>
                        <a:t>688</a:t>
                      </a:r>
                      <a:endParaRPr lang="hr-HR" sz="1800" dirty="0">
                        <a:solidFill>
                          <a:schemeClr val="tx1"/>
                        </a:solidFill>
                        <a:effectLst/>
                        <a:latin typeface="Cambria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2411760" y="6395769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(izvor: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Der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Neue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Fischer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</a:t>
            </a:r>
            <a:r>
              <a:rPr kumimoji="0" lang="hr-HR" altLang="sr-Latn-RS" sz="1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Weltalmanach</a:t>
            </a:r>
            <a:r>
              <a:rPr kumimoji="0" lang="hr-HR" altLang="sr-Latn-R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Times New Roman" pitchFamily="18" charset="0"/>
                <a:cs typeface="Times New Roman" pitchFamily="18" charset="0"/>
              </a:rPr>
              <a:t> 2013; UN, 1.7.2013.)</a:t>
            </a:r>
            <a:endParaRPr kumimoji="0" lang="hr-HR" altLang="sr-Latn-R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1050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b="1" dirty="0" smtClean="0"/>
              <a:t>Geografski položaj Hrvatske</a:t>
            </a:r>
            <a:endParaRPr lang="hr-HR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908" y="1600200"/>
            <a:ext cx="9144000" cy="4525963"/>
          </a:xfrm>
        </p:spPr>
        <p:txBody>
          <a:bodyPr/>
          <a:lstStyle/>
          <a:p>
            <a:pPr>
              <a:buFont typeface="Calibri" pitchFamily="34" charset="0"/>
              <a:buChar char="–"/>
            </a:pPr>
            <a:r>
              <a:rPr lang="hr-HR" dirty="0" smtClean="0"/>
              <a:t>geografski položaj i smještaj RH</a:t>
            </a:r>
          </a:p>
          <a:p>
            <a:pPr>
              <a:buFont typeface="Calibri" pitchFamily="34" charset="0"/>
              <a:buChar char="–"/>
            </a:pPr>
            <a:r>
              <a:rPr lang="hr-HR" dirty="0" smtClean="0"/>
              <a:t>kulturno-civilizacijski krugovi koji su utjecali na RH</a:t>
            </a:r>
          </a:p>
          <a:p>
            <a:pPr>
              <a:buFont typeface="Calibri" pitchFamily="34" charset="0"/>
              <a:buChar char="–"/>
            </a:pPr>
            <a:r>
              <a:rPr lang="hr-HR" dirty="0" smtClean="0"/>
              <a:t>granice RH</a:t>
            </a:r>
          </a:p>
          <a:p>
            <a:pPr>
              <a:buFont typeface="Calibri" pitchFamily="34" charset="0"/>
              <a:buChar char="–"/>
            </a:pPr>
            <a:r>
              <a:rPr lang="hr-HR" dirty="0" smtClean="0"/>
              <a:t>regije RH</a:t>
            </a:r>
          </a:p>
          <a:p>
            <a:pPr>
              <a:buFont typeface="Calibri" pitchFamily="34" charset="0"/>
              <a:buChar char="–"/>
            </a:pPr>
            <a:r>
              <a:rPr lang="hr-HR" dirty="0" smtClean="0"/>
              <a:t>prometni položaj RH</a:t>
            </a:r>
          </a:p>
          <a:p>
            <a:pPr>
              <a:buFont typeface="Calibri" pitchFamily="34" charset="0"/>
              <a:buChar char="–"/>
            </a:pPr>
            <a:r>
              <a:rPr lang="hr-HR" dirty="0" smtClean="0"/>
              <a:t>hrvatski gorski prag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06046" y="-71462"/>
            <a:ext cx="9146474" cy="778098"/>
          </a:xfrm>
        </p:spPr>
        <p:txBody>
          <a:bodyPr>
            <a:noAutofit/>
          </a:bodyPr>
          <a:lstStyle/>
          <a:p>
            <a:pPr algn="l"/>
            <a:r>
              <a:rPr lang="hr-HR" sz="2800" b="1" dirty="0"/>
              <a:t>GEOGRAFSKI </a:t>
            </a:r>
            <a:r>
              <a:rPr lang="hr-HR" sz="2800" b="1" dirty="0" smtClean="0"/>
              <a:t>POLOŽAJ REPUBLIKE </a:t>
            </a:r>
            <a:r>
              <a:rPr lang="hr-HR" sz="2800" b="1" dirty="0" smtClean="0"/>
              <a:t>HRVATSKE 	</a:t>
            </a:r>
            <a:r>
              <a:rPr lang="hr-HR" sz="2400" dirty="0" smtClean="0"/>
              <a:t>(plan ploče)</a:t>
            </a:r>
            <a:endParaRPr lang="hr-HR" sz="2800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-32" y="642942"/>
            <a:ext cx="9144032" cy="642939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Srednjoeuropska, sredozemna i podunavska zemlja </a:t>
            </a:r>
            <a:endParaRPr lang="hr-HR" sz="2200" b="1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dirty="0" smtClean="0"/>
              <a:t>položaj na dodiru različitih geografskih regija: sredozemne, alpske, podunavske i dinarske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nepravilan oblik teritorija </a:t>
            </a:r>
            <a:r>
              <a:rPr lang="hr-HR" sz="2200" dirty="0" smtClean="0"/>
              <a:t>– problem u prometnom povezivanju i obrani granica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površina</a:t>
            </a:r>
            <a:r>
              <a:rPr lang="hr-HR" sz="2200" dirty="0" smtClean="0"/>
              <a:t>: </a:t>
            </a:r>
            <a:r>
              <a:rPr lang="hr-HR" sz="2200" dirty="0" smtClean="0"/>
              <a:t>56 594 </a:t>
            </a:r>
            <a:r>
              <a:rPr lang="hr-HR" sz="2200" dirty="0" smtClean="0"/>
              <a:t>km² (more </a:t>
            </a:r>
            <a:r>
              <a:rPr lang="hr-HR" sz="2200" dirty="0"/>
              <a:t>31.067 </a:t>
            </a:r>
            <a:r>
              <a:rPr lang="hr-HR" sz="2200" dirty="0" smtClean="0"/>
              <a:t>km²) /  </a:t>
            </a:r>
            <a:r>
              <a:rPr lang="hr-HR" sz="2200" b="1" dirty="0" smtClean="0">
                <a:solidFill>
                  <a:srgbClr val="FF0000"/>
                </a:solidFill>
              </a:rPr>
              <a:t>br. stanovnika</a:t>
            </a:r>
            <a:r>
              <a:rPr lang="hr-HR" sz="2200" dirty="0" smtClean="0"/>
              <a:t>: 4,464 mil. </a:t>
            </a:r>
          </a:p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krajnje točke</a:t>
            </a:r>
            <a:r>
              <a:rPr lang="hr-HR" sz="2200" dirty="0" smtClean="0"/>
              <a:t>: </a:t>
            </a:r>
            <a:r>
              <a:rPr lang="hr-HR" sz="2200" dirty="0" err="1" smtClean="0"/>
              <a:t>Žabnik</a:t>
            </a:r>
            <a:r>
              <a:rPr lang="hr-HR" sz="2200" dirty="0" smtClean="0"/>
              <a:t> (S), otočić </a:t>
            </a:r>
            <a:r>
              <a:rPr lang="hr-HR" sz="2200" dirty="0" err="1" smtClean="0"/>
              <a:t>Galijula</a:t>
            </a:r>
            <a:r>
              <a:rPr lang="hr-HR" sz="2200" dirty="0" smtClean="0"/>
              <a:t> (J), rt Oštra (JI), Savudrija (Z) i Ilok (I)</a:t>
            </a:r>
          </a:p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dirty="0" smtClean="0"/>
              <a:t>himna, zastava i grb – simboli hrvatske državnosti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Kulturno-civilizacijski krugovi koji su utjecali na Hrvatsku: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Srednjoeuropski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katolicizam, protestantizam i judaizam – njemački jezik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Sredozemni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katolicizam i talijanski jezik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Jugoistočnoeuropski (balkanski)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– pravoslavlje i islam - turcizmi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78054" y="548680"/>
            <a:ext cx="88584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050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-32" y="642942"/>
            <a:ext cx="9144032" cy="6429396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3 </a:t>
            </a:r>
            <a:r>
              <a:rPr lang="hr-HR" sz="2200" b="1" dirty="0" smtClean="0">
                <a:solidFill>
                  <a:srgbClr val="FF0000"/>
                </a:solidFill>
              </a:rPr>
              <a:t>regije Hrvatske: </a:t>
            </a:r>
            <a:endParaRPr lang="hr-HR" sz="2200" b="1" dirty="0" smtClean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panonsko-peripanonska</a:t>
            </a:r>
            <a:r>
              <a:rPr lang="hr-HR" sz="2200" dirty="0" smtClean="0">
                <a:solidFill>
                  <a:srgbClr val="FF0000"/>
                </a:solidFill>
              </a:rPr>
              <a:t> </a:t>
            </a:r>
            <a:r>
              <a:rPr lang="hr-HR" sz="2200" dirty="0" smtClean="0"/>
              <a:t>(54% teritorija, 67% stanovništva)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gorsko-</a:t>
            </a:r>
            <a:r>
              <a:rPr lang="hr-HR" sz="2200" b="1" dirty="0" err="1" smtClean="0">
                <a:solidFill>
                  <a:srgbClr val="FF0000"/>
                </a:solidFill>
              </a:rPr>
              <a:t>kotlinska</a:t>
            </a:r>
            <a:r>
              <a:rPr lang="hr-HR" sz="2200" dirty="0" smtClean="0"/>
              <a:t> (14% teritorija, 2% stanovništva)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primorska ili jadranska </a:t>
            </a:r>
            <a:r>
              <a:rPr lang="hr-HR" sz="2200" dirty="0" smtClean="0"/>
              <a:t>(32% teritorija, 31% stanovništva)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Hrvatski prometni (gorski) prag</a:t>
            </a:r>
            <a:r>
              <a:rPr lang="hr-HR" sz="2200" dirty="0" smtClean="0"/>
              <a:t> – najkraći put između panonsko-peripanonskog i primorskog dijela Hrvatske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dirty="0"/>
              <a:t>Hrvatska ima </a:t>
            </a:r>
            <a:r>
              <a:rPr lang="hr-HR" sz="2200" b="1" dirty="0"/>
              <a:t>križišni</a:t>
            </a:r>
            <a:r>
              <a:rPr lang="hr-HR" sz="2200" dirty="0"/>
              <a:t> i </a:t>
            </a:r>
            <a:r>
              <a:rPr lang="hr-HR" sz="2200" b="1" dirty="0"/>
              <a:t>tranzitni</a:t>
            </a:r>
            <a:r>
              <a:rPr lang="hr-HR" sz="2200" dirty="0"/>
              <a:t> položaj</a:t>
            </a:r>
          </a:p>
          <a:p>
            <a:pPr>
              <a:lnSpc>
                <a:spcPct val="110000"/>
              </a:lnSpc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paneuropski koridori koji prolaze Hrvatskom: 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smtClean="0">
                <a:solidFill>
                  <a:srgbClr val="FF0000"/>
                </a:solidFill>
              </a:rPr>
              <a:t>X</a:t>
            </a:r>
            <a:r>
              <a:rPr lang="hr-HR" sz="2200" dirty="0" smtClean="0"/>
              <a:t> (</a:t>
            </a:r>
            <a:r>
              <a:rPr lang="hr-HR" sz="2200" dirty="0" err="1" smtClean="0"/>
              <a:t>Salzburg</a:t>
            </a:r>
            <a:r>
              <a:rPr lang="hr-HR" sz="2200" dirty="0" smtClean="0"/>
              <a:t> – Zagreb – Sofija), 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err="1" smtClean="0">
                <a:solidFill>
                  <a:srgbClr val="FF0000"/>
                </a:solidFill>
              </a:rPr>
              <a:t>Vb</a:t>
            </a:r>
            <a:r>
              <a:rPr lang="hr-HR" sz="2200" dirty="0" smtClean="0"/>
              <a:t> (Budimpešta – Zagreb – Rijeka)</a:t>
            </a:r>
          </a:p>
          <a:p>
            <a:pPr lvl="1">
              <a:lnSpc>
                <a:spcPct val="110000"/>
              </a:lnSpc>
              <a:buFont typeface="Calibri" pitchFamily="34" charset="0"/>
              <a:buChar char="–"/>
            </a:pPr>
            <a:r>
              <a:rPr lang="hr-HR" sz="2200" b="1" dirty="0" err="1" smtClean="0">
                <a:solidFill>
                  <a:srgbClr val="FF0000"/>
                </a:solidFill>
              </a:rPr>
              <a:t>Vc</a:t>
            </a:r>
            <a:r>
              <a:rPr lang="hr-HR" sz="2200" dirty="0" smtClean="0"/>
              <a:t> (Budimpešta – Osijek – Sarajevo – Ploče)</a:t>
            </a:r>
            <a:endParaRPr lang="hr-HR" sz="2200" dirty="0"/>
          </a:p>
        </p:txBody>
      </p:sp>
      <p:sp>
        <p:nvSpPr>
          <p:cNvPr id="5" name="Naslov 1"/>
          <p:cNvSpPr>
            <a:spLocks noGrp="1"/>
          </p:cNvSpPr>
          <p:nvPr>
            <p:ph type="title"/>
          </p:nvPr>
        </p:nvSpPr>
        <p:spPr>
          <a:xfrm>
            <a:off x="106046" y="-71462"/>
            <a:ext cx="9146474" cy="778098"/>
          </a:xfrm>
        </p:spPr>
        <p:txBody>
          <a:bodyPr>
            <a:noAutofit/>
          </a:bodyPr>
          <a:lstStyle/>
          <a:p>
            <a:pPr algn="l"/>
            <a:r>
              <a:rPr lang="hr-HR" sz="2800" b="1" dirty="0"/>
              <a:t>GEOGRAFSKI </a:t>
            </a:r>
            <a:r>
              <a:rPr lang="hr-HR" sz="2800" b="1" dirty="0" smtClean="0"/>
              <a:t>POLOŽAJ REPUBLIKE </a:t>
            </a:r>
            <a:r>
              <a:rPr lang="hr-HR" sz="2800" b="1" dirty="0" smtClean="0"/>
              <a:t>HRVATSKE 	</a:t>
            </a:r>
            <a:r>
              <a:rPr lang="hr-HR" sz="2400" dirty="0" smtClean="0"/>
              <a:t>(plan ploče)</a:t>
            </a:r>
            <a:endParaRPr lang="hr-HR" sz="28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78054" y="548680"/>
            <a:ext cx="8858442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31050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78098"/>
          </a:xfrm>
        </p:spPr>
        <p:txBody>
          <a:bodyPr>
            <a:normAutofit/>
          </a:bodyPr>
          <a:lstStyle/>
          <a:p>
            <a:r>
              <a:rPr lang="hr-HR" b="1" dirty="0" smtClean="0"/>
              <a:t>Republika Hrvatska</a:t>
            </a:r>
            <a:endParaRPr lang="hr-H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810" y="3865506"/>
            <a:ext cx="4375650" cy="28496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285720" y="1214422"/>
            <a:ext cx="5233356" cy="26930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hr-HR" sz="2400" b="1" dirty="0" smtClean="0"/>
              <a:t>Službeni naziv</a:t>
            </a:r>
            <a:r>
              <a:rPr lang="hr-HR" sz="2400" dirty="0" smtClean="0"/>
              <a:t>: Republika Hrvatska</a:t>
            </a:r>
          </a:p>
          <a:p>
            <a:pPr>
              <a:spcAft>
                <a:spcPts val="600"/>
              </a:spcAft>
            </a:pPr>
            <a:r>
              <a:rPr lang="hr-HR" sz="2400" b="1" dirty="0" smtClean="0"/>
              <a:t>Površina</a:t>
            </a:r>
            <a:r>
              <a:rPr lang="hr-HR" sz="2400" dirty="0" smtClean="0"/>
              <a:t>:  56 594 km</a:t>
            </a:r>
            <a:r>
              <a:rPr lang="hr-HR" sz="2400" baseline="30000" dirty="0" smtClean="0"/>
              <a:t>2 </a:t>
            </a:r>
            <a:r>
              <a:rPr lang="hr-HR" sz="2400" dirty="0" smtClean="0"/>
              <a:t>(more 31 067 km</a:t>
            </a:r>
            <a:r>
              <a:rPr lang="hr-HR" sz="2400" baseline="30000" dirty="0" smtClean="0"/>
              <a:t>2</a:t>
            </a:r>
            <a:r>
              <a:rPr lang="hr-HR" sz="2400" dirty="0" smtClean="0"/>
              <a:t>)</a:t>
            </a:r>
          </a:p>
          <a:p>
            <a:pPr>
              <a:spcAft>
                <a:spcPts val="600"/>
              </a:spcAft>
            </a:pPr>
            <a:r>
              <a:rPr lang="hr-HR" sz="2400" b="1" dirty="0" smtClean="0"/>
              <a:t>Broj stanovnika</a:t>
            </a:r>
            <a:r>
              <a:rPr lang="hr-HR" sz="2400" dirty="0" smtClean="0"/>
              <a:t>:  4, 464 mil. st. (2015.)</a:t>
            </a:r>
          </a:p>
          <a:p>
            <a:pPr>
              <a:spcAft>
                <a:spcPts val="600"/>
              </a:spcAft>
            </a:pPr>
            <a:r>
              <a:rPr lang="hr-HR" sz="2400" b="1" dirty="0" smtClean="0"/>
              <a:t>BDP per capita</a:t>
            </a:r>
            <a:r>
              <a:rPr lang="hr-HR" sz="2400" dirty="0" smtClean="0"/>
              <a:t>: 10 294 € (2012.)</a:t>
            </a:r>
          </a:p>
          <a:p>
            <a:pPr>
              <a:spcAft>
                <a:spcPts val="600"/>
              </a:spcAft>
            </a:pPr>
            <a:r>
              <a:rPr lang="hr-HR" sz="2400" b="1" dirty="0" smtClean="0"/>
              <a:t>Glavni grad</a:t>
            </a:r>
            <a:r>
              <a:rPr lang="hr-HR" sz="2400" dirty="0" smtClean="0"/>
              <a:t>: Zagreb (687 000 st – 2015.)</a:t>
            </a:r>
          </a:p>
          <a:p>
            <a:pPr>
              <a:spcAft>
                <a:spcPts val="600"/>
              </a:spcAft>
            </a:pPr>
            <a:endParaRPr lang="hr-HR" sz="24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224" y="3786190"/>
            <a:ext cx="2902842" cy="2972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64169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43660" y="214290"/>
            <a:ext cx="6557364" cy="64415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lum/>
          </a:blip>
          <a:srcRect b="12111"/>
          <a:stretch>
            <a:fillRect/>
          </a:stretch>
        </p:blipFill>
        <p:spPr bwMode="auto">
          <a:xfrm>
            <a:off x="642910" y="71414"/>
            <a:ext cx="8001024" cy="67337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171448" y="-24"/>
            <a:ext cx="4471990" cy="1296974"/>
          </a:xfrm>
          <a:solidFill>
            <a:schemeClr val="bg1"/>
          </a:solidFill>
        </p:spPr>
        <p:txBody>
          <a:bodyPr>
            <a:noAutofit/>
          </a:bodyPr>
          <a:lstStyle/>
          <a:p>
            <a:pPr algn="l"/>
            <a:r>
              <a:rPr lang="hr-HR" sz="4000" b="1" dirty="0" smtClean="0"/>
              <a:t>Srednjoeuropska </a:t>
            </a:r>
            <a:br>
              <a:rPr lang="hr-HR" sz="4000" b="1" dirty="0" smtClean="0"/>
            </a:br>
            <a:r>
              <a:rPr lang="hr-HR" sz="4000" b="1" dirty="0" smtClean="0"/>
              <a:t>i sredozemna zemlja</a:t>
            </a:r>
            <a:endParaRPr lang="hr-HR" sz="4000" dirty="0"/>
          </a:p>
        </p:txBody>
      </p:sp>
    </p:spTree>
    <p:extLst>
      <p:ext uri="{BB962C8B-B14F-4D97-AF65-F5344CB8AC3E}">
        <p14:creationId xmlns:p14="http://schemas.microsoft.com/office/powerpoint/2010/main" val="37264169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slov 3"/>
          <p:cNvSpPr>
            <a:spLocks noGrp="1"/>
          </p:cNvSpPr>
          <p:nvPr>
            <p:ph type="title"/>
          </p:nvPr>
        </p:nvSpPr>
        <p:spPr>
          <a:xfrm>
            <a:off x="0" y="-63742"/>
            <a:ext cx="9144000" cy="778098"/>
          </a:xfrm>
        </p:spPr>
        <p:txBody>
          <a:bodyPr>
            <a:noAutofit/>
          </a:bodyPr>
          <a:lstStyle/>
          <a:p>
            <a:r>
              <a:rPr lang="hr-HR" sz="3000" b="1" dirty="0" smtClean="0"/>
              <a:t>Geografski položaj Hrvatske</a:t>
            </a:r>
            <a:endParaRPr lang="hr-HR" sz="3000" dirty="0"/>
          </a:p>
        </p:txBody>
      </p:sp>
      <p:pic>
        <p:nvPicPr>
          <p:cNvPr id="6145" name="Picture 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596" y="585699"/>
            <a:ext cx="8303568" cy="6227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10505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b="6411"/>
          <a:stretch>
            <a:fillRect/>
          </a:stretch>
        </p:blipFill>
        <p:spPr bwMode="auto">
          <a:xfrm>
            <a:off x="0" y="928670"/>
            <a:ext cx="9145611" cy="5213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Naslov 3"/>
          <p:cNvSpPr txBox="1">
            <a:spLocks/>
          </p:cNvSpPr>
          <p:nvPr/>
        </p:nvSpPr>
        <p:spPr>
          <a:xfrm>
            <a:off x="100010" y="71414"/>
            <a:ext cx="8829708" cy="71438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4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Hrvatska</a:t>
            </a:r>
            <a:r>
              <a:rPr kumimoji="0" lang="hr-HR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</a:t>
            </a:r>
            <a:r>
              <a:rPr lang="hr-HR" sz="4000" b="1" dirty="0" smtClean="0">
                <a:latin typeface="+mj-lt"/>
                <a:ea typeface="+mj-ea"/>
                <a:cs typeface="+mj-cs"/>
              </a:rPr>
              <a:t>–</a:t>
            </a:r>
            <a:r>
              <a:rPr kumimoji="0" lang="hr-HR" sz="4000" b="1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 podunavska zemlja</a:t>
            </a:r>
            <a:endParaRPr kumimoji="0" lang="hr-HR" sz="4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2" name="Freeform 1"/>
          <p:cNvSpPr/>
          <p:nvPr/>
        </p:nvSpPr>
        <p:spPr>
          <a:xfrm>
            <a:off x="249382" y="2171458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4" name="Freeform 3"/>
          <p:cNvSpPr/>
          <p:nvPr/>
        </p:nvSpPr>
        <p:spPr>
          <a:xfrm>
            <a:off x="285008" y="1732071"/>
            <a:ext cx="8360228" cy="3289465"/>
          </a:xfrm>
          <a:custGeom>
            <a:avLst/>
            <a:gdLst>
              <a:gd name="connsiteX0" fmla="*/ 0 w 8360228"/>
              <a:gd name="connsiteY0" fmla="*/ 403761 h 3289465"/>
              <a:gd name="connsiteX1" fmla="*/ 201880 w 8360228"/>
              <a:gd name="connsiteY1" fmla="*/ 391886 h 3289465"/>
              <a:gd name="connsiteX2" fmla="*/ 261257 w 8360228"/>
              <a:gd name="connsiteY2" fmla="*/ 368135 h 3289465"/>
              <a:gd name="connsiteX3" fmla="*/ 332509 w 8360228"/>
              <a:gd name="connsiteY3" fmla="*/ 344385 h 3289465"/>
              <a:gd name="connsiteX4" fmla="*/ 368135 w 8360228"/>
              <a:gd name="connsiteY4" fmla="*/ 332509 h 3289465"/>
              <a:gd name="connsiteX5" fmla="*/ 415636 w 8360228"/>
              <a:gd name="connsiteY5" fmla="*/ 308759 h 3289465"/>
              <a:gd name="connsiteX6" fmla="*/ 451262 w 8360228"/>
              <a:gd name="connsiteY6" fmla="*/ 285008 h 3289465"/>
              <a:gd name="connsiteX7" fmla="*/ 498763 w 8360228"/>
              <a:gd name="connsiteY7" fmla="*/ 273133 h 3289465"/>
              <a:gd name="connsiteX8" fmla="*/ 581891 w 8360228"/>
              <a:gd name="connsiteY8" fmla="*/ 249382 h 3289465"/>
              <a:gd name="connsiteX9" fmla="*/ 617517 w 8360228"/>
              <a:gd name="connsiteY9" fmla="*/ 225631 h 3289465"/>
              <a:gd name="connsiteX10" fmla="*/ 700644 w 8360228"/>
              <a:gd name="connsiteY10" fmla="*/ 190005 h 3289465"/>
              <a:gd name="connsiteX11" fmla="*/ 760021 w 8360228"/>
              <a:gd name="connsiteY11" fmla="*/ 178130 h 3289465"/>
              <a:gd name="connsiteX12" fmla="*/ 926275 w 8360228"/>
              <a:gd name="connsiteY12" fmla="*/ 142504 h 3289465"/>
              <a:gd name="connsiteX13" fmla="*/ 1021278 w 8360228"/>
              <a:gd name="connsiteY13" fmla="*/ 106878 h 3289465"/>
              <a:gd name="connsiteX14" fmla="*/ 1104405 w 8360228"/>
              <a:gd name="connsiteY14" fmla="*/ 83127 h 3289465"/>
              <a:gd name="connsiteX15" fmla="*/ 1270660 w 8360228"/>
              <a:gd name="connsiteY15" fmla="*/ 59377 h 3289465"/>
              <a:gd name="connsiteX16" fmla="*/ 1330036 w 8360228"/>
              <a:gd name="connsiteY16" fmla="*/ 47501 h 3289465"/>
              <a:gd name="connsiteX17" fmla="*/ 1365662 w 8360228"/>
              <a:gd name="connsiteY17" fmla="*/ 23751 h 3289465"/>
              <a:gd name="connsiteX18" fmla="*/ 1460665 w 8360228"/>
              <a:gd name="connsiteY18" fmla="*/ 0 h 3289465"/>
              <a:gd name="connsiteX19" fmla="*/ 1615044 w 8360228"/>
              <a:gd name="connsiteY19" fmla="*/ 11876 h 3289465"/>
              <a:gd name="connsiteX20" fmla="*/ 1638795 w 8360228"/>
              <a:gd name="connsiteY20" fmla="*/ 47501 h 3289465"/>
              <a:gd name="connsiteX21" fmla="*/ 1674421 w 8360228"/>
              <a:gd name="connsiteY21" fmla="*/ 59377 h 3289465"/>
              <a:gd name="connsiteX22" fmla="*/ 1757548 w 8360228"/>
              <a:gd name="connsiteY22" fmla="*/ 130629 h 3289465"/>
              <a:gd name="connsiteX23" fmla="*/ 1793174 w 8360228"/>
              <a:gd name="connsiteY23" fmla="*/ 142504 h 3289465"/>
              <a:gd name="connsiteX24" fmla="*/ 1840675 w 8360228"/>
              <a:gd name="connsiteY24" fmla="*/ 166255 h 3289465"/>
              <a:gd name="connsiteX25" fmla="*/ 1876301 w 8360228"/>
              <a:gd name="connsiteY25" fmla="*/ 213756 h 3289465"/>
              <a:gd name="connsiteX26" fmla="*/ 1923802 w 8360228"/>
              <a:gd name="connsiteY26" fmla="*/ 237507 h 3289465"/>
              <a:gd name="connsiteX27" fmla="*/ 2006930 w 8360228"/>
              <a:gd name="connsiteY27" fmla="*/ 273133 h 3289465"/>
              <a:gd name="connsiteX28" fmla="*/ 2030680 w 8360228"/>
              <a:gd name="connsiteY28" fmla="*/ 308759 h 3289465"/>
              <a:gd name="connsiteX29" fmla="*/ 2101932 w 8360228"/>
              <a:gd name="connsiteY29" fmla="*/ 344385 h 3289465"/>
              <a:gd name="connsiteX30" fmla="*/ 2173184 w 8360228"/>
              <a:gd name="connsiteY30" fmla="*/ 391886 h 3289465"/>
              <a:gd name="connsiteX31" fmla="*/ 2208810 w 8360228"/>
              <a:gd name="connsiteY31" fmla="*/ 415637 h 3289465"/>
              <a:gd name="connsiteX32" fmla="*/ 2256311 w 8360228"/>
              <a:gd name="connsiteY32" fmla="*/ 439387 h 3289465"/>
              <a:gd name="connsiteX33" fmla="*/ 2291937 w 8360228"/>
              <a:gd name="connsiteY33" fmla="*/ 475013 h 3289465"/>
              <a:gd name="connsiteX34" fmla="*/ 2339439 w 8360228"/>
              <a:gd name="connsiteY34" fmla="*/ 486889 h 3289465"/>
              <a:gd name="connsiteX35" fmla="*/ 2375065 w 8360228"/>
              <a:gd name="connsiteY35" fmla="*/ 498764 h 3289465"/>
              <a:gd name="connsiteX36" fmla="*/ 2470067 w 8360228"/>
              <a:gd name="connsiteY36" fmla="*/ 546265 h 3289465"/>
              <a:gd name="connsiteX37" fmla="*/ 2683823 w 8360228"/>
              <a:gd name="connsiteY37" fmla="*/ 534390 h 3289465"/>
              <a:gd name="connsiteX38" fmla="*/ 2790701 w 8360228"/>
              <a:gd name="connsiteY38" fmla="*/ 486889 h 3289465"/>
              <a:gd name="connsiteX39" fmla="*/ 2850078 w 8360228"/>
              <a:gd name="connsiteY39" fmla="*/ 475013 h 3289465"/>
              <a:gd name="connsiteX40" fmla="*/ 2885704 w 8360228"/>
              <a:gd name="connsiteY40" fmla="*/ 451263 h 3289465"/>
              <a:gd name="connsiteX41" fmla="*/ 2933205 w 8360228"/>
              <a:gd name="connsiteY41" fmla="*/ 463138 h 3289465"/>
              <a:gd name="connsiteX42" fmla="*/ 2968831 w 8360228"/>
              <a:gd name="connsiteY42" fmla="*/ 475013 h 3289465"/>
              <a:gd name="connsiteX43" fmla="*/ 3028208 w 8360228"/>
              <a:gd name="connsiteY43" fmla="*/ 486889 h 3289465"/>
              <a:gd name="connsiteX44" fmla="*/ 3099460 w 8360228"/>
              <a:gd name="connsiteY44" fmla="*/ 510639 h 3289465"/>
              <a:gd name="connsiteX45" fmla="*/ 3135086 w 8360228"/>
              <a:gd name="connsiteY45" fmla="*/ 522514 h 3289465"/>
              <a:gd name="connsiteX46" fmla="*/ 3158836 w 8360228"/>
              <a:gd name="connsiteY46" fmla="*/ 570016 h 3289465"/>
              <a:gd name="connsiteX47" fmla="*/ 3194462 w 8360228"/>
              <a:gd name="connsiteY47" fmla="*/ 581891 h 3289465"/>
              <a:gd name="connsiteX48" fmla="*/ 3230088 w 8360228"/>
              <a:gd name="connsiteY48" fmla="*/ 605642 h 3289465"/>
              <a:gd name="connsiteX49" fmla="*/ 3360717 w 8360228"/>
              <a:gd name="connsiteY49" fmla="*/ 641268 h 3289465"/>
              <a:gd name="connsiteX50" fmla="*/ 3431969 w 8360228"/>
              <a:gd name="connsiteY50" fmla="*/ 653143 h 3289465"/>
              <a:gd name="connsiteX51" fmla="*/ 3479470 w 8360228"/>
              <a:gd name="connsiteY51" fmla="*/ 712520 h 3289465"/>
              <a:gd name="connsiteX52" fmla="*/ 3515096 w 8360228"/>
              <a:gd name="connsiteY52" fmla="*/ 736270 h 3289465"/>
              <a:gd name="connsiteX53" fmla="*/ 3562597 w 8360228"/>
              <a:gd name="connsiteY53" fmla="*/ 807522 h 3289465"/>
              <a:gd name="connsiteX54" fmla="*/ 3633849 w 8360228"/>
              <a:gd name="connsiteY54" fmla="*/ 831273 h 3289465"/>
              <a:gd name="connsiteX55" fmla="*/ 3716976 w 8360228"/>
              <a:gd name="connsiteY55" fmla="*/ 855024 h 3289465"/>
              <a:gd name="connsiteX56" fmla="*/ 3811979 w 8360228"/>
              <a:gd name="connsiteY56" fmla="*/ 890650 h 3289465"/>
              <a:gd name="connsiteX57" fmla="*/ 4073236 w 8360228"/>
              <a:gd name="connsiteY57" fmla="*/ 866899 h 3289465"/>
              <a:gd name="connsiteX58" fmla="*/ 4144488 w 8360228"/>
              <a:gd name="connsiteY58" fmla="*/ 878774 h 3289465"/>
              <a:gd name="connsiteX59" fmla="*/ 4156363 w 8360228"/>
              <a:gd name="connsiteY59" fmla="*/ 914400 h 3289465"/>
              <a:gd name="connsiteX60" fmla="*/ 4144488 w 8360228"/>
              <a:gd name="connsiteY60" fmla="*/ 1567543 h 3289465"/>
              <a:gd name="connsiteX61" fmla="*/ 4120737 w 8360228"/>
              <a:gd name="connsiteY61" fmla="*/ 1638795 h 3289465"/>
              <a:gd name="connsiteX62" fmla="*/ 4108862 w 8360228"/>
              <a:gd name="connsiteY62" fmla="*/ 1674421 h 3289465"/>
              <a:gd name="connsiteX63" fmla="*/ 4085111 w 8360228"/>
              <a:gd name="connsiteY63" fmla="*/ 1852551 h 3289465"/>
              <a:gd name="connsiteX64" fmla="*/ 4073236 w 8360228"/>
              <a:gd name="connsiteY64" fmla="*/ 1888177 h 3289465"/>
              <a:gd name="connsiteX65" fmla="*/ 4049486 w 8360228"/>
              <a:gd name="connsiteY65" fmla="*/ 1923803 h 3289465"/>
              <a:gd name="connsiteX66" fmla="*/ 4073236 w 8360228"/>
              <a:gd name="connsiteY66" fmla="*/ 2006930 h 3289465"/>
              <a:gd name="connsiteX67" fmla="*/ 4108862 w 8360228"/>
              <a:gd name="connsiteY67" fmla="*/ 2018805 h 3289465"/>
              <a:gd name="connsiteX68" fmla="*/ 4120737 w 8360228"/>
              <a:gd name="connsiteY68" fmla="*/ 2066307 h 3289465"/>
              <a:gd name="connsiteX69" fmla="*/ 4132613 w 8360228"/>
              <a:gd name="connsiteY69" fmla="*/ 2101933 h 3289465"/>
              <a:gd name="connsiteX70" fmla="*/ 4144488 w 8360228"/>
              <a:gd name="connsiteY70" fmla="*/ 2196935 h 3289465"/>
              <a:gd name="connsiteX71" fmla="*/ 4203865 w 8360228"/>
              <a:gd name="connsiteY71" fmla="*/ 2220686 h 3289465"/>
              <a:gd name="connsiteX72" fmla="*/ 4191989 w 8360228"/>
              <a:gd name="connsiteY72" fmla="*/ 2268187 h 3289465"/>
              <a:gd name="connsiteX73" fmla="*/ 4168239 w 8360228"/>
              <a:gd name="connsiteY73" fmla="*/ 2303813 h 3289465"/>
              <a:gd name="connsiteX74" fmla="*/ 4156363 w 8360228"/>
              <a:gd name="connsiteY74" fmla="*/ 2339439 h 3289465"/>
              <a:gd name="connsiteX75" fmla="*/ 4180114 w 8360228"/>
              <a:gd name="connsiteY75" fmla="*/ 2398816 h 3289465"/>
              <a:gd name="connsiteX76" fmla="*/ 4215740 w 8360228"/>
              <a:gd name="connsiteY76" fmla="*/ 2410691 h 3289465"/>
              <a:gd name="connsiteX77" fmla="*/ 4263241 w 8360228"/>
              <a:gd name="connsiteY77" fmla="*/ 2422566 h 3289465"/>
              <a:gd name="connsiteX78" fmla="*/ 4643252 w 8360228"/>
              <a:gd name="connsiteY78" fmla="*/ 2434442 h 3289465"/>
              <a:gd name="connsiteX79" fmla="*/ 4667002 w 8360228"/>
              <a:gd name="connsiteY79" fmla="*/ 2470068 h 3289465"/>
              <a:gd name="connsiteX80" fmla="*/ 4702628 w 8360228"/>
              <a:gd name="connsiteY80" fmla="*/ 2481943 h 3289465"/>
              <a:gd name="connsiteX81" fmla="*/ 4726379 w 8360228"/>
              <a:gd name="connsiteY81" fmla="*/ 2553195 h 3289465"/>
              <a:gd name="connsiteX82" fmla="*/ 4738254 w 8360228"/>
              <a:gd name="connsiteY82" fmla="*/ 2588821 h 3289465"/>
              <a:gd name="connsiteX83" fmla="*/ 4750130 w 8360228"/>
              <a:gd name="connsiteY83" fmla="*/ 2636322 h 3289465"/>
              <a:gd name="connsiteX84" fmla="*/ 4785756 w 8360228"/>
              <a:gd name="connsiteY84" fmla="*/ 2671948 h 3289465"/>
              <a:gd name="connsiteX85" fmla="*/ 4868883 w 8360228"/>
              <a:gd name="connsiteY85" fmla="*/ 2660073 h 3289465"/>
              <a:gd name="connsiteX86" fmla="*/ 4880758 w 8360228"/>
              <a:gd name="connsiteY86" fmla="*/ 2695699 h 3289465"/>
              <a:gd name="connsiteX87" fmla="*/ 4904509 w 8360228"/>
              <a:gd name="connsiteY87" fmla="*/ 2731325 h 3289465"/>
              <a:gd name="connsiteX88" fmla="*/ 4952010 w 8360228"/>
              <a:gd name="connsiteY88" fmla="*/ 2743200 h 3289465"/>
              <a:gd name="connsiteX89" fmla="*/ 4999511 w 8360228"/>
              <a:gd name="connsiteY89" fmla="*/ 2695699 h 3289465"/>
              <a:gd name="connsiteX90" fmla="*/ 5070763 w 8360228"/>
              <a:gd name="connsiteY90" fmla="*/ 2660073 h 3289465"/>
              <a:gd name="connsiteX91" fmla="*/ 5248893 w 8360228"/>
              <a:gd name="connsiteY91" fmla="*/ 2671948 h 3289465"/>
              <a:gd name="connsiteX92" fmla="*/ 5320145 w 8360228"/>
              <a:gd name="connsiteY92" fmla="*/ 2695699 h 3289465"/>
              <a:gd name="connsiteX93" fmla="*/ 5403273 w 8360228"/>
              <a:gd name="connsiteY93" fmla="*/ 2755076 h 3289465"/>
              <a:gd name="connsiteX94" fmla="*/ 5438898 w 8360228"/>
              <a:gd name="connsiteY94" fmla="*/ 2766951 h 3289465"/>
              <a:gd name="connsiteX95" fmla="*/ 5474524 w 8360228"/>
              <a:gd name="connsiteY95" fmla="*/ 2778826 h 3289465"/>
              <a:gd name="connsiteX96" fmla="*/ 5486400 w 8360228"/>
              <a:gd name="connsiteY96" fmla="*/ 2814452 h 3289465"/>
              <a:gd name="connsiteX97" fmla="*/ 5605153 w 8360228"/>
              <a:gd name="connsiteY97" fmla="*/ 2826327 h 3289465"/>
              <a:gd name="connsiteX98" fmla="*/ 5640779 w 8360228"/>
              <a:gd name="connsiteY98" fmla="*/ 2790701 h 3289465"/>
              <a:gd name="connsiteX99" fmla="*/ 5664530 w 8360228"/>
              <a:gd name="connsiteY99" fmla="*/ 2755076 h 3289465"/>
              <a:gd name="connsiteX100" fmla="*/ 5735782 w 8360228"/>
              <a:gd name="connsiteY100" fmla="*/ 2731325 h 3289465"/>
              <a:gd name="connsiteX101" fmla="*/ 5771408 w 8360228"/>
              <a:gd name="connsiteY101" fmla="*/ 2743200 h 3289465"/>
              <a:gd name="connsiteX102" fmla="*/ 5783283 w 8360228"/>
              <a:gd name="connsiteY102" fmla="*/ 2778826 h 3289465"/>
              <a:gd name="connsiteX103" fmla="*/ 5723906 w 8360228"/>
              <a:gd name="connsiteY103" fmla="*/ 2885704 h 3289465"/>
              <a:gd name="connsiteX104" fmla="*/ 5700156 w 8360228"/>
              <a:gd name="connsiteY104" fmla="*/ 2921330 h 3289465"/>
              <a:gd name="connsiteX105" fmla="*/ 5712031 w 8360228"/>
              <a:gd name="connsiteY105" fmla="*/ 2992582 h 3289465"/>
              <a:gd name="connsiteX106" fmla="*/ 5783283 w 8360228"/>
              <a:gd name="connsiteY106" fmla="*/ 3028208 h 3289465"/>
              <a:gd name="connsiteX107" fmla="*/ 5807034 w 8360228"/>
              <a:gd name="connsiteY107" fmla="*/ 3063834 h 3289465"/>
              <a:gd name="connsiteX108" fmla="*/ 5854535 w 8360228"/>
              <a:gd name="connsiteY108" fmla="*/ 3087585 h 3289465"/>
              <a:gd name="connsiteX109" fmla="*/ 5866410 w 8360228"/>
              <a:gd name="connsiteY109" fmla="*/ 3135086 h 3289465"/>
              <a:gd name="connsiteX110" fmla="*/ 5878286 w 8360228"/>
              <a:gd name="connsiteY110" fmla="*/ 3170712 h 3289465"/>
              <a:gd name="connsiteX111" fmla="*/ 5890161 w 8360228"/>
              <a:gd name="connsiteY111" fmla="*/ 3253839 h 3289465"/>
              <a:gd name="connsiteX112" fmla="*/ 5937662 w 8360228"/>
              <a:gd name="connsiteY112" fmla="*/ 3265714 h 3289465"/>
              <a:gd name="connsiteX113" fmla="*/ 6068291 w 8360228"/>
              <a:gd name="connsiteY113" fmla="*/ 3253839 h 3289465"/>
              <a:gd name="connsiteX114" fmla="*/ 6412675 w 8360228"/>
              <a:gd name="connsiteY114" fmla="*/ 3253839 h 3289465"/>
              <a:gd name="connsiteX115" fmla="*/ 6768935 w 8360228"/>
              <a:gd name="connsiteY115" fmla="*/ 3265714 h 3289465"/>
              <a:gd name="connsiteX116" fmla="*/ 6947065 w 8360228"/>
              <a:gd name="connsiteY116" fmla="*/ 3289465 h 3289465"/>
              <a:gd name="connsiteX117" fmla="*/ 7053943 w 8360228"/>
              <a:gd name="connsiteY117" fmla="*/ 3277590 h 3289465"/>
              <a:gd name="connsiteX118" fmla="*/ 7077693 w 8360228"/>
              <a:gd name="connsiteY118" fmla="*/ 3241964 h 3289465"/>
              <a:gd name="connsiteX119" fmla="*/ 7113319 w 8360228"/>
              <a:gd name="connsiteY119" fmla="*/ 3230089 h 3289465"/>
              <a:gd name="connsiteX120" fmla="*/ 7125195 w 8360228"/>
              <a:gd name="connsiteY120" fmla="*/ 3194463 h 3289465"/>
              <a:gd name="connsiteX121" fmla="*/ 7160821 w 8360228"/>
              <a:gd name="connsiteY121" fmla="*/ 3158837 h 3289465"/>
              <a:gd name="connsiteX122" fmla="*/ 7196447 w 8360228"/>
              <a:gd name="connsiteY122" fmla="*/ 3146961 h 3289465"/>
              <a:gd name="connsiteX123" fmla="*/ 7232073 w 8360228"/>
              <a:gd name="connsiteY123" fmla="*/ 3123211 h 3289465"/>
              <a:gd name="connsiteX124" fmla="*/ 7267698 w 8360228"/>
              <a:gd name="connsiteY124" fmla="*/ 3111335 h 3289465"/>
              <a:gd name="connsiteX125" fmla="*/ 7303324 w 8360228"/>
              <a:gd name="connsiteY125" fmla="*/ 3087585 h 3289465"/>
              <a:gd name="connsiteX126" fmla="*/ 7350826 w 8360228"/>
              <a:gd name="connsiteY126" fmla="*/ 3063834 h 3289465"/>
              <a:gd name="connsiteX127" fmla="*/ 7493330 w 8360228"/>
              <a:gd name="connsiteY127" fmla="*/ 2992582 h 3289465"/>
              <a:gd name="connsiteX128" fmla="*/ 7528956 w 8360228"/>
              <a:gd name="connsiteY128" fmla="*/ 2980707 h 3289465"/>
              <a:gd name="connsiteX129" fmla="*/ 7564582 w 8360228"/>
              <a:gd name="connsiteY129" fmla="*/ 2956956 h 3289465"/>
              <a:gd name="connsiteX130" fmla="*/ 7612083 w 8360228"/>
              <a:gd name="connsiteY130" fmla="*/ 2945081 h 3289465"/>
              <a:gd name="connsiteX131" fmla="*/ 7837714 w 8360228"/>
              <a:gd name="connsiteY131" fmla="*/ 2933205 h 3289465"/>
              <a:gd name="connsiteX132" fmla="*/ 7908966 w 8360228"/>
              <a:gd name="connsiteY132" fmla="*/ 2909455 h 3289465"/>
              <a:gd name="connsiteX133" fmla="*/ 7944592 w 8360228"/>
              <a:gd name="connsiteY133" fmla="*/ 2897579 h 3289465"/>
              <a:gd name="connsiteX134" fmla="*/ 7968343 w 8360228"/>
              <a:gd name="connsiteY134" fmla="*/ 2861953 h 3289465"/>
              <a:gd name="connsiteX135" fmla="*/ 8122722 w 8360228"/>
              <a:gd name="connsiteY135" fmla="*/ 2826327 h 3289465"/>
              <a:gd name="connsiteX136" fmla="*/ 8277101 w 8360228"/>
              <a:gd name="connsiteY136" fmla="*/ 2850078 h 3289465"/>
              <a:gd name="connsiteX137" fmla="*/ 8312727 w 8360228"/>
              <a:gd name="connsiteY137" fmla="*/ 2861953 h 3289465"/>
              <a:gd name="connsiteX138" fmla="*/ 8360228 w 8360228"/>
              <a:gd name="connsiteY138" fmla="*/ 2885704 h 32894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8360228" h="3289465">
                <a:moveTo>
                  <a:pt x="0" y="403761"/>
                </a:moveTo>
                <a:cubicBezTo>
                  <a:pt x="67293" y="399803"/>
                  <a:pt x="135088" y="400994"/>
                  <a:pt x="201880" y="391886"/>
                </a:cubicBezTo>
                <a:cubicBezTo>
                  <a:pt x="223002" y="389006"/>
                  <a:pt x="241223" y="375420"/>
                  <a:pt x="261257" y="368135"/>
                </a:cubicBezTo>
                <a:cubicBezTo>
                  <a:pt x="284785" y="359579"/>
                  <a:pt x="308758" y="352302"/>
                  <a:pt x="332509" y="344385"/>
                </a:cubicBezTo>
                <a:cubicBezTo>
                  <a:pt x="344384" y="340427"/>
                  <a:pt x="356939" y="338107"/>
                  <a:pt x="368135" y="332509"/>
                </a:cubicBezTo>
                <a:cubicBezTo>
                  <a:pt x="383969" y="324592"/>
                  <a:pt x="400266" y="317542"/>
                  <a:pt x="415636" y="308759"/>
                </a:cubicBezTo>
                <a:cubicBezTo>
                  <a:pt x="428028" y="301678"/>
                  <a:pt x="438144" y="290630"/>
                  <a:pt x="451262" y="285008"/>
                </a:cubicBezTo>
                <a:cubicBezTo>
                  <a:pt x="466263" y="278579"/>
                  <a:pt x="483070" y="277617"/>
                  <a:pt x="498763" y="273133"/>
                </a:cubicBezTo>
                <a:cubicBezTo>
                  <a:pt x="618008" y="239062"/>
                  <a:pt x="433406" y="286502"/>
                  <a:pt x="581891" y="249382"/>
                </a:cubicBezTo>
                <a:cubicBezTo>
                  <a:pt x="593766" y="241465"/>
                  <a:pt x="605125" y="232712"/>
                  <a:pt x="617517" y="225631"/>
                </a:cubicBezTo>
                <a:cubicBezTo>
                  <a:pt x="643945" y="210529"/>
                  <a:pt x="671042" y="197406"/>
                  <a:pt x="700644" y="190005"/>
                </a:cubicBezTo>
                <a:cubicBezTo>
                  <a:pt x="720226" y="185110"/>
                  <a:pt x="740548" y="183441"/>
                  <a:pt x="760021" y="178130"/>
                </a:cubicBezTo>
                <a:cubicBezTo>
                  <a:pt x="903205" y="139080"/>
                  <a:pt x="753331" y="164122"/>
                  <a:pt x="926275" y="142504"/>
                </a:cubicBezTo>
                <a:cubicBezTo>
                  <a:pt x="1007139" y="115550"/>
                  <a:pt x="907679" y="149477"/>
                  <a:pt x="1021278" y="106878"/>
                </a:cubicBezTo>
                <a:cubicBezTo>
                  <a:pt x="1050124" y="96061"/>
                  <a:pt x="1073788" y="89931"/>
                  <a:pt x="1104405" y="83127"/>
                </a:cubicBezTo>
                <a:cubicBezTo>
                  <a:pt x="1201049" y="61650"/>
                  <a:pt x="1139961" y="78049"/>
                  <a:pt x="1270660" y="59377"/>
                </a:cubicBezTo>
                <a:cubicBezTo>
                  <a:pt x="1290641" y="56522"/>
                  <a:pt x="1310244" y="51460"/>
                  <a:pt x="1330036" y="47501"/>
                </a:cubicBezTo>
                <a:cubicBezTo>
                  <a:pt x="1341911" y="39584"/>
                  <a:pt x="1352249" y="28628"/>
                  <a:pt x="1365662" y="23751"/>
                </a:cubicBezTo>
                <a:cubicBezTo>
                  <a:pt x="1396339" y="12596"/>
                  <a:pt x="1460665" y="0"/>
                  <a:pt x="1460665" y="0"/>
                </a:cubicBezTo>
                <a:cubicBezTo>
                  <a:pt x="1512125" y="3959"/>
                  <a:pt x="1565175" y="-1422"/>
                  <a:pt x="1615044" y="11876"/>
                </a:cubicBezTo>
                <a:cubicBezTo>
                  <a:pt x="1628834" y="15553"/>
                  <a:pt x="1627650" y="38585"/>
                  <a:pt x="1638795" y="47501"/>
                </a:cubicBezTo>
                <a:cubicBezTo>
                  <a:pt x="1648570" y="55321"/>
                  <a:pt x="1662546" y="55418"/>
                  <a:pt x="1674421" y="59377"/>
                </a:cubicBezTo>
                <a:cubicBezTo>
                  <a:pt x="1702497" y="87453"/>
                  <a:pt x="1722003" y="110317"/>
                  <a:pt x="1757548" y="130629"/>
                </a:cubicBezTo>
                <a:cubicBezTo>
                  <a:pt x="1768416" y="136839"/>
                  <a:pt x="1781668" y="137573"/>
                  <a:pt x="1793174" y="142504"/>
                </a:cubicBezTo>
                <a:cubicBezTo>
                  <a:pt x="1809445" y="149477"/>
                  <a:pt x="1824841" y="158338"/>
                  <a:pt x="1840675" y="166255"/>
                </a:cubicBezTo>
                <a:cubicBezTo>
                  <a:pt x="1852550" y="182089"/>
                  <a:pt x="1861274" y="200875"/>
                  <a:pt x="1876301" y="213756"/>
                </a:cubicBezTo>
                <a:cubicBezTo>
                  <a:pt x="1889742" y="225277"/>
                  <a:pt x="1908432" y="228724"/>
                  <a:pt x="1923802" y="237507"/>
                </a:cubicBezTo>
                <a:cubicBezTo>
                  <a:pt x="1987586" y="273955"/>
                  <a:pt x="1928911" y="253628"/>
                  <a:pt x="2006930" y="273133"/>
                </a:cubicBezTo>
                <a:cubicBezTo>
                  <a:pt x="2014847" y="285008"/>
                  <a:pt x="2020588" y="298667"/>
                  <a:pt x="2030680" y="308759"/>
                </a:cubicBezTo>
                <a:cubicBezTo>
                  <a:pt x="2053699" y="331778"/>
                  <a:pt x="2072959" y="334727"/>
                  <a:pt x="2101932" y="344385"/>
                </a:cubicBezTo>
                <a:cubicBezTo>
                  <a:pt x="2143678" y="407003"/>
                  <a:pt x="2101612" y="361212"/>
                  <a:pt x="2173184" y="391886"/>
                </a:cubicBezTo>
                <a:cubicBezTo>
                  <a:pt x="2186302" y="397508"/>
                  <a:pt x="2196418" y="408556"/>
                  <a:pt x="2208810" y="415637"/>
                </a:cubicBezTo>
                <a:cubicBezTo>
                  <a:pt x="2224180" y="424420"/>
                  <a:pt x="2240477" y="431470"/>
                  <a:pt x="2256311" y="439387"/>
                </a:cubicBezTo>
                <a:cubicBezTo>
                  <a:pt x="2268186" y="451262"/>
                  <a:pt x="2277356" y="466681"/>
                  <a:pt x="2291937" y="475013"/>
                </a:cubicBezTo>
                <a:cubicBezTo>
                  <a:pt x="2306108" y="483111"/>
                  <a:pt x="2323746" y="482405"/>
                  <a:pt x="2339439" y="486889"/>
                </a:cubicBezTo>
                <a:cubicBezTo>
                  <a:pt x="2351475" y="490328"/>
                  <a:pt x="2363669" y="493584"/>
                  <a:pt x="2375065" y="498764"/>
                </a:cubicBezTo>
                <a:cubicBezTo>
                  <a:pt x="2407297" y="513415"/>
                  <a:pt x="2470067" y="546265"/>
                  <a:pt x="2470067" y="546265"/>
                </a:cubicBezTo>
                <a:cubicBezTo>
                  <a:pt x="2541319" y="542307"/>
                  <a:pt x="2613012" y="543241"/>
                  <a:pt x="2683823" y="534390"/>
                </a:cubicBezTo>
                <a:cubicBezTo>
                  <a:pt x="2813485" y="518182"/>
                  <a:pt x="2708664" y="517653"/>
                  <a:pt x="2790701" y="486889"/>
                </a:cubicBezTo>
                <a:cubicBezTo>
                  <a:pt x="2809600" y="479802"/>
                  <a:pt x="2830286" y="478972"/>
                  <a:pt x="2850078" y="475013"/>
                </a:cubicBezTo>
                <a:cubicBezTo>
                  <a:pt x="2861953" y="467096"/>
                  <a:pt x="2871575" y="453281"/>
                  <a:pt x="2885704" y="451263"/>
                </a:cubicBezTo>
                <a:cubicBezTo>
                  <a:pt x="2901861" y="448955"/>
                  <a:pt x="2917512" y="458654"/>
                  <a:pt x="2933205" y="463138"/>
                </a:cubicBezTo>
                <a:cubicBezTo>
                  <a:pt x="2945241" y="466577"/>
                  <a:pt x="2956687" y="471977"/>
                  <a:pt x="2968831" y="475013"/>
                </a:cubicBezTo>
                <a:cubicBezTo>
                  <a:pt x="2988413" y="479908"/>
                  <a:pt x="3008735" y="481578"/>
                  <a:pt x="3028208" y="486889"/>
                </a:cubicBezTo>
                <a:cubicBezTo>
                  <a:pt x="3052361" y="493476"/>
                  <a:pt x="3075709" y="502722"/>
                  <a:pt x="3099460" y="510639"/>
                </a:cubicBezTo>
                <a:lnTo>
                  <a:pt x="3135086" y="522514"/>
                </a:lnTo>
                <a:cubicBezTo>
                  <a:pt x="3143003" y="538348"/>
                  <a:pt x="3146318" y="557498"/>
                  <a:pt x="3158836" y="570016"/>
                </a:cubicBezTo>
                <a:cubicBezTo>
                  <a:pt x="3167687" y="578867"/>
                  <a:pt x="3183266" y="576293"/>
                  <a:pt x="3194462" y="581891"/>
                </a:cubicBezTo>
                <a:cubicBezTo>
                  <a:pt x="3207228" y="588274"/>
                  <a:pt x="3217046" y="599845"/>
                  <a:pt x="3230088" y="605642"/>
                </a:cubicBezTo>
                <a:cubicBezTo>
                  <a:pt x="3275029" y="625616"/>
                  <a:pt x="3313442" y="632672"/>
                  <a:pt x="3360717" y="641268"/>
                </a:cubicBezTo>
                <a:cubicBezTo>
                  <a:pt x="3384407" y="645575"/>
                  <a:pt x="3408218" y="649185"/>
                  <a:pt x="3431969" y="653143"/>
                </a:cubicBezTo>
                <a:cubicBezTo>
                  <a:pt x="3534071" y="721212"/>
                  <a:pt x="3413913" y="630575"/>
                  <a:pt x="3479470" y="712520"/>
                </a:cubicBezTo>
                <a:cubicBezTo>
                  <a:pt x="3488386" y="723665"/>
                  <a:pt x="3503221" y="728353"/>
                  <a:pt x="3515096" y="736270"/>
                </a:cubicBezTo>
                <a:cubicBezTo>
                  <a:pt x="3530930" y="760021"/>
                  <a:pt x="3535517" y="798495"/>
                  <a:pt x="3562597" y="807522"/>
                </a:cubicBezTo>
                <a:cubicBezTo>
                  <a:pt x="3586348" y="815439"/>
                  <a:pt x="3609561" y="825201"/>
                  <a:pt x="3633849" y="831273"/>
                </a:cubicBezTo>
                <a:cubicBezTo>
                  <a:pt x="3657963" y="837301"/>
                  <a:pt x="3693118" y="844799"/>
                  <a:pt x="3716976" y="855024"/>
                </a:cubicBezTo>
                <a:cubicBezTo>
                  <a:pt x="3803913" y="892282"/>
                  <a:pt x="3724406" y="868755"/>
                  <a:pt x="3811979" y="890650"/>
                </a:cubicBezTo>
                <a:cubicBezTo>
                  <a:pt x="3899065" y="882733"/>
                  <a:pt x="3985847" y="870020"/>
                  <a:pt x="4073236" y="866899"/>
                </a:cubicBezTo>
                <a:cubicBezTo>
                  <a:pt x="4097299" y="866040"/>
                  <a:pt x="4123582" y="866828"/>
                  <a:pt x="4144488" y="878774"/>
                </a:cubicBezTo>
                <a:cubicBezTo>
                  <a:pt x="4155356" y="884984"/>
                  <a:pt x="4152405" y="902525"/>
                  <a:pt x="4156363" y="914400"/>
                </a:cubicBezTo>
                <a:cubicBezTo>
                  <a:pt x="4152405" y="1132114"/>
                  <a:pt x="4155184" y="1350056"/>
                  <a:pt x="4144488" y="1567543"/>
                </a:cubicBezTo>
                <a:cubicBezTo>
                  <a:pt x="4143258" y="1592548"/>
                  <a:pt x="4128654" y="1615044"/>
                  <a:pt x="4120737" y="1638795"/>
                </a:cubicBezTo>
                <a:lnTo>
                  <a:pt x="4108862" y="1674421"/>
                </a:lnTo>
                <a:cubicBezTo>
                  <a:pt x="4100945" y="1733798"/>
                  <a:pt x="4094959" y="1793464"/>
                  <a:pt x="4085111" y="1852551"/>
                </a:cubicBezTo>
                <a:cubicBezTo>
                  <a:pt x="4083053" y="1864898"/>
                  <a:pt x="4078834" y="1876981"/>
                  <a:pt x="4073236" y="1888177"/>
                </a:cubicBezTo>
                <a:cubicBezTo>
                  <a:pt x="4066853" y="1900943"/>
                  <a:pt x="4057403" y="1911928"/>
                  <a:pt x="4049486" y="1923803"/>
                </a:cubicBezTo>
                <a:cubicBezTo>
                  <a:pt x="4049589" y="1924214"/>
                  <a:pt x="4067557" y="2001251"/>
                  <a:pt x="4073236" y="2006930"/>
                </a:cubicBezTo>
                <a:cubicBezTo>
                  <a:pt x="4082087" y="2015781"/>
                  <a:pt x="4096987" y="2014847"/>
                  <a:pt x="4108862" y="2018805"/>
                </a:cubicBezTo>
                <a:cubicBezTo>
                  <a:pt x="4112820" y="2034639"/>
                  <a:pt x="4116253" y="2050614"/>
                  <a:pt x="4120737" y="2066307"/>
                </a:cubicBezTo>
                <a:cubicBezTo>
                  <a:pt x="4124176" y="2078343"/>
                  <a:pt x="4130374" y="2089617"/>
                  <a:pt x="4132613" y="2101933"/>
                </a:cubicBezTo>
                <a:cubicBezTo>
                  <a:pt x="4138322" y="2133332"/>
                  <a:pt x="4128068" y="2169569"/>
                  <a:pt x="4144488" y="2196935"/>
                </a:cubicBezTo>
                <a:cubicBezTo>
                  <a:pt x="4155456" y="2215214"/>
                  <a:pt x="4184073" y="2212769"/>
                  <a:pt x="4203865" y="2220686"/>
                </a:cubicBezTo>
                <a:cubicBezTo>
                  <a:pt x="4199906" y="2236520"/>
                  <a:pt x="4198418" y="2253186"/>
                  <a:pt x="4191989" y="2268187"/>
                </a:cubicBezTo>
                <a:cubicBezTo>
                  <a:pt x="4186367" y="2281305"/>
                  <a:pt x="4174622" y="2291048"/>
                  <a:pt x="4168239" y="2303813"/>
                </a:cubicBezTo>
                <a:cubicBezTo>
                  <a:pt x="4162641" y="2315009"/>
                  <a:pt x="4160322" y="2327564"/>
                  <a:pt x="4156363" y="2339439"/>
                </a:cubicBezTo>
                <a:cubicBezTo>
                  <a:pt x="4164280" y="2359231"/>
                  <a:pt x="4166467" y="2382440"/>
                  <a:pt x="4180114" y="2398816"/>
                </a:cubicBezTo>
                <a:cubicBezTo>
                  <a:pt x="4188128" y="2408432"/>
                  <a:pt x="4203704" y="2407252"/>
                  <a:pt x="4215740" y="2410691"/>
                </a:cubicBezTo>
                <a:cubicBezTo>
                  <a:pt x="4231433" y="2415175"/>
                  <a:pt x="4246945" y="2421661"/>
                  <a:pt x="4263241" y="2422566"/>
                </a:cubicBezTo>
                <a:cubicBezTo>
                  <a:pt x="4389778" y="2429596"/>
                  <a:pt x="4516582" y="2430483"/>
                  <a:pt x="4643252" y="2434442"/>
                </a:cubicBezTo>
                <a:cubicBezTo>
                  <a:pt x="4651169" y="2446317"/>
                  <a:pt x="4655857" y="2461152"/>
                  <a:pt x="4667002" y="2470068"/>
                </a:cubicBezTo>
                <a:cubicBezTo>
                  <a:pt x="4676777" y="2477888"/>
                  <a:pt x="4695352" y="2471757"/>
                  <a:pt x="4702628" y="2481943"/>
                </a:cubicBezTo>
                <a:cubicBezTo>
                  <a:pt x="4717180" y="2502315"/>
                  <a:pt x="4718462" y="2529444"/>
                  <a:pt x="4726379" y="2553195"/>
                </a:cubicBezTo>
                <a:cubicBezTo>
                  <a:pt x="4730337" y="2565070"/>
                  <a:pt x="4735218" y="2576677"/>
                  <a:pt x="4738254" y="2588821"/>
                </a:cubicBezTo>
                <a:cubicBezTo>
                  <a:pt x="4742213" y="2604655"/>
                  <a:pt x="4742032" y="2622151"/>
                  <a:pt x="4750130" y="2636322"/>
                </a:cubicBezTo>
                <a:cubicBezTo>
                  <a:pt x="4758462" y="2650903"/>
                  <a:pt x="4773881" y="2660073"/>
                  <a:pt x="4785756" y="2671948"/>
                </a:cubicBezTo>
                <a:cubicBezTo>
                  <a:pt x="4813465" y="2667990"/>
                  <a:pt x="4841728" y="2653284"/>
                  <a:pt x="4868883" y="2660073"/>
                </a:cubicBezTo>
                <a:cubicBezTo>
                  <a:pt x="4881027" y="2663109"/>
                  <a:pt x="4875160" y="2684503"/>
                  <a:pt x="4880758" y="2695699"/>
                </a:cubicBezTo>
                <a:cubicBezTo>
                  <a:pt x="4887141" y="2708465"/>
                  <a:pt x="4892634" y="2723408"/>
                  <a:pt x="4904509" y="2731325"/>
                </a:cubicBezTo>
                <a:cubicBezTo>
                  <a:pt x="4918089" y="2740378"/>
                  <a:pt x="4936176" y="2739242"/>
                  <a:pt x="4952010" y="2743200"/>
                </a:cubicBezTo>
                <a:cubicBezTo>
                  <a:pt x="5029739" y="2717291"/>
                  <a:pt x="4953450" y="2753276"/>
                  <a:pt x="4999511" y="2695699"/>
                </a:cubicBezTo>
                <a:cubicBezTo>
                  <a:pt x="5016254" y="2674770"/>
                  <a:pt x="5047293" y="2667896"/>
                  <a:pt x="5070763" y="2660073"/>
                </a:cubicBezTo>
                <a:cubicBezTo>
                  <a:pt x="5130140" y="2664031"/>
                  <a:pt x="5189983" y="2663532"/>
                  <a:pt x="5248893" y="2671948"/>
                </a:cubicBezTo>
                <a:cubicBezTo>
                  <a:pt x="5273677" y="2675489"/>
                  <a:pt x="5320145" y="2695699"/>
                  <a:pt x="5320145" y="2695699"/>
                </a:cubicBezTo>
                <a:cubicBezTo>
                  <a:pt x="5339938" y="2755075"/>
                  <a:pt x="5320146" y="2727367"/>
                  <a:pt x="5403273" y="2755076"/>
                </a:cubicBezTo>
                <a:lnTo>
                  <a:pt x="5438898" y="2766951"/>
                </a:lnTo>
                <a:lnTo>
                  <a:pt x="5474524" y="2778826"/>
                </a:lnTo>
                <a:cubicBezTo>
                  <a:pt x="5478483" y="2790701"/>
                  <a:pt x="5478580" y="2804677"/>
                  <a:pt x="5486400" y="2814452"/>
                </a:cubicBezTo>
                <a:cubicBezTo>
                  <a:pt x="5520642" y="2857254"/>
                  <a:pt x="5556285" y="2833309"/>
                  <a:pt x="5605153" y="2826327"/>
                </a:cubicBezTo>
                <a:cubicBezTo>
                  <a:pt x="5617028" y="2814452"/>
                  <a:pt x="5630027" y="2803603"/>
                  <a:pt x="5640779" y="2790701"/>
                </a:cubicBezTo>
                <a:cubicBezTo>
                  <a:pt x="5649916" y="2779737"/>
                  <a:pt x="5652427" y="2762640"/>
                  <a:pt x="5664530" y="2755076"/>
                </a:cubicBezTo>
                <a:cubicBezTo>
                  <a:pt x="5685760" y="2741807"/>
                  <a:pt x="5735782" y="2731325"/>
                  <a:pt x="5735782" y="2731325"/>
                </a:cubicBezTo>
                <a:cubicBezTo>
                  <a:pt x="5747657" y="2735283"/>
                  <a:pt x="5762557" y="2734349"/>
                  <a:pt x="5771408" y="2743200"/>
                </a:cubicBezTo>
                <a:cubicBezTo>
                  <a:pt x="5780259" y="2752051"/>
                  <a:pt x="5784836" y="2766405"/>
                  <a:pt x="5783283" y="2778826"/>
                </a:cubicBezTo>
                <a:cubicBezTo>
                  <a:pt x="5777572" y="2824509"/>
                  <a:pt x="5748748" y="2850925"/>
                  <a:pt x="5723906" y="2885704"/>
                </a:cubicBezTo>
                <a:cubicBezTo>
                  <a:pt x="5715610" y="2897318"/>
                  <a:pt x="5708073" y="2909455"/>
                  <a:pt x="5700156" y="2921330"/>
                </a:cubicBezTo>
                <a:cubicBezTo>
                  <a:pt x="5704114" y="2945081"/>
                  <a:pt x="5701263" y="2971046"/>
                  <a:pt x="5712031" y="2992582"/>
                </a:cubicBezTo>
                <a:cubicBezTo>
                  <a:pt x="5721240" y="3010999"/>
                  <a:pt x="5766421" y="3022588"/>
                  <a:pt x="5783283" y="3028208"/>
                </a:cubicBezTo>
                <a:cubicBezTo>
                  <a:pt x="5791200" y="3040083"/>
                  <a:pt x="5796070" y="3054697"/>
                  <a:pt x="5807034" y="3063834"/>
                </a:cubicBezTo>
                <a:cubicBezTo>
                  <a:pt x="5820634" y="3075167"/>
                  <a:pt x="5843202" y="3073985"/>
                  <a:pt x="5854535" y="3087585"/>
                </a:cubicBezTo>
                <a:cubicBezTo>
                  <a:pt x="5864983" y="3100123"/>
                  <a:pt x="5861926" y="3119393"/>
                  <a:pt x="5866410" y="3135086"/>
                </a:cubicBezTo>
                <a:cubicBezTo>
                  <a:pt x="5869849" y="3147122"/>
                  <a:pt x="5874327" y="3158837"/>
                  <a:pt x="5878286" y="3170712"/>
                </a:cubicBezTo>
                <a:cubicBezTo>
                  <a:pt x="5882244" y="3198421"/>
                  <a:pt x="5875326" y="3230103"/>
                  <a:pt x="5890161" y="3253839"/>
                </a:cubicBezTo>
                <a:cubicBezTo>
                  <a:pt x="5898811" y="3267679"/>
                  <a:pt x="5921341" y="3265714"/>
                  <a:pt x="5937662" y="3265714"/>
                </a:cubicBezTo>
                <a:cubicBezTo>
                  <a:pt x="5981385" y="3265714"/>
                  <a:pt x="6024748" y="3257797"/>
                  <a:pt x="6068291" y="3253839"/>
                </a:cubicBezTo>
                <a:cubicBezTo>
                  <a:pt x="6222171" y="3223064"/>
                  <a:pt x="6101540" y="3242316"/>
                  <a:pt x="6412675" y="3253839"/>
                </a:cubicBezTo>
                <a:lnTo>
                  <a:pt x="6768935" y="3265714"/>
                </a:lnTo>
                <a:cubicBezTo>
                  <a:pt x="6839607" y="3289273"/>
                  <a:pt x="6830828" y="3289465"/>
                  <a:pt x="6947065" y="3289465"/>
                </a:cubicBezTo>
                <a:cubicBezTo>
                  <a:pt x="6982910" y="3289465"/>
                  <a:pt x="7018317" y="3281548"/>
                  <a:pt x="7053943" y="3277590"/>
                </a:cubicBezTo>
                <a:cubicBezTo>
                  <a:pt x="7061860" y="3265715"/>
                  <a:pt x="7066548" y="3250880"/>
                  <a:pt x="7077693" y="3241964"/>
                </a:cubicBezTo>
                <a:cubicBezTo>
                  <a:pt x="7087468" y="3234144"/>
                  <a:pt x="7104468" y="3238940"/>
                  <a:pt x="7113319" y="3230089"/>
                </a:cubicBezTo>
                <a:cubicBezTo>
                  <a:pt x="7122170" y="3221238"/>
                  <a:pt x="7118251" y="3204878"/>
                  <a:pt x="7125195" y="3194463"/>
                </a:cubicBezTo>
                <a:cubicBezTo>
                  <a:pt x="7134511" y="3180489"/>
                  <a:pt x="7146847" y="3168153"/>
                  <a:pt x="7160821" y="3158837"/>
                </a:cubicBezTo>
                <a:cubicBezTo>
                  <a:pt x="7171236" y="3151893"/>
                  <a:pt x="7185251" y="3152559"/>
                  <a:pt x="7196447" y="3146961"/>
                </a:cubicBezTo>
                <a:cubicBezTo>
                  <a:pt x="7209212" y="3140578"/>
                  <a:pt x="7219308" y="3129594"/>
                  <a:pt x="7232073" y="3123211"/>
                </a:cubicBezTo>
                <a:cubicBezTo>
                  <a:pt x="7243269" y="3117613"/>
                  <a:pt x="7256502" y="3116933"/>
                  <a:pt x="7267698" y="3111335"/>
                </a:cubicBezTo>
                <a:cubicBezTo>
                  <a:pt x="7280463" y="3104952"/>
                  <a:pt x="7290932" y="3094666"/>
                  <a:pt x="7303324" y="3087585"/>
                </a:cubicBezTo>
                <a:cubicBezTo>
                  <a:pt x="7318695" y="3078802"/>
                  <a:pt x="7335646" y="3072942"/>
                  <a:pt x="7350826" y="3063834"/>
                </a:cubicBezTo>
                <a:cubicBezTo>
                  <a:pt x="7465927" y="2994774"/>
                  <a:pt x="7374809" y="3032089"/>
                  <a:pt x="7493330" y="2992582"/>
                </a:cubicBezTo>
                <a:lnTo>
                  <a:pt x="7528956" y="2980707"/>
                </a:lnTo>
                <a:cubicBezTo>
                  <a:pt x="7540831" y="2972790"/>
                  <a:pt x="7551464" y="2962578"/>
                  <a:pt x="7564582" y="2956956"/>
                </a:cubicBezTo>
                <a:cubicBezTo>
                  <a:pt x="7579583" y="2950527"/>
                  <a:pt x="7595823" y="2946495"/>
                  <a:pt x="7612083" y="2945081"/>
                </a:cubicBezTo>
                <a:cubicBezTo>
                  <a:pt x="7687114" y="2938556"/>
                  <a:pt x="7762504" y="2937164"/>
                  <a:pt x="7837714" y="2933205"/>
                </a:cubicBezTo>
                <a:lnTo>
                  <a:pt x="7908966" y="2909455"/>
                </a:lnTo>
                <a:lnTo>
                  <a:pt x="7944592" y="2897579"/>
                </a:lnTo>
                <a:cubicBezTo>
                  <a:pt x="7952509" y="2885704"/>
                  <a:pt x="7956240" y="2869517"/>
                  <a:pt x="7968343" y="2861953"/>
                </a:cubicBezTo>
                <a:cubicBezTo>
                  <a:pt x="8006980" y="2837805"/>
                  <a:pt x="8080964" y="2832293"/>
                  <a:pt x="8122722" y="2826327"/>
                </a:cubicBezTo>
                <a:cubicBezTo>
                  <a:pt x="8208859" y="2835898"/>
                  <a:pt x="8211655" y="2831379"/>
                  <a:pt x="8277101" y="2850078"/>
                </a:cubicBezTo>
                <a:cubicBezTo>
                  <a:pt x="8289137" y="2853517"/>
                  <a:pt x="8301221" y="2857022"/>
                  <a:pt x="8312727" y="2861953"/>
                </a:cubicBezTo>
                <a:cubicBezTo>
                  <a:pt x="8328998" y="2868926"/>
                  <a:pt x="8360228" y="2885704"/>
                  <a:pt x="8360228" y="2885704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0" y="188640"/>
            <a:ext cx="8907544" cy="6430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6346840" y="1757826"/>
            <a:ext cx="642542" cy="6771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0000"/>
                </a:solidFill>
              </a:rPr>
              <a:t>Ilok</a:t>
            </a:r>
            <a:endParaRPr lang="hr-HR" b="1" dirty="0">
              <a:solidFill>
                <a:srgbClr val="FF0000"/>
              </a:solidFill>
            </a:endParaRPr>
          </a:p>
          <a:p>
            <a:pPr algn="ctr"/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1571612"/>
            <a:ext cx="1116294" cy="35719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8" name="TextBox 17"/>
          <p:cNvSpPr txBox="1"/>
          <p:nvPr/>
        </p:nvSpPr>
        <p:spPr>
          <a:xfrm>
            <a:off x="-214346" y="1586602"/>
            <a:ext cx="14036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r-HR" sz="2000" b="1" dirty="0" smtClean="0">
                <a:solidFill>
                  <a:srgbClr val="FF0000"/>
                </a:solidFill>
              </a:rPr>
              <a:t>Savudrija</a:t>
            </a:r>
            <a:endParaRPr lang="hr-HR" sz="16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996394" y="154732"/>
            <a:ext cx="1296144" cy="2049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0" name="TextBox 19"/>
          <p:cNvSpPr txBox="1"/>
          <p:nvPr/>
        </p:nvSpPr>
        <p:spPr>
          <a:xfrm>
            <a:off x="1125026" y="-24"/>
            <a:ext cx="24353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r-HR" b="1" dirty="0" smtClean="0">
                <a:solidFill>
                  <a:srgbClr val="FF0000"/>
                </a:solidFill>
              </a:rPr>
              <a:t>naselje </a:t>
            </a:r>
            <a:r>
              <a:rPr lang="hr-HR" b="1" dirty="0" err="1" smtClean="0">
                <a:solidFill>
                  <a:srgbClr val="FF0000"/>
                </a:solidFill>
              </a:rPr>
              <a:t>Žabnik</a:t>
            </a:r>
            <a:r>
              <a:rPr lang="hr-HR" b="1" dirty="0" smtClean="0">
                <a:solidFill>
                  <a:srgbClr val="FF0000"/>
                </a:solidFill>
              </a:rPr>
              <a:t> </a:t>
            </a:r>
          </a:p>
          <a:p>
            <a:pPr algn="ctr"/>
            <a:r>
              <a:rPr lang="hr-HR" b="1" dirty="0" smtClean="0">
                <a:solidFill>
                  <a:srgbClr val="FF0000"/>
                </a:solidFill>
              </a:rPr>
              <a:t>(Sv. Martin na Muri)</a:t>
            </a:r>
            <a:endParaRPr lang="hr-HR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32060" y="6100724"/>
            <a:ext cx="2063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0000"/>
                </a:solidFill>
              </a:rPr>
              <a:t>rt. Oštra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988722" y="6386476"/>
            <a:ext cx="33575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2000" b="1" dirty="0" smtClean="0">
                <a:solidFill>
                  <a:srgbClr val="FF0000"/>
                </a:solidFill>
              </a:rPr>
              <a:t>otočić </a:t>
            </a:r>
            <a:r>
              <a:rPr lang="hr-HR" sz="2000" b="1" dirty="0" err="1" smtClean="0">
                <a:solidFill>
                  <a:srgbClr val="FF0000"/>
                </a:solidFill>
              </a:rPr>
              <a:t>Galijula</a:t>
            </a:r>
            <a:r>
              <a:rPr lang="hr-HR" sz="2000" b="1" dirty="0" smtClean="0">
                <a:solidFill>
                  <a:srgbClr val="FF0000"/>
                </a:solidFill>
              </a:rPr>
              <a:t> (Palagruža)</a:t>
            </a:r>
            <a:endParaRPr lang="hr-HR" sz="2000" b="1" dirty="0">
              <a:solidFill>
                <a:srgbClr val="FF0000"/>
              </a:solidFill>
            </a:endParaRPr>
          </a:p>
        </p:txBody>
      </p:sp>
      <p:sp>
        <p:nvSpPr>
          <p:cNvPr id="10" name="Naslov 3"/>
          <p:cNvSpPr txBox="1">
            <a:spLocks/>
          </p:cNvSpPr>
          <p:nvPr/>
        </p:nvSpPr>
        <p:spPr>
          <a:xfrm>
            <a:off x="5000660" y="71438"/>
            <a:ext cx="4071934" cy="1214422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Geografski smještaj i granice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072198" y="2928934"/>
            <a:ext cx="3000396" cy="181588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hr-HR" sz="2400" b="1" dirty="0" smtClean="0"/>
              <a:t>Geografski </a:t>
            </a:r>
            <a:r>
              <a:rPr lang="hr-HR" sz="2400" b="1" dirty="0" smtClean="0">
                <a:solidFill>
                  <a:schemeClr val="tx2"/>
                </a:solidFill>
              </a:rPr>
              <a:t>položaj</a:t>
            </a:r>
            <a:r>
              <a:rPr lang="hr-HR" sz="2400" b="1" dirty="0" smtClean="0"/>
              <a:t> </a:t>
            </a:r>
            <a:r>
              <a:rPr lang="hr-HR" sz="2400" dirty="0" smtClean="0"/>
              <a:t> </a:t>
            </a:r>
            <a:r>
              <a:rPr lang="hr-HR" dirty="0" smtClean="0"/>
              <a:t>položaj u odnosu na okolno područje (regije)</a:t>
            </a:r>
            <a:endParaRPr lang="hr-HR" sz="2400" dirty="0" smtClean="0"/>
          </a:p>
          <a:p>
            <a:pPr>
              <a:spcBef>
                <a:spcPts val="1200"/>
              </a:spcBef>
            </a:pPr>
            <a:r>
              <a:rPr lang="hr-HR" sz="2400" b="1" dirty="0" smtClean="0"/>
              <a:t>Geografski </a:t>
            </a:r>
            <a:r>
              <a:rPr lang="hr-HR" sz="2400" b="1" dirty="0" smtClean="0">
                <a:solidFill>
                  <a:srgbClr val="FF0000"/>
                </a:solidFill>
              </a:rPr>
              <a:t>smještaj</a:t>
            </a:r>
            <a:r>
              <a:rPr lang="hr-HR" sz="2400" b="1" dirty="0" smtClean="0"/>
              <a:t> </a:t>
            </a:r>
            <a:r>
              <a:rPr lang="hr-HR" sz="2400" dirty="0" smtClean="0"/>
              <a:t> </a:t>
            </a:r>
            <a:r>
              <a:rPr lang="hr-HR" dirty="0" smtClean="0"/>
              <a:t>smještaj u koordinatnoj mreži</a:t>
            </a:r>
            <a:endParaRPr lang="hr-HR" sz="2400" dirty="0"/>
          </a:p>
        </p:txBody>
      </p:sp>
    </p:spTree>
    <p:extLst>
      <p:ext uri="{BB962C8B-B14F-4D97-AF65-F5344CB8AC3E}">
        <p14:creationId xmlns:p14="http://schemas.microsoft.com/office/powerpoint/2010/main" val="3973414260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755576" y="164014"/>
            <a:ext cx="7776864" cy="669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Naslov 3"/>
          <p:cNvSpPr txBox="1">
            <a:spLocks/>
          </p:cNvSpPr>
          <p:nvPr/>
        </p:nvSpPr>
        <p:spPr>
          <a:xfrm>
            <a:off x="0" y="-24"/>
            <a:ext cx="9001156" cy="642918"/>
          </a:xfrm>
          <a:prstGeom prst="rect">
            <a:avLst/>
          </a:prstGeom>
          <a:solidFill>
            <a:schemeClr val="bg1"/>
          </a:solidFill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Kulturno-civilizacijski krugovi</a:t>
            </a:r>
            <a:endParaRPr kumimoji="0" lang="hr-HR" sz="36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4" name="Naslov 3"/>
          <p:cNvSpPr txBox="1">
            <a:spLocks/>
          </p:cNvSpPr>
          <p:nvPr/>
        </p:nvSpPr>
        <p:spPr>
          <a:xfrm>
            <a:off x="4071934" y="4643446"/>
            <a:ext cx="4000528" cy="85725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Jugoistočnoeuropski</a:t>
            </a:r>
            <a:r>
              <a:rPr kumimoji="0" lang="hr-HR" sz="3200" b="1" i="0" u="none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200" b="1" i="0" u="none" strike="noStrike" kern="1200" cap="none" spc="0" normalizeH="0" noProof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ili balkanski</a:t>
            </a:r>
            <a:endParaRPr kumimoji="0" lang="hr-HR" sz="32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Naslov 3"/>
          <p:cNvSpPr txBox="1">
            <a:spLocks/>
          </p:cNvSpPr>
          <p:nvPr/>
        </p:nvSpPr>
        <p:spPr>
          <a:xfrm>
            <a:off x="571472" y="3286124"/>
            <a:ext cx="4000528" cy="85725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Sredozemni</a:t>
            </a:r>
            <a:endParaRPr kumimoji="0" lang="hr-HR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6" name="Naslov 3"/>
          <p:cNvSpPr txBox="1">
            <a:spLocks/>
          </p:cNvSpPr>
          <p:nvPr/>
        </p:nvSpPr>
        <p:spPr>
          <a:xfrm>
            <a:off x="2071670" y="1071546"/>
            <a:ext cx="4000528" cy="857256"/>
          </a:xfrm>
          <a:prstGeom prst="rect">
            <a:avLst/>
          </a:prstGeom>
          <a:noFill/>
        </p:spPr>
        <p:txBody>
          <a:bodyPr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r-HR" sz="36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uLnTx/>
                <a:uFillTx/>
                <a:latin typeface="+mj-lt"/>
                <a:ea typeface="+mj-ea"/>
                <a:cs typeface="+mj-cs"/>
              </a:rPr>
              <a:t>Srednjoeuropski</a:t>
            </a:r>
            <a:endParaRPr kumimoji="0" lang="hr-HR" sz="36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uLnTx/>
              <a:uFillTx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08709024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1323</TotalTime>
  <Words>641</Words>
  <PresentationFormat>On-screen Show (4:3)</PresentationFormat>
  <Paragraphs>177</Paragraphs>
  <Slides>21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2" baseType="lpstr">
      <vt:lpstr>Tema sustava Office</vt:lpstr>
      <vt:lpstr>Geografski položaj Hrvatske</vt:lpstr>
      <vt:lpstr>Geografski položaj Hrvatske</vt:lpstr>
      <vt:lpstr>Republika Hrvatska</vt:lpstr>
      <vt:lpstr>PowerPoint Presentation</vt:lpstr>
      <vt:lpstr>Srednjoeuropska  i sredozemna zemlja</vt:lpstr>
      <vt:lpstr>Geografski položaj Hrvatske</vt:lpstr>
      <vt:lpstr>PowerPoint Presentation</vt:lpstr>
      <vt:lpstr>PowerPoint Presentation</vt:lpstr>
      <vt:lpstr>PowerPoint Presentation</vt:lpstr>
      <vt:lpstr>Položaj Hrvatske na dodiru različitih kulturnih područja Europe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Usporedba površine i broja stanovnika Hrvatske s nekim bližim europskim državama (2013.)</vt:lpstr>
      <vt:lpstr>GEOGRAFSKI POLOŽAJ REPUBLIKE HRVATSKE  (plan ploče)</vt:lpstr>
      <vt:lpstr>GEOGRAFSKI POLOŽAJ REPUBLIKE HRVATSKE  (plan ploče)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Turistička geografija</dc:subject>
  <dcterms:created xsi:type="dcterms:W3CDTF">2014-08-21T02:16:04Z</dcterms:created>
  <dcterms:modified xsi:type="dcterms:W3CDTF">2016-10-09T11:27:29Z</dcterms:modified>
</cp:coreProperties>
</file>