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3"/>
  </p:notesMasterIdLst>
  <p:sldIdLst>
    <p:sldId id="266" r:id="rId3"/>
    <p:sldId id="264" r:id="rId4"/>
    <p:sldId id="257" r:id="rId5"/>
    <p:sldId id="258" r:id="rId6"/>
    <p:sldId id="259" r:id="rId7"/>
    <p:sldId id="260" r:id="rId8"/>
    <p:sldId id="267" r:id="rId9"/>
    <p:sldId id="261" r:id="rId10"/>
    <p:sldId id="262" r:id="rId11"/>
    <p:sldId id="263" r:id="rId12"/>
  </p:sldIdLst>
  <p:sldSz cx="9144000" cy="6858000" type="screen4x3"/>
  <p:notesSz cx="6858000" cy="9144000"/>
  <p:defaultTextStyle>
    <a:defPPr>
      <a:defRPr lang="sr-Latn-C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84EE6"/>
    <a:srgbClr val="0037DB"/>
    <a:srgbClr val="ED0030"/>
    <a:srgbClr val="F8F5E6"/>
    <a:srgbClr val="FFFF79"/>
    <a:srgbClr val="F9F800"/>
    <a:srgbClr val="EC7E06"/>
    <a:srgbClr val="9EEA77"/>
    <a:srgbClr val="7D5880"/>
    <a:srgbClr val="1EA82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>
      <p:cViewPr>
        <p:scale>
          <a:sx n="75" d="100"/>
          <a:sy n="75" d="100"/>
        </p:scale>
        <p:origin x="-1008" y="-18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viewProps" Target="viewProp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B6C9CA-C5D9-40EC-9843-4B926A619B7E}" type="datetimeFigureOut">
              <a:rPr lang="hr-HR" smtClean="0"/>
              <a:t>8.11.2016.</a:t>
            </a:fld>
            <a:endParaRPr lang="hr-H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r-H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324E21-0F6E-4119-85F2-EA8BE55A0F50}" type="slidenum">
              <a:rPr lang="hr-HR" smtClean="0"/>
              <a:t>‹#›</a:t>
            </a:fld>
            <a:endParaRPr lang="hr-HR"/>
          </a:p>
        </p:txBody>
      </p:sp>
    </p:spTree>
    <p:extLst>
      <p:ext uri="{BB962C8B-B14F-4D97-AF65-F5344CB8AC3E}">
        <p14:creationId xmlns:p14="http://schemas.microsoft.com/office/powerpoint/2010/main" val="40161529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D028-0893-41E1-BD32-F80C33204FDA}" type="datetimeFigureOut">
              <a:rPr lang="sr-Latn-CS" smtClean="0"/>
              <a:pPr/>
              <a:t>8.11.2016.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3170-C5E3-450A-856A-A304477358B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D028-0893-41E1-BD32-F80C33204FDA}" type="datetimeFigureOut">
              <a:rPr lang="sr-Latn-CS" smtClean="0"/>
              <a:pPr/>
              <a:t>8.11.2016.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3170-C5E3-450A-856A-A304477358B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D028-0893-41E1-BD32-F80C33204FDA}" type="datetimeFigureOut">
              <a:rPr lang="sr-Latn-CS" smtClean="0"/>
              <a:pPr/>
              <a:t>8.11.2016.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3170-C5E3-450A-856A-A304477358B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Naslovni slaj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Podnaslov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hr-HR" smtClean="0"/>
              <a:t>Kliknite da biste uredili stil podnaslova matrice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8.11.2016.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11739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142852"/>
            <a:ext cx="8858312" cy="642942"/>
          </a:xfrm>
        </p:spPr>
        <p:txBody>
          <a:bodyPr>
            <a:noAutofit/>
          </a:bodyPr>
          <a:lstStyle>
            <a:lvl1pPr algn="l">
              <a:defRPr sz="40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214282" y="1000108"/>
            <a:ext cx="8786874" cy="5643602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836712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193673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44624"/>
            <a:ext cx="8858312" cy="576064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8" name="Rezervirano mjesto sadržaja 2"/>
          <p:cNvSpPr>
            <a:spLocks noGrp="1"/>
          </p:cNvSpPr>
          <p:nvPr>
            <p:ph idx="1"/>
          </p:nvPr>
        </p:nvSpPr>
        <p:spPr>
          <a:xfrm>
            <a:off x="179512" y="692696"/>
            <a:ext cx="8783078" cy="5951014"/>
          </a:xfrm>
        </p:spPr>
        <p:txBody>
          <a:bodyPr/>
          <a:lstStyle>
            <a:lvl1pPr>
              <a:buFont typeface="Calibri" pitchFamily="34" charset="0"/>
              <a:buChar char="–"/>
              <a:defRPr/>
            </a:lvl1pPr>
            <a:lvl2pPr>
              <a:buFont typeface="Calibri" pitchFamily="34" charset="0"/>
              <a:buChar char="–"/>
              <a:defRPr/>
            </a:lvl2pPr>
            <a:lvl3pPr>
              <a:buFont typeface="Calibri" pitchFamily="34" charset="0"/>
              <a:buChar char="–"/>
              <a:defRPr/>
            </a:lvl3pPr>
            <a:lvl4pPr>
              <a:buFont typeface="Calibri" pitchFamily="34" charset="0"/>
              <a:buChar char="–"/>
              <a:defRPr/>
            </a:lvl4pPr>
            <a:lvl5pPr>
              <a:buFont typeface="Calibri" pitchFamily="34" charset="0"/>
              <a:buChar char="–"/>
              <a:defRPr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179512" y="548680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03448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Naslov i sadržaj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 hasCustomPrompt="1"/>
          </p:nvPr>
        </p:nvSpPr>
        <p:spPr>
          <a:xfrm>
            <a:off x="142844" y="-22254"/>
            <a:ext cx="8858312" cy="642942"/>
          </a:xfrm>
        </p:spPr>
        <p:txBody>
          <a:bodyPr>
            <a:noAutofit/>
          </a:bodyPr>
          <a:lstStyle>
            <a:lvl1pPr algn="l">
              <a:defRPr sz="3600"/>
            </a:lvl1pPr>
          </a:lstStyle>
          <a:p>
            <a:r>
              <a:rPr lang="hr-HR" dirty="0" smtClean="0"/>
              <a:t>Naslov</a:t>
            </a:r>
            <a:endParaRPr lang="hr-HR" dirty="0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0" y="659795"/>
            <a:ext cx="9144000" cy="6297597"/>
          </a:xfrm>
        </p:spPr>
        <p:txBody>
          <a:bodyPr>
            <a:normAutofit/>
          </a:bodyPr>
          <a:lstStyle>
            <a:lvl1pPr>
              <a:buFont typeface="Calibri" pitchFamily="34" charset="0"/>
              <a:buChar char="–"/>
              <a:defRPr sz="2800"/>
            </a:lvl1pPr>
            <a:lvl2pPr>
              <a:buFont typeface="Calibri" pitchFamily="34" charset="0"/>
              <a:buChar char="–"/>
              <a:defRPr sz="2400"/>
            </a:lvl2pPr>
            <a:lvl3pPr>
              <a:buFont typeface="Calibri" pitchFamily="34" charset="0"/>
              <a:buChar char="–"/>
              <a:defRPr sz="2000"/>
            </a:lvl3pPr>
            <a:lvl4pPr>
              <a:buFont typeface="Calibri" pitchFamily="34" charset="0"/>
              <a:buChar char="–"/>
              <a:defRPr sz="1800"/>
            </a:lvl4pPr>
            <a:lvl5pPr>
              <a:buFont typeface="Calibri" pitchFamily="34" charset="0"/>
              <a:buChar char="–"/>
              <a:defRPr sz="1800"/>
            </a:lvl5pPr>
          </a:lstStyle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  <p:cxnSp>
        <p:nvCxnSpPr>
          <p:cNvPr id="4" name="Straight Connector 3"/>
          <p:cNvCxnSpPr/>
          <p:nvPr userDrawn="1"/>
        </p:nvCxnSpPr>
        <p:spPr>
          <a:xfrm>
            <a:off x="179512" y="564429"/>
            <a:ext cx="8784976" cy="0"/>
          </a:xfrm>
          <a:prstGeom prst="line">
            <a:avLst/>
          </a:prstGeom>
          <a:ln w="12700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9590705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Zaglavlje odjelj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8.11.2016.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8740844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sadržaj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8.11.2016.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2282250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Usporedb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4" name="Rezervirano mjesto sadržaja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5" name="Rezervirano mjesto teksta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6" name="Rezervirano mjesto sadržaja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7" name="Rezervirano mjesto datuma 6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8.11.2016.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8" name="Rezervirano mjesto podnožja 7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9" name="Rezervirano mjesto broja slajda 8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3290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amo naslov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datuma 2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8.11.2016.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podnožja 3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broja slajda 4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37903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D028-0893-41E1-BD32-F80C33204FDA}" type="datetimeFigureOut">
              <a:rPr lang="sr-Latn-CS" smtClean="0"/>
              <a:pPr/>
              <a:t>8.11.2016.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3170-C5E3-450A-856A-A304477358B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azn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datuma 1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8.11.2016.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3" name="Rezervirano mjesto podnožja 2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4" name="Rezervirano mjesto broja slajda 3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0796756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Sadržaj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adržaja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8.11.2016.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960469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Slika s 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slik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Rezervirano mjesto teksta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hr-HR" smtClean="0"/>
              <a:t>Kliknite da biste uredili stilove teksta matrice</a:t>
            </a:r>
          </a:p>
        </p:txBody>
      </p:sp>
      <p:sp>
        <p:nvSpPr>
          <p:cNvPr id="5" name="Rezervirano mjesto datuma 4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8.11.2016.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podnožja 5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7" name="Rezervirano mjesto broja slajda 6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759452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slov i okomit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aslov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8.11.2016.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49267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Okomiti naslov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komiti naslov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hr-HR" smtClean="0"/>
              <a:t>Kliknite da biste uredili stil naslova matrice</a:t>
            </a:r>
            <a:endParaRPr lang="hr-HR"/>
          </a:p>
        </p:txBody>
      </p:sp>
      <p:sp>
        <p:nvSpPr>
          <p:cNvPr id="3" name="Rezervirano mjesto okomitog teksta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hr-HR" smtClean="0"/>
              <a:t>Kliknite da biste uredili stilove teksta matrice</a:t>
            </a:r>
          </a:p>
          <a:p>
            <a:pPr lvl="1"/>
            <a:r>
              <a:rPr lang="hr-HR" smtClean="0"/>
              <a:t>Druga razina</a:t>
            </a:r>
          </a:p>
          <a:p>
            <a:pPr lvl="2"/>
            <a:r>
              <a:rPr lang="hr-HR" smtClean="0"/>
              <a:t>Treća razina</a:t>
            </a:r>
          </a:p>
          <a:p>
            <a:pPr lvl="3"/>
            <a:r>
              <a:rPr lang="hr-HR" smtClean="0"/>
              <a:t>Četvrta razina</a:t>
            </a:r>
          </a:p>
          <a:p>
            <a:pPr lvl="4"/>
            <a:r>
              <a:rPr lang="hr-HR" smtClean="0"/>
              <a:t>Peta razina</a:t>
            </a:r>
            <a:endParaRPr lang="hr-HR"/>
          </a:p>
        </p:txBody>
      </p:sp>
      <p:sp>
        <p:nvSpPr>
          <p:cNvPr id="4" name="Rezervirano mjesto datuma 3"/>
          <p:cNvSpPr>
            <a:spLocks noGrp="1"/>
          </p:cNvSpPr>
          <p:nvPr>
            <p:ph type="dt" sz="half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DC1A071-2A74-455A-A49A-8BB21E4AC2F6}" type="datetimeFigureOut">
              <a:rPr lang="sr-Latn-CS" smtClean="0">
                <a:solidFill>
                  <a:prstClr val="black"/>
                </a:solidFill>
              </a:rPr>
              <a:pPr/>
              <a:t>8.11.2016.</a:t>
            </a:fld>
            <a:endParaRPr lang="hr-HR">
              <a:solidFill>
                <a:prstClr val="black"/>
              </a:solidFill>
            </a:endParaRPr>
          </a:p>
        </p:txBody>
      </p:sp>
      <p:sp>
        <p:nvSpPr>
          <p:cNvPr id="5" name="Rezervirano mjesto podnožja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hr-HR">
              <a:solidFill>
                <a:prstClr val="black"/>
              </a:solidFill>
            </a:endParaRPr>
          </a:p>
        </p:txBody>
      </p:sp>
      <p:sp>
        <p:nvSpPr>
          <p:cNvPr id="6" name="Rezervirano mjesto broja slajda 5"/>
          <p:cNvSpPr>
            <a:spLocks noGrp="1"/>
          </p:cNvSpPr>
          <p:nvPr>
            <p:ph type="sldNum" sz="quarter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6FDD72BF-B849-4E00-8E72-529104776363}" type="slidenum">
              <a:rPr lang="hr-HR" smtClean="0">
                <a:solidFill>
                  <a:prstClr val="black"/>
                </a:solidFill>
              </a:rPr>
              <a:pPr/>
              <a:t>‹#›</a:t>
            </a:fld>
            <a:endParaRPr lang="hr-H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43091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D028-0893-41E1-BD32-F80C33204FDA}" type="datetimeFigureOut">
              <a:rPr lang="sr-Latn-CS" smtClean="0"/>
              <a:pPr/>
              <a:t>8.11.2016.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3170-C5E3-450A-856A-A304477358B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D028-0893-41E1-BD32-F80C33204FDA}" type="datetimeFigureOut">
              <a:rPr lang="sr-Latn-CS" smtClean="0"/>
              <a:pPr/>
              <a:t>8.11.2016.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3170-C5E3-450A-856A-A304477358B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D028-0893-41E1-BD32-F80C33204FDA}" type="datetimeFigureOut">
              <a:rPr lang="sr-Latn-CS" smtClean="0"/>
              <a:pPr/>
              <a:t>8.11.2016.</a:t>
            </a:fld>
            <a:endParaRPr lang="hr-H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3170-C5E3-450A-856A-A304477358B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D028-0893-41E1-BD32-F80C33204FDA}" type="datetimeFigureOut">
              <a:rPr lang="sr-Latn-CS" smtClean="0"/>
              <a:pPr/>
              <a:t>8.11.2016.</a:t>
            </a:fld>
            <a:endParaRPr lang="hr-H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3170-C5E3-450A-856A-A304477358B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D028-0893-41E1-BD32-F80C33204FDA}" type="datetimeFigureOut">
              <a:rPr lang="sr-Latn-CS" smtClean="0"/>
              <a:pPr/>
              <a:t>8.11.2016.</a:t>
            </a:fld>
            <a:endParaRPr lang="hr-H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3170-C5E3-450A-856A-A304477358B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D028-0893-41E1-BD32-F80C33204FDA}" type="datetimeFigureOut">
              <a:rPr lang="sr-Latn-CS" smtClean="0"/>
              <a:pPr/>
              <a:t>8.11.2016.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3170-C5E3-450A-856A-A304477358B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r-HR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A7D028-0893-41E1-BD32-F80C33204FDA}" type="datetimeFigureOut">
              <a:rPr lang="sr-Latn-CS" smtClean="0"/>
              <a:pPr/>
              <a:t>8.11.2016.</a:t>
            </a:fld>
            <a:endParaRPr lang="hr-H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r-H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AA3170-C5E3-450A-856A-A304477358BF}" type="slidenum">
              <a:rPr lang="hr-HR" smtClean="0"/>
              <a:pPr/>
              <a:t>‹#›</a:t>
            </a:fld>
            <a:endParaRPr lang="hr-H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hr-HR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hr-H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A7D028-0893-41E1-BD32-F80C33204FDA}" type="datetimeFigureOut">
              <a:rPr lang="sr-Latn-CS" smtClean="0"/>
              <a:pPr/>
              <a:t>8.11.2016.</a:t>
            </a:fld>
            <a:endParaRPr lang="hr-H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r-H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AA3170-C5E3-450A-856A-A304477358BF}" type="slidenum">
              <a:rPr lang="hr-HR" smtClean="0"/>
              <a:pPr/>
              <a:t>‹#›</a:t>
            </a:fld>
            <a:endParaRPr lang="hr-H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zervirano mjesto naslova 1"/>
          <p:cNvSpPr>
            <a:spLocks noGrp="1"/>
          </p:cNvSpPr>
          <p:nvPr>
            <p:ph type="title"/>
          </p:nvPr>
        </p:nvSpPr>
        <p:spPr>
          <a:xfrm>
            <a:off x="71406" y="142852"/>
            <a:ext cx="9072594" cy="64294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r-HR" dirty="0" smtClean="0"/>
              <a:t>Kliknite da biste uredili stil naslova matrice</a:t>
            </a:r>
            <a:endParaRPr lang="hr-HR" dirty="0"/>
          </a:p>
        </p:txBody>
      </p:sp>
      <p:sp>
        <p:nvSpPr>
          <p:cNvPr id="3" name="Rezervirano mjesto teksta 2"/>
          <p:cNvSpPr>
            <a:spLocks noGrp="1"/>
          </p:cNvSpPr>
          <p:nvPr>
            <p:ph type="body" idx="1"/>
          </p:nvPr>
        </p:nvSpPr>
        <p:spPr>
          <a:xfrm>
            <a:off x="71438" y="1000108"/>
            <a:ext cx="9001156" cy="56864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r-HR" dirty="0" smtClean="0"/>
              <a:t>Kliknite da biste uredili stilove teksta matrice</a:t>
            </a:r>
          </a:p>
          <a:p>
            <a:pPr lvl="1"/>
            <a:r>
              <a:rPr lang="hr-HR" dirty="0" smtClean="0"/>
              <a:t>Druga razina</a:t>
            </a:r>
          </a:p>
          <a:p>
            <a:pPr lvl="2"/>
            <a:r>
              <a:rPr lang="hr-HR" dirty="0" smtClean="0"/>
              <a:t>Treća razina</a:t>
            </a:r>
          </a:p>
          <a:p>
            <a:pPr lvl="3"/>
            <a:r>
              <a:rPr lang="hr-HR" dirty="0" smtClean="0"/>
              <a:t>Četvrta razina</a:t>
            </a:r>
          </a:p>
          <a:p>
            <a:pPr lvl="4"/>
            <a:r>
              <a:rPr lang="hr-HR" dirty="0" smtClean="0"/>
              <a:t>Peta razina</a:t>
            </a:r>
            <a:endParaRPr lang="hr-HR" dirty="0"/>
          </a:p>
        </p:txBody>
      </p:sp>
    </p:spTree>
    <p:extLst>
      <p:ext uri="{BB962C8B-B14F-4D97-AF65-F5344CB8AC3E}">
        <p14:creationId xmlns:p14="http://schemas.microsoft.com/office/powerpoint/2010/main" val="23372968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txStyles>
    <p:titleStyle>
      <a:lvl1pPr algn="l" defTabSz="914400" rtl="0" eaLnBrk="1" latinLnBrk="0" hangingPunct="1"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Calibri" pitchFamily="34" charset="0"/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Calibri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Calibri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r-Latn-C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4.xml"/><Relationship Id="rId6" Type="http://schemas.microsoft.com/office/2007/relationships/hdphoto" Target="../media/hdphoto4.wdp"/><Relationship Id="rId5" Type="http://schemas.openxmlformats.org/officeDocument/2006/relationships/image" Target="../media/image5.png"/><Relationship Id="rId4" Type="http://schemas.microsoft.com/office/2007/relationships/hdphoto" Target="../media/hdphoto3.wdp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microsoft.com/office/2007/relationships/hdphoto" Target="../media/hdphoto5.wdp"/><Relationship Id="rId7" Type="http://schemas.microsoft.com/office/2007/relationships/hdphoto" Target="../media/hdphoto7.wdp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jpeg"/><Relationship Id="rId11" Type="http://schemas.microsoft.com/office/2007/relationships/hdphoto" Target="../media/hdphoto9.wdp"/><Relationship Id="rId5" Type="http://schemas.microsoft.com/office/2007/relationships/hdphoto" Target="../media/hdphoto6.wdp"/><Relationship Id="rId10" Type="http://schemas.openxmlformats.org/officeDocument/2006/relationships/image" Target="../media/image10.jpeg"/><Relationship Id="rId4" Type="http://schemas.openxmlformats.org/officeDocument/2006/relationships/image" Target="../media/image7.jpeg"/><Relationship Id="rId9" Type="http://schemas.microsoft.com/office/2007/relationships/hdphoto" Target="../media/hdphoto8.wdp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14.xml"/><Relationship Id="rId6" Type="http://schemas.microsoft.com/office/2007/relationships/hdphoto" Target="../media/hdphoto11.wdp"/><Relationship Id="rId5" Type="http://schemas.openxmlformats.org/officeDocument/2006/relationships/image" Target="../media/image13.png"/><Relationship Id="rId4" Type="http://schemas.microsoft.com/office/2007/relationships/hdphoto" Target="../media/hdphoto10.wdp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2.wdp"/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jpeg"/><Relationship Id="rId5" Type="http://schemas.microsoft.com/office/2007/relationships/hdphoto" Target="../media/hdphoto13.wdp"/><Relationship Id="rId4" Type="http://schemas.openxmlformats.org/officeDocument/2006/relationships/image" Target="../media/image15.jpe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eg"/><Relationship Id="rId2" Type="http://schemas.openxmlformats.org/officeDocument/2006/relationships/image" Target="../media/image17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9.jpeg"/><Relationship Id="rId4" Type="http://schemas.microsoft.com/office/2007/relationships/hdphoto" Target="../media/hdphoto14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5.wdp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3" Type="http://schemas.microsoft.com/office/2007/relationships/hdphoto" Target="../media/hdphoto16.wdp"/><Relationship Id="rId7" Type="http://schemas.microsoft.com/office/2007/relationships/hdphoto" Target="../media/hdphoto17.wdp"/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jpeg"/><Relationship Id="rId5" Type="http://schemas.openxmlformats.org/officeDocument/2006/relationships/image" Target="../media/image23.jpeg"/><Relationship Id="rId4" Type="http://schemas.openxmlformats.org/officeDocument/2006/relationships/image" Target="../media/image2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8" name="Picture 4" descr="https://lh3.googleusercontent.com/-v_VsK3MFE1ZrgdRS_WiwLNNMP_oUtXCJd7tpoftgiOb87SVyVBFbFfL-zfmT2wrM-MJRcKMTPz9p6CQBf9ulJAPUAH7rYtzsaEQtvXHZfodV205I_UxBKX8mDDKgraywJdLkemPWK27p6HyrGEB3Wo-T1hEdDV4erBIPM5AtNBcZvZHPqBoCrBOprHu-3D7MbEfJlCDlB5wxNhQuaO0GAWVRKz3c-2IGjJfZJkprstzOPjyCzQG65j2SrznyXbTwzyYAvB9MbUyW9ogFx2ztSSpNj2qLMpQWrcv_NVyO-aQ9pTEZC3fA64Yp4Cld9Pk7saQSPgwRI6wMiYNBO9iob-K9bg71BHSrhAG7BgCWhLfQCLR1d0yFJtzB-hoYyusAqY3Zt8FZS7lCQajEkFZ6VeCGyC8TtiXc_5cfymjVTs7VUTTV3eamiaF0xlUSUdWYXAfmf7TsJlWP_0gOygx9NVJtFthyjeIbXsIafBJJYJ01yyQsXvu-76eadqDWwXMgKfof_GCK_xvfMHkUHYhqBZYHCnApZG_GUFz0-azDcvHCwaTbBznyiCN7Egtdt0GXxaRZUYdrFWyh3FjZ8gjlPR0uVdehtMVZlIRamuFdw=w907-h680-no"/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53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-3361" y="0"/>
            <a:ext cx="9147362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6120" y="260648"/>
            <a:ext cx="8839962" cy="908719"/>
          </a:xfrm>
        </p:spPr>
        <p:txBody>
          <a:bodyPr>
            <a:noAutofit/>
          </a:bodyPr>
          <a:lstStyle/>
          <a:p>
            <a:pPr>
              <a:lnSpc>
                <a:spcPts val="6000"/>
              </a:lnSpc>
            </a:pPr>
            <a:r>
              <a:rPr lang="hr-HR" sz="72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Biljni pokrov i tlo</a:t>
            </a:r>
            <a:endParaRPr lang="hr-HR" sz="7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8152" y="980728"/>
            <a:ext cx="3344416" cy="396988"/>
          </a:xfrm>
        </p:spPr>
        <p:txBody>
          <a:bodyPr>
            <a:noAutofit/>
          </a:bodyPr>
          <a:lstStyle/>
          <a:p>
            <a:pPr algn="l"/>
            <a:r>
              <a:rPr lang="hr-HR" sz="2800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Turistička geografija</a:t>
            </a:r>
            <a:endParaRPr lang="hr-HR" sz="2800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91276323"/>
      </p:ext>
    </p:extLst>
  </p:cSld>
  <p:clrMapOvr>
    <a:masterClrMapping/>
  </p:clrMapOvr>
  <p:transition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dirty="0" smtClean="0"/>
              <a:t>Gospodarsko vrednovanje</a:t>
            </a:r>
            <a:endParaRPr lang="hr-H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790354"/>
            <a:ext cx="8964488" cy="5951014"/>
          </a:xfrm>
        </p:spPr>
        <p:txBody>
          <a:bodyPr>
            <a:normAutofit/>
          </a:bodyPr>
          <a:lstStyle/>
          <a:p>
            <a:pPr marL="360000" indent="-288000">
              <a:buFont typeface="Calibri" pitchFamily="34" charset="0"/>
              <a:buChar char="–"/>
            </a:pPr>
            <a:r>
              <a:rPr lang="hr-HR" sz="2400" dirty="0" smtClean="0"/>
              <a:t>oko </a:t>
            </a:r>
            <a:r>
              <a:rPr lang="hr-HR" sz="2400" b="1" dirty="0" smtClean="0">
                <a:solidFill>
                  <a:srgbClr val="FF0000"/>
                </a:solidFill>
              </a:rPr>
              <a:t>40%</a:t>
            </a:r>
            <a:r>
              <a:rPr lang="hr-HR" sz="2400" dirty="0" smtClean="0"/>
              <a:t> površine RH obraslo šumom </a:t>
            </a:r>
            <a:r>
              <a:rPr lang="hr-HR" sz="2400" dirty="0" smtClean="0">
                <a:solidFill>
                  <a:srgbClr val="FF0000"/>
                </a:solidFill>
              </a:rPr>
              <a:t>– </a:t>
            </a:r>
            <a:r>
              <a:rPr lang="hr-HR" sz="2400" b="1" dirty="0" smtClean="0">
                <a:solidFill>
                  <a:srgbClr val="FF0000"/>
                </a:solidFill>
              </a:rPr>
              <a:t>listopadna šuma</a:t>
            </a:r>
            <a:r>
              <a:rPr lang="hr-HR" sz="2400" dirty="0" smtClean="0">
                <a:solidFill>
                  <a:srgbClr val="FF0000"/>
                </a:solidFill>
              </a:rPr>
              <a:t> i </a:t>
            </a:r>
            <a:r>
              <a:rPr lang="hr-HR" sz="2400" b="1" dirty="0" smtClean="0">
                <a:solidFill>
                  <a:srgbClr val="FF0000"/>
                </a:solidFill>
              </a:rPr>
              <a:t>jela</a:t>
            </a:r>
          </a:p>
          <a:p>
            <a:pPr marL="360000" indent="-288000">
              <a:buFont typeface="Calibri" pitchFamily="34" charset="0"/>
              <a:buChar char="–"/>
            </a:pPr>
            <a:r>
              <a:rPr lang="hr-HR" sz="2400" dirty="0" smtClean="0"/>
              <a:t>ostatak livade, oranice, goleti, kamenjar i naselja</a:t>
            </a:r>
          </a:p>
          <a:p>
            <a:pPr marL="360000" indent="-288000">
              <a:buFont typeface="Calibri" pitchFamily="34" charset="0"/>
              <a:buChar char="–"/>
            </a:pPr>
            <a:r>
              <a:rPr lang="hr-HR" sz="2400" dirty="0" smtClean="0"/>
              <a:t>gospodarsko vrednovanje šuma: drvna masa, lov, uzgoj divljači i turizam</a:t>
            </a:r>
          </a:p>
          <a:p>
            <a:pPr marL="360000" indent="-288000">
              <a:spcBef>
                <a:spcPts val="2400"/>
              </a:spcBef>
              <a:buFont typeface="Calibri" pitchFamily="34" charset="0"/>
              <a:buChar char="–"/>
            </a:pPr>
            <a:r>
              <a:rPr lang="hr-HR" sz="2400" b="1" dirty="0" smtClean="0"/>
              <a:t>primorsko područje</a:t>
            </a:r>
          </a:p>
          <a:p>
            <a:pPr marL="914400" lvl="1" indent="-288000">
              <a:buFont typeface="Calibri" pitchFamily="34" charset="0"/>
              <a:buChar char="–"/>
            </a:pPr>
            <a:r>
              <a:rPr lang="hr-HR" sz="2200" dirty="0" smtClean="0"/>
              <a:t>na </a:t>
            </a:r>
            <a:r>
              <a:rPr lang="hr-HR" sz="2200" b="1" dirty="0" smtClean="0"/>
              <a:t>crvenici</a:t>
            </a:r>
            <a:r>
              <a:rPr lang="hr-HR" sz="2200" dirty="0" smtClean="0"/>
              <a:t> i </a:t>
            </a:r>
            <a:r>
              <a:rPr lang="hr-HR" sz="2200" b="1" dirty="0" smtClean="0"/>
              <a:t>smeđim tlima </a:t>
            </a:r>
            <a:r>
              <a:rPr lang="hr-HR" sz="2200" dirty="0" smtClean="0"/>
              <a:t>se uzgajaju </a:t>
            </a:r>
            <a:r>
              <a:rPr lang="hr-HR" sz="2200" b="1" dirty="0" smtClean="0">
                <a:solidFill>
                  <a:srgbClr val="FF0000"/>
                </a:solidFill>
              </a:rPr>
              <a:t>maslina</a:t>
            </a:r>
            <a:r>
              <a:rPr lang="hr-HR" sz="2200" dirty="0" smtClean="0"/>
              <a:t>, </a:t>
            </a:r>
            <a:r>
              <a:rPr lang="hr-HR" sz="2200" b="1" dirty="0" smtClean="0">
                <a:solidFill>
                  <a:srgbClr val="FF0000"/>
                </a:solidFill>
              </a:rPr>
              <a:t>vinova loza </a:t>
            </a:r>
            <a:r>
              <a:rPr lang="hr-HR" sz="2200" dirty="0" smtClean="0"/>
              <a:t>i </a:t>
            </a:r>
            <a:r>
              <a:rPr lang="hr-HR" sz="2200" b="1" dirty="0" smtClean="0">
                <a:solidFill>
                  <a:srgbClr val="FF0000"/>
                </a:solidFill>
              </a:rPr>
              <a:t>voće </a:t>
            </a:r>
            <a:r>
              <a:rPr lang="hr-HR" sz="2200" i="1" dirty="0" smtClean="0"/>
              <a:t>(Istra, Vinodol, Ravni kotari, Kaštele, Poljica i Konavli)</a:t>
            </a:r>
          </a:p>
          <a:p>
            <a:pPr marL="360000" indent="-288000">
              <a:spcBef>
                <a:spcPts val="1800"/>
              </a:spcBef>
              <a:buFont typeface="Calibri" pitchFamily="34" charset="0"/>
              <a:buChar char="–"/>
            </a:pPr>
            <a:r>
              <a:rPr lang="hr-HR" sz="2400" b="1" dirty="0" smtClean="0"/>
              <a:t>gorsko-</a:t>
            </a:r>
            <a:r>
              <a:rPr lang="hr-HR" sz="2400" b="1" dirty="0" err="1" smtClean="0"/>
              <a:t>kotlinsko</a:t>
            </a:r>
            <a:r>
              <a:rPr lang="hr-HR" sz="2400" b="1" dirty="0" smtClean="0"/>
              <a:t> područje</a:t>
            </a:r>
          </a:p>
          <a:p>
            <a:pPr marL="914400" lvl="1" indent="-288000">
              <a:buFont typeface="Calibri" pitchFamily="34" charset="0"/>
              <a:buChar char="–"/>
            </a:pPr>
            <a:r>
              <a:rPr lang="hr-HR" sz="2200" dirty="0" smtClean="0"/>
              <a:t>uzgoj </a:t>
            </a:r>
            <a:r>
              <a:rPr lang="hr-HR" sz="2200" b="1" dirty="0" smtClean="0">
                <a:solidFill>
                  <a:srgbClr val="FF0000"/>
                </a:solidFill>
              </a:rPr>
              <a:t>krumpira</a:t>
            </a:r>
            <a:r>
              <a:rPr lang="hr-HR" sz="2200" dirty="0" smtClean="0"/>
              <a:t>, povrtnica i voća, a </a:t>
            </a:r>
            <a:r>
              <a:rPr lang="hr-HR" sz="2200" b="1" dirty="0" smtClean="0">
                <a:solidFill>
                  <a:srgbClr val="FF0000"/>
                </a:solidFill>
              </a:rPr>
              <a:t>šume</a:t>
            </a:r>
            <a:r>
              <a:rPr lang="hr-HR" sz="2200" dirty="0" smtClean="0"/>
              <a:t> za obradu i izvoz drva</a:t>
            </a:r>
          </a:p>
          <a:p>
            <a:pPr marL="360000" indent="-288000">
              <a:spcBef>
                <a:spcPts val="1800"/>
              </a:spcBef>
              <a:buFont typeface="Calibri" pitchFamily="34" charset="0"/>
              <a:buChar char="–"/>
            </a:pPr>
            <a:r>
              <a:rPr lang="hr-HR" sz="2400" b="1" dirty="0" smtClean="0"/>
              <a:t>panonsko-</a:t>
            </a:r>
            <a:r>
              <a:rPr lang="hr-HR" sz="2400" b="1" dirty="0" err="1" smtClean="0"/>
              <a:t>peripanonsko</a:t>
            </a:r>
            <a:r>
              <a:rPr lang="hr-HR" sz="2400" b="1" dirty="0" smtClean="0"/>
              <a:t> područje</a:t>
            </a:r>
          </a:p>
          <a:p>
            <a:pPr marL="914400" lvl="1" indent="-288000">
              <a:buFont typeface="Calibri" pitchFamily="34" charset="0"/>
              <a:buChar char="–"/>
            </a:pPr>
            <a:r>
              <a:rPr lang="hr-HR" sz="2200" dirty="0" smtClean="0"/>
              <a:t>uzgoj </a:t>
            </a:r>
            <a:r>
              <a:rPr lang="hr-HR" sz="2200" b="1" dirty="0" smtClean="0">
                <a:solidFill>
                  <a:srgbClr val="FF0000"/>
                </a:solidFill>
              </a:rPr>
              <a:t>žitarica</a:t>
            </a:r>
            <a:r>
              <a:rPr lang="hr-HR" sz="2200" dirty="0" smtClean="0"/>
              <a:t>, industrijskog i krmnog bilja, voćarstvo i </a:t>
            </a:r>
            <a:r>
              <a:rPr lang="hr-HR" sz="2200" b="1" dirty="0" smtClean="0">
                <a:solidFill>
                  <a:srgbClr val="FF0000"/>
                </a:solidFill>
              </a:rPr>
              <a:t>vinogradarstvo</a:t>
            </a:r>
            <a:endParaRPr lang="hr-HR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361554" y="29818"/>
            <a:ext cx="7323014" cy="6999581"/>
          </a:xfrm>
          <a:prstGeom prst="rect">
            <a:avLst/>
          </a:prstGeom>
          <a:ln w="19050">
            <a:noFill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r-HR" sz="3200" dirty="0" smtClean="0"/>
              <a:t>Klimatsko-vegetacijska područja</a:t>
            </a:r>
            <a:endParaRPr lang="hr-HR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496" y="4944238"/>
            <a:ext cx="8783078" cy="1630534"/>
          </a:xfrm>
        </p:spPr>
        <p:txBody>
          <a:bodyPr>
            <a:noAutofit/>
          </a:bodyPr>
          <a:lstStyle/>
          <a:p>
            <a:pPr marL="288000" indent="-288000"/>
            <a:r>
              <a:rPr lang="hr-HR" sz="2200" dirty="0"/>
              <a:t>velika biljna raznolikost – </a:t>
            </a:r>
            <a:r>
              <a:rPr lang="hr-HR" sz="2200" b="1" dirty="0"/>
              <a:t>8600 biljnih vrsta</a:t>
            </a:r>
          </a:p>
          <a:p>
            <a:pPr marL="288000" indent="-288000">
              <a:spcBef>
                <a:spcPts val="600"/>
              </a:spcBef>
            </a:pPr>
            <a:r>
              <a:rPr lang="hr-HR" sz="2400" b="1" dirty="0">
                <a:solidFill>
                  <a:srgbClr val="FF0000"/>
                </a:solidFill>
              </a:rPr>
              <a:t>3 </a:t>
            </a:r>
            <a:r>
              <a:rPr lang="hr-HR" sz="2400" b="1" dirty="0" smtClean="0">
                <a:solidFill>
                  <a:srgbClr val="FF0000"/>
                </a:solidFill>
              </a:rPr>
              <a:t>klimatsko-vegetacijska područja</a:t>
            </a:r>
            <a:r>
              <a:rPr lang="hr-HR" sz="2400" b="1" dirty="0">
                <a:solidFill>
                  <a:srgbClr val="FF0000"/>
                </a:solidFill>
              </a:rPr>
              <a:t>:</a:t>
            </a:r>
          </a:p>
          <a:p>
            <a:pPr marL="1033200" lvl="3" indent="-324000">
              <a:spcBef>
                <a:spcPts val="0"/>
              </a:spcBef>
              <a:buFont typeface="+mj-lt"/>
              <a:buAutoNum type="arabicPeriod"/>
            </a:pPr>
            <a:r>
              <a:rPr lang="hr-HR" sz="2200" dirty="0"/>
              <a:t>primorsko</a:t>
            </a:r>
          </a:p>
          <a:p>
            <a:pPr marL="1033200" lvl="3" indent="-324000">
              <a:spcBef>
                <a:spcPts val="0"/>
              </a:spcBef>
              <a:buFont typeface="+mj-lt"/>
              <a:buAutoNum type="arabicPeriod"/>
            </a:pPr>
            <a:r>
              <a:rPr lang="hr-HR" sz="2200" dirty="0" smtClean="0"/>
              <a:t>gorsko - </a:t>
            </a:r>
            <a:r>
              <a:rPr lang="hr-HR" sz="2200" dirty="0" err="1" smtClean="0"/>
              <a:t>kotlinsko</a:t>
            </a:r>
            <a:endParaRPr lang="hr-HR" sz="2200" dirty="0"/>
          </a:p>
          <a:p>
            <a:pPr marL="1033200" lvl="3" indent="-324000">
              <a:spcBef>
                <a:spcPts val="0"/>
              </a:spcBef>
              <a:buFont typeface="+mj-lt"/>
              <a:buAutoNum type="arabicPeriod"/>
            </a:pPr>
            <a:r>
              <a:rPr lang="hr-HR" sz="2200" dirty="0" smtClean="0"/>
              <a:t>panonsko - </a:t>
            </a:r>
            <a:r>
              <a:rPr lang="hr-HR" sz="2200" dirty="0" err="1" smtClean="0"/>
              <a:t>peripanonsko</a:t>
            </a:r>
            <a:endParaRPr lang="hr-HR" sz="2200" dirty="0"/>
          </a:p>
        </p:txBody>
      </p:sp>
      <p:sp>
        <p:nvSpPr>
          <p:cNvPr id="20" name="Freeform 19"/>
          <p:cNvSpPr/>
          <p:nvPr/>
        </p:nvSpPr>
        <p:spPr>
          <a:xfrm rot="201166">
            <a:off x="3328814" y="1901974"/>
            <a:ext cx="2549128" cy="2090539"/>
          </a:xfrm>
          <a:custGeom>
            <a:avLst/>
            <a:gdLst>
              <a:gd name="connsiteX0" fmla="*/ 0 w 2463800"/>
              <a:gd name="connsiteY0" fmla="*/ 0 h 2209800"/>
              <a:gd name="connsiteX1" fmla="*/ 838200 w 2463800"/>
              <a:gd name="connsiteY1" fmla="*/ 762000 h 2209800"/>
              <a:gd name="connsiteX2" fmla="*/ 876300 w 2463800"/>
              <a:gd name="connsiteY2" fmla="*/ 1409700 h 2209800"/>
              <a:gd name="connsiteX3" fmla="*/ 1460500 w 2463800"/>
              <a:gd name="connsiteY3" fmla="*/ 1955800 h 2209800"/>
              <a:gd name="connsiteX4" fmla="*/ 2463800 w 2463800"/>
              <a:gd name="connsiteY4" fmla="*/ 2209800 h 22098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463800" h="2209800">
                <a:moveTo>
                  <a:pt x="0" y="0"/>
                </a:moveTo>
                <a:cubicBezTo>
                  <a:pt x="346075" y="263525"/>
                  <a:pt x="692150" y="527050"/>
                  <a:pt x="838200" y="762000"/>
                </a:cubicBezTo>
                <a:cubicBezTo>
                  <a:pt x="984250" y="996950"/>
                  <a:pt x="772583" y="1210733"/>
                  <a:pt x="876300" y="1409700"/>
                </a:cubicBezTo>
                <a:cubicBezTo>
                  <a:pt x="980017" y="1608667"/>
                  <a:pt x="1195917" y="1822450"/>
                  <a:pt x="1460500" y="1955800"/>
                </a:cubicBezTo>
                <a:cubicBezTo>
                  <a:pt x="1725083" y="2089150"/>
                  <a:pt x="2094441" y="2149475"/>
                  <a:pt x="2463800" y="2209800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sp>
        <p:nvSpPr>
          <p:cNvPr id="21" name="Freeform 20"/>
          <p:cNvSpPr/>
          <p:nvPr/>
        </p:nvSpPr>
        <p:spPr>
          <a:xfrm>
            <a:off x="4139952" y="1721743"/>
            <a:ext cx="1171575" cy="1419225"/>
          </a:xfrm>
          <a:custGeom>
            <a:avLst/>
            <a:gdLst>
              <a:gd name="connsiteX0" fmla="*/ 0 w 1171575"/>
              <a:gd name="connsiteY0" fmla="*/ 0 h 1419225"/>
              <a:gd name="connsiteX1" fmla="*/ 295275 w 1171575"/>
              <a:gd name="connsiteY1" fmla="*/ 581025 h 1419225"/>
              <a:gd name="connsiteX2" fmla="*/ 1171575 w 1171575"/>
              <a:gd name="connsiteY2" fmla="*/ 1419225 h 14192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171575" h="1419225">
                <a:moveTo>
                  <a:pt x="0" y="0"/>
                </a:moveTo>
                <a:cubicBezTo>
                  <a:pt x="50006" y="172244"/>
                  <a:pt x="100013" y="344488"/>
                  <a:pt x="295275" y="581025"/>
                </a:cubicBezTo>
                <a:cubicBezTo>
                  <a:pt x="490537" y="817562"/>
                  <a:pt x="984250" y="1258888"/>
                  <a:pt x="1171575" y="1419225"/>
                </a:cubicBezTo>
              </a:path>
            </a:pathLst>
          </a:cu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r-HR"/>
          </a:p>
        </p:txBody>
      </p:sp>
      <p:grpSp>
        <p:nvGrpSpPr>
          <p:cNvPr id="30" name="Group 29"/>
          <p:cNvGrpSpPr/>
          <p:nvPr/>
        </p:nvGrpSpPr>
        <p:grpSpPr>
          <a:xfrm>
            <a:off x="195430" y="3143394"/>
            <a:ext cx="2769443" cy="1368152"/>
            <a:chOff x="5868144" y="548680"/>
            <a:chExt cx="2769443" cy="1368152"/>
          </a:xfrm>
        </p:grpSpPr>
        <p:sp>
          <p:nvSpPr>
            <p:cNvPr id="31" name="Rectangle 30"/>
            <p:cNvSpPr/>
            <p:nvPr/>
          </p:nvSpPr>
          <p:spPr>
            <a:xfrm>
              <a:off x="5868144" y="548680"/>
              <a:ext cx="2769443" cy="13681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6405339" y="1421278"/>
              <a:ext cx="223224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hr-HR" sz="1600" dirty="0" smtClean="0"/>
                <a:t>šuma i šikara hrasta</a:t>
              </a:r>
            </a:p>
            <a:p>
              <a:pPr>
                <a:lnSpc>
                  <a:spcPts val="1500"/>
                </a:lnSpc>
              </a:pPr>
              <a:r>
                <a:rPr lang="hr-HR" sz="1600" dirty="0" smtClean="0"/>
                <a:t>medunca i bijelog graba</a:t>
              </a:r>
              <a:endParaRPr lang="hr-HR" sz="1600" dirty="0"/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6405339" y="1010663"/>
              <a:ext cx="18425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600" dirty="0" smtClean="0"/>
                <a:t>makija hrasta crnike</a:t>
              </a:r>
              <a:endParaRPr lang="hr-HR" sz="16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05339" y="614458"/>
              <a:ext cx="1516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600" dirty="0" smtClean="0"/>
                <a:t>makija i masline</a:t>
              </a:r>
              <a:endParaRPr lang="hr-HR" sz="1600" dirty="0"/>
            </a:p>
          </p:txBody>
        </p:sp>
        <p:sp>
          <p:nvSpPr>
            <p:cNvPr id="35" name="Rectangle 34"/>
            <p:cNvSpPr/>
            <p:nvPr/>
          </p:nvSpPr>
          <p:spPr>
            <a:xfrm>
              <a:off x="5984520" y="653247"/>
              <a:ext cx="450330" cy="260977"/>
            </a:xfrm>
            <a:prstGeom prst="rect">
              <a:avLst/>
            </a:prstGeom>
            <a:solidFill>
              <a:srgbClr val="ED0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6" name="Rectangle 35"/>
            <p:cNvSpPr/>
            <p:nvPr/>
          </p:nvSpPr>
          <p:spPr>
            <a:xfrm>
              <a:off x="5984520" y="1055189"/>
              <a:ext cx="450330" cy="260977"/>
            </a:xfrm>
            <a:prstGeom prst="rect">
              <a:avLst/>
            </a:prstGeom>
            <a:solidFill>
              <a:srgbClr val="F700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7" name="Rectangle 36"/>
            <p:cNvSpPr/>
            <p:nvPr/>
          </p:nvSpPr>
          <p:spPr>
            <a:xfrm>
              <a:off x="5984520" y="1500738"/>
              <a:ext cx="450330" cy="260977"/>
            </a:xfrm>
            <a:prstGeom prst="rect">
              <a:avLst/>
            </a:prstGeom>
            <a:solidFill>
              <a:srgbClr val="FEC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253105" y="908720"/>
            <a:ext cx="2801597" cy="1368152"/>
            <a:chOff x="5868144" y="548680"/>
            <a:chExt cx="2801597" cy="1368152"/>
          </a:xfrm>
        </p:grpSpPr>
        <p:sp>
          <p:nvSpPr>
            <p:cNvPr id="39" name="Rectangle 38"/>
            <p:cNvSpPr/>
            <p:nvPr/>
          </p:nvSpPr>
          <p:spPr>
            <a:xfrm>
              <a:off x="5868144" y="548680"/>
              <a:ext cx="2769443" cy="13681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6405339" y="1459378"/>
              <a:ext cx="2232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1600" dirty="0"/>
                <a:t>bukovo-jelova šuma</a:t>
              </a:r>
            </a:p>
          </p:txBody>
        </p:sp>
        <p:sp>
          <p:nvSpPr>
            <p:cNvPr id="41" name="TextBox 40"/>
            <p:cNvSpPr txBox="1"/>
            <p:nvPr/>
          </p:nvSpPr>
          <p:spPr>
            <a:xfrm>
              <a:off x="6405339" y="1010663"/>
              <a:ext cx="127669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600" dirty="0"/>
                <a:t>bukova šuma</a:t>
              </a:r>
            </a:p>
          </p:txBody>
        </p:sp>
        <p:sp>
          <p:nvSpPr>
            <p:cNvPr id="42" name="TextBox 41"/>
            <p:cNvSpPr txBox="1"/>
            <p:nvPr/>
          </p:nvSpPr>
          <p:spPr>
            <a:xfrm>
              <a:off x="6405339" y="614458"/>
              <a:ext cx="226440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600" dirty="0"/>
                <a:t>bor, bukova šuma i šikara</a:t>
              </a:r>
            </a:p>
          </p:txBody>
        </p:sp>
        <p:sp>
          <p:nvSpPr>
            <p:cNvPr id="43" name="Rectangle 42"/>
            <p:cNvSpPr/>
            <p:nvPr/>
          </p:nvSpPr>
          <p:spPr>
            <a:xfrm>
              <a:off x="5984520" y="653247"/>
              <a:ext cx="450330" cy="260977"/>
            </a:xfrm>
            <a:prstGeom prst="rect">
              <a:avLst/>
            </a:prstGeom>
            <a:solidFill>
              <a:srgbClr val="7D58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44" name="Rectangle 43"/>
            <p:cNvSpPr/>
            <p:nvPr/>
          </p:nvSpPr>
          <p:spPr>
            <a:xfrm>
              <a:off x="5984520" y="1055189"/>
              <a:ext cx="450330" cy="260977"/>
            </a:xfrm>
            <a:prstGeom prst="rect">
              <a:avLst/>
            </a:prstGeom>
            <a:solidFill>
              <a:srgbClr val="1EA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45" name="Rectangle 44"/>
            <p:cNvSpPr/>
            <p:nvPr/>
          </p:nvSpPr>
          <p:spPr>
            <a:xfrm>
              <a:off x="5984520" y="1491213"/>
              <a:ext cx="450330" cy="260977"/>
            </a:xfrm>
            <a:prstGeom prst="rect">
              <a:avLst/>
            </a:prstGeom>
            <a:solidFill>
              <a:srgbClr val="9EE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71" name="Group 70"/>
          <p:cNvGrpSpPr/>
          <p:nvPr/>
        </p:nvGrpSpPr>
        <p:grpSpPr>
          <a:xfrm>
            <a:off x="5802482" y="2844261"/>
            <a:ext cx="3234014" cy="1667285"/>
            <a:chOff x="5724128" y="3038332"/>
            <a:chExt cx="3234014" cy="1667285"/>
          </a:xfrm>
        </p:grpSpPr>
        <p:sp>
          <p:nvSpPr>
            <p:cNvPr id="47" name="Rectangle 46"/>
            <p:cNvSpPr/>
            <p:nvPr/>
          </p:nvSpPr>
          <p:spPr>
            <a:xfrm>
              <a:off x="5724128" y="3038332"/>
              <a:ext cx="3234014" cy="1667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219245" y="3933248"/>
              <a:ext cx="25053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1600" dirty="0"/>
                <a:t>šume hrasta kitnjaka i graba</a:t>
              </a:r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219245" y="3524228"/>
              <a:ext cx="2709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600" dirty="0"/>
                <a:t>šuma hrasta kitnjaka i lužnjaka</a:t>
              </a: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19245" y="3115208"/>
              <a:ext cx="1479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600" dirty="0"/>
                <a:t>panonska stepa</a:t>
              </a:r>
            </a:p>
          </p:txBody>
        </p:sp>
        <p:sp>
          <p:nvSpPr>
            <p:cNvPr id="51" name="Rectangle 50"/>
            <p:cNvSpPr/>
            <p:nvPr/>
          </p:nvSpPr>
          <p:spPr>
            <a:xfrm>
              <a:off x="5797896" y="3153997"/>
              <a:ext cx="450330" cy="260977"/>
            </a:xfrm>
            <a:prstGeom prst="rect">
              <a:avLst/>
            </a:prstGeom>
            <a:solidFill>
              <a:srgbClr val="FFF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5797896" y="3566718"/>
              <a:ext cx="450330" cy="260977"/>
            </a:xfrm>
            <a:prstGeom prst="rect">
              <a:avLst/>
            </a:prstGeom>
            <a:solidFill>
              <a:srgbClr val="F9F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5797896" y="3979439"/>
              <a:ext cx="450330" cy="260977"/>
            </a:xfrm>
            <a:prstGeom prst="rect">
              <a:avLst/>
            </a:prstGeom>
            <a:solidFill>
              <a:srgbClr val="EC7E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6219245" y="4342269"/>
              <a:ext cx="2232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1600" dirty="0"/>
                <a:t>hrast medunac i cer</a:t>
              </a:r>
            </a:p>
          </p:txBody>
        </p:sp>
        <p:grpSp>
          <p:nvGrpSpPr>
            <p:cNvPr id="70" name="Group 69"/>
            <p:cNvGrpSpPr/>
            <p:nvPr/>
          </p:nvGrpSpPr>
          <p:grpSpPr>
            <a:xfrm>
              <a:off x="5797896" y="4386609"/>
              <a:ext cx="450330" cy="260977"/>
              <a:chOff x="5535602" y="4386609"/>
              <a:chExt cx="450330" cy="260977"/>
            </a:xfrm>
          </p:grpSpPr>
          <p:sp>
            <p:nvSpPr>
              <p:cNvPr id="58" name="Rectangle 57"/>
              <p:cNvSpPr/>
              <p:nvPr/>
            </p:nvSpPr>
            <p:spPr>
              <a:xfrm>
                <a:off x="5535602" y="4386609"/>
                <a:ext cx="450330" cy="260977"/>
              </a:xfrm>
              <a:prstGeom prst="rect">
                <a:avLst/>
              </a:prstGeom>
              <a:solidFill>
                <a:srgbClr val="FEC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grpSp>
            <p:nvGrpSpPr>
              <p:cNvPr id="68" name="Group 67"/>
              <p:cNvGrpSpPr/>
              <p:nvPr/>
            </p:nvGrpSpPr>
            <p:grpSpPr>
              <a:xfrm>
                <a:off x="5535602" y="4386609"/>
                <a:ext cx="450330" cy="260977"/>
                <a:chOff x="5797896" y="4392159"/>
                <a:chExt cx="450330" cy="260977"/>
              </a:xfrm>
            </p:grpSpPr>
            <p:cxnSp>
              <p:nvCxnSpPr>
                <p:cNvPr id="60" name="Straight Connector 59"/>
                <p:cNvCxnSpPr/>
                <p:nvPr/>
              </p:nvCxnSpPr>
              <p:spPr>
                <a:xfrm>
                  <a:off x="5797896" y="4392159"/>
                  <a:ext cx="0" cy="2609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1" name="Straight Connector 60"/>
                <p:cNvCxnSpPr/>
                <p:nvPr/>
              </p:nvCxnSpPr>
              <p:spPr>
                <a:xfrm>
                  <a:off x="5872951" y="4392159"/>
                  <a:ext cx="0" cy="2609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/>
                <p:cNvCxnSpPr/>
                <p:nvPr/>
              </p:nvCxnSpPr>
              <p:spPr>
                <a:xfrm>
                  <a:off x="5948006" y="4392159"/>
                  <a:ext cx="0" cy="2609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3" name="Straight Connector 62"/>
                <p:cNvCxnSpPr/>
                <p:nvPr/>
              </p:nvCxnSpPr>
              <p:spPr>
                <a:xfrm>
                  <a:off x="6023061" y="4392159"/>
                  <a:ext cx="0" cy="2609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/>
                <p:cNvCxnSpPr/>
                <p:nvPr/>
              </p:nvCxnSpPr>
              <p:spPr>
                <a:xfrm>
                  <a:off x="6098116" y="4392159"/>
                  <a:ext cx="0" cy="2609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5" name="Straight Connector 64"/>
                <p:cNvCxnSpPr/>
                <p:nvPr/>
              </p:nvCxnSpPr>
              <p:spPr>
                <a:xfrm>
                  <a:off x="6173171" y="4392159"/>
                  <a:ext cx="0" cy="2609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6" name="Straight Connector 65"/>
                <p:cNvCxnSpPr/>
                <p:nvPr/>
              </p:nvCxnSpPr>
              <p:spPr>
                <a:xfrm>
                  <a:off x="6248226" y="4392159"/>
                  <a:ext cx="0" cy="2609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1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25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25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0415" y="620688"/>
            <a:ext cx="9078089" cy="6237336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marL="180000" indent="-288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400" dirty="0" smtClean="0">
                <a:solidFill>
                  <a:schemeClr val="tx1"/>
                </a:solidFill>
              </a:rPr>
              <a:t>izražen utjecaj </a:t>
            </a:r>
            <a:r>
              <a:rPr lang="hr-HR" sz="2400" b="1" dirty="0" smtClean="0">
                <a:solidFill>
                  <a:srgbClr val="FF0000"/>
                </a:solidFill>
              </a:rPr>
              <a:t>sredozemne klime </a:t>
            </a:r>
            <a:r>
              <a:rPr lang="hr-HR" sz="2400" dirty="0" smtClean="0">
                <a:solidFill>
                  <a:schemeClr val="tx1"/>
                </a:solidFill>
              </a:rPr>
              <a:t>(</a:t>
            </a:r>
            <a:r>
              <a:rPr lang="hr-HR" sz="2400" i="1" dirty="0" err="1" smtClean="0">
                <a:solidFill>
                  <a:schemeClr val="tx1"/>
                </a:solidFill>
              </a:rPr>
              <a:t>Csa</a:t>
            </a:r>
            <a:r>
              <a:rPr lang="hr-HR" sz="2400" dirty="0" smtClean="0">
                <a:solidFill>
                  <a:schemeClr val="tx1"/>
                </a:solidFill>
              </a:rPr>
              <a:t>) i </a:t>
            </a:r>
            <a:r>
              <a:rPr lang="hr-HR" sz="2400" b="1" dirty="0" smtClean="0">
                <a:solidFill>
                  <a:srgbClr val="FF0000"/>
                </a:solidFill>
              </a:rPr>
              <a:t>čovjeka</a:t>
            </a:r>
            <a:r>
              <a:rPr lang="hr-HR" sz="2400" b="1" dirty="0" smtClean="0">
                <a:solidFill>
                  <a:schemeClr val="tx1"/>
                </a:solidFill>
              </a:rPr>
              <a:t> </a:t>
            </a:r>
            <a:r>
              <a:rPr lang="hr-HR" sz="2400" dirty="0" smtClean="0">
                <a:solidFill>
                  <a:schemeClr val="tx1"/>
                </a:solidFill>
              </a:rPr>
              <a:t>na tlo i vegetaciju</a:t>
            </a:r>
          </a:p>
          <a:p>
            <a:pPr marL="180000" indent="-288000">
              <a:spcBef>
                <a:spcPts val="1200"/>
              </a:spcBef>
              <a:buFont typeface="Calibri" pitchFamily="34" charset="0"/>
              <a:buChar char="–"/>
            </a:pPr>
            <a:r>
              <a:rPr lang="hr-HR" sz="2400" dirty="0" smtClean="0">
                <a:solidFill>
                  <a:schemeClr val="tx1"/>
                </a:solidFill>
              </a:rPr>
              <a:t>najraširenija </a:t>
            </a:r>
            <a:r>
              <a:rPr lang="hr-HR" sz="2400" b="1" dirty="0" smtClean="0">
                <a:solidFill>
                  <a:srgbClr val="FF0000"/>
                </a:solidFill>
              </a:rPr>
              <a:t>obojena tla</a:t>
            </a:r>
          </a:p>
          <a:p>
            <a:pPr marL="576000" lvl="1" indent="-288000">
              <a:buFont typeface="Calibri" pitchFamily="34" charset="0"/>
              <a:buChar char="–"/>
            </a:pPr>
            <a:r>
              <a:rPr lang="hr-HR" sz="2400" dirty="0" smtClean="0">
                <a:solidFill>
                  <a:schemeClr val="tx1"/>
                </a:solidFill>
              </a:rPr>
              <a:t>crvenica</a:t>
            </a:r>
          </a:p>
          <a:p>
            <a:pPr marL="576000" lvl="1" indent="-288000">
              <a:buFont typeface="Calibri" pitchFamily="34" charset="0"/>
              <a:buChar char="–"/>
            </a:pPr>
            <a:r>
              <a:rPr lang="hr-HR" sz="2400" dirty="0" smtClean="0">
                <a:solidFill>
                  <a:schemeClr val="tx1"/>
                </a:solidFill>
              </a:rPr>
              <a:t>smeđa tla</a:t>
            </a:r>
          </a:p>
          <a:p>
            <a:pPr marL="288000" indent="-288000">
              <a:spcBef>
                <a:spcPts val="1200"/>
              </a:spcBef>
              <a:buFont typeface="Calibri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</a:rPr>
              <a:t>vegetacija prilagođena klimi </a:t>
            </a:r>
            <a:r>
              <a:rPr lang="hr-HR" sz="2400" dirty="0" smtClean="0">
                <a:solidFill>
                  <a:schemeClr val="tx1"/>
                </a:solidFill>
              </a:rPr>
              <a:t/>
            </a:r>
            <a:br>
              <a:rPr lang="hr-HR" sz="2400" dirty="0" smtClean="0">
                <a:solidFill>
                  <a:schemeClr val="tx1"/>
                </a:solidFill>
              </a:rPr>
            </a:br>
            <a:r>
              <a:rPr lang="hr-HR" sz="2400" dirty="0" smtClean="0">
                <a:solidFill>
                  <a:schemeClr val="tx1"/>
                </a:solidFill>
              </a:rPr>
              <a:t>(tvrdolisno bilje)</a:t>
            </a:r>
          </a:p>
          <a:p>
            <a:pPr marL="576000" lvl="1" indent="-288000">
              <a:buFont typeface="Calibri" pitchFamily="34" charset="0"/>
              <a:buChar char="–"/>
            </a:pPr>
            <a:r>
              <a:rPr lang="hr-HR" sz="2400" dirty="0" smtClean="0">
                <a:solidFill>
                  <a:schemeClr val="tx1"/>
                </a:solidFill>
              </a:rPr>
              <a:t>zimzeleni hrast crnika</a:t>
            </a:r>
          </a:p>
          <a:p>
            <a:pPr marL="576000" lvl="1" indent="-288000">
              <a:buFont typeface="Calibri" pitchFamily="34" charset="0"/>
              <a:buChar char="–"/>
            </a:pPr>
            <a:r>
              <a:rPr lang="hr-HR" sz="2400" dirty="0" smtClean="0">
                <a:solidFill>
                  <a:schemeClr val="tx1"/>
                </a:solidFill>
              </a:rPr>
              <a:t>bor i čempres</a:t>
            </a:r>
          </a:p>
          <a:p>
            <a:pPr marL="576000" lvl="1" indent="-288000">
              <a:buFont typeface="Calibri" pitchFamily="34" charset="0"/>
              <a:buChar char="–"/>
            </a:pPr>
            <a:r>
              <a:rPr lang="hr-HR" sz="2400" dirty="0" smtClean="0">
                <a:solidFill>
                  <a:schemeClr val="tx1"/>
                </a:solidFill>
              </a:rPr>
              <a:t>makija, </a:t>
            </a:r>
            <a:r>
              <a:rPr lang="hr-HR" sz="2400" dirty="0" err="1" smtClean="0">
                <a:solidFill>
                  <a:schemeClr val="tx1"/>
                </a:solidFill>
              </a:rPr>
              <a:t>garig</a:t>
            </a:r>
            <a:r>
              <a:rPr lang="hr-HR" sz="2400" dirty="0" smtClean="0">
                <a:solidFill>
                  <a:schemeClr val="tx1"/>
                </a:solidFill>
              </a:rPr>
              <a:t> i kamenjar</a:t>
            </a:r>
          </a:p>
          <a:p>
            <a:pPr marL="745200" lvl="1" indent="-288000">
              <a:spcBef>
                <a:spcPts val="600"/>
              </a:spcBef>
              <a:buFont typeface="Calibri" pitchFamily="34" charset="0"/>
              <a:buChar char="–"/>
            </a:pPr>
            <a:endParaRPr lang="hr-HR" sz="2400" dirty="0" smtClean="0">
              <a:solidFill>
                <a:schemeClr val="tx1"/>
              </a:solidFill>
            </a:endParaRPr>
          </a:p>
          <a:p>
            <a:pPr marL="288000" indent="-288000">
              <a:spcBef>
                <a:spcPts val="600"/>
              </a:spcBef>
              <a:buFont typeface="Calibri" pitchFamily="34" charset="0"/>
              <a:buChar char="–"/>
            </a:pPr>
            <a:endParaRPr lang="hr-HR" sz="2400" dirty="0">
              <a:solidFill>
                <a:schemeClr val="tx1"/>
              </a:solidFill>
            </a:endParaRPr>
          </a:p>
        </p:txBody>
      </p:sp>
      <p:pic>
        <p:nvPicPr>
          <p:cNvPr id="37" name="Picture 36"/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45696" y="1124744"/>
            <a:ext cx="5934816" cy="5276733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hr-HR" b="1" dirty="0" smtClean="0"/>
              <a:t>Primorsko</a:t>
            </a:r>
            <a:r>
              <a:rPr lang="hr-HR" dirty="0" smtClean="0"/>
              <a:t> klimatsko-vegetacijsko </a:t>
            </a:r>
            <a:r>
              <a:rPr lang="hr-HR" b="1" dirty="0" smtClean="0"/>
              <a:t>područje</a:t>
            </a:r>
            <a:endParaRPr lang="hr-HR" b="1" dirty="0"/>
          </a:p>
        </p:txBody>
      </p:sp>
      <p:grpSp>
        <p:nvGrpSpPr>
          <p:cNvPr id="10" name="Group 9"/>
          <p:cNvGrpSpPr/>
          <p:nvPr/>
        </p:nvGrpSpPr>
        <p:grpSpPr>
          <a:xfrm>
            <a:off x="6149243" y="1481339"/>
            <a:ext cx="2769443" cy="1368152"/>
            <a:chOff x="5868144" y="548680"/>
            <a:chExt cx="2769443" cy="1368152"/>
          </a:xfrm>
        </p:grpSpPr>
        <p:sp>
          <p:nvSpPr>
            <p:cNvPr id="7" name="Rectangle 6"/>
            <p:cNvSpPr/>
            <p:nvPr/>
          </p:nvSpPr>
          <p:spPr>
            <a:xfrm>
              <a:off x="5868144" y="548680"/>
              <a:ext cx="2769443" cy="1368152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16" name="TextBox 15"/>
            <p:cNvSpPr txBox="1"/>
            <p:nvPr/>
          </p:nvSpPr>
          <p:spPr>
            <a:xfrm>
              <a:off x="6405339" y="1421278"/>
              <a:ext cx="223224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lnSpc>
                  <a:spcPts val="1500"/>
                </a:lnSpc>
              </a:pPr>
              <a:r>
                <a:rPr lang="hr-HR" sz="1600" dirty="0" smtClean="0"/>
                <a:t>šuma i šikara hrasta</a:t>
              </a:r>
            </a:p>
            <a:p>
              <a:pPr>
                <a:lnSpc>
                  <a:spcPts val="1500"/>
                </a:lnSpc>
              </a:pPr>
              <a:r>
                <a:rPr lang="hr-HR" sz="1600" dirty="0" smtClean="0"/>
                <a:t>medunca i bijelog graba</a:t>
              </a:r>
              <a:endParaRPr lang="hr-HR" sz="1600" dirty="0"/>
            </a:p>
          </p:txBody>
        </p:sp>
        <p:sp>
          <p:nvSpPr>
            <p:cNvPr id="17" name="TextBox 16"/>
            <p:cNvSpPr txBox="1"/>
            <p:nvPr/>
          </p:nvSpPr>
          <p:spPr>
            <a:xfrm>
              <a:off x="6405339" y="1010663"/>
              <a:ext cx="1842556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600" dirty="0" smtClean="0"/>
                <a:t>makija hrasta crnike</a:t>
              </a:r>
              <a:endParaRPr lang="hr-HR" sz="1600" dirty="0"/>
            </a:p>
          </p:txBody>
        </p:sp>
        <p:sp>
          <p:nvSpPr>
            <p:cNvPr id="18" name="TextBox 17"/>
            <p:cNvSpPr txBox="1"/>
            <p:nvPr/>
          </p:nvSpPr>
          <p:spPr>
            <a:xfrm>
              <a:off x="6405339" y="614458"/>
              <a:ext cx="151676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600" dirty="0" smtClean="0"/>
                <a:t>makija i masline</a:t>
              </a:r>
              <a:endParaRPr lang="hr-HR" sz="1600" dirty="0"/>
            </a:p>
          </p:txBody>
        </p:sp>
        <p:sp>
          <p:nvSpPr>
            <p:cNvPr id="5" name="Rectangle 4"/>
            <p:cNvSpPr/>
            <p:nvPr/>
          </p:nvSpPr>
          <p:spPr>
            <a:xfrm>
              <a:off x="5984520" y="653247"/>
              <a:ext cx="450330" cy="260977"/>
            </a:xfrm>
            <a:prstGeom prst="rect">
              <a:avLst/>
            </a:prstGeom>
            <a:solidFill>
              <a:srgbClr val="ED003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5984520" y="1055189"/>
              <a:ext cx="450330" cy="260977"/>
            </a:xfrm>
            <a:prstGeom prst="rect">
              <a:avLst/>
            </a:prstGeom>
            <a:solidFill>
              <a:srgbClr val="F7009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25" name="Rectangle 24"/>
            <p:cNvSpPr/>
            <p:nvPr/>
          </p:nvSpPr>
          <p:spPr>
            <a:xfrm>
              <a:off x="5984520" y="1500738"/>
              <a:ext cx="450330" cy="260977"/>
            </a:xfrm>
            <a:prstGeom prst="rect">
              <a:avLst/>
            </a:prstGeom>
            <a:solidFill>
              <a:srgbClr val="FEC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  <p:grpSp>
        <p:nvGrpSpPr>
          <p:cNvPr id="28" name="Group 27"/>
          <p:cNvGrpSpPr/>
          <p:nvPr/>
        </p:nvGrpSpPr>
        <p:grpSpPr>
          <a:xfrm>
            <a:off x="189747" y="4471682"/>
            <a:ext cx="4742293" cy="2281784"/>
            <a:chOff x="4649424" y="4437112"/>
            <a:chExt cx="4531088" cy="2350924"/>
          </a:xfrm>
        </p:grpSpPr>
        <p:grpSp>
          <p:nvGrpSpPr>
            <p:cNvPr id="29" name="Group 28"/>
            <p:cNvGrpSpPr/>
            <p:nvPr/>
          </p:nvGrpSpPr>
          <p:grpSpPr>
            <a:xfrm>
              <a:off x="4649424" y="4590110"/>
              <a:ext cx="4531088" cy="2197926"/>
              <a:chOff x="4572000" y="4638025"/>
              <a:chExt cx="4608512" cy="2235484"/>
            </a:xfrm>
          </p:grpSpPr>
          <p:pic>
            <p:nvPicPr>
              <p:cNvPr id="32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email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25000"/>
                        </a14:imgEffect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6857789" y="4638025"/>
                <a:ext cx="2322723" cy="223548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pic>
            <p:nvPicPr>
              <p:cNvPr id="33" name="Picture 3"/>
              <p:cNvPicPr>
                <a:picLocks noChangeAspect="1" noChangeArrowheads="1"/>
              </p:cNvPicPr>
              <p:nvPr/>
            </p:nvPicPr>
            <p:blipFill rotWithShape="1">
              <a:blip r:embed="rId5" cstate="email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25000"/>
                        </a14:imgEffect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4572000" y="4652805"/>
                <a:ext cx="2279104" cy="220757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</p:grpSp>
        <p:sp>
          <p:nvSpPr>
            <p:cNvPr id="30" name="TextBox 29"/>
            <p:cNvSpPr txBox="1"/>
            <p:nvPr/>
          </p:nvSpPr>
          <p:spPr>
            <a:xfrm>
              <a:off x="5187609" y="4437112"/>
              <a:ext cx="968567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/>
                <a:t>Split</a:t>
              </a:r>
              <a:endParaRPr lang="hr-HR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7596336" y="4437112"/>
              <a:ext cx="792088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hr-HR" b="1" dirty="0" smtClean="0"/>
                <a:t>Hvar</a:t>
              </a:r>
              <a:endParaRPr lang="hr-HR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25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0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2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93986" y="147398"/>
            <a:ext cx="2965846" cy="3180541"/>
            <a:chOff x="93986" y="147399"/>
            <a:chExt cx="2965846" cy="3180541"/>
          </a:xfrm>
        </p:grpSpPr>
        <p:pic>
          <p:nvPicPr>
            <p:cNvPr id="2050" name="Picture 2" descr="http://upload.wikimedia.org/wikipedia/commons/2/24/HolmOak.jpg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3986" y="147399"/>
              <a:ext cx="2965846" cy="3180541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22" name="TextBox 21"/>
            <p:cNvSpPr txBox="1"/>
            <p:nvPr/>
          </p:nvSpPr>
          <p:spPr>
            <a:xfrm>
              <a:off x="153823" y="2915652"/>
              <a:ext cx="1273041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hr-HR" dirty="0" smtClean="0"/>
                <a:t>hrast crnika</a:t>
              </a:r>
              <a:endParaRPr lang="hr-HR" dirty="0"/>
            </a:p>
          </p:txBody>
        </p:sp>
      </p:grpSp>
      <p:grpSp>
        <p:nvGrpSpPr>
          <p:cNvPr id="6" name="Group 5"/>
          <p:cNvGrpSpPr/>
          <p:nvPr/>
        </p:nvGrpSpPr>
        <p:grpSpPr>
          <a:xfrm>
            <a:off x="6372201" y="147398"/>
            <a:ext cx="2637656" cy="4189248"/>
            <a:chOff x="6372201" y="147398"/>
            <a:chExt cx="2637656" cy="4189248"/>
          </a:xfrm>
        </p:grpSpPr>
        <p:pic>
          <p:nvPicPr>
            <p:cNvPr id="10" name="Picture 2"/>
            <p:cNvPicPr>
              <a:picLocks noChangeAspect="1" noChangeArrowheads="1"/>
            </p:cNvPicPr>
            <p:nvPr/>
          </p:nvPicPr>
          <p:blipFill rotWithShape="1"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6372201" y="147398"/>
              <a:ext cx="2637656" cy="4189248"/>
            </a:xfrm>
            <a:prstGeom prst="rect">
              <a:avLst/>
            </a:prstGeom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9" name="TextBox 18"/>
            <p:cNvSpPr txBox="1"/>
            <p:nvPr/>
          </p:nvSpPr>
          <p:spPr>
            <a:xfrm>
              <a:off x="6436598" y="3942127"/>
              <a:ext cx="2524906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hr-HR" dirty="0" smtClean="0"/>
                <a:t>makija je zimzelena šikara</a:t>
              </a:r>
              <a:endParaRPr lang="hr-HR" dirty="0"/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4622087" y="4440131"/>
            <a:ext cx="4357718" cy="2275968"/>
            <a:chOff x="4622087" y="4440131"/>
            <a:chExt cx="4357718" cy="2275968"/>
          </a:xfrm>
        </p:grpSpPr>
        <p:pic>
          <p:nvPicPr>
            <p:cNvPr id="15" name="Picture 5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622087" y="4440131"/>
              <a:ext cx="4357718" cy="227596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6" name="TextBox 15"/>
            <p:cNvSpPr txBox="1"/>
            <p:nvPr/>
          </p:nvSpPr>
          <p:spPr>
            <a:xfrm>
              <a:off x="8013800" y="6318698"/>
              <a:ext cx="925691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hr-HR" dirty="0" smtClean="0"/>
                <a:t>crvenica</a:t>
              </a:r>
              <a:endParaRPr lang="hr-HR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120093" y="4081344"/>
            <a:ext cx="4379367" cy="2585507"/>
            <a:chOff x="120093" y="4081344"/>
            <a:chExt cx="4379367" cy="2585507"/>
          </a:xfrm>
        </p:grpSpPr>
        <p:pic>
          <p:nvPicPr>
            <p:cNvPr id="2053" name="Picture 5"/>
            <p:cNvPicPr>
              <a:picLocks noChangeAspect="1" noChangeArrowheads="1"/>
            </p:cNvPicPr>
            <p:nvPr/>
          </p:nvPicPr>
          <p:blipFill>
            <a:blip r:embed="rId8" cstate="email">
              <a:extLst>
                <a:ext uri="{BEBA8EAE-BF5A-486C-A8C5-ECC9F3942E4B}">
                  <a14:imgProps xmlns:a14="http://schemas.microsoft.com/office/drawing/2010/main">
                    <a14:imgLayer r:embed="rId9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20093" y="4081344"/>
              <a:ext cx="4379367" cy="2581267"/>
            </a:xfrm>
            <a:prstGeom prst="rect">
              <a:avLst/>
            </a:prstGeom>
            <a:ln>
              <a:noFill/>
            </a:ln>
            <a:effectLst/>
          </p:spPr>
        </p:pic>
        <p:sp>
          <p:nvSpPr>
            <p:cNvPr id="18" name="TextBox 17"/>
            <p:cNvSpPr txBox="1"/>
            <p:nvPr/>
          </p:nvSpPr>
          <p:spPr>
            <a:xfrm>
              <a:off x="153823" y="6297519"/>
              <a:ext cx="1062342" cy="3693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hr-HR" dirty="0" smtClean="0"/>
                <a:t>kamenjar</a:t>
              </a:r>
              <a:endParaRPr lang="hr-HR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143872" y="147398"/>
            <a:ext cx="3109430" cy="4145907"/>
            <a:chOff x="3190762" y="155189"/>
            <a:chExt cx="3109430" cy="4145907"/>
          </a:xfrm>
        </p:grpSpPr>
        <p:pic>
          <p:nvPicPr>
            <p:cNvPr id="2052" name="Picture 4" descr="http://www.zadarskilist.hr/media/base/hrast_medunac.jpg"/>
            <p:cNvPicPr>
              <a:picLocks noChangeAspect="1" noChangeArrowheads="1"/>
            </p:cNvPicPr>
            <p:nvPr/>
          </p:nvPicPr>
          <p:blipFill>
            <a:blip r:embed="rId10" cstate="email">
              <a:extLst>
                <a:ext uri="{BEBA8EAE-BF5A-486C-A8C5-ECC9F3942E4B}">
                  <a14:imgProps xmlns:a14="http://schemas.microsoft.com/office/drawing/2010/main">
                    <a14:imgLayer r:embed="rId11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90762" y="155189"/>
              <a:ext cx="3109430" cy="4145907"/>
            </a:xfrm>
            <a:prstGeom prst="rect">
              <a:avLst/>
            </a:prstGeom>
            <a:ln w="38100">
              <a:noFill/>
            </a:ln>
            <a:effectLst/>
          </p:spPr>
        </p:pic>
        <p:sp>
          <p:nvSpPr>
            <p:cNvPr id="17" name="TextBox 16"/>
            <p:cNvSpPr txBox="1"/>
            <p:nvPr/>
          </p:nvSpPr>
          <p:spPr>
            <a:xfrm>
              <a:off x="3239944" y="3872614"/>
              <a:ext cx="1583190" cy="369332"/>
            </a:xfrm>
            <a:prstGeom prst="rect">
              <a:avLst/>
            </a:prstGeom>
            <a:solidFill>
              <a:schemeClr val="bg1"/>
            </a:solidFill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hr-HR" dirty="0" smtClean="0"/>
                <a:t>hrast medunac</a:t>
              </a:r>
              <a:endParaRPr lang="hr-HR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" name="Picture 27"/>
          <p:cNvPicPr>
            <a:picLocks noChangeAspect="1"/>
          </p:cNvPicPr>
          <p:nvPr/>
        </p:nvPicPr>
        <p:blipFill rotWithShape="1"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4782065" y="1988840"/>
            <a:ext cx="4361935" cy="4869160"/>
          </a:xfrm>
          <a:prstGeom prst="rect">
            <a:avLst/>
          </a:prstGeom>
          <a:effectLst/>
        </p:spPr>
      </p:pic>
      <p:sp>
        <p:nvSpPr>
          <p:cNvPr id="9" name="Rectangle 8"/>
          <p:cNvSpPr/>
          <p:nvPr/>
        </p:nvSpPr>
        <p:spPr>
          <a:xfrm>
            <a:off x="23464" y="544442"/>
            <a:ext cx="5354416" cy="374865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rIns="72000" bIns="90000" rtlCol="0" anchor="t"/>
          <a:lstStyle/>
          <a:p>
            <a:pPr marL="288000" indent="-288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400" dirty="0" smtClean="0">
                <a:solidFill>
                  <a:schemeClr val="tx1"/>
                </a:solidFill>
              </a:rPr>
              <a:t>dominiraju </a:t>
            </a:r>
            <a:r>
              <a:rPr lang="hr-HR" sz="2400" b="1" dirty="0" err="1" smtClean="0">
                <a:solidFill>
                  <a:srgbClr val="FF0000"/>
                </a:solidFill>
              </a:rPr>
              <a:t>podzoli</a:t>
            </a:r>
            <a:r>
              <a:rPr lang="hr-HR" sz="2400" dirty="0" smtClean="0">
                <a:solidFill>
                  <a:schemeClr val="tx1"/>
                </a:solidFill>
              </a:rPr>
              <a:t> – smeđa isprana tla</a:t>
            </a:r>
            <a:br>
              <a:rPr lang="hr-HR" sz="2400" dirty="0" smtClean="0">
                <a:solidFill>
                  <a:schemeClr val="tx1"/>
                </a:solidFill>
              </a:rPr>
            </a:br>
            <a:r>
              <a:rPr lang="hr-HR" sz="2400" dirty="0" smtClean="0">
                <a:solidFill>
                  <a:schemeClr val="tx1"/>
                </a:solidFill>
              </a:rPr>
              <a:t>(zbog učestalih padalina i otapanja snijega)</a:t>
            </a:r>
          </a:p>
          <a:p>
            <a:pPr marL="180000" indent="-288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400" dirty="0" smtClean="0">
                <a:solidFill>
                  <a:schemeClr val="tx1"/>
                </a:solidFill>
              </a:rPr>
              <a:t>tla siromašna hranjivim tvarima</a:t>
            </a:r>
          </a:p>
          <a:p>
            <a:pPr marL="180000" indent="-288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400" b="1" dirty="0" smtClean="0">
                <a:solidFill>
                  <a:srgbClr val="FF0000"/>
                </a:solidFill>
              </a:rPr>
              <a:t>vegetacija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>
                <a:solidFill>
                  <a:schemeClr val="tx1"/>
                </a:solidFill>
              </a:rPr>
              <a:t>ovisi o nadmorskoj visini</a:t>
            </a:r>
          </a:p>
          <a:p>
            <a:pPr marL="180000" indent="-288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400" dirty="0" smtClean="0">
                <a:solidFill>
                  <a:schemeClr val="tx1"/>
                </a:solidFill>
              </a:rPr>
              <a:t>najzastupljenije su </a:t>
            </a:r>
            <a:r>
              <a:rPr lang="hr-HR" sz="2400" b="1" dirty="0" smtClean="0">
                <a:solidFill>
                  <a:srgbClr val="FF0000"/>
                </a:solidFill>
              </a:rPr>
              <a:t>šume</a:t>
            </a:r>
            <a:r>
              <a:rPr lang="hr-HR" sz="2400" b="1" dirty="0" smtClean="0">
                <a:solidFill>
                  <a:schemeClr val="tx1"/>
                </a:solidFill>
              </a:rPr>
              <a:t> </a:t>
            </a:r>
            <a:r>
              <a:rPr lang="hr-HR" sz="2400" dirty="0" smtClean="0">
                <a:solidFill>
                  <a:schemeClr val="tx1"/>
                </a:solidFill>
              </a:rPr>
              <a:t>i </a:t>
            </a:r>
            <a:r>
              <a:rPr lang="hr-HR" sz="2400" b="1" dirty="0" smtClean="0">
                <a:solidFill>
                  <a:srgbClr val="FF0000"/>
                </a:solidFill>
              </a:rPr>
              <a:t>livade</a:t>
            </a:r>
          </a:p>
          <a:p>
            <a:pPr marL="576000" lvl="1" indent="-28800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400" dirty="0" smtClean="0">
                <a:solidFill>
                  <a:schemeClr val="tx1"/>
                </a:solidFill>
              </a:rPr>
              <a:t>bukva, jela, smreka, klekovina</a:t>
            </a:r>
          </a:p>
          <a:p>
            <a:pPr marL="576000" lvl="1" indent="-28800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400" dirty="0" smtClean="0">
                <a:solidFill>
                  <a:schemeClr val="tx1"/>
                </a:solidFill>
              </a:rPr>
              <a:t>iznad 1600 m goleti</a:t>
            </a:r>
          </a:p>
          <a:p>
            <a:pPr marL="576000" lvl="1" indent="-288000">
              <a:spcBef>
                <a:spcPts val="300"/>
              </a:spcBef>
              <a:buFont typeface="Calibri" pitchFamily="34" charset="0"/>
              <a:buChar char="–"/>
            </a:pPr>
            <a:r>
              <a:rPr lang="hr-HR" sz="2400" dirty="0" smtClean="0">
                <a:solidFill>
                  <a:schemeClr val="tx1"/>
                </a:solidFill>
              </a:rPr>
              <a:t>prašume </a:t>
            </a:r>
            <a:r>
              <a:rPr lang="hr-HR" sz="2400" i="1" dirty="0" smtClean="0">
                <a:solidFill>
                  <a:schemeClr val="tx1"/>
                </a:solidFill>
              </a:rPr>
              <a:t>(</a:t>
            </a:r>
            <a:r>
              <a:rPr lang="hr-HR" sz="2400" i="1" dirty="0" err="1" smtClean="0">
                <a:solidFill>
                  <a:schemeClr val="tx1"/>
                </a:solidFill>
              </a:rPr>
              <a:t>Čorkova</a:t>
            </a:r>
            <a:r>
              <a:rPr lang="hr-HR" sz="2400" i="1" dirty="0" smtClean="0">
                <a:solidFill>
                  <a:schemeClr val="tx1"/>
                </a:solidFill>
              </a:rPr>
              <a:t> uvala)</a:t>
            </a:r>
          </a:p>
          <a:p>
            <a:pPr marL="745200" lvl="1" indent="-288000">
              <a:spcBef>
                <a:spcPts val="600"/>
              </a:spcBef>
              <a:buFont typeface="Calibri" pitchFamily="34" charset="0"/>
              <a:buChar char="–"/>
            </a:pPr>
            <a:endParaRPr lang="hr-HR" sz="2400" dirty="0" smtClean="0">
              <a:solidFill>
                <a:schemeClr val="tx1"/>
              </a:solidFill>
            </a:endParaRPr>
          </a:p>
          <a:p>
            <a:pPr marL="288000" indent="-288000">
              <a:spcBef>
                <a:spcPts val="600"/>
              </a:spcBef>
              <a:buFont typeface="Calibri" pitchFamily="34" charset="0"/>
              <a:buChar char="–"/>
            </a:pPr>
            <a:endParaRPr lang="hr-HR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l"/>
            <a:r>
              <a:rPr lang="hr-HR" sz="3200" b="1" dirty="0" smtClean="0"/>
              <a:t>Gorsko-</a:t>
            </a:r>
            <a:r>
              <a:rPr lang="hr-HR" sz="3200" b="1" dirty="0" err="1" smtClean="0"/>
              <a:t>kotlinsko</a:t>
            </a:r>
            <a:r>
              <a:rPr lang="hr-HR" sz="3200" dirty="0" smtClean="0"/>
              <a:t> klimatsko-vegetacijsko </a:t>
            </a:r>
            <a:r>
              <a:rPr lang="hr-HR" sz="3200" b="1" dirty="0" smtClean="0"/>
              <a:t>područje</a:t>
            </a:r>
            <a:endParaRPr lang="hr-HR" sz="3200" b="1" dirty="0"/>
          </a:p>
        </p:txBody>
      </p:sp>
      <p:grpSp>
        <p:nvGrpSpPr>
          <p:cNvPr id="18" name="Group 17"/>
          <p:cNvGrpSpPr/>
          <p:nvPr/>
        </p:nvGrpSpPr>
        <p:grpSpPr>
          <a:xfrm>
            <a:off x="225696" y="4433808"/>
            <a:ext cx="4850360" cy="2379569"/>
            <a:chOff x="225696" y="4433808"/>
            <a:chExt cx="4850360" cy="2379569"/>
          </a:xfrm>
        </p:grpSpPr>
        <p:grpSp>
          <p:nvGrpSpPr>
            <p:cNvPr id="40" name="Group 39"/>
            <p:cNvGrpSpPr/>
            <p:nvPr/>
          </p:nvGrpSpPr>
          <p:grpSpPr>
            <a:xfrm>
              <a:off x="225696" y="4433808"/>
              <a:ext cx="2426324" cy="2379568"/>
              <a:chOff x="2044093" y="3706792"/>
              <a:chExt cx="3010547" cy="2952533"/>
            </a:xfrm>
          </p:grpSpPr>
          <p:pic>
            <p:nvPicPr>
              <p:cNvPr id="41" name="Picture 2"/>
              <p:cNvPicPr>
                <a:picLocks noChangeAspect="1" noChangeArrowheads="1"/>
              </p:cNvPicPr>
              <p:nvPr/>
            </p:nvPicPr>
            <p:blipFill rotWithShape="1">
              <a:blip r:embed="rId3" cstate="email">
                <a:extLst>
                  <a:ext uri="{BEBA8EAE-BF5A-486C-A8C5-ECC9F3942E4B}">
                    <a14:imgProps xmlns:a14="http://schemas.microsoft.com/office/drawing/2010/main">
                      <a14:imgLayer r:embed="rId4">
                        <a14:imgEffect>
                          <a14:sharpenSoften amount="25000"/>
                        </a14:imgEffect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2044093" y="3706792"/>
                <a:ext cx="3010547" cy="29525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2" name="TextBox 41"/>
              <p:cNvSpPr txBox="1"/>
              <p:nvPr/>
            </p:nvSpPr>
            <p:spPr>
              <a:xfrm>
                <a:off x="2399356" y="3738759"/>
                <a:ext cx="20882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hr-HR" b="1" dirty="0" smtClean="0"/>
                  <a:t>Zavižan </a:t>
                </a:r>
              </a:p>
            </p:txBody>
          </p:sp>
        </p:grpSp>
        <p:grpSp>
          <p:nvGrpSpPr>
            <p:cNvPr id="45" name="Group 44"/>
            <p:cNvGrpSpPr/>
            <p:nvPr/>
          </p:nvGrpSpPr>
          <p:grpSpPr>
            <a:xfrm>
              <a:off x="2625203" y="4443548"/>
              <a:ext cx="2450853" cy="2369829"/>
              <a:chOff x="5525772" y="3660856"/>
              <a:chExt cx="3040984" cy="2940450"/>
            </a:xfrm>
          </p:grpSpPr>
          <p:pic>
            <p:nvPicPr>
              <p:cNvPr id="47" name="Picture 2"/>
              <p:cNvPicPr>
                <a:picLocks noChangeAspect="1" noChangeArrowheads="1"/>
              </p:cNvPicPr>
              <p:nvPr/>
            </p:nvPicPr>
            <p:blipFill rotWithShape="1">
              <a:blip r:embed="rId5" cstate="email">
                <a:extLst>
                  <a:ext uri="{BEBA8EAE-BF5A-486C-A8C5-ECC9F3942E4B}">
                    <a14:imgProps xmlns:a14="http://schemas.microsoft.com/office/drawing/2010/main">
                      <a14:imgLayer r:embed="rId6">
                        <a14:imgEffect>
                          <a14:sharpenSoften amount="25000"/>
                        </a14:imgEffect>
                        <a14:imgEffect>
                          <a14:brightnessContrast contrast="20000"/>
                        </a14:imgEffect>
                      </a14:imgLayer>
                    </a14:imgProps>
                  </a:ext>
                  <a:ext uri="{28A0092B-C50C-407E-A947-70E740481C1C}">
                    <a14:useLocalDpi xmlns:a14="http://schemas.microsoft.com/office/drawing/2010/main"/>
                  </a:ext>
                </a:extLst>
              </a:blip>
              <a:srcRect/>
              <a:stretch/>
            </p:blipFill>
            <p:spPr bwMode="auto">
              <a:xfrm>
                <a:off x="5525772" y="3777252"/>
                <a:ext cx="3040984" cy="282405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</a:extLst>
            </p:spPr>
          </p:pic>
          <p:sp>
            <p:nvSpPr>
              <p:cNvPr id="48" name="TextBox 47"/>
              <p:cNvSpPr txBox="1"/>
              <p:nvPr/>
            </p:nvSpPr>
            <p:spPr>
              <a:xfrm>
                <a:off x="6459570" y="3660856"/>
                <a:ext cx="82266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hr-HR" b="1" dirty="0" smtClean="0"/>
                  <a:t>Gospić</a:t>
                </a:r>
                <a:endParaRPr lang="hr-HR" dirty="0"/>
              </a:p>
            </p:txBody>
          </p:sp>
        </p:grpSp>
      </p:grpSp>
      <p:grpSp>
        <p:nvGrpSpPr>
          <p:cNvPr id="12" name="Group 11"/>
          <p:cNvGrpSpPr/>
          <p:nvPr/>
        </p:nvGrpSpPr>
        <p:grpSpPr>
          <a:xfrm>
            <a:off x="5940152" y="692696"/>
            <a:ext cx="3096344" cy="1800200"/>
            <a:chOff x="5940152" y="764704"/>
            <a:chExt cx="3096344" cy="1800200"/>
          </a:xfrm>
        </p:grpSpPr>
        <p:sp>
          <p:nvSpPr>
            <p:cNvPr id="33" name="Rectangle 32"/>
            <p:cNvSpPr/>
            <p:nvPr/>
          </p:nvSpPr>
          <p:spPr>
            <a:xfrm>
              <a:off x="5940152" y="764704"/>
              <a:ext cx="3096344" cy="1800200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477347" y="1675402"/>
              <a:ext cx="2232248" cy="3539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1700" dirty="0"/>
                <a:t>bukovo-jelova šuma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477347" y="1226687"/>
              <a:ext cx="1344920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700" dirty="0"/>
                <a:t>bukova šuma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6477347" y="830482"/>
              <a:ext cx="2393604" cy="35394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700" dirty="0"/>
                <a:t>bor, bukova šuma i šikara</a:t>
              </a:r>
            </a:p>
          </p:txBody>
        </p:sp>
        <p:sp>
          <p:nvSpPr>
            <p:cNvPr id="37" name="Rectangle 36"/>
            <p:cNvSpPr/>
            <p:nvPr/>
          </p:nvSpPr>
          <p:spPr>
            <a:xfrm>
              <a:off x="6056528" y="869271"/>
              <a:ext cx="450330" cy="260977"/>
            </a:xfrm>
            <a:prstGeom prst="rect">
              <a:avLst/>
            </a:prstGeom>
            <a:solidFill>
              <a:srgbClr val="7D588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8" name="Rectangle 37"/>
            <p:cNvSpPr/>
            <p:nvPr/>
          </p:nvSpPr>
          <p:spPr>
            <a:xfrm>
              <a:off x="6056528" y="1271213"/>
              <a:ext cx="450330" cy="260977"/>
            </a:xfrm>
            <a:prstGeom prst="rect">
              <a:avLst/>
            </a:prstGeom>
            <a:solidFill>
              <a:srgbClr val="1EA82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39" name="Rectangle 38"/>
            <p:cNvSpPr/>
            <p:nvPr/>
          </p:nvSpPr>
          <p:spPr>
            <a:xfrm>
              <a:off x="6056528" y="1707237"/>
              <a:ext cx="450330" cy="260977"/>
            </a:xfrm>
            <a:prstGeom prst="rect">
              <a:avLst/>
            </a:prstGeom>
            <a:solidFill>
              <a:srgbClr val="9EEA7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6477347" y="2094756"/>
              <a:ext cx="25053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1600" dirty="0"/>
                <a:t>šume hrasta kitnjaka i graba</a:t>
              </a:r>
            </a:p>
          </p:txBody>
        </p:sp>
        <p:sp>
          <p:nvSpPr>
            <p:cNvPr id="52" name="Rectangle 51"/>
            <p:cNvSpPr/>
            <p:nvPr/>
          </p:nvSpPr>
          <p:spPr>
            <a:xfrm>
              <a:off x="6056528" y="2140947"/>
              <a:ext cx="450330" cy="260977"/>
            </a:xfrm>
            <a:prstGeom prst="rect">
              <a:avLst/>
            </a:prstGeom>
            <a:solidFill>
              <a:srgbClr val="EC7E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25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75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5220072" y="175151"/>
            <a:ext cx="3840488" cy="6467589"/>
            <a:chOff x="5220072" y="175151"/>
            <a:chExt cx="3840488" cy="6467589"/>
          </a:xfrm>
        </p:grpSpPr>
        <p:pic>
          <p:nvPicPr>
            <p:cNvPr id="33794" name="Picture 2" descr="http://www.centerizobrazbe.com/images/Smreka.jpg"/>
            <p:cNvPicPr>
              <a:picLocks noChangeAspect="1" noChangeArrowheads="1"/>
            </p:cNvPicPr>
            <p:nvPr/>
          </p:nvPicPr>
          <p:blipFill rotWithShape="1">
            <a:blip r:embed="rId2" cstate="print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 bwMode="auto">
            <a:xfrm>
              <a:off x="5220072" y="175151"/>
              <a:ext cx="3835149" cy="6460072"/>
            </a:xfrm>
            <a:prstGeom prst="rect">
              <a:avLst/>
            </a:prstGeom>
            <a:noFill/>
            <a:ln w="28575">
              <a:noFill/>
            </a:ln>
            <a:effectLst/>
          </p:spPr>
        </p:pic>
        <p:sp>
          <p:nvSpPr>
            <p:cNvPr id="16" name="TextBox 15"/>
            <p:cNvSpPr txBox="1"/>
            <p:nvPr/>
          </p:nvSpPr>
          <p:spPr>
            <a:xfrm>
              <a:off x="8198401" y="6273408"/>
              <a:ext cx="862159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hr-HR" dirty="0" smtClean="0"/>
                <a:t>smreka</a:t>
              </a:r>
              <a:endParaRPr lang="hr-HR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35496" y="201532"/>
            <a:ext cx="5129194" cy="2890385"/>
            <a:chOff x="35496" y="201532"/>
            <a:chExt cx="5129194" cy="2890385"/>
          </a:xfrm>
        </p:grpSpPr>
        <p:pic>
          <p:nvPicPr>
            <p:cNvPr id="33796" name="Picture 4" descr="http://www.botanickafotogalerie.cz/highslide/images/large/21/Pinus_mugo2.jp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08" y="201532"/>
              <a:ext cx="5096482" cy="2890385"/>
            </a:xfrm>
            <a:prstGeom prst="rect">
              <a:avLst/>
            </a:prstGeom>
            <a:noFill/>
            <a:ln w="38100">
              <a:noFill/>
            </a:ln>
            <a:effectLst/>
          </p:spPr>
        </p:pic>
        <p:sp>
          <p:nvSpPr>
            <p:cNvPr id="24" name="TextBox 23"/>
            <p:cNvSpPr txBox="1"/>
            <p:nvPr/>
          </p:nvSpPr>
          <p:spPr>
            <a:xfrm>
              <a:off x="35496" y="2736996"/>
              <a:ext cx="1022431" cy="354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hr-HR" dirty="0" smtClean="0"/>
                <a:t>klekovina</a:t>
              </a:r>
              <a:endParaRPr lang="hr-HR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53730" y="3375705"/>
            <a:ext cx="5101737" cy="3229934"/>
            <a:chOff x="53730" y="3375705"/>
            <a:chExt cx="5101737" cy="3229934"/>
          </a:xfrm>
        </p:grpSpPr>
        <p:pic>
          <p:nvPicPr>
            <p:cNvPr id="17" name="Picture 3" descr="C:\Users\__main__\Desktop\geo\podzoli.jpg"/>
            <p:cNvPicPr>
              <a:picLocks noChangeAspect="1" noChangeArrowheads="1"/>
            </p:cNvPicPr>
            <p:nvPr/>
          </p:nvPicPr>
          <p:blipFill>
            <a:blip r:embed="rId6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208" y="3375705"/>
              <a:ext cx="5087259" cy="3226318"/>
            </a:xfrm>
            <a:prstGeom prst="rect">
              <a:avLst/>
            </a:prstGeom>
            <a:noFill/>
            <a:ln>
              <a:noFill/>
            </a:ln>
            <a:effectLst/>
          </p:spPr>
        </p:pic>
        <p:sp>
          <p:nvSpPr>
            <p:cNvPr id="19" name="TextBox 18"/>
            <p:cNvSpPr txBox="1"/>
            <p:nvPr/>
          </p:nvSpPr>
          <p:spPr>
            <a:xfrm>
              <a:off x="53730" y="6250718"/>
              <a:ext cx="830367" cy="35492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none" rtlCol="0" anchor="ctr">
              <a:spAutoFit/>
            </a:bodyPr>
            <a:lstStyle/>
            <a:p>
              <a:pPr algn="ctr"/>
              <a:r>
                <a:rPr lang="hr-HR" dirty="0" err="1" smtClean="0"/>
                <a:t>podzoli</a:t>
              </a:r>
              <a:endParaRPr lang="hr-HR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7504" y="3544275"/>
            <a:ext cx="4896451" cy="3269101"/>
            <a:chOff x="395535" y="3544275"/>
            <a:chExt cx="4896451" cy="3269101"/>
          </a:xfrm>
        </p:grpSpPr>
        <p:pic>
          <p:nvPicPr>
            <p:cNvPr id="5" name="Slika 6" descr="jela.jp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95535" y="3544275"/>
              <a:ext cx="4896451" cy="326910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6" name="TextBox 5"/>
            <p:cNvSpPr txBox="1"/>
            <p:nvPr/>
          </p:nvSpPr>
          <p:spPr>
            <a:xfrm>
              <a:off x="4099921" y="6444044"/>
              <a:ext cx="1192065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dirty="0" smtClean="0"/>
                <a:t>šuma jele</a:t>
              </a:r>
              <a:endParaRPr lang="hr-HR" dirty="0"/>
            </a:p>
          </p:txBody>
        </p:sp>
      </p:grpSp>
      <p:grpSp>
        <p:nvGrpSpPr>
          <p:cNvPr id="8" name="Group 7"/>
          <p:cNvGrpSpPr/>
          <p:nvPr/>
        </p:nvGrpSpPr>
        <p:grpSpPr>
          <a:xfrm>
            <a:off x="3756032" y="1006948"/>
            <a:ext cx="5400600" cy="4015520"/>
            <a:chOff x="3707904" y="1006948"/>
            <a:chExt cx="5400600" cy="4015520"/>
          </a:xfrm>
        </p:grpSpPr>
        <p:pic>
          <p:nvPicPr>
            <p:cNvPr id="2" name="Picture 3"/>
            <p:cNvPicPr>
              <a:picLocks noChangeAspect="1" noChangeArrowheads="1"/>
            </p:cNvPicPr>
            <p:nvPr/>
          </p:nvPicPr>
          <p:blipFill>
            <a:blip r:embed="rId3" cstate="email">
              <a:extLst>
                <a:ext uri="{BEBA8EAE-BF5A-486C-A8C5-ECC9F3942E4B}">
                  <a14:imgProps xmlns:a14="http://schemas.microsoft.com/office/drawing/2010/main">
                    <a14:imgLayer r:embed="rId4">
                      <a14:imgEffect>
                        <a14:sharpenSoften amount="50000"/>
                      </a14:imgEffect>
                      <a14:imgEffect>
                        <a14:saturation sat="200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707904" y="1006948"/>
              <a:ext cx="5341639" cy="4006228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ffectLst/>
            <a:extLst/>
          </p:spPr>
        </p:pic>
        <p:sp>
          <p:nvSpPr>
            <p:cNvPr id="3" name="TextBox 2"/>
            <p:cNvSpPr txBox="1"/>
            <p:nvPr/>
          </p:nvSpPr>
          <p:spPr>
            <a:xfrm>
              <a:off x="7188671" y="4653136"/>
              <a:ext cx="1919833" cy="36933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dirty="0" err="1" smtClean="0"/>
                <a:t>Ćorkova</a:t>
              </a:r>
              <a:r>
                <a:rPr lang="hr-HR" dirty="0" smtClean="0"/>
                <a:t> prašuma</a:t>
              </a:r>
              <a:endParaRPr lang="hr-HR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71592" y="80536"/>
            <a:ext cx="4378751" cy="2889289"/>
            <a:chOff x="71592" y="251679"/>
            <a:chExt cx="4378751" cy="2889289"/>
          </a:xfrm>
        </p:grpSpPr>
        <p:pic>
          <p:nvPicPr>
            <p:cNvPr id="4" name="Slika 5" descr="3591.jp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7504" y="251679"/>
              <a:ext cx="4342839" cy="2843525"/>
            </a:xfrm>
            <a:prstGeom prst="rect">
              <a:avLst/>
            </a:prstGeom>
            <a:noFill/>
            <a:ln w="57150">
              <a:solidFill>
                <a:schemeClr val="bg1"/>
              </a:solidFill>
              <a:miter lim="800000"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1592" y="2757534"/>
              <a:ext cx="1694699" cy="3834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wrap="square" rtlCol="0" anchor="ctr">
              <a:spAutoFit/>
            </a:bodyPr>
            <a:lstStyle/>
            <a:p>
              <a:pPr algn="ctr"/>
              <a:r>
                <a:rPr lang="hr-HR" dirty="0" smtClean="0"/>
                <a:t>planinska livada</a:t>
              </a:r>
              <a:endParaRPr lang="hr-HR" dirty="0"/>
            </a:p>
          </p:txBody>
        </p:sp>
      </p:grpSp>
    </p:spTree>
    <p:extLst>
      <p:ext uri="{BB962C8B-B14F-4D97-AF65-F5344CB8AC3E}">
        <p14:creationId xmlns:p14="http://schemas.microsoft.com/office/powerpoint/2010/main" val="259269432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35496" y="548680"/>
            <a:ext cx="9144000" cy="6165304"/>
          </a:xfrm>
          <a:prstGeom prst="rect">
            <a:avLst/>
          </a:prstGeom>
          <a:noFill/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90000" bIns="90000" rtlCol="0" anchor="t"/>
          <a:lstStyle/>
          <a:p>
            <a:pPr marL="288000" indent="-288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400" dirty="0" smtClean="0">
                <a:solidFill>
                  <a:schemeClr val="tx1"/>
                </a:solidFill>
              </a:rPr>
              <a:t>istočna Hrvatska – plodna </a:t>
            </a:r>
            <a:r>
              <a:rPr lang="hr-HR" sz="2400" b="1" dirty="0" smtClean="0">
                <a:solidFill>
                  <a:srgbClr val="FF0000"/>
                </a:solidFill>
              </a:rPr>
              <a:t>crna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tla</a:t>
            </a:r>
          </a:p>
          <a:p>
            <a:pPr marL="288000" indent="-288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400" dirty="0" smtClean="0">
                <a:solidFill>
                  <a:schemeClr val="tx1"/>
                </a:solidFill>
              </a:rPr>
              <a:t>u naplavnim ravnima – </a:t>
            </a:r>
            <a:r>
              <a:rPr lang="hr-HR" sz="2400" b="1" dirty="0" smtClean="0">
                <a:solidFill>
                  <a:srgbClr val="FF0000"/>
                </a:solidFill>
              </a:rPr>
              <a:t>močvarne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b="1" dirty="0" smtClean="0">
                <a:solidFill>
                  <a:srgbClr val="FF0000"/>
                </a:solidFill>
              </a:rPr>
              <a:t>crnice</a:t>
            </a:r>
            <a:r>
              <a:rPr lang="hr-HR" sz="2400" dirty="0" smtClean="0">
                <a:solidFill>
                  <a:srgbClr val="FF0000"/>
                </a:solidFill>
              </a:rPr>
              <a:t> </a:t>
            </a:r>
            <a:r>
              <a:rPr lang="hr-HR" sz="2400" dirty="0" smtClean="0">
                <a:solidFill>
                  <a:schemeClr val="tx1"/>
                </a:solidFill>
              </a:rPr>
              <a:t>– melioracijom postaju poljodjelska zemljišta</a:t>
            </a:r>
          </a:p>
          <a:p>
            <a:pPr marL="288000" indent="-288000">
              <a:spcBef>
                <a:spcPts val="1200"/>
              </a:spcBef>
              <a:buFont typeface="Calibri" pitchFamily="34" charset="0"/>
              <a:buChar char="–"/>
            </a:pPr>
            <a:r>
              <a:rPr lang="hr-HR" sz="2400" dirty="0" smtClean="0">
                <a:solidFill>
                  <a:schemeClr val="tx1"/>
                </a:solidFill>
              </a:rPr>
              <a:t>u </a:t>
            </a:r>
            <a:r>
              <a:rPr lang="hr-HR" sz="2400" b="1" dirty="0" smtClean="0">
                <a:solidFill>
                  <a:srgbClr val="FF0000"/>
                </a:solidFill>
              </a:rPr>
              <a:t>vlažnim nizinama </a:t>
            </a:r>
            <a:r>
              <a:rPr lang="hr-HR" sz="2400" dirty="0" smtClean="0">
                <a:solidFill>
                  <a:schemeClr val="tx1"/>
                </a:solidFill>
              </a:rPr>
              <a:t>– šume hrasta lužnjaka,  vrbe, topole, johe</a:t>
            </a:r>
          </a:p>
          <a:p>
            <a:pPr marL="288000" indent="-288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400" dirty="0" smtClean="0">
                <a:solidFill>
                  <a:schemeClr val="tx1"/>
                </a:solidFill>
              </a:rPr>
              <a:t>u </a:t>
            </a:r>
            <a:r>
              <a:rPr lang="hr-HR" sz="2400" b="1" dirty="0" smtClean="0">
                <a:solidFill>
                  <a:srgbClr val="FF0000"/>
                </a:solidFill>
              </a:rPr>
              <a:t>suhim nizinama </a:t>
            </a:r>
            <a:r>
              <a:rPr lang="hr-HR" sz="2400" dirty="0" smtClean="0">
                <a:solidFill>
                  <a:schemeClr val="tx1"/>
                </a:solidFill>
              </a:rPr>
              <a:t>– šume hrasta kitnjaka i graba</a:t>
            </a:r>
          </a:p>
          <a:p>
            <a:pPr marL="288000" indent="-288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400" dirty="0" smtClean="0">
                <a:solidFill>
                  <a:schemeClr val="tx1"/>
                </a:solidFill>
              </a:rPr>
              <a:t>na </a:t>
            </a:r>
            <a:r>
              <a:rPr lang="hr-HR" sz="2400" b="1" dirty="0" smtClean="0">
                <a:solidFill>
                  <a:srgbClr val="FF0000"/>
                </a:solidFill>
              </a:rPr>
              <a:t>višim predjelima </a:t>
            </a:r>
            <a:r>
              <a:rPr lang="hr-HR" sz="2400" dirty="0">
                <a:solidFill>
                  <a:schemeClr val="tx1"/>
                </a:solidFill>
              </a:rPr>
              <a:t>(iznad 300 m</a:t>
            </a:r>
            <a:r>
              <a:rPr lang="hr-HR" sz="2400" dirty="0" smtClean="0">
                <a:solidFill>
                  <a:schemeClr val="tx1"/>
                </a:solidFill>
              </a:rPr>
              <a:t>) – bukva, kesten i jela </a:t>
            </a:r>
          </a:p>
          <a:p>
            <a:pPr marL="288000" indent="-288000">
              <a:spcBef>
                <a:spcPts val="600"/>
              </a:spcBef>
              <a:buFont typeface="Calibri" pitchFamily="34" charset="0"/>
              <a:buChar char="–"/>
            </a:pPr>
            <a:r>
              <a:rPr lang="hr-HR" sz="2400" dirty="0" smtClean="0">
                <a:solidFill>
                  <a:schemeClr val="tx1"/>
                </a:solidFill>
              </a:rPr>
              <a:t>brojna zaštićena područja (Lonjsko polje, Kopački rit, Crna mlaka)</a:t>
            </a:r>
          </a:p>
          <a:p>
            <a:pPr marL="288000" indent="-288000">
              <a:spcBef>
                <a:spcPts val="600"/>
              </a:spcBef>
              <a:buFont typeface="Calibri" pitchFamily="34" charset="0"/>
              <a:buChar char="–"/>
            </a:pPr>
            <a:endParaRPr lang="hr-HR" sz="2400" dirty="0">
              <a:solidFill>
                <a:schemeClr val="tx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844" y="-15352"/>
            <a:ext cx="8858312" cy="576064"/>
          </a:xfrm>
        </p:spPr>
        <p:txBody>
          <a:bodyPr>
            <a:normAutofit fontScale="90000"/>
          </a:bodyPr>
          <a:lstStyle/>
          <a:p>
            <a:pPr algn="l"/>
            <a:r>
              <a:rPr lang="hr-HR" sz="3200" b="1" dirty="0" smtClean="0"/>
              <a:t>Panonsko-</a:t>
            </a:r>
            <a:r>
              <a:rPr lang="hr-HR" sz="3200" b="1" dirty="0" err="1" smtClean="0"/>
              <a:t>peripanonsko</a:t>
            </a:r>
            <a:r>
              <a:rPr lang="hr-HR" sz="3200" dirty="0" smtClean="0"/>
              <a:t> klimatsko-vegetacijsko </a:t>
            </a:r>
            <a:r>
              <a:rPr lang="hr-HR" sz="3200" b="1" dirty="0" smtClean="0"/>
              <a:t>područje</a:t>
            </a:r>
            <a:endParaRPr lang="hr-HR" sz="3200" b="1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email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colorTemperature colorTemp="72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215696" y="3542891"/>
            <a:ext cx="6044081" cy="3546346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59560" y="4007801"/>
            <a:ext cx="3234014" cy="1667285"/>
            <a:chOff x="5724128" y="3038332"/>
            <a:chExt cx="3234014" cy="1667285"/>
          </a:xfrm>
        </p:grpSpPr>
        <p:sp>
          <p:nvSpPr>
            <p:cNvPr id="43" name="Rectangle 42"/>
            <p:cNvSpPr/>
            <p:nvPr/>
          </p:nvSpPr>
          <p:spPr>
            <a:xfrm>
              <a:off x="5724128" y="3038332"/>
              <a:ext cx="3234014" cy="1667285"/>
            </a:xfrm>
            <a:prstGeom prst="rect">
              <a:avLst/>
            </a:prstGeom>
            <a:solidFill>
              <a:schemeClr val="bg1"/>
            </a:solidFill>
            <a:ln w="9525">
              <a:solidFill>
                <a:schemeClr val="bg1">
                  <a:lumMod val="65000"/>
                </a:schemeClr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44" name="TextBox 43"/>
            <p:cNvSpPr txBox="1"/>
            <p:nvPr/>
          </p:nvSpPr>
          <p:spPr>
            <a:xfrm>
              <a:off x="6219245" y="3933248"/>
              <a:ext cx="2505307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1600" dirty="0"/>
                <a:t>šume hrasta kitnjaka i graba</a:t>
              </a:r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6219245" y="3524228"/>
              <a:ext cx="2709331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600" dirty="0"/>
                <a:t>šuma hrasta kitnjaka i lužnjaka</a:t>
              </a:r>
            </a:p>
          </p:txBody>
        </p:sp>
        <p:sp>
          <p:nvSpPr>
            <p:cNvPr id="46" name="TextBox 45"/>
            <p:cNvSpPr txBox="1"/>
            <p:nvPr/>
          </p:nvSpPr>
          <p:spPr>
            <a:xfrm>
              <a:off x="6219245" y="3115208"/>
              <a:ext cx="1479892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hr-HR" sz="1600" dirty="0"/>
                <a:t>panonska stepa</a:t>
              </a:r>
            </a:p>
          </p:txBody>
        </p:sp>
        <p:sp>
          <p:nvSpPr>
            <p:cNvPr id="47" name="Rectangle 46"/>
            <p:cNvSpPr/>
            <p:nvPr/>
          </p:nvSpPr>
          <p:spPr>
            <a:xfrm>
              <a:off x="5797896" y="3153997"/>
              <a:ext cx="450330" cy="260977"/>
            </a:xfrm>
            <a:prstGeom prst="rect">
              <a:avLst/>
            </a:prstGeom>
            <a:solidFill>
              <a:srgbClr val="FFFF7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48" name="Rectangle 47"/>
            <p:cNvSpPr/>
            <p:nvPr/>
          </p:nvSpPr>
          <p:spPr>
            <a:xfrm>
              <a:off x="5797896" y="3566718"/>
              <a:ext cx="450330" cy="260977"/>
            </a:xfrm>
            <a:prstGeom prst="rect">
              <a:avLst/>
            </a:prstGeom>
            <a:solidFill>
              <a:srgbClr val="F9F8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49" name="Rectangle 48"/>
            <p:cNvSpPr/>
            <p:nvPr/>
          </p:nvSpPr>
          <p:spPr>
            <a:xfrm>
              <a:off x="5797896" y="3979439"/>
              <a:ext cx="450330" cy="260977"/>
            </a:xfrm>
            <a:prstGeom prst="rect">
              <a:avLst/>
            </a:prstGeom>
            <a:solidFill>
              <a:srgbClr val="EC7E06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hr-HR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6219245" y="4342269"/>
              <a:ext cx="223224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hr-HR" sz="1600" dirty="0"/>
                <a:t>hrast medunac i cer</a:t>
              </a:r>
            </a:p>
          </p:txBody>
        </p:sp>
        <p:grpSp>
          <p:nvGrpSpPr>
            <p:cNvPr id="51" name="Group 50"/>
            <p:cNvGrpSpPr/>
            <p:nvPr/>
          </p:nvGrpSpPr>
          <p:grpSpPr>
            <a:xfrm>
              <a:off x="5797896" y="4386609"/>
              <a:ext cx="450330" cy="260977"/>
              <a:chOff x="5535602" y="4386609"/>
              <a:chExt cx="450330" cy="260977"/>
            </a:xfrm>
          </p:grpSpPr>
          <p:sp>
            <p:nvSpPr>
              <p:cNvPr id="52" name="Rectangle 51"/>
              <p:cNvSpPr/>
              <p:nvPr/>
            </p:nvSpPr>
            <p:spPr>
              <a:xfrm>
                <a:off x="5535602" y="4386609"/>
                <a:ext cx="450330" cy="260977"/>
              </a:xfrm>
              <a:prstGeom prst="rect">
                <a:avLst/>
              </a:prstGeom>
              <a:solidFill>
                <a:srgbClr val="FECF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hr-HR"/>
              </a:p>
            </p:txBody>
          </p:sp>
          <p:grpSp>
            <p:nvGrpSpPr>
              <p:cNvPr id="53" name="Group 52"/>
              <p:cNvGrpSpPr/>
              <p:nvPr/>
            </p:nvGrpSpPr>
            <p:grpSpPr>
              <a:xfrm>
                <a:off x="5535602" y="4386609"/>
                <a:ext cx="450330" cy="260977"/>
                <a:chOff x="5797896" y="4392159"/>
                <a:chExt cx="450330" cy="260977"/>
              </a:xfrm>
            </p:grpSpPr>
            <p:cxnSp>
              <p:nvCxnSpPr>
                <p:cNvPr id="54" name="Straight Connector 53"/>
                <p:cNvCxnSpPr/>
                <p:nvPr/>
              </p:nvCxnSpPr>
              <p:spPr>
                <a:xfrm>
                  <a:off x="5797896" y="4392159"/>
                  <a:ext cx="0" cy="2609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>
                <a:xfrm>
                  <a:off x="5872951" y="4392159"/>
                  <a:ext cx="0" cy="2609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>
                <a:xfrm>
                  <a:off x="5948006" y="4392159"/>
                  <a:ext cx="0" cy="2609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>
                <a:xfrm>
                  <a:off x="6023061" y="4392159"/>
                  <a:ext cx="0" cy="2609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>
                <a:xfrm>
                  <a:off x="6098116" y="4392159"/>
                  <a:ext cx="0" cy="2609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>
                <a:xfrm>
                  <a:off x="6173171" y="4392159"/>
                  <a:ext cx="0" cy="2609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/>
                <p:cNvCxnSpPr/>
                <p:nvPr/>
              </p:nvCxnSpPr>
              <p:spPr>
                <a:xfrm>
                  <a:off x="6248226" y="4392159"/>
                  <a:ext cx="0" cy="260977"/>
                </a:xfrm>
                <a:prstGeom prst="line">
                  <a:avLst/>
                </a:prstGeom>
                <a:ln w="1905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1000"/>
                            </p:stCondLst>
                            <p:childTnLst>
                              <p:par>
                                <p:cTn id="21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25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250"/>
                            </p:stCondLst>
                            <p:childTnLst>
                              <p:par>
                                <p:cTn id="2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5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/>
          <p:cNvGrpSpPr/>
          <p:nvPr/>
        </p:nvGrpSpPr>
        <p:grpSpPr>
          <a:xfrm>
            <a:off x="3275856" y="3355092"/>
            <a:ext cx="5708706" cy="3402221"/>
            <a:chOff x="3275856" y="3355092"/>
            <a:chExt cx="5708706" cy="3402221"/>
          </a:xfrm>
        </p:grpSpPr>
        <p:pic>
          <p:nvPicPr>
            <p:cNvPr id="8" name="Picture 4"/>
            <p:cNvPicPr>
              <a:picLocks noChangeAspect="1" noChangeArrowheads="1"/>
            </p:cNvPicPr>
            <p:nvPr/>
          </p:nvPicPr>
          <p:blipFill>
            <a:blip r:embed="rId2" cstate="email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275856" y="3355092"/>
              <a:ext cx="5684642" cy="33914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9" name="Rectangle 8"/>
            <p:cNvSpPr/>
            <p:nvPr/>
          </p:nvSpPr>
          <p:spPr>
            <a:xfrm>
              <a:off x="7131707" y="6396483"/>
              <a:ext cx="1852855" cy="3608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močvarne crnice</a:t>
              </a:r>
              <a:endParaRPr lang="hr-HR" dirty="0"/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299060" y="142851"/>
            <a:ext cx="3661438" cy="3790205"/>
            <a:chOff x="5299060" y="142851"/>
            <a:chExt cx="3661438" cy="3790205"/>
          </a:xfrm>
        </p:grpSpPr>
        <p:pic>
          <p:nvPicPr>
            <p:cNvPr id="35844" name="Picture 4" descr="http://4.bp.blogspot.com/-1BsnoGbqcS4/UOixeWrnDDI/AAAAAAAAAFo/3bAGYh2ALOI/s1600/vrba.jp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299060" y="142851"/>
              <a:ext cx="3661438" cy="3790205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  <a:effectLst/>
          </p:spPr>
        </p:pic>
        <p:sp>
          <p:nvSpPr>
            <p:cNvPr id="18" name="Rectangle 17"/>
            <p:cNvSpPr/>
            <p:nvPr/>
          </p:nvSpPr>
          <p:spPr>
            <a:xfrm>
              <a:off x="8244408" y="3649774"/>
              <a:ext cx="714129" cy="2832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vrba</a:t>
              </a:r>
              <a:endParaRPr lang="hr-HR" dirty="0"/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192812" y="142851"/>
            <a:ext cx="4771456" cy="3139739"/>
            <a:chOff x="192812" y="142851"/>
            <a:chExt cx="4771456" cy="3139739"/>
          </a:xfrm>
        </p:grpSpPr>
        <p:pic>
          <p:nvPicPr>
            <p:cNvPr id="13" name="Picture 2"/>
            <p:cNvPicPr>
              <a:picLocks noChangeAspect="1" noChangeArrowheads="1"/>
            </p:cNvPicPr>
            <p:nvPr/>
          </p:nvPicPr>
          <p:blipFill>
            <a:blip r:embed="rId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92812" y="142851"/>
              <a:ext cx="4739227" cy="3139739"/>
            </a:xfrm>
            <a:prstGeom prst="rect">
              <a:avLst/>
            </a:prstGeom>
            <a:noFill/>
            <a:ln w="38100"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</a:extLst>
          </p:spPr>
        </p:pic>
        <p:sp>
          <p:nvSpPr>
            <p:cNvPr id="14" name="Rectangle 13"/>
            <p:cNvSpPr/>
            <p:nvPr/>
          </p:nvSpPr>
          <p:spPr>
            <a:xfrm>
              <a:off x="3585761" y="2971560"/>
              <a:ext cx="1378507" cy="31103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hrast lužnjak</a:t>
              </a:r>
              <a:endParaRPr lang="hr-HR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214280" y="2971560"/>
            <a:ext cx="2845551" cy="3703317"/>
            <a:chOff x="214280" y="2971560"/>
            <a:chExt cx="2845551" cy="3703317"/>
          </a:xfrm>
        </p:grpSpPr>
        <p:pic>
          <p:nvPicPr>
            <p:cNvPr id="35846" name="Picture 6" descr="http://www.bosnic.com/views/bosnic/Slike/783757.jpg"/>
            <p:cNvPicPr>
              <a:picLocks noChangeAspect="1" noChangeArrowheads="1"/>
            </p:cNvPicPr>
            <p:nvPr/>
          </p:nvPicPr>
          <p:blipFill>
            <a:blip r:embed="rId6" cstate="email">
              <a:extLst>
                <a:ext uri="{BEBA8EAE-BF5A-486C-A8C5-ECC9F3942E4B}">
                  <a14:imgProps xmlns:a14="http://schemas.microsoft.com/office/drawing/2010/main">
                    <a14:imgLayer r:embed="rId7">
                      <a14:imgEffect>
                        <a14:sharpenSoften amount="25000"/>
                      </a14:imgEffect>
                      <a14:imgEffect>
                        <a14:colorTemperature colorTemp="72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4281" y="2971560"/>
              <a:ext cx="2845550" cy="3693742"/>
            </a:xfrm>
            <a:prstGeom prst="rect">
              <a:avLst/>
            </a:prstGeom>
            <a:noFill/>
            <a:ln w="57150">
              <a:solidFill>
                <a:schemeClr val="bg1"/>
              </a:solidFill>
            </a:ln>
            <a:effectLst/>
          </p:spPr>
        </p:pic>
        <p:sp>
          <p:nvSpPr>
            <p:cNvPr id="20" name="Rectangle 19"/>
            <p:cNvSpPr/>
            <p:nvPr/>
          </p:nvSpPr>
          <p:spPr>
            <a:xfrm>
              <a:off x="214280" y="6343677"/>
              <a:ext cx="901335" cy="3312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hr-HR" dirty="0" smtClean="0">
                  <a:solidFill>
                    <a:schemeClr val="tx1"/>
                  </a:solidFill>
                </a:rPr>
                <a:t>topola</a:t>
              </a:r>
              <a:endParaRPr lang="hr-HR" dirty="0"/>
            </a:p>
          </p:txBody>
        </p:sp>
      </p:grpSp>
    </p:spTree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5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2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75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28575"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</TotalTime>
  <Words>338</Words>
  <PresentationFormat>On-screen Show (4:3)</PresentationFormat>
  <Paragraphs>84</Paragraphs>
  <Slides>10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2</vt:i4>
      </vt:variant>
      <vt:variant>
        <vt:lpstr>Slide Titles</vt:lpstr>
      </vt:variant>
      <vt:variant>
        <vt:i4>10</vt:i4>
      </vt:variant>
    </vt:vector>
  </HeadingPairs>
  <TitlesOfParts>
    <vt:vector size="12" baseType="lpstr">
      <vt:lpstr>Office Theme</vt:lpstr>
      <vt:lpstr>Office tema</vt:lpstr>
      <vt:lpstr>Biljni pokrov i tlo</vt:lpstr>
      <vt:lpstr>Klimatsko-vegetacijska područja</vt:lpstr>
      <vt:lpstr>Primorsko klimatsko-vegetacijsko područje</vt:lpstr>
      <vt:lpstr>PowerPoint Presentation</vt:lpstr>
      <vt:lpstr>Gorsko-kotlinsko klimatsko-vegetacijsko područje</vt:lpstr>
      <vt:lpstr>PowerPoint Presentation</vt:lpstr>
      <vt:lpstr>PowerPoint Presentation</vt:lpstr>
      <vt:lpstr>Panonsko-peripanonsko klimatsko-vegetacijsko područje</vt:lpstr>
      <vt:lpstr>PowerPoint Presentation</vt:lpstr>
      <vt:lpstr>Gospodarsko vrednovanje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subject>Turistička geografija</dc:subject>
  <dcterms:created xsi:type="dcterms:W3CDTF">2014-11-03T22:50:04Z</dcterms:created>
  <dcterms:modified xsi:type="dcterms:W3CDTF">2016-11-07T23:22:47Z</dcterms:modified>
</cp:coreProperties>
</file>