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8" r:id="rId2"/>
    <p:sldId id="265" r:id="rId3"/>
    <p:sldId id="271" r:id="rId4"/>
    <p:sldId id="269" r:id="rId5"/>
    <p:sldId id="270" r:id="rId6"/>
    <p:sldId id="273" r:id="rId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FC1298D-39EF-4E15-9ABE-B2BB77C9E508}">
          <p14:sldIdLst>
            <p14:sldId id="268"/>
            <p14:sldId id="265"/>
            <p14:sldId id="271"/>
            <p14:sldId id="269"/>
            <p14:sldId id="270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EE6"/>
    <a:srgbClr val="0037DB"/>
    <a:srgbClr val="ED0030"/>
    <a:srgbClr val="F8F5E6"/>
    <a:srgbClr val="FFFF79"/>
    <a:srgbClr val="F9F800"/>
    <a:srgbClr val="EC7E06"/>
    <a:srgbClr val="9EEA77"/>
    <a:srgbClr val="7D5880"/>
    <a:srgbClr val="1EA82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C9CA-C5D9-40EC-9843-4B926A619B7E}" type="datetimeFigureOut">
              <a:rPr lang="hr-HR" smtClean="0"/>
              <a:pPr/>
              <a:t>10.11.2016.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4E21-0F6E-4119-85F2-EA8BE55A0F5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401615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10.11.2016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11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10.11.2016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6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10.11.2016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594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10.11.2016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92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10.11.2016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430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93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30344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2254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59795"/>
            <a:ext cx="9144000" cy="6297597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6442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959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10.11.2016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4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10.11.2016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2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10.11.2016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14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10.11.2016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79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10.11.2016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796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xmlns="" val="2337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8786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453499">
            <a:off x="281080" y="3451365"/>
            <a:ext cx="6350380" cy="917806"/>
          </a:xfrm>
        </p:spPr>
        <p:txBody>
          <a:bodyPr wrap="none">
            <a:noAutofit/>
          </a:bodyPr>
          <a:lstStyle/>
          <a:p>
            <a:pPr algn="ctr">
              <a:lnSpc>
                <a:spcPts val="6000"/>
              </a:lnSpc>
            </a:pPr>
            <a:r>
              <a:rPr lang="hr-HR" sz="8800" b="1" spc="300" dirty="0" smtClean="0">
                <a:solidFill>
                  <a:srgbClr val="184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Jadransko more</a:t>
            </a:r>
            <a:endParaRPr lang="hr-HR" sz="8800" b="1" spc="300" dirty="0">
              <a:solidFill>
                <a:srgbClr val="184E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88" y="6090459"/>
            <a:ext cx="3344416" cy="400958"/>
          </a:xfrm>
        </p:spPr>
        <p:txBody>
          <a:bodyPr>
            <a:noAutofit/>
          </a:bodyPr>
          <a:lstStyle/>
          <a:p>
            <a:pPr algn="l"/>
            <a:r>
              <a:rPr lang="hr-HR" sz="2800" b="1" dirty="0" smtClean="0">
                <a:solidFill>
                  <a:srgbClr val="FF0000"/>
                </a:solidFill>
              </a:rPr>
              <a:t>Turistička geografija</a:t>
            </a:r>
            <a:endParaRPr lang="hr-H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6643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Veličina</a:t>
            </a:r>
            <a:endParaRPr lang="hr-HR" dirty="0"/>
          </a:p>
        </p:txBody>
      </p:sp>
      <p:pic>
        <p:nvPicPr>
          <p:cNvPr id="15" name="Rezervirano mjesto sadržaj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915816" y="281179"/>
            <a:ext cx="6321961" cy="6329354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790354"/>
            <a:ext cx="5142285" cy="5951014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400" dirty="0" smtClean="0"/>
              <a:t>Jadransko more je zaljev Sredozemnog mora </a:t>
            </a:r>
            <a:br>
              <a:rPr lang="hr-HR" sz="2400" dirty="0" smtClean="0"/>
            </a:br>
            <a:r>
              <a:rPr lang="hr-HR" sz="2400" dirty="0" smtClean="0"/>
              <a:t>(odvojen </a:t>
            </a:r>
            <a:r>
              <a:rPr lang="hr-HR" sz="2400" b="1" dirty="0" err="1" smtClean="0">
                <a:solidFill>
                  <a:srgbClr val="FF0000"/>
                </a:solidFill>
              </a:rPr>
              <a:t>Otranskim</a:t>
            </a:r>
            <a:r>
              <a:rPr lang="hr-HR" sz="2400" b="1" dirty="0" smtClean="0">
                <a:solidFill>
                  <a:srgbClr val="FF0000"/>
                </a:solidFill>
              </a:rPr>
              <a:t> vratima</a:t>
            </a:r>
            <a:r>
              <a:rPr lang="hr-HR" sz="2400" dirty="0" smtClean="0"/>
              <a:t>)</a:t>
            </a:r>
          </a:p>
          <a:p>
            <a:pPr marL="216000" indent="-216000">
              <a:spcBef>
                <a:spcPts val="1800"/>
              </a:spcBef>
            </a:pPr>
            <a:r>
              <a:rPr lang="hr-HR" sz="2400" dirty="0" smtClean="0"/>
              <a:t>površina: </a:t>
            </a:r>
            <a:r>
              <a:rPr lang="hr-HR" sz="2400" b="1" dirty="0"/>
              <a:t>135 000 </a:t>
            </a:r>
            <a:r>
              <a:rPr lang="hr-HR" sz="2400" dirty="0" smtClean="0"/>
              <a:t>km</a:t>
            </a:r>
            <a:r>
              <a:rPr lang="hr-HR" sz="2400" baseline="30000" dirty="0" smtClean="0"/>
              <a:t>2</a:t>
            </a:r>
            <a:endParaRPr lang="hr-HR" sz="2400" b="1" baseline="30000" dirty="0"/>
          </a:p>
          <a:p>
            <a:pPr marL="216000" indent="-216000">
              <a:spcBef>
                <a:spcPts val="1800"/>
              </a:spcBef>
            </a:pPr>
            <a:r>
              <a:rPr lang="hr-HR" sz="2400" dirty="0" smtClean="0"/>
              <a:t>hrvatski </a:t>
            </a:r>
            <a:r>
              <a:rPr lang="hr-HR" sz="2400" dirty="0"/>
              <a:t>dio </a:t>
            </a:r>
            <a:r>
              <a:rPr lang="hr-HR" sz="2400" b="1" dirty="0"/>
              <a:t>31 </a:t>
            </a:r>
            <a:r>
              <a:rPr lang="hr-HR" sz="2400" b="1" dirty="0" smtClean="0"/>
              <a:t>067 </a:t>
            </a:r>
            <a:r>
              <a:rPr lang="hr-HR" sz="2400" dirty="0" smtClean="0"/>
              <a:t>km</a:t>
            </a:r>
            <a:r>
              <a:rPr lang="hr-HR" sz="2400" baseline="30000" dirty="0" smtClean="0"/>
              <a:t>2</a:t>
            </a:r>
          </a:p>
          <a:p>
            <a:pPr marL="216000" indent="-216000">
              <a:spcBef>
                <a:spcPts val="1800"/>
              </a:spcBef>
            </a:pPr>
            <a:r>
              <a:rPr lang="hr-HR" sz="2400" dirty="0" smtClean="0"/>
              <a:t>nastalo prije oko </a:t>
            </a:r>
            <a:r>
              <a:rPr lang="hr-HR" sz="2400" b="1" dirty="0" smtClean="0">
                <a:solidFill>
                  <a:srgbClr val="FF0000"/>
                </a:solidFill>
              </a:rPr>
              <a:t>11 700 god</a:t>
            </a:r>
          </a:p>
          <a:p>
            <a:pPr marL="216000" indent="-216000">
              <a:spcBef>
                <a:spcPts val="1800"/>
              </a:spcBef>
            </a:pPr>
            <a:r>
              <a:rPr lang="hr-HR" sz="2400" dirty="0" smtClean="0"/>
              <a:t>najveća izmjerena dubina – </a:t>
            </a:r>
            <a:r>
              <a:rPr lang="hr-HR" sz="2400" b="1" dirty="0" smtClean="0">
                <a:solidFill>
                  <a:srgbClr val="FF0000"/>
                </a:solidFill>
              </a:rPr>
              <a:t>1 233 m</a:t>
            </a:r>
          </a:p>
          <a:p>
            <a:pPr marL="216000" indent="-216000">
              <a:spcBef>
                <a:spcPts val="1800"/>
              </a:spcBef>
            </a:pPr>
            <a:r>
              <a:rPr lang="hr-HR" sz="2400" b="1" dirty="0" smtClean="0"/>
              <a:t>sjeverni dio plići, južni dio dublji</a:t>
            </a:r>
          </a:p>
          <a:p>
            <a:pPr marL="216000" indent="-216000">
              <a:spcBef>
                <a:spcPts val="1800"/>
              </a:spcBef>
            </a:pPr>
            <a:r>
              <a:rPr lang="hr-HR" sz="2400" b="1" dirty="0" smtClean="0"/>
              <a:t>oko 3/4 pliće od 200 m</a:t>
            </a:r>
          </a:p>
          <a:p>
            <a:pPr marL="216000" indent="-21600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istočna obala razvedena, zapadna nerazvedena</a:t>
            </a:r>
            <a:endParaRPr lang="hr-H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748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21796" y="-27384"/>
            <a:ext cx="5783399" cy="6188237"/>
          </a:xfrm>
          <a:prstGeom prst="rect">
            <a:avLst/>
          </a:prstGeom>
        </p:spPr>
      </p:pic>
      <p:cxnSp>
        <p:nvCxnSpPr>
          <p:cNvPr id="5" name="Ravni poveznik sa strelicom 6"/>
          <p:cNvCxnSpPr/>
          <p:nvPr/>
        </p:nvCxnSpPr>
        <p:spPr>
          <a:xfrm>
            <a:off x="3518488" y="400213"/>
            <a:ext cx="5229976" cy="5405051"/>
          </a:xfrm>
          <a:prstGeom prst="straightConnector1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vni poveznik sa strelicom 10"/>
          <p:cNvCxnSpPr/>
          <p:nvPr/>
        </p:nvCxnSpPr>
        <p:spPr>
          <a:xfrm flipV="1">
            <a:off x="5060973" y="2544626"/>
            <a:ext cx="1071563" cy="114300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niOkvir 7"/>
          <p:cNvSpPr txBox="1">
            <a:spLocks noChangeArrowheads="1"/>
          </p:cNvSpPr>
          <p:nvPr/>
        </p:nvSpPr>
        <p:spPr bwMode="auto">
          <a:xfrm rot="2733583">
            <a:off x="4322475" y="1468221"/>
            <a:ext cx="1468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800" b="1" dirty="0">
                <a:latin typeface="+mj-lt"/>
              </a:rPr>
              <a:t>870 km</a:t>
            </a:r>
          </a:p>
        </p:txBody>
      </p:sp>
      <p:sp>
        <p:nvSpPr>
          <p:cNvPr id="8" name="TekstniOkvir 8"/>
          <p:cNvSpPr txBox="1">
            <a:spLocks noChangeArrowheads="1"/>
          </p:cNvSpPr>
          <p:nvPr/>
        </p:nvSpPr>
        <p:spPr bwMode="auto">
          <a:xfrm rot="18823022">
            <a:off x="4861890" y="2650753"/>
            <a:ext cx="1458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r-HR" altLang="sr-Latn-RS" sz="2400" b="1" dirty="0">
                <a:latin typeface="+mj-lt"/>
              </a:rPr>
              <a:t>160 km</a:t>
            </a:r>
          </a:p>
        </p:txBody>
      </p:sp>
      <p:pic>
        <p:nvPicPr>
          <p:cNvPr id="2" name="Rezervirano mjesto sadržaja 4" descr="22053 Geografija Hrvatske_Page_078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214414" y="2107256"/>
            <a:ext cx="3643338" cy="239501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Slika 5" descr="22053 Geografija Hrvatske_Page_078.jpg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3428992" y="4478540"/>
            <a:ext cx="3497807" cy="237946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6948264" y="3352541"/>
            <a:ext cx="936104" cy="1512168"/>
          </a:xfrm>
          <a:prstGeom prst="line">
            <a:avLst/>
          </a:prstGeom>
          <a:ln w="76200">
            <a:solidFill>
              <a:srgbClr val="ED0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1"/>
          <p:cNvSpPr txBox="1">
            <a:spLocks/>
          </p:cNvSpPr>
          <p:nvPr/>
        </p:nvSpPr>
        <p:spPr>
          <a:xfrm>
            <a:off x="45399" y="72371"/>
            <a:ext cx="3518489" cy="235649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spcBef>
                <a:spcPts val="0"/>
              </a:spcBef>
            </a:pPr>
            <a:r>
              <a:rPr lang="hr-HR" sz="2200" dirty="0" smtClean="0"/>
              <a:t>dužina – </a:t>
            </a:r>
            <a:r>
              <a:rPr lang="hr-HR" sz="2200" b="1" dirty="0" smtClean="0"/>
              <a:t>870 km</a:t>
            </a:r>
          </a:p>
          <a:p>
            <a:pPr marL="216000" indent="-216000">
              <a:spcBef>
                <a:spcPts val="0"/>
              </a:spcBef>
            </a:pPr>
            <a:r>
              <a:rPr lang="hr-HR" sz="2200" dirty="0" smtClean="0"/>
              <a:t>prosječna širina – </a:t>
            </a:r>
            <a:r>
              <a:rPr lang="hr-HR" sz="2200" b="1" dirty="0" smtClean="0"/>
              <a:t>160 km</a:t>
            </a:r>
          </a:p>
          <a:p>
            <a:pPr marL="216000" indent="-216000">
              <a:spcBef>
                <a:spcPts val="0"/>
              </a:spcBef>
            </a:pPr>
            <a:r>
              <a:rPr lang="hr-HR" sz="2200" dirty="0" smtClean="0"/>
              <a:t>maksimalna – 217 </a:t>
            </a:r>
            <a:r>
              <a:rPr lang="hr-HR" sz="2200" dirty="0" smtClean="0"/>
              <a:t>km</a:t>
            </a:r>
          </a:p>
          <a:p>
            <a:pPr marL="216000" indent="-216000"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dužina obale </a:t>
            </a:r>
            <a:r>
              <a:rPr lang="hr-HR" sz="2200" dirty="0" smtClean="0"/>
              <a:t>– </a:t>
            </a:r>
            <a:r>
              <a:rPr lang="hr-HR" sz="2200" b="1" dirty="0" smtClean="0"/>
              <a:t>8 354 </a:t>
            </a:r>
            <a:r>
              <a:rPr lang="hr-HR" sz="2200" b="1" dirty="0" smtClean="0"/>
              <a:t>km</a:t>
            </a:r>
          </a:p>
          <a:p>
            <a:pPr marL="216000" indent="-216000">
              <a:spcBef>
                <a:spcPts val="0"/>
              </a:spcBef>
            </a:pPr>
            <a:r>
              <a:rPr lang="hr-HR" sz="2200" dirty="0" smtClean="0"/>
              <a:t>Hrvatska obala – </a:t>
            </a:r>
            <a:r>
              <a:rPr lang="hr-HR" sz="2200" b="1" dirty="0" smtClean="0"/>
              <a:t>6 278 </a:t>
            </a:r>
            <a:r>
              <a:rPr lang="hr-HR" sz="2200" b="1" dirty="0" smtClean="0"/>
              <a:t>km</a:t>
            </a:r>
            <a:r>
              <a:rPr lang="hr-HR" sz="2200" dirty="0" smtClean="0"/>
              <a:t/>
            </a:r>
            <a:br>
              <a:rPr lang="hr-HR" sz="2200" dirty="0" smtClean="0"/>
            </a:br>
            <a:r>
              <a:rPr lang="hr-HR" sz="2000" i="1" dirty="0" smtClean="0"/>
              <a:t>(75% ukupne obale</a:t>
            </a:r>
            <a:r>
              <a:rPr lang="hr-HR" sz="2000" i="1" dirty="0" smtClean="0"/>
              <a:t>)</a:t>
            </a:r>
            <a:endParaRPr lang="hr-HR" sz="2200" dirty="0" smtClean="0"/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0" y="4286256"/>
            <a:ext cx="3518489" cy="8122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spcBef>
                <a:spcPts val="3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167428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Svojstva Jadranskog mora</a:t>
            </a:r>
            <a:endParaRPr lang="hr-HR" dirty="0"/>
          </a:p>
        </p:txBody>
      </p:sp>
      <p:grpSp>
        <p:nvGrpSpPr>
          <p:cNvPr id="2" name="Group 1"/>
          <p:cNvGrpSpPr/>
          <p:nvPr/>
        </p:nvGrpSpPr>
        <p:grpSpPr>
          <a:xfrm>
            <a:off x="4788024" y="3140968"/>
            <a:ext cx="3689573" cy="3704062"/>
            <a:chOff x="4788024" y="3140968"/>
            <a:chExt cx="3689573" cy="3704062"/>
          </a:xfrm>
        </p:grpSpPr>
        <p:pic>
          <p:nvPicPr>
            <p:cNvPr id="9" name="Rezervirano mjesto sadržaja 4" descr="22053 Geografija Hrvatske_Page_08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>
            <a:xfrm>
              <a:off x="4788024" y="3140968"/>
              <a:ext cx="3410822" cy="3704062"/>
            </a:xfrm>
            <a:prstGeom prst="rect">
              <a:avLst/>
            </a:prstGeom>
          </p:spPr>
        </p:pic>
        <p:pic>
          <p:nvPicPr>
            <p:cNvPr id="13" name="Rezervirano mjesto sadržaja 4" descr="22053 Geografija Hrvatske_Page_080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7020272" y="3501008"/>
              <a:ext cx="1457325" cy="105917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/>
          <p:cNvGrpSpPr/>
          <p:nvPr/>
        </p:nvGrpSpPr>
        <p:grpSpPr>
          <a:xfrm>
            <a:off x="179512" y="3140968"/>
            <a:ext cx="4129555" cy="3704062"/>
            <a:chOff x="179512" y="3140968"/>
            <a:chExt cx="4129555" cy="3704062"/>
          </a:xfrm>
        </p:grpSpPr>
        <p:pic>
          <p:nvPicPr>
            <p:cNvPr id="10" name="Slika 5" descr="22053 Geografija Hrvatske_Page_08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140968"/>
              <a:ext cx="3812096" cy="370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Slika 5" descr="22053 Geografija Hrvatske_Page_080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 bwMode="auto">
            <a:xfrm>
              <a:off x="2699792" y="3539728"/>
              <a:ext cx="1609275" cy="9693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36512" y="596624"/>
            <a:ext cx="9180512" cy="280831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200" dirty="0" smtClean="0"/>
              <a:t>svojstva morske vode: </a:t>
            </a:r>
            <a:r>
              <a:rPr lang="hr-HR" sz="2200" b="1" dirty="0" smtClean="0">
                <a:solidFill>
                  <a:srgbClr val="FF0000"/>
                </a:solidFill>
              </a:rPr>
              <a:t>temperatura, prozirnost, boja i slanost </a:t>
            </a:r>
            <a:r>
              <a:rPr lang="hr-HR" sz="2200" dirty="0" smtClean="0"/>
              <a:t>(salinitet)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r-HR" sz="2200" b="1" dirty="0" smtClean="0">
                <a:solidFill>
                  <a:srgbClr val="FF0000"/>
                </a:solidFill>
              </a:rPr>
              <a:t>  </a:t>
            </a:r>
            <a:r>
              <a:rPr lang="hr-HR" sz="2800" b="1" dirty="0" smtClean="0">
                <a:solidFill>
                  <a:srgbClr val="FF0000"/>
                </a:solidFill>
              </a:rPr>
              <a:t>TEMPERATURA</a:t>
            </a:r>
            <a:endParaRPr lang="hr-HR" sz="2200" b="1" dirty="0" smtClean="0">
              <a:solidFill>
                <a:srgbClr val="FF0000"/>
              </a:solidFill>
            </a:endParaRPr>
          </a:p>
          <a:p>
            <a:pPr lvl="1"/>
            <a:r>
              <a:rPr lang="hr-HR" sz="2200" dirty="0" smtClean="0"/>
              <a:t>Jadran se zagrijava od travna do rujna, a u ostatku godine se hladi</a:t>
            </a:r>
          </a:p>
          <a:p>
            <a:pPr lvl="1"/>
            <a:r>
              <a:rPr lang="hr-HR" sz="2200" dirty="0" smtClean="0"/>
              <a:t>najhladniji </a:t>
            </a:r>
            <a:r>
              <a:rPr lang="hr-HR" sz="2200" b="1" dirty="0" smtClean="0"/>
              <a:t>siječanj</a:t>
            </a:r>
            <a:r>
              <a:rPr lang="hr-HR" sz="2200" dirty="0" smtClean="0"/>
              <a:t> i </a:t>
            </a:r>
            <a:r>
              <a:rPr lang="hr-HR" sz="2200" b="1" dirty="0" smtClean="0"/>
              <a:t>veljača</a:t>
            </a:r>
            <a:r>
              <a:rPr lang="hr-HR" sz="2200" dirty="0" smtClean="0"/>
              <a:t> (oko 9 °C), a najtopliji </a:t>
            </a:r>
            <a:r>
              <a:rPr lang="hr-HR" sz="2200" b="1" dirty="0" smtClean="0"/>
              <a:t>kolovoz</a:t>
            </a:r>
            <a:r>
              <a:rPr lang="hr-HR" sz="2200" dirty="0" smtClean="0"/>
              <a:t> (23 – 25 °C)</a:t>
            </a:r>
          </a:p>
          <a:p>
            <a:pPr lvl="1"/>
            <a:r>
              <a:rPr lang="hr-HR" sz="2200" dirty="0" smtClean="0"/>
              <a:t>za kupanje je najpovoljnije više od 18 °C</a:t>
            </a:r>
          </a:p>
          <a:p>
            <a:pPr lvl="1"/>
            <a:r>
              <a:rPr lang="hr-HR" sz="2200" dirty="0" smtClean="0"/>
              <a:t>na dubinama većim od 100 m temperatura je od 12 do 14 °C</a:t>
            </a:r>
            <a:endParaRPr lang="hr-HR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4098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Svojstva Jadranskog mora</a:t>
            </a:r>
            <a:endParaRPr lang="hr-H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5496" y="668632"/>
            <a:ext cx="9108504" cy="6072736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SALINITET</a:t>
            </a:r>
          </a:p>
          <a:p>
            <a:pPr lvl="1">
              <a:spcBef>
                <a:spcPts val="0"/>
              </a:spcBef>
            </a:pPr>
            <a:r>
              <a:rPr lang="hr-HR" sz="2200" dirty="0" smtClean="0">
                <a:latin typeface="Calibri" panose="020F0502020204030204" pitchFamily="34" charset="0"/>
              </a:rPr>
              <a:t>prosječna </a:t>
            </a:r>
            <a:r>
              <a:rPr lang="hr-HR" sz="2200" dirty="0">
                <a:latin typeface="Calibri" panose="020F0502020204030204" pitchFamily="34" charset="0"/>
              </a:rPr>
              <a:t>slanoća je </a:t>
            </a:r>
            <a:r>
              <a:rPr lang="hr-HR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38</a:t>
            </a: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‰ </a:t>
            </a:r>
            <a:r>
              <a:rPr lang="hr-HR" sz="2200" b="1" dirty="0" smtClean="0">
                <a:latin typeface="Calibri" panose="020F0502020204030204" pitchFamily="34" charset="0"/>
              </a:rPr>
              <a:t>–</a:t>
            </a: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hr-HR" sz="2200" dirty="0" smtClean="0">
                <a:latin typeface="Calibri" panose="020F0502020204030204" pitchFamily="34" charset="0"/>
              </a:rPr>
              <a:t>solane Nin, Pag i </a:t>
            </a:r>
            <a:r>
              <a:rPr lang="hr-HR" sz="2200" dirty="0" smtClean="0">
                <a:latin typeface="Calibri" panose="020F0502020204030204" pitchFamily="34" charset="0"/>
              </a:rPr>
              <a:t>Ston </a:t>
            </a:r>
            <a:r>
              <a:rPr lang="hr-HR" sz="2000" i="1" dirty="0" smtClean="0">
                <a:latin typeface="Calibri" panose="020F0502020204030204" pitchFamily="34" charset="0"/>
              </a:rPr>
              <a:t>(</a:t>
            </a:r>
            <a:r>
              <a:rPr lang="hr-HR" sz="2000" b="1" i="1" dirty="0" smtClean="0">
                <a:latin typeface="Calibri" panose="020F0502020204030204" pitchFamily="34" charset="0"/>
              </a:rPr>
              <a:t>20% </a:t>
            </a:r>
            <a:r>
              <a:rPr lang="hr-HR" sz="2000" i="1" dirty="0" smtClean="0">
                <a:latin typeface="Calibri" panose="020F0502020204030204" pitchFamily="34" charset="0"/>
              </a:rPr>
              <a:t>hrvatskih potreba)</a:t>
            </a:r>
            <a:endParaRPr lang="hr-HR" sz="2200" i="1" dirty="0">
              <a:latin typeface="Calibri" panose="020F0502020204030204" pitchFamily="34" charset="0"/>
            </a:endParaRPr>
          </a:p>
          <a:p>
            <a:pPr lvl="1"/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južni </a:t>
            </a:r>
            <a:r>
              <a:rPr lang="hr-HR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dio je slaniji </a:t>
            </a:r>
            <a:r>
              <a:rPr lang="hr-HR" sz="2200" dirty="0">
                <a:latin typeface="Calibri" panose="020F0502020204030204" pitchFamily="34" charset="0"/>
              </a:rPr>
              <a:t>od sjevernog jer se u sjeverni Jadran ulijeva rijeka Po a u južni dolazi voda iz </a:t>
            </a:r>
            <a:r>
              <a:rPr lang="hr-HR" sz="2200" dirty="0" smtClean="0">
                <a:latin typeface="Calibri" panose="020F0502020204030204" pitchFamily="34" charset="0"/>
              </a:rPr>
              <a:t>Sredozemlja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PROZIRNOST </a:t>
            </a:r>
            <a:r>
              <a:rPr lang="hr-HR" sz="2800" dirty="0" smtClean="0"/>
              <a:t>i </a:t>
            </a:r>
            <a:r>
              <a:rPr lang="hr-HR" sz="2800" b="1" dirty="0" smtClean="0">
                <a:solidFill>
                  <a:srgbClr val="FF0000"/>
                </a:solidFill>
              </a:rPr>
              <a:t>BOJA</a:t>
            </a:r>
          </a:p>
          <a:p>
            <a:pPr lvl="1">
              <a:spcBef>
                <a:spcPts val="0"/>
              </a:spcBef>
            </a:pPr>
            <a:r>
              <a:rPr lang="vi-VN" sz="2200" dirty="0">
                <a:latin typeface="Calibri" panose="020F0502020204030204" pitchFamily="34" charset="0"/>
              </a:rPr>
              <a:t>prozirnost Jadrana je između </a:t>
            </a:r>
            <a:r>
              <a:rPr lang="vi-VN" sz="2200" b="1" dirty="0">
                <a:latin typeface="Calibri" panose="020F0502020204030204" pitchFamily="34" charset="0"/>
              </a:rPr>
              <a:t>22 i 33 m</a:t>
            </a:r>
            <a:r>
              <a:rPr lang="vi-VN" sz="2200" dirty="0">
                <a:latin typeface="Calibri" panose="020F0502020204030204" pitchFamily="34" charset="0"/>
              </a:rPr>
              <a:t>, na pučini do </a:t>
            </a:r>
            <a:r>
              <a:rPr lang="vi-VN" sz="2200" b="1" dirty="0">
                <a:latin typeface="Calibri" panose="020F0502020204030204" pitchFamily="34" charset="0"/>
              </a:rPr>
              <a:t>56 m</a:t>
            </a:r>
          </a:p>
          <a:p>
            <a:pPr lvl="1"/>
            <a:r>
              <a:rPr lang="vi-VN" sz="2200" dirty="0">
                <a:latin typeface="Calibri" panose="020F0502020204030204" pitchFamily="34" charset="0"/>
              </a:rPr>
              <a:t>velika prozirnost radi </a:t>
            </a:r>
            <a:r>
              <a:rPr lang="vi-VN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siromaštva životinjskog </a:t>
            </a:r>
            <a:r>
              <a:rPr lang="vi-VN" sz="2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svijeta</a:t>
            </a:r>
            <a:endParaRPr lang="hr-HR" sz="22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r>
              <a:rPr lang="hr-HR" sz="2400" dirty="0">
                <a:latin typeface="Calibri" panose="020F0502020204030204" pitchFamily="34" charset="0"/>
              </a:rPr>
              <a:t>boja je </a:t>
            </a:r>
            <a:r>
              <a:rPr lang="hr-H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modra</a:t>
            </a:r>
            <a:r>
              <a:rPr lang="hr-HR" sz="2400" dirty="0">
                <a:latin typeface="Calibri" panose="020F0502020204030204" pitchFamily="34" charset="0"/>
              </a:rPr>
              <a:t> – posljedica podloge, obilježja vode, količine mikroorganizama u </a:t>
            </a:r>
            <a:r>
              <a:rPr lang="hr-HR" sz="2400" dirty="0" smtClean="0">
                <a:latin typeface="Calibri" panose="020F0502020204030204" pitchFamily="34" charset="0"/>
              </a:rPr>
              <a:t>vodi</a:t>
            </a:r>
          </a:p>
          <a:p>
            <a:pPr lvl="0">
              <a:spcBef>
                <a:spcPts val="1800"/>
              </a:spcBef>
            </a:pPr>
            <a:r>
              <a:rPr lang="hr-HR" sz="2400" dirty="0" smtClean="0">
                <a:latin typeface="Calibri" panose="020F0502020204030204" pitchFamily="34" charset="0"/>
              </a:rPr>
              <a:t>Jadran </a:t>
            </a:r>
            <a:r>
              <a:rPr lang="hr-HR" sz="2400" dirty="0">
                <a:latin typeface="Calibri" panose="020F0502020204030204" pitchFamily="34" charset="0"/>
              </a:rPr>
              <a:t>je </a:t>
            </a:r>
            <a:r>
              <a:rPr lang="hr-HR" sz="2400" b="1" dirty="0">
                <a:latin typeface="Calibri" panose="020F0502020204030204" pitchFamily="34" charset="0"/>
              </a:rPr>
              <a:t>siromašan morskim životom</a:t>
            </a:r>
            <a:r>
              <a:rPr lang="hr-HR" sz="2400" dirty="0">
                <a:latin typeface="Calibri" panose="020F0502020204030204" pitchFamily="34" charset="0"/>
              </a:rPr>
              <a:t>, ali </a:t>
            </a:r>
            <a:r>
              <a:rPr lang="hr-H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bogat brojnošću životinjskih i biljnih vrsta </a:t>
            </a:r>
            <a:r>
              <a:rPr lang="hr-HR" sz="2400" dirty="0">
                <a:latin typeface="Calibri" panose="020F0502020204030204" pitchFamily="34" charset="0"/>
              </a:rPr>
              <a:t>(od </a:t>
            </a:r>
            <a:r>
              <a:rPr lang="hr-HR" sz="2400" dirty="0" smtClean="0">
                <a:latin typeface="Calibri" panose="020F0502020204030204" pitchFamily="34" charset="0"/>
              </a:rPr>
              <a:t>6 </a:t>
            </a:r>
            <a:r>
              <a:rPr lang="hr-HR" sz="2400" dirty="0">
                <a:latin typeface="Calibri" panose="020F0502020204030204" pitchFamily="34" charset="0"/>
              </a:rPr>
              <a:t>do </a:t>
            </a:r>
            <a:r>
              <a:rPr lang="hr-HR" sz="2400" dirty="0" smtClean="0">
                <a:latin typeface="Calibri" panose="020F0502020204030204" pitchFamily="34" charset="0"/>
              </a:rPr>
              <a:t>7 </a:t>
            </a:r>
            <a:r>
              <a:rPr lang="hr-HR" sz="2400" dirty="0">
                <a:latin typeface="Calibri" panose="020F0502020204030204" pitchFamily="34" charset="0"/>
              </a:rPr>
              <a:t>000 biljnih i životinjskih vrsta</a:t>
            </a:r>
            <a:r>
              <a:rPr lang="hr-HR" sz="2400" dirty="0" smtClean="0">
                <a:latin typeface="Calibri" panose="020F0502020204030204" pitchFamily="34" charset="0"/>
              </a:rPr>
              <a:t>)</a:t>
            </a:r>
          </a:p>
          <a:p>
            <a:r>
              <a:rPr lang="hr-HR" sz="2400" dirty="0">
                <a:latin typeface="Calibri" panose="020F0502020204030204" pitchFamily="34" charset="0"/>
              </a:rPr>
              <a:t>oko </a:t>
            </a:r>
            <a:r>
              <a:rPr lang="hr-H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95% površine je prirodne čistoće </a:t>
            </a:r>
            <a:r>
              <a:rPr lang="hr-HR" sz="2400" dirty="0" smtClean="0">
                <a:latin typeface="Calibri" panose="020F0502020204030204" pitchFamily="34" charset="0"/>
              </a:rPr>
              <a:t>– pogodno za turizam</a:t>
            </a:r>
            <a:endParaRPr lang="hr-HR" sz="2400" dirty="0">
              <a:latin typeface="Calibri" panose="020F0502020204030204" pitchFamily="34" charset="0"/>
            </a:endParaRPr>
          </a:p>
          <a:p>
            <a:r>
              <a:rPr lang="hr-HR" sz="2400" dirty="0" smtClean="0">
                <a:latin typeface="Calibri" panose="020F0502020204030204" pitchFamily="34" charset="0"/>
              </a:rPr>
              <a:t>najonečišćeniji dijelovi su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sjeverni Jadran </a:t>
            </a:r>
            <a:r>
              <a:rPr lang="hr-HR" sz="2400" dirty="0" smtClean="0">
                <a:latin typeface="Calibri" panose="020F0502020204030204" pitchFamily="34" charset="0"/>
              </a:rPr>
              <a:t>(ušće rijeka Po) 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obala većih gradova</a:t>
            </a:r>
            <a:endParaRPr lang="hr-HR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0395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661692" y="556054"/>
            <a:ext cx="6480720" cy="6301946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Morske struje i valovi</a:t>
            </a:r>
            <a:endParaRPr lang="hr-H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0" y="3714752"/>
            <a:ext cx="4896544" cy="2952328"/>
          </a:xfrm>
        </p:spPr>
        <p:txBody>
          <a:bodyPr>
            <a:noAutofit/>
          </a:bodyPr>
          <a:lstStyle/>
          <a:p>
            <a:r>
              <a:rPr lang="hr-HR" sz="2400" dirty="0" smtClean="0"/>
              <a:t>u </a:t>
            </a:r>
            <a:r>
              <a:rPr lang="hr-HR" sz="2400" dirty="0"/>
              <a:t>Jadran pritječe </a:t>
            </a:r>
            <a:r>
              <a:rPr lang="hr-HR" sz="2400" b="1" dirty="0"/>
              <a:t>sredozemna morska struja</a:t>
            </a:r>
            <a:r>
              <a:rPr lang="hr-HR" sz="2400" dirty="0"/>
              <a:t> koja </a:t>
            </a:r>
            <a:r>
              <a:rPr lang="hr-HR" sz="2400" b="1" dirty="0">
                <a:solidFill>
                  <a:srgbClr val="FF0000"/>
                </a:solidFill>
              </a:rPr>
              <a:t>uz hrvatsku obalu teče kao topla</a:t>
            </a:r>
            <a:r>
              <a:rPr lang="hr-HR" sz="2400" dirty="0"/>
              <a:t>, a </a:t>
            </a:r>
            <a:r>
              <a:rPr lang="hr-HR" sz="2400" b="1" dirty="0">
                <a:solidFill>
                  <a:srgbClr val="FF0000"/>
                </a:solidFill>
              </a:rPr>
              <a:t>uz talijansku kao hladna </a:t>
            </a:r>
            <a:r>
              <a:rPr lang="hr-HR" sz="2400" dirty="0"/>
              <a:t>i vraća se u Sredozemlje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najveće </a:t>
            </a:r>
            <a:r>
              <a:rPr lang="hr-HR" sz="2400" dirty="0"/>
              <a:t>valove stvara </a:t>
            </a:r>
            <a:r>
              <a:rPr lang="hr-HR" sz="2400" b="1" dirty="0">
                <a:solidFill>
                  <a:srgbClr val="FF0000"/>
                </a:solidFill>
              </a:rPr>
              <a:t>jugo</a:t>
            </a:r>
            <a:r>
              <a:rPr lang="hr-HR" sz="2400" dirty="0"/>
              <a:t> (do 5 m), dok bura stvara niže (1 do 2 m</a:t>
            </a:r>
            <a:r>
              <a:rPr lang="hr-HR" sz="2400" dirty="0" smtClean="0"/>
              <a:t>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xmlns="" val="521515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292</Words>
  <PresentationFormat>Prikaz na zaslonu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7" baseType="lpstr">
      <vt:lpstr>Office tema</vt:lpstr>
      <vt:lpstr>Jadransko more</vt:lpstr>
      <vt:lpstr>Veličina</vt:lpstr>
      <vt:lpstr>Slajd 3</vt:lpstr>
      <vt:lpstr>Svojstva Jadranskog mora</vt:lpstr>
      <vt:lpstr>Svojstva Jadranskog mora</vt:lpstr>
      <vt:lpstr>Morske struje i valovi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Turistička geografija</dc:subject>
  <dcterms:created xsi:type="dcterms:W3CDTF">2014-11-03T22:50:04Z</dcterms:created>
  <dcterms:modified xsi:type="dcterms:W3CDTF">2016-11-10T15:28:42Z</dcterms:modified>
</cp:coreProperties>
</file>