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02" r:id="rId2"/>
    <p:sldId id="275" r:id="rId3"/>
    <p:sldId id="276" r:id="rId4"/>
    <p:sldId id="281" r:id="rId5"/>
    <p:sldId id="303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305" r:id="rId14"/>
    <p:sldId id="304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C1298D-39EF-4E15-9ABE-B2BB77C9E508}">
          <p14:sldIdLst>
            <p14:sldId id="302"/>
            <p14:sldId id="275"/>
            <p14:sldId id="276"/>
            <p14:sldId id="281"/>
            <p14:sldId id="303"/>
            <p14:sldId id="282"/>
            <p14:sldId id="283"/>
            <p14:sldId id="284"/>
            <p14:sldId id="285"/>
            <p14:sldId id="286"/>
            <p14:sldId id="287"/>
            <p14:sldId id="288"/>
            <p14:sldId id="305"/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A1B"/>
    <a:srgbClr val="1EA820"/>
    <a:srgbClr val="184EE6"/>
    <a:srgbClr val="0037DB"/>
    <a:srgbClr val="ED0030"/>
    <a:srgbClr val="F8F5E6"/>
    <a:srgbClr val="FFFF79"/>
    <a:srgbClr val="F9F800"/>
    <a:srgbClr val="EC7E06"/>
    <a:srgbClr val="9E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9" autoAdjust="0"/>
    <p:restoredTop sz="99589" autoAdjust="0"/>
  </p:normalViewPr>
  <p:slideViewPr>
    <p:cSldViewPr>
      <p:cViewPr varScale="1">
        <p:scale>
          <a:sx n="79" d="100"/>
          <a:sy n="79" d="100"/>
        </p:scale>
        <p:origin x="-8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6C9CA-C5D9-40EC-9843-4B926A619B7E}" type="datetimeFigureOut">
              <a:rPr lang="hr-HR" smtClean="0"/>
              <a:pPr/>
              <a:t>29.11.2016.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24E21-0F6E-4119-85F2-EA8BE55A0F5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615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4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13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14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19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20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21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22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23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24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25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5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mjesto Starigrad-Paklenica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4820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CB7939-2412-4844-9BA5-60670D87AECE}" type="slidenum">
              <a:rPr lang="hr-HR" altLang="sr-Latn-RS" smtClean="0"/>
              <a:pPr eaLnBrk="1" hangingPunct="1"/>
              <a:t>6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planinu Risnjak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5844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34F10AF-C83F-4C49-8B1E-74D1DF6A7952}" type="slidenum">
              <a:rPr lang="hr-HR" altLang="sr-Latn-RS" smtClean="0"/>
              <a:pPr eaLnBrk="1" hangingPunct="1"/>
              <a:t>7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Napomenuti da je otočić sa samostanom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6868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FD2E90-1AC7-4BE6-A010-40E19143CC77}" type="slidenum">
              <a:rPr lang="hr-HR" altLang="sr-Latn-RS" smtClean="0"/>
              <a:pPr eaLnBrk="1" hangingPunct="1"/>
              <a:t>8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Turistički jepristup isključivo brodovima, a najčešće se isplovljava s Murtera i Biograda na Moru</a:t>
            </a:r>
          </a:p>
          <a:p>
            <a:pPr>
              <a:buFontTx/>
              <a:buChar char="•"/>
            </a:pPr>
            <a:r>
              <a:rPr lang="hr-HR" altLang="sr-Latn-RS" smtClean="0"/>
              <a:t>Veći dio Kornata u vlasništvu je stanovnika otoka Murtera</a:t>
            </a:r>
          </a:p>
        </p:txBody>
      </p:sp>
      <p:sp>
        <p:nvSpPr>
          <p:cNvPr id="37892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BF6B34-6642-4A27-8780-9FD5C0C0F416}" type="slidenum">
              <a:rPr lang="hr-HR" altLang="sr-Latn-RS" smtClean="0"/>
              <a:pPr eaLnBrk="1" hangingPunct="1"/>
              <a:t>9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Napomenuti da je safari park nastao od darova različitih životinja koje je Tito dobivao od državnika koji su dolazili u posjet</a:t>
            </a:r>
          </a:p>
          <a:p>
            <a:pPr>
              <a:buFontTx/>
              <a:buChar char="•"/>
            </a:pPr>
            <a:r>
              <a:rPr lang="hr-HR" altLang="sr-Latn-RS" smtClean="0"/>
              <a:t>Otoci su bili malarični i močvarni dok ih nije uredio austrijski magnat Paula Kupelwiesera i pretvorio u mondeno odmaralište s golf terenima</a:t>
            </a:r>
          </a:p>
          <a:p>
            <a:pPr>
              <a:buFontTx/>
              <a:buChar char="•"/>
            </a:pPr>
            <a:r>
              <a:rPr lang="hr-HR" altLang="sr-Latn-RS" smtClean="0"/>
              <a:t>Na Brijune se dolazi iz mjesta Fažana</a:t>
            </a:r>
          </a:p>
        </p:txBody>
      </p:sp>
      <p:sp>
        <p:nvSpPr>
          <p:cNvPr id="3891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B70C9E-4577-483D-9589-DECDBF601B81}" type="slidenum">
              <a:rPr lang="hr-HR" altLang="sr-Latn-RS" smtClean="0"/>
              <a:pPr eaLnBrk="1" hangingPunct="1"/>
              <a:t>10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Istaknuti hidroenegetsku važnost Krke – HE odmah iza one na slapovima Niagare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9940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F0E8DC-54F8-4FF6-92A8-E8A2089F1C08}" type="slidenum">
              <a:rPr lang="hr-HR" altLang="sr-Latn-RS" smtClean="0"/>
              <a:pPr eaLnBrk="1" hangingPunct="1"/>
              <a:t>11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Najmlađi NP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40964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8D0166-2DD2-4848-8A1C-D38D1D196781}" type="slidenum">
              <a:rPr lang="hr-HR" altLang="sr-Latn-RS" smtClean="0"/>
              <a:pPr eaLnBrk="1" hangingPunct="1"/>
              <a:t>12</a:t>
            </a:fld>
            <a:endParaRPr lang="hr-HR" altLang="sr-Latn-R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7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0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45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2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0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3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4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22254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59795"/>
            <a:ext cx="9144000" cy="6297597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64429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0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8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3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9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6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29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jpe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jpeg"/><Relationship Id="rId4" Type="http://schemas.openxmlformats.org/officeDocument/2006/relationships/image" Target="../media/image66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image" Target="../media/image16.jpeg"/><Relationship Id="rId7" Type="http://schemas.openxmlformats.org/officeDocument/2006/relationships/image" Target="../media/image5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jpeg"/><Relationship Id="rId5" Type="http://schemas.openxmlformats.org/officeDocument/2006/relationships/image" Target="../media/image68.jpeg"/><Relationship Id="rId4" Type="http://schemas.openxmlformats.org/officeDocument/2006/relationships/image" Target="../media/image5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5.wdp"/><Relationship Id="rId4" Type="http://schemas.openxmlformats.org/officeDocument/2006/relationships/image" Target="../media/image7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http://5portal.hr/portal/5portal_images/slika_534682387025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4"/>
          <a:stretch/>
        </p:blipFill>
        <p:spPr bwMode="auto">
          <a:xfrm>
            <a:off x="7307489" y="4438777"/>
            <a:ext cx="1849631" cy="242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zervirano mjesto sadržaja 4" descr="22053 Geografija Hrvatske_Page_209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7489" y="3006162"/>
            <a:ext cx="1849631" cy="1455740"/>
          </a:xfrm>
          <a:prstGeom prst="rect">
            <a:avLst/>
          </a:prstGeom>
        </p:spPr>
      </p:pic>
      <p:pic>
        <p:nvPicPr>
          <p:cNvPr id="5" name="Rezervirano mjesto sadržaja 4" descr="22053 Geografija Hrvatske_Page_076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8697" y="-1"/>
            <a:ext cx="4368424" cy="2005705"/>
          </a:xfrm>
          <a:prstGeom prst="rect">
            <a:avLst/>
          </a:prstGeom>
          <a:ln>
            <a:noFill/>
          </a:ln>
        </p:spPr>
      </p:pic>
      <p:pic>
        <p:nvPicPr>
          <p:cNvPr id="6" name="Rezervirano mjesto sadržaja 4" descr="22053 Geografija Hrvatske_Page_210.jp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5" y="-1"/>
            <a:ext cx="2424224" cy="1998591"/>
          </a:xfrm>
          <a:prstGeom prst="rect">
            <a:avLst/>
          </a:prstGeom>
          <a:ln w="57150">
            <a:noFill/>
          </a:ln>
        </p:spPr>
      </p:pic>
      <p:pic>
        <p:nvPicPr>
          <p:cNvPr id="7" name="Slika 5" descr="22053 Geografija Hrvatske_Page_210.jpg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11760" y="0"/>
            <a:ext cx="2376937" cy="199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-9525" y="2057643"/>
            <a:ext cx="9166646" cy="86409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7000"/>
              </a:lnSpc>
            </a:pPr>
            <a:r>
              <a:rPr lang="hr-HR" sz="6400" b="1" dirty="0" smtClean="0">
                <a:solidFill>
                  <a:srgbClr val="1EA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Zaštićena prirodna baština</a:t>
            </a:r>
            <a:endParaRPr lang="hr-HR" sz="6400" b="1" dirty="0">
              <a:solidFill>
                <a:srgbClr val="1EA8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Rezervirano mjesto sadržaja 4" descr="22053 Geografija Hrvatske_Page_207.jpg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2726" y="3006161"/>
            <a:ext cx="2837059" cy="2310756"/>
          </a:xfrm>
          <a:prstGeom prst="rect">
            <a:avLst/>
          </a:prstGeom>
        </p:spPr>
      </p:pic>
      <p:pic>
        <p:nvPicPr>
          <p:cNvPr id="11" name="Rezervirano mjesto sadržaja 4" descr="170 NP KRKA.JPG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9785" y="3006163"/>
            <a:ext cx="1907704" cy="2310753"/>
          </a:xfrm>
          <a:prstGeom prst="rect">
            <a:avLst/>
          </a:prstGeom>
        </p:spPr>
      </p:pic>
      <p:pic>
        <p:nvPicPr>
          <p:cNvPr id="12" name="Slika 6" descr="HPIM2266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9010" y="5326060"/>
            <a:ext cx="2748479" cy="153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Rezervirano mjesto sadržaja 7" descr="sh6122647.jpg"/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-34406" y="3006161"/>
            <a:ext cx="2597132" cy="2310756"/>
          </a:xfrm>
          <a:prstGeom prst="rect">
            <a:avLst/>
          </a:prstGeom>
        </p:spPr>
      </p:pic>
      <p:pic>
        <p:nvPicPr>
          <p:cNvPr id="14" name="Rezervirano mjesto sadržaja 4" descr="000030719.jp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0777" y="5326559"/>
            <a:ext cx="2318233" cy="1545488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788697" y="0"/>
            <a:ext cx="0" cy="20558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11760" y="0"/>
            <a:ext cx="0" cy="20558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07489" y="2929963"/>
            <a:ext cx="0" cy="39695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87882" y="2929963"/>
            <a:ext cx="0" cy="23960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68983" y="2929963"/>
            <a:ext cx="0" cy="239609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307490" y="4461902"/>
            <a:ext cx="184963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Slika 5" descr="VELEBI15.JPG"/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4407" y="5316916"/>
            <a:ext cx="2275184" cy="154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 flipH="1">
            <a:off x="-34407" y="5316916"/>
            <a:ext cx="734189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59010" y="5316916"/>
            <a:ext cx="0" cy="15410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40777" y="5316916"/>
            <a:ext cx="0" cy="15410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/>
          <p:cNvSpPr txBox="1">
            <a:spLocks/>
          </p:cNvSpPr>
          <p:nvPr/>
        </p:nvSpPr>
        <p:spPr>
          <a:xfrm>
            <a:off x="7247329" y="2693680"/>
            <a:ext cx="1873023" cy="2280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r-HR" sz="1600" dirty="0" smtClean="0">
                <a:solidFill>
                  <a:srgbClr val="FF0000"/>
                </a:solidFill>
              </a:rPr>
              <a:t>Turistička geografija</a:t>
            </a:r>
            <a:endParaRPr lang="hr-H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53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mtClean="0"/>
              <a:t>NP Brijuni</a:t>
            </a:r>
          </a:p>
        </p:txBody>
      </p:sp>
      <p:sp>
        <p:nvSpPr>
          <p:cNvPr id="13316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0" y="753269"/>
            <a:ext cx="4499992" cy="1451595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proglašen NP – 1983.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otočna skupina </a:t>
            </a:r>
            <a:r>
              <a:rPr lang="hr-HR" altLang="sr-Latn-RS" sz="2200" dirty="0" smtClean="0"/>
              <a:t>od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14 otoka </a:t>
            </a:r>
            <a:r>
              <a:rPr lang="hr-HR" altLang="sr-Latn-RS" sz="2200" dirty="0" smtClean="0"/>
              <a:t>uz JZ obalu Istre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safari park, antički ostaci</a:t>
            </a:r>
          </a:p>
        </p:txBody>
      </p:sp>
      <p:pic>
        <p:nvPicPr>
          <p:cNvPr id="8194" name="Picture 2" descr="http://www.np-brijuni.hr/pictures/opci_podaci_geografski-polozaj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57762" y="2550660"/>
            <a:ext cx="5403718" cy="422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np-brijuni.hr/pictures/prirodna_bastina_zivotinje-u-slobodnoj-prirodi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23631" y="98853"/>
            <a:ext cx="4737849" cy="234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fenixdtours.hr/files/foto/Brijuni_2.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6697" y="4972289"/>
            <a:ext cx="3457911" cy="17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izletipoistri.com/wp-content/uploads/2013/02/Brijuni_18042009_007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697" y="2550660"/>
            <a:ext cx="3457911" cy="230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2514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mtClean="0"/>
              <a:t>NP Krka</a:t>
            </a:r>
          </a:p>
        </p:txBody>
      </p:sp>
      <p:sp>
        <p:nvSpPr>
          <p:cNvPr id="14340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-1116" y="692696"/>
            <a:ext cx="3925044" cy="2136775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/>
              <a:t>proglašen NP </a:t>
            </a:r>
            <a:r>
              <a:rPr lang="hr-HR" altLang="sr-Latn-RS" sz="2200" dirty="0" smtClean="0"/>
              <a:t>– 1985.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2/3 toka rijeke Krke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err="1" smtClean="0"/>
              <a:t>Visovačko</a:t>
            </a:r>
            <a:r>
              <a:rPr lang="hr-HR" altLang="sr-Latn-RS" sz="2200" dirty="0" smtClean="0"/>
              <a:t> jezero, otok </a:t>
            </a:r>
            <a:r>
              <a:rPr lang="hr-HR" altLang="sr-Latn-RS" sz="2200" dirty="0" err="1" smtClean="0"/>
              <a:t>Visovac</a:t>
            </a:r>
            <a:r>
              <a:rPr lang="hr-HR" altLang="sr-Latn-RS" sz="2200" dirty="0" smtClean="0"/>
              <a:t> s franjevačkim samostanom, </a:t>
            </a:r>
            <a:r>
              <a:rPr lang="hr-HR" altLang="sr-Latn-RS" sz="2200" dirty="0" err="1" smtClean="0"/>
              <a:t>Roški</a:t>
            </a:r>
            <a:r>
              <a:rPr lang="hr-HR" altLang="sr-Latn-RS" sz="2200" dirty="0" smtClean="0"/>
              <a:t> slap i Skradinski buk</a:t>
            </a:r>
          </a:p>
        </p:txBody>
      </p:sp>
      <p:pic>
        <p:nvPicPr>
          <p:cNvPr id="9220" name="Picture 4" descr="http://idemoputovati.com/wp-content/uploads/2016/03/Visovac-Krka-DBAJURIN-123RF-1024x640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81296" y="103063"/>
            <a:ext cx="5055200" cy="26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c1.staticflickr.com/1/300/19750461841_a5c5d60929_b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587" y="2862095"/>
            <a:ext cx="8866909" cy="387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289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 smtClean="0"/>
              <a:t>NP Sjeverni Velebit</a:t>
            </a:r>
          </a:p>
        </p:txBody>
      </p:sp>
      <p:sp>
        <p:nvSpPr>
          <p:cNvPr id="15364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0" y="692697"/>
            <a:ext cx="4318000" cy="2304256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proglašen NP – 1999.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najveća koncentracija vrijednih geomorfoloških objekata te biljnih i životinjskih vrsta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velebitski botanički vrt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Lukina Jama</a:t>
            </a:r>
          </a:p>
        </p:txBody>
      </p:sp>
      <p:pic>
        <p:nvPicPr>
          <p:cNvPr id="10242" name="Picture 2" descr="http://www.visitadriatic.eu/wp-content/uploads/2015/09/sjeverni-velebit1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775" y="3120571"/>
            <a:ext cx="8921470" cy="362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totalcroatia.eu/?ACT=29&amp;f=ulaz_u_jamu_hps_tekst.png&amp;fid=55&amp;d=7610&amp;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74" b="6234"/>
          <a:stretch/>
        </p:blipFill>
        <p:spPr bwMode="auto">
          <a:xfrm>
            <a:off x="4139952" y="150540"/>
            <a:ext cx="4868293" cy="284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00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 descr="http://www.najboljeuhrvatskoj.info/universalis/1839/slika/crna_mlaka_2_1813727493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3843931"/>
            <a:ext cx="4257994" cy="284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http://s2.pticica.com/foto/0001307676_l_0_egf6oi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3152" y="2514254"/>
            <a:ext cx="3525408" cy="2353945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 smtClean="0"/>
              <a:t>Posebni rezervati</a:t>
            </a:r>
          </a:p>
        </p:txBody>
      </p:sp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-21998" y="548680"/>
            <a:ext cx="9158264" cy="2108810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predjeli u kojima je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izrazito naglašen jedan neizmijenjeni dio prirode </a:t>
            </a:r>
            <a:r>
              <a:rPr lang="hr-HR" altLang="sr-Latn-RS" sz="2200" dirty="0" smtClean="0"/>
              <a:t>(npr. šuma, ptice, ribe…) i taj dio se ne smije mijenjati, uznemiravati ili gospodarski iskorištavati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postoji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80 posebnih rezervata u RH </a:t>
            </a:r>
            <a:r>
              <a:rPr lang="hr-HR" altLang="sr-Latn-RS" sz="2200" dirty="0" smtClean="0"/>
              <a:t>– Đurđevački pijesci, Crna mlaka, rijeka </a:t>
            </a:r>
            <a:r>
              <a:rPr lang="hr-HR" altLang="sr-Latn-RS" sz="2200" dirty="0" err="1" smtClean="0"/>
              <a:t>Jadro</a:t>
            </a:r>
            <a:r>
              <a:rPr lang="hr-HR" altLang="sr-Latn-RS" sz="2200" dirty="0" smtClean="0"/>
              <a:t> kod Solina, </a:t>
            </a:r>
            <a:r>
              <a:rPr lang="hr-HR" altLang="sr-Latn-RS" sz="2200" dirty="0" err="1" smtClean="0"/>
              <a:t>lunski</a:t>
            </a:r>
            <a:r>
              <a:rPr lang="hr-HR" altLang="sr-Latn-RS" sz="2200" dirty="0" smtClean="0"/>
              <a:t> maslinici, dio delte Neretve, </a:t>
            </a:r>
            <a:r>
              <a:rPr lang="hr-HR" altLang="sr-Latn-RS" sz="2200" dirty="0" err="1" smtClean="0"/>
              <a:t>Limski</a:t>
            </a:r>
            <a:r>
              <a:rPr lang="hr-HR" altLang="sr-Latn-RS" sz="2200" dirty="0" smtClean="0"/>
              <a:t> zaljev…</a:t>
            </a:r>
          </a:p>
        </p:txBody>
      </p:sp>
      <p:sp>
        <p:nvSpPr>
          <p:cNvPr id="2" name="AutoShape 2" descr="http://web.hamradio.hr/9aff/9AFF-067_Jadro/jadro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11270" name="Picture 6" descr="https://c2.staticflickr.com/8/7734/18272579952_5834d392b7_b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945" y="4437112"/>
            <a:ext cx="3444563" cy="2297496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eb.hamradio.hr/9aff/9AFF-067_Jadro/jadro1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2160" y="2476150"/>
            <a:ext cx="3014349" cy="2264267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195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92696"/>
            <a:ext cx="9158264" cy="5976664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priroda može biti </a:t>
            </a:r>
            <a:r>
              <a:rPr lang="hr-HR" altLang="sr-Latn-RS" sz="2000" b="1" dirty="0" smtClean="0"/>
              <a:t>dijelom izmijenjena radom čovjeka </a:t>
            </a:r>
            <a:r>
              <a:rPr lang="hr-HR" altLang="sr-Latn-RS" sz="2000" dirty="0" smtClean="0"/>
              <a:t>i </a:t>
            </a:r>
            <a:r>
              <a:rPr lang="hr-HR" altLang="sr-Latn-RS" sz="2000" b="1" dirty="0" smtClean="0"/>
              <a:t>dopuštene su gospodarske aktivnosti</a:t>
            </a:r>
            <a:r>
              <a:rPr lang="hr-HR" altLang="sr-Latn-RS" sz="2000" dirty="0" smtClean="0"/>
              <a:t> (ako ne mijenjaju značaj parka)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u RH je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11 parkova prirode: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Učka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Velebit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err="1" smtClean="0"/>
              <a:t>Telaščica</a:t>
            </a:r>
            <a:endParaRPr lang="hr-HR" altLang="sr-Latn-RS" sz="2000" b="1" dirty="0" smtClean="0"/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Vransko jezero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Biokovo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Lastovsko otočje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Žumberačko-Samoborsko gorje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Medvednica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Lonjsko polje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Papuk</a:t>
            </a:r>
          </a:p>
          <a:p>
            <a:pPr marL="612000" lvl="1" indent="-25200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Kopački rit</a:t>
            </a:r>
          </a:p>
          <a:p>
            <a:pPr marL="685800" lvl="1">
              <a:buFont typeface="Calibri" panose="020F0502020204030204" pitchFamily="34" charset="0"/>
              <a:buChar char="‒"/>
            </a:pPr>
            <a:endParaRPr lang="hr-HR" altLang="sr-Latn-RS" sz="1600" dirty="0" smtClean="0"/>
          </a:p>
          <a:p>
            <a:pPr marL="285750" indent="-285750">
              <a:buFont typeface="Calibri" panose="020F0502020204030204" pitchFamily="34" charset="0"/>
              <a:buChar char="‒"/>
            </a:pPr>
            <a:endParaRPr lang="hr-HR" altLang="sr-Latn-RS" sz="2000" dirty="0" smtClean="0"/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 smtClean="0"/>
              <a:t>Parkovi prirode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7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454"/>
          <a:stretch/>
        </p:blipFill>
        <p:spPr bwMode="auto">
          <a:xfrm>
            <a:off x="4070959" y="1467204"/>
            <a:ext cx="4985359" cy="525927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5399106" y="4534172"/>
            <a:ext cx="276380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Oval 16"/>
          <p:cNvSpPr/>
          <p:nvPr/>
        </p:nvSpPr>
        <p:spPr>
          <a:xfrm rot="20121729">
            <a:off x="5611584" y="2368223"/>
            <a:ext cx="436054" cy="2975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Oval 17"/>
          <p:cNvSpPr/>
          <p:nvPr/>
        </p:nvSpPr>
        <p:spPr>
          <a:xfrm rot="1069935">
            <a:off x="8526693" y="2378432"/>
            <a:ext cx="324605" cy="45026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Oval 18"/>
          <p:cNvSpPr/>
          <p:nvPr/>
        </p:nvSpPr>
        <p:spPr>
          <a:xfrm rot="2246399">
            <a:off x="7494020" y="2633046"/>
            <a:ext cx="432651" cy="2443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Oval 19"/>
          <p:cNvSpPr/>
          <p:nvPr/>
        </p:nvSpPr>
        <p:spPr>
          <a:xfrm rot="1550021">
            <a:off x="4592901" y="2962762"/>
            <a:ext cx="228414" cy="4192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Freeform 1"/>
          <p:cNvSpPr/>
          <p:nvPr/>
        </p:nvSpPr>
        <p:spPr>
          <a:xfrm>
            <a:off x="5271369" y="3415952"/>
            <a:ext cx="1092802" cy="1112520"/>
          </a:xfrm>
          <a:custGeom>
            <a:avLst/>
            <a:gdLst>
              <a:gd name="connsiteX0" fmla="*/ 1090913 w 1092802"/>
              <a:gd name="connsiteY0" fmla="*/ 1074420 h 1112520"/>
              <a:gd name="connsiteX1" fmla="*/ 1075673 w 1092802"/>
              <a:gd name="connsiteY1" fmla="*/ 990600 h 1112520"/>
              <a:gd name="connsiteX2" fmla="*/ 1068053 w 1092802"/>
              <a:gd name="connsiteY2" fmla="*/ 967740 h 1112520"/>
              <a:gd name="connsiteX3" fmla="*/ 1060433 w 1092802"/>
              <a:gd name="connsiteY3" fmla="*/ 937260 h 1112520"/>
              <a:gd name="connsiteX4" fmla="*/ 1037573 w 1092802"/>
              <a:gd name="connsiteY4" fmla="*/ 922020 h 1112520"/>
              <a:gd name="connsiteX5" fmla="*/ 1007093 w 1092802"/>
              <a:gd name="connsiteY5" fmla="*/ 853440 h 1112520"/>
              <a:gd name="connsiteX6" fmla="*/ 999473 w 1092802"/>
              <a:gd name="connsiteY6" fmla="*/ 830580 h 1112520"/>
              <a:gd name="connsiteX7" fmla="*/ 976613 w 1092802"/>
              <a:gd name="connsiteY7" fmla="*/ 822960 h 1112520"/>
              <a:gd name="connsiteX8" fmla="*/ 968993 w 1092802"/>
              <a:gd name="connsiteY8" fmla="*/ 800100 h 1112520"/>
              <a:gd name="connsiteX9" fmla="*/ 946133 w 1092802"/>
              <a:gd name="connsiteY9" fmla="*/ 792480 h 1112520"/>
              <a:gd name="connsiteX10" fmla="*/ 908033 w 1092802"/>
              <a:gd name="connsiteY10" fmla="*/ 777240 h 1112520"/>
              <a:gd name="connsiteX11" fmla="*/ 877553 w 1092802"/>
              <a:gd name="connsiteY11" fmla="*/ 769620 h 1112520"/>
              <a:gd name="connsiteX12" fmla="*/ 793733 w 1092802"/>
              <a:gd name="connsiteY12" fmla="*/ 754380 h 1112520"/>
              <a:gd name="connsiteX13" fmla="*/ 717533 w 1092802"/>
              <a:gd name="connsiteY13" fmla="*/ 739140 h 1112520"/>
              <a:gd name="connsiteX14" fmla="*/ 687053 w 1092802"/>
              <a:gd name="connsiteY14" fmla="*/ 723900 h 1112520"/>
              <a:gd name="connsiteX15" fmla="*/ 610853 w 1092802"/>
              <a:gd name="connsiteY15" fmla="*/ 701040 h 1112520"/>
              <a:gd name="connsiteX16" fmla="*/ 557513 w 1092802"/>
              <a:gd name="connsiteY16" fmla="*/ 685800 h 1112520"/>
              <a:gd name="connsiteX17" fmla="*/ 504173 w 1092802"/>
              <a:gd name="connsiteY17" fmla="*/ 655320 h 1112520"/>
              <a:gd name="connsiteX18" fmla="*/ 458453 w 1092802"/>
              <a:gd name="connsiteY18" fmla="*/ 617220 h 1112520"/>
              <a:gd name="connsiteX19" fmla="*/ 435593 w 1092802"/>
              <a:gd name="connsiteY19" fmla="*/ 609600 h 1112520"/>
              <a:gd name="connsiteX20" fmla="*/ 412733 w 1092802"/>
              <a:gd name="connsiteY20" fmla="*/ 586740 h 1112520"/>
              <a:gd name="connsiteX21" fmla="*/ 389873 w 1092802"/>
              <a:gd name="connsiteY21" fmla="*/ 579120 h 1112520"/>
              <a:gd name="connsiteX22" fmla="*/ 351773 w 1092802"/>
              <a:gd name="connsiteY22" fmla="*/ 510540 h 1112520"/>
              <a:gd name="connsiteX23" fmla="*/ 336533 w 1092802"/>
              <a:gd name="connsiteY23" fmla="*/ 335280 h 1112520"/>
              <a:gd name="connsiteX24" fmla="*/ 328913 w 1092802"/>
              <a:gd name="connsiteY24" fmla="*/ 137160 h 1112520"/>
              <a:gd name="connsiteX25" fmla="*/ 321293 w 1092802"/>
              <a:gd name="connsiteY25" fmla="*/ 114300 h 1112520"/>
              <a:gd name="connsiteX26" fmla="*/ 298433 w 1092802"/>
              <a:gd name="connsiteY26" fmla="*/ 99060 h 1112520"/>
              <a:gd name="connsiteX27" fmla="*/ 275573 w 1092802"/>
              <a:gd name="connsiteY27" fmla="*/ 76200 h 1112520"/>
              <a:gd name="connsiteX28" fmla="*/ 260333 w 1092802"/>
              <a:gd name="connsiteY28" fmla="*/ 53340 h 1112520"/>
              <a:gd name="connsiteX29" fmla="*/ 229853 w 1092802"/>
              <a:gd name="connsiteY29" fmla="*/ 38100 h 1112520"/>
              <a:gd name="connsiteX30" fmla="*/ 206993 w 1092802"/>
              <a:gd name="connsiteY30" fmla="*/ 15240 h 1112520"/>
              <a:gd name="connsiteX31" fmla="*/ 176513 w 1092802"/>
              <a:gd name="connsiteY31" fmla="*/ 7620 h 1112520"/>
              <a:gd name="connsiteX32" fmla="*/ 153653 w 1092802"/>
              <a:gd name="connsiteY32" fmla="*/ 0 h 1112520"/>
              <a:gd name="connsiteX33" fmla="*/ 85073 w 1092802"/>
              <a:gd name="connsiteY33" fmla="*/ 7620 h 1112520"/>
              <a:gd name="connsiteX34" fmla="*/ 62213 w 1092802"/>
              <a:gd name="connsiteY34" fmla="*/ 15240 h 1112520"/>
              <a:gd name="connsiteX35" fmla="*/ 39353 w 1092802"/>
              <a:gd name="connsiteY35" fmla="*/ 60960 h 1112520"/>
              <a:gd name="connsiteX36" fmla="*/ 16493 w 1092802"/>
              <a:gd name="connsiteY36" fmla="*/ 91440 h 1112520"/>
              <a:gd name="connsiteX37" fmla="*/ 8873 w 1092802"/>
              <a:gd name="connsiteY37" fmla="*/ 114300 h 1112520"/>
              <a:gd name="connsiteX38" fmla="*/ 8873 w 1092802"/>
              <a:gd name="connsiteY38" fmla="*/ 266700 h 1112520"/>
              <a:gd name="connsiteX39" fmla="*/ 24113 w 1092802"/>
              <a:gd name="connsiteY39" fmla="*/ 289560 h 1112520"/>
              <a:gd name="connsiteX40" fmla="*/ 31733 w 1092802"/>
              <a:gd name="connsiteY40" fmla="*/ 312420 h 1112520"/>
              <a:gd name="connsiteX41" fmla="*/ 54593 w 1092802"/>
              <a:gd name="connsiteY41" fmla="*/ 388620 h 1112520"/>
              <a:gd name="connsiteX42" fmla="*/ 62213 w 1092802"/>
              <a:gd name="connsiteY42" fmla="*/ 411480 h 1112520"/>
              <a:gd name="connsiteX43" fmla="*/ 85073 w 1092802"/>
              <a:gd name="connsiteY43" fmla="*/ 426720 h 1112520"/>
              <a:gd name="connsiteX44" fmla="*/ 100313 w 1092802"/>
              <a:gd name="connsiteY44" fmla="*/ 487680 h 1112520"/>
              <a:gd name="connsiteX45" fmla="*/ 115553 w 1092802"/>
              <a:gd name="connsiteY45" fmla="*/ 518160 h 1112520"/>
              <a:gd name="connsiteX46" fmla="*/ 146033 w 1092802"/>
              <a:gd name="connsiteY46" fmla="*/ 571500 h 1112520"/>
              <a:gd name="connsiteX47" fmla="*/ 168893 w 1092802"/>
              <a:gd name="connsiteY47" fmla="*/ 624840 h 1112520"/>
              <a:gd name="connsiteX48" fmla="*/ 191753 w 1092802"/>
              <a:gd name="connsiteY48" fmla="*/ 647700 h 1112520"/>
              <a:gd name="connsiteX49" fmla="*/ 214613 w 1092802"/>
              <a:gd name="connsiteY49" fmla="*/ 701040 h 1112520"/>
              <a:gd name="connsiteX50" fmla="*/ 245093 w 1092802"/>
              <a:gd name="connsiteY50" fmla="*/ 754380 h 1112520"/>
              <a:gd name="connsiteX51" fmla="*/ 252713 w 1092802"/>
              <a:gd name="connsiteY51" fmla="*/ 792480 h 1112520"/>
              <a:gd name="connsiteX52" fmla="*/ 275573 w 1092802"/>
              <a:gd name="connsiteY52" fmla="*/ 807720 h 1112520"/>
              <a:gd name="connsiteX53" fmla="*/ 313673 w 1092802"/>
              <a:gd name="connsiteY53" fmla="*/ 845820 h 1112520"/>
              <a:gd name="connsiteX54" fmla="*/ 328913 w 1092802"/>
              <a:gd name="connsiteY54" fmla="*/ 868680 h 1112520"/>
              <a:gd name="connsiteX55" fmla="*/ 374633 w 1092802"/>
              <a:gd name="connsiteY55" fmla="*/ 899160 h 1112520"/>
              <a:gd name="connsiteX56" fmla="*/ 450833 w 1092802"/>
              <a:gd name="connsiteY56" fmla="*/ 914400 h 1112520"/>
              <a:gd name="connsiteX57" fmla="*/ 519413 w 1092802"/>
              <a:gd name="connsiteY57" fmla="*/ 952500 h 1112520"/>
              <a:gd name="connsiteX58" fmla="*/ 587993 w 1092802"/>
              <a:gd name="connsiteY58" fmla="*/ 960120 h 1112520"/>
              <a:gd name="connsiteX59" fmla="*/ 641333 w 1092802"/>
              <a:gd name="connsiteY59" fmla="*/ 975360 h 1112520"/>
              <a:gd name="connsiteX60" fmla="*/ 671813 w 1092802"/>
              <a:gd name="connsiteY60" fmla="*/ 982980 h 1112520"/>
              <a:gd name="connsiteX61" fmla="*/ 694673 w 1092802"/>
              <a:gd name="connsiteY61" fmla="*/ 998220 h 1112520"/>
              <a:gd name="connsiteX62" fmla="*/ 725153 w 1092802"/>
              <a:gd name="connsiteY62" fmla="*/ 1005840 h 1112520"/>
              <a:gd name="connsiteX63" fmla="*/ 748013 w 1092802"/>
              <a:gd name="connsiteY63" fmla="*/ 1013460 h 1112520"/>
              <a:gd name="connsiteX64" fmla="*/ 778493 w 1092802"/>
              <a:gd name="connsiteY64" fmla="*/ 1028700 h 1112520"/>
              <a:gd name="connsiteX65" fmla="*/ 801353 w 1092802"/>
              <a:gd name="connsiteY65" fmla="*/ 1036320 h 1112520"/>
              <a:gd name="connsiteX66" fmla="*/ 831833 w 1092802"/>
              <a:gd name="connsiteY66" fmla="*/ 1051560 h 1112520"/>
              <a:gd name="connsiteX67" fmla="*/ 900413 w 1092802"/>
              <a:gd name="connsiteY67" fmla="*/ 1066800 h 1112520"/>
              <a:gd name="connsiteX68" fmla="*/ 923273 w 1092802"/>
              <a:gd name="connsiteY68" fmla="*/ 1074420 h 1112520"/>
              <a:gd name="connsiteX69" fmla="*/ 953753 w 1092802"/>
              <a:gd name="connsiteY69" fmla="*/ 1082040 h 1112520"/>
              <a:gd name="connsiteX70" fmla="*/ 1007093 w 1092802"/>
              <a:gd name="connsiteY70" fmla="*/ 1104900 h 1112520"/>
              <a:gd name="connsiteX71" fmla="*/ 1029953 w 1092802"/>
              <a:gd name="connsiteY71" fmla="*/ 1112520 h 1112520"/>
              <a:gd name="connsiteX72" fmla="*/ 1090913 w 1092802"/>
              <a:gd name="connsiteY72" fmla="*/ 1074420 h 1112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092802" h="1112520">
                <a:moveTo>
                  <a:pt x="1090913" y="1074420"/>
                </a:moveTo>
                <a:cubicBezTo>
                  <a:pt x="1098533" y="1054100"/>
                  <a:pt x="1080998" y="1011900"/>
                  <a:pt x="1075673" y="990600"/>
                </a:cubicBezTo>
                <a:cubicBezTo>
                  <a:pt x="1073725" y="982808"/>
                  <a:pt x="1070260" y="975463"/>
                  <a:pt x="1068053" y="967740"/>
                </a:cubicBezTo>
                <a:cubicBezTo>
                  <a:pt x="1065176" y="957670"/>
                  <a:pt x="1066242" y="945974"/>
                  <a:pt x="1060433" y="937260"/>
                </a:cubicBezTo>
                <a:cubicBezTo>
                  <a:pt x="1055353" y="929640"/>
                  <a:pt x="1045193" y="927100"/>
                  <a:pt x="1037573" y="922020"/>
                </a:cubicBezTo>
                <a:cubicBezTo>
                  <a:pt x="1013422" y="885794"/>
                  <a:pt x="1025229" y="907848"/>
                  <a:pt x="1007093" y="853440"/>
                </a:cubicBezTo>
                <a:cubicBezTo>
                  <a:pt x="1004553" y="845820"/>
                  <a:pt x="1007093" y="833120"/>
                  <a:pt x="999473" y="830580"/>
                </a:cubicBezTo>
                <a:lnTo>
                  <a:pt x="976613" y="822960"/>
                </a:lnTo>
                <a:cubicBezTo>
                  <a:pt x="974073" y="815340"/>
                  <a:pt x="974673" y="805780"/>
                  <a:pt x="968993" y="800100"/>
                </a:cubicBezTo>
                <a:cubicBezTo>
                  <a:pt x="963313" y="794420"/>
                  <a:pt x="953654" y="795300"/>
                  <a:pt x="946133" y="792480"/>
                </a:cubicBezTo>
                <a:cubicBezTo>
                  <a:pt x="933326" y="787677"/>
                  <a:pt x="921009" y="781565"/>
                  <a:pt x="908033" y="777240"/>
                </a:cubicBezTo>
                <a:cubicBezTo>
                  <a:pt x="898098" y="773928"/>
                  <a:pt x="887776" y="771892"/>
                  <a:pt x="877553" y="769620"/>
                </a:cubicBezTo>
                <a:cubicBezTo>
                  <a:pt x="828962" y="758822"/>
                  <a:pt x="846670" y="764306"/>
                  <a:pt x="793733" y="754380"/>
                </a:cubicBezTo>
                <a:cubicBezTo>
                  <a:pt x="768274" y="749606"/>
                  <a:pt x="717533" y="739140"/>
                  <a:pt x="717533" y="739140"/>
                </a:cubicBezTo>
                <a:cubicBezTo>
                  <a:pt x="707373" y="734060"/>
                  <a:pt x="697600" y="728119"/>
                  <a:pt x="687053" y="723900"/>
                </a:cubicBezTo>
                <a:cubicBezTo>
                  <a:pt x="641782" y="705792"/>
                  <a:pt x="650148" y="712267"/>
                  <a:pt x="610853" y="701040"/>
                </a:cubicBezTo>
                <a:cubicBezTo>
                  <a:pt x="534331" y="679176"/>
                  <a:pt x="652798" y="709621"/>
                  <a:pt x="557513" y="685800"/>
                </a:cubicBezTo>
                <a:cubicBezTo>
                  <a:pt x="514085" y="642372"/>
                  <a:pt x="557900" y="678346"/>
                  <a:pt x="504173" y="655320"/>
                </a:cubicBezTo>
                <a:cubicBezTo>
                  <a:pt x="469270" y="640362"/>
                  <a:pt x="491409" y="639191"/>
                  <a:pt x="458453" y="617220"/>
                </a:cubicBezTo>
                <a:cubicBezTo>
                  <a:pt x="451770" y="612765"/>
                  <a:pt x="443213" y="612140"/>
                  <a:pt x="435593" y="609600"/>
                </a:cubicBezTo>
                <a:cubicBezTo>
                  <a:pt x="427973" y="601980"/>
                  <a:pt x="421699" y="592718"/>
                  <a:pt x="412733" y="586740"/>
                </a:cubicBezTo>
                <a:cubicBezTo>
                  <a:pt x="406050" y="582285"/>
                  <a:pt x="395553" y="584800"/>
                  <a:pt x="389873" y="579120"/>
                </a:cubicBezTo>
                <a:cubicBezTo>
                  <a:pt x="363671" y="552918"/>
                  <a:pt x="361355" y="539286"/>
                  <a:pt x="351773" y="510540"/>
                </a:cubicBezTo>
                <a:cubicBezTo>
                  <a:pt x="346693" y="452120"/>
                  <a:pt x="340117" y="393811"/>
                  <a:pt x="336533" y="335280"/>
                </a:cubicBezTo>
                <a:cubicBezTo>
                  <a:pt x="332494" y="269315"/>
                  <a:pt x="333460" y="203092"/>
                  <a:pt x="328913" y="137160"/>
                </a:cubicBezTo>
                <a:cubicBezTo>
                  <a:pt x="328360" y="129147"/>
                  <a:pt x="326311" y="120572"/>
                  <a:pt x="321293" y="114300"/>
                </a:cubicBezTo>
                <a:cubicBezTo>
                  <a:pt x="315572" y="107149"/>
                  <a:pt x="305468" y="104923"/>
                  <a:pt x="298433" y="99060"/>
                </a:cubicBezTo>
                <a:cubicBezTo>
                  <a:pt x="290154" y="92161"/>
                  <a:pt x="282472" y="84479"/>
                  <a:pt x="275573" y="76200"/>
                </a:cubicBezTo>
                <a:cubicBezTo>
                  <a:pt x="269710" y="69165"/>
                  <a:pt x="267368" y="59203"/>
                  <a:pt x="260333" y="53340"/>
                </a:cubicBezTo>
                <a:cubicBezTo>
                  <a:pt x="251607" y="46068"/>
                  <a:pt x="239096" y="44702"/>
                  <a:pt x="229853" y="38100"/>
                </a:cubicBezTo>
                <a:cubicBezTo>
                  <a:pt x="221084" y="31836"/>
                  <a:pt x="216349" y="20587"/>
                  <a:pt x="206993" y="15240"/>
                </a:cubicBezTo>
                <a:cubicBezTo>
                  <a:pt x="197900" y="10044"/>
                  <a:pt x="186583" y="10497"/>
                  <a:pt x="176513" y="7620"/>
                </a:cubicBezTo>
                <a:cubicBezTo>
                  <a:pt x="168790" y="5413"/>
                  <a:pt x="161273" y="2540"/>
                  <a:pt x="153653" y="0"/>
                </a:cubicBezTo>
                <a:cubicBezTo>
                  <a:pt x="130793" y="2540"/>
                  <a:pt x="107761" y="3839"/>
                  <a:pt x="85073" y="7620"/>
                </a:cubicBezTo>
                <a:cubicBezTo>
                  <a:pt x="77150" y="8940"/>
                  <a:pt x="68485" y="10222"/>
                  <a:pt x="62213" y="15240"/>
                </a:cubicBezTo>
                <a:cubicBezTo>
                  <a:pt x="41253" y="32008"/>
                  <a:pt x="50978" y="40617"/>
                  <a:pt x="39353" y="60960"/>
                </a:cubicBezTo>
                <a:cubicBezTo>
                  <a:pt x="33052" y="71987"/>
                  <a:pt x="24113" y="81280"/>
                  <a:pt x="16493" y="91440"/>
                </a:cubicBezTo>
                <a:cubicBezTo>
                  <a:pt x="13953" y="99060"/>
                  <a:pt x="10615" y="106459"/>
                  <a:pt x="8873" y="114300"/>
                </a:cubicBezTo>
                <a:cubicBezTo>
                  <a:pt x="-3499" y="169974"/>
                  <a:pt x="-2406" y="202783"/>
                  <a:pt x="8873" y="266700"/>
                </a:cubicBezTo>
                <a:cubicBezTo>
                  <a:pt x="10465" y="275719"/>
                  <a:pt x="20017" y="281369"/>
                  <a:pt x="24113" y="289560"/>
                </a:cubicBezTo>
                <a:cubicBezTo>
                  <a:pt x="27705" y="296744"/>
                  <a:pt x="29193" y="304800"/>
                  <a:pt x="31733" y="312420"/>
                </a:cubicBezTo>
                <a:cubicBezTo>
                  <a:pt x="45591" y="409425"/>
                  <a:pt x="26870" y="333174"/>
                  <a:pt x="54593" y="388620"/>
                </a:cubicBezTo>
                <a:cubicBezTo>
                  <a:pt x="58185" y="395804"/>
                  <a:pt x="57195" y="405208"/>
                  <a:pt x="62213" y="411480"/>
                </a:cubicBezTo>
                <a:cubicBezTo>
                  <a:pt x="67934" y="418631"/>
                  <a:pt x="77453" y="421640"/>
                  <a:pt x="85073" y="426720"/>
                </a:cubicBezTo>
                <a:cubicBezTo>
                  <a:pt x="89546" y="449083"/>
                  <a:pt x="91526" y="467178"/>
                  <a:pt x="100313" y="487680"/>
                </a:cubicBezTo>
                <a:cubicBezTo>
                  <a:pt x="104788" y="498121"/>
                  <a:pt x="109917" y="508297"/>
                  <a:pt x="115553" y="518160"/>
                </a:cubicBezTo>
                <a:cubicBezTo>
                  <a:pt x="137418" y="556424"/>
                  <a:pt x="126296" y="525446"/>
                  <a:pt x="146033" y="571500"/>
                </a:cubicBezTo>
                <a:cubicBezTo>
                  <a:pt x="156693" y="596374"/>
                  <a:pt x="150841" y="599568"/>
                  <a:pt x="168893" y="624840"/>
                </a:cubicBezTo>
                <a:cubicBezTo>
                  <a:pt x="175157" y="633609"/>
                  <a:pt x="184133" y="640080"/>
                  <a:pt x="191753" y="647700"/>
                </a:cubicBezTo>
                <a:cubicBezTo>
                  <a:pt x="213630" y="735206"/>
                  <a:pt x="183039" y="627368"/>
                  <a:pt x="214613" y="701040"/>
                </a:cubicBezTo>
                <a:cubicBezTo>
                  <a:pt x="237639" y="754767"/>
                  <a:pt x="201665" y="710952"/>
                  <a:pt x="245093" y="754380"/>
                </a:cubicBezTo>
                <a:cubicBezTo>
                  <a:pt x="247633" y="767080"/>
                  <a:pt x="246287" y="781235"/>
                  <a:pt x="252713" y="792480"/>
                </a:cubicBezTo>
                <a:cubicBezTo>
                  <a:pt x="257257" y="800431"/>
                  <a:pt x="269097" y="801244"/>
                  <a:pt x="275573" y="807720"/>
                </a:cubicBezTo>
                <a:cubicBezTo>
                  <a:pt x="326373" y="858520"/>
                  <a:pt x="252713" y="805180"/>
                  <a:pt x="313673" y="845820"/>
                </a:cubicBezTo>
                <a:cubicBezTo>
                  <a:pt x="318753" y="853440"/>
                  <a:pt x="322021" y="862649"/>
                  <a:pt x="328913" y="868680"/>
                </a:cubicBezTo>
                <a:cubicBezTo>
                  <a:pt x="342697" y="880741"/>
                  <a:pt x="356566" y="896149"/>
                  <a:pt x="374633" y="899160"/>
                </a:cubicBezTo>
                <a:cubicBezTo>
                  <a:pt x="430683" y="908502"/>
                  <a:pt x="405364" y="903033"/>
                  <a:pt x="450833" y="914400"/>
                </a:cubicBezTo>
                <a:cubicBezTo>
                  <a:pt x="472652" y="928946"/>
                  <a:pt x="492589" y="948029"/>
                  <a:pt x="519413" y="952500"/>
                </a:cubicBezTo>
                <a:cubicBezTo>
                  <a:pt x="542101" y="956281"/>
                  <a:pt x="565133" y="957580"/>
                  <a:pt x="587993" y="960120"/>
                </a:cubicBezTo>
                <a:cubicBezTo>
                  <a:pt x="683278" y="983941"/>
                  <a:pt x="564811" y="953496"/>
                  <a:pt x="641333" y="975360"/>
                </a:cubicBezTo>
                <a:cubicBezTo>
                  <a:pt x="651403" y="978237"/>
                  <a:pt x="661653" y="980440"/>
                  <a:pt x="671813" y="982980"/>
                </a:cubicBezTo>
                <a:cubicBezTo>
                  <a:pt x="679433" y="988060"/>
                  <a:pt x="686255" y="994612"/>
                  <a:pt x="694673" y="998220"/>
                </a:cubicBezTo>
                <a:cubicBezTo>
                  <a:pt x="704299" y="1002345"/>
                  <a:pt x="715083" y="1002963"/>
                  <a:pt x="725153" y="1005840"/>
                </a:cubicBezTo>
                <a:cubicBezTo>
                  <a:pt x="732876" y="1008047"/>
                  <a:pt x="740630" y="1010296"/>
                  <a:pt x="748013" y="1013460"/>
                </a:cubicBezTo>
                <a:cubicBezTo>
                  <a:pt x="758454" y="1017935"/>
                  <a:pt x="768052" y="1024225"/>
                  <a:pt x="778493" y="1028700"/>
                </a:cubicBezTo>
                <a:cubicBezTo>
                  <a:pt x="785876" y="1031864"/>
                  <a:pt x="793970" y="1033156"/>
                  <a:pt x="801353" y="1036320"/>
                </a:cubicBezTo>
                <a:cubicBezTo>
                  <a:pt x="811794" y="1040795"/>
                  <a:pt x="821197" y="1047572"/>
                  <a:pt x="831833" y="1051560"/>
                </a:cubicBezTo>
                <a:cubicBezTo>
                  <a:pt x="847478" y="1057427"/>
                  <a:pt x="885929" y="1063179"/>
                  <a:pt x="900413" y="1066800"/>
                </a:cubicBezTo>
                <a:cubicBezTo>
                  <a:pt x="908205" y="1068748"/>
                  <a:pt x="915550" y="1072213"/>
                  <a:pt x="923273" y="1074420"/>
                </a:cubicBezTo>
                <a:cubicBezTo>
                  <a:pt x="933343" y="1077297"/>
                  <a:pt x="943683" y="1079163"/>
                  <a:pt x="953753" y="1082040"/>
                </a:cubicBezTo>
                <a:cubicBezTo>
                  <a:pt x="989494" y="1092252"/>
                  <a:pt x="966453" y="1087483"/>
                  <a:pt x="1007093" y="1104900"/>
                </a:cubicBezTo>
                <a:cubicBezTo>
                  <a:pt x="1014476" y="1108064"/>
                  <a:pt x="1022333" y="1109980"/>
                  <a:pt x="1029953" y="1112520"/>
                </a:cubicBezTo>
                <a:cubicBezTo>
                  <a:pt x="1080492" y="1095674"/>
                  <a:pt x="1083293" y="1094740"/>
                  <a:pt x="1090913" y="107442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Oval 23"/>
          <p:cNvSpPr/>
          <p:nvPr/>
        </p:nvSpPr>
        <p:spPr>
          <a:xfrm rot="18756154">
            <a:off x="6028313" y="2157251"/>
            <a:ext cx="479659" cy="2459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Oval 24"/>
          <p:cNvSpPr/>
          <p:nvPr/>
        </p:nvSpPr>
        <p:spPr>
          <a:xfrm rot="2246399">
            <a:off x="6596888" y="2794767"/>
            <a:ext cx="846498" cy="2956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8" name="Oval 27"/>
          <p:cNvSpPr/>
          <p:nvPr/>
        </p:nvSpPr>
        <p:spPr>
          <a:xfrm rot="2763460">
            <a:off x="6932233" y="5246918"/>
            <a:ext cx="477825" cy="2443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9" name="Oval 28"/>
          <p:cNvSpPr/>
          <p:nvPr/>
        </p:nvSpPr>
        <p:spPr>
          <a:xfrm>
            <a:off x="6593819" y="5935469"/>
            <a:ext cx="696163" cy="2703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Oval 29"/>
          <p:cNvSpPr/>
          <p:nvPr/>
        </p:nvSpPr>
        <p:spPr>
          <a:xfrm rot="2088066">
            <a:off x="5841332" y="4642571"/>
            <a:ext cx="191188" cy="1967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55634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24" grpId="0" animBg="1"/>
      <p:bldP spid="25" grpId="0" animBg="1"/>
      <p:bldP spid="28" grpId="0" animBg="1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http://www.vikendi.com/data/destination/000687/park-prirode-biokovo_e529dd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906" y="107157"/>
            <a:ext cx="4344699" cy="324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26506" y="3007291"/>
            <a:ext cx="1162099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Biokovo</a:t>
            </a:r>
            <a:endParaRPr lang="hr-HR" dirty="0"/>
          </a:p>
        </p:txBody>
      </p:sp>
      <p:pic>
        <p:nvPicPr>
          <p:cNvPr id="13318" name="Picture 6" descr="http://www.vila-ana.com.hr/images/destinacije/telascicav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30056" y="107157"/>
            <a:ext cx="4383619" cy="66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degenia-velebitica.com.hr/images/uploads/velebit5.jpg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3906" y="3474517"/>
            <a:ext cx="5371523" cy="3244031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906" y="6368846"/>
            <a:ext cx="101821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hr-HR" dirty="0" smtClean="0"/>
              <a:t>PP Velebit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6588224" y="6368846"/>
            <a:ext cx="2425451" cy="34970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</a:t>
            </a:r>
            <a:r>
              <a:rPr lang="hr-HR" dirty="0" err="1" smtClean="0"/>
              <a:t>Telašćica</a:t>
            </a:r>
            <a:r>
              <a:rPr lang="hr-HR" dirty="0" smtClean="0"/>
              <a:t> (Dugi otok)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52966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http://www.bookingzadar.com/images/stories/zanimljivosti/Park%20prrirode%20Vransko%20jezero%202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67936" y="4114800"/>
            <a:ext cx="5864624" cy="261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://www.uckatrail.com/uploads/1/4/5/0/14506544/2606370_orig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7936" y="118655"/>
            <a:ext cx="5855133" cy="390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54799" y="3672377"/>
            <a:ext cx="868270" cy="34970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Učka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7101771" y="6377975"/>
            <a:ext cx="1930789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Vransko jezero</a:t>
            </a:r>
            <a:endParaRPr lang="hr-HR" dirty="0"/>
          </a:p>
        </p:txBody>
      </p:sp>
      <p:pic>
        <p:nvPicPr>
          <p:cNvPr id="8" name="Picture 2" descr="http://www.najboljeuhrvatskoj.info/universalis/1810/slika/medvednica_1119845300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28" y="2070366"/>
            <a:ext cx="3702388" cy="2776791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528" y="4497455"/>
            <a:ext cx="1527920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hr-HR" dirty="0" smtClean="0"/>
              <a:t>PP Medvednica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6175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http://www.sailingchoices.com/wp-content/uploads/2012/10/lastovo-s36834910-e135156939237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40752" y="3200400"/>
            <a:ext cx="5891808" cy="357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05273" y="6443819"/>
            <a:ext cx="1930789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Lastovsko otočje</a:t>
            </a:r>
            <a:endParaRPr lang="hr-HR" dirty="0"/>
          </a:p>
        </p:txBody>
      </p:sp>
      <p:pic>
        <p:nvPicPr>
          <p:cNvPr id="15364" name="Picture 4" descr="http://data.glasistre.hr/sites/default/files/imagecache/vijest/NO01855054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40752" y="61912"/>
            <a:ext cx="589531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68344" y="2760211"/>
            <a:ext cx="136771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Kopački rit</a:t>
            </a:r>
            <a:endParaRPr lang="hr-HR" dirty="0"/>
          </a:p>
        </p:txBody>
      </p:sp>
      <p:pic>
        <p:nvPicPr>
          <p:cNvPr id="15366" name="Picture 6" descr="http://www.globalgeopark.org/Portals/1/papuk_zrak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34" y="1564892"/>
            <a:ext cx="4320480" cy="2839173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943" y="4053214"/>
            <a:ext cx="1068879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hr-HR" dirty="0" smtClean="0"/>
              <a:t>PP Papuk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31589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croatia.hr/Images/t900x600-5089/central_croatia_nature_park_zumberak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3732264"/>
            <a:ext cx="8959860" cy="304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618" y="6428914"/>
            <a:ext cx="3265305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hr-HR" dirty="0" smtClean="0"/>
              <a:t>PP </a:t>
            </a:r>
            <a:r>
              <a:rPr lang="hr-HR" altLang="sr-Latn-RS" dirty="0"/>
              <a:t>Žumberak-Samoborsko gorje</a:t>
            </a:r>
            <a:endParaRPr lang="hr-HR" dirty="0"/>
          </a:p>
        </p:txBody>
      </p:sp>
      <p:pic>
        <p:nvPicPr>
          <p:cNvPr id="16388" name="Picture 4" descr="http://www.visitadriatic.eu/wp-content/uploads/2015/09/pplonjsko-960x50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1107" y="116632"/>
            <a:ext cx="663625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34711" y="3222758"/>
            <a:ext cx="1632653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PP </a:t>
            </a:r>
            <a:r>
              <a:rPr lang="hr-HR" altLang="sr-Latn-RS" dirty="0" smtClean="0"/>
              <a:t>Lonjsko polje</a:t>
            </a:r>
            <a:endParaRPr lang="hr-HR" dirty="0"/>
          </a:p>
        </p:txBody>
      </p:sp>
      <p:pic>
        <p:nvPicPr>
          <p:cNvPr id="16390" name="Picture 6" descr="http://static.panoramio.com/photos/original/7246148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124" y="1226040"/>
            <a:ext cx="3513344" cy="2635008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760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92696"/>
            <a:ext cx="9158264" cy="5976664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prirodno ili dijelom kultivirano područje s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krajobrazom tipičnim za to područje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2 regionalna parka </a:t>
            </a:r>
            <a:r>
              <a:rPr lang="hr-HR" altLang="sr-Latn-RS" sz="2200" dirty="0" smtClean="0"/>
              <a:t>u RH: 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Moslavačka gora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riječni ekosustav Mure i Drave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 smtClean="0"/>
              <a:t>Regionalni park</a:t>
            </a:r>
          </a:p>
        </p:txBody>
      </p:sp>
      <p:pic>
        <p:nvPicPr>
          <p:cNvPr id="17410" name="Picture 2" descr="http://www.zastita-prirode-bbz.hr/images/Moslavacka_Gora_v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77198" y="1669751"/>
            <a:ext cx="4583362" cy="343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www.vecernji.hr/media/slika/252/1259839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08" y="3608488"/>
            <a:ext cx="4752528" cy="3182163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310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694826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5"/>
          <p:cNvSpPr txBox="1">
            <a:spLocks/>
          </p:cNvSpPr>
          <p:nvPr/>
        </p:nvSpPr>
        <p:spPr>
          <a:xfrm>
            <a:off x="6839744" y="5458880"/>
            <a:ext cx="2304256" cy="13544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1200"/>
              </a:spcBef>
              <a:buNone/>
            </a:pPr>
            <a:endParaRPr lang="hr-HR" altLang="sr-Latn-RS" sz="200" b="1" dirty="0" smtClean="0">
              <a:solidFill>
                <a:srgbClr val="FF0000"/>
              </a:solidFill>
            </a:endParaRPr>
          </a:p>
          <a:p>
            <a:pPr marL="0" indent="0" algn="r">
              <a:spcBef>
                <a:spcPts val="0"/>
              </a:spcBef>
              <a:buNone/>
            </a:pPr>
            <a:r>
              <a:rPr lang="hr-HR" altLang="sr-Latn-RS" sz="1800" b="1" i="1" dirty="0" smtClean="0">
                <a:solidFill>
                  <a:srgbClr val="FF0000"/>
                </a:solidFill>
              </a:rPr>
              <a:t>Zakon o zaštiti prirode </a:t>
            </a:r>
            <a:r>
              <a:rPr lang="hr-HR" altLang="sr-Latn-RS" sz="2000" b="1" dirty="0" smtClean="0"/>
              <a:t>9 kategorija zaštite</a:t>
            </a:r>
            <a:endParaRPr lang="hr-HR" altLang="sr-Latn-RS" b="1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68879"/>
              </p:ext>
            </p:extLst>
          </p:nvPr>
        </p:nvGraphicFramePr>
        <p:xfrm>
          <a:off x="5292080" y="2060848"/>
          <a:ext cx="3744415" cy="33528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{1FECB4D8-DB02-4DC6-A0A2-4F2EBAE1DC90}</a:tableStyleId>
              </a:tblPr>
              <a:tblGrid>
                <a:gridCol w="329591"/>
                <a:gridCol w="2838760"/>
                <a:gridCol w="576064"/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hr-HR" sz="160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88A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Kategorija zaštite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88A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/>
                        <a:t>Broj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188A1B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1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strogi</a:t>
                      </a:r>
                      <a:r>
                        <a:rPr lang="hr-HR" sz="1600" baseline="0" dirty="0" smtClean="0"/>
                        <a:t> rezervat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2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2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nacionalni park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8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3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posebni</a:t>
                      </a:r>
                      <a:r>
                        <a:rPr lang="hr-HR" sz="1600" baseline="0" dirty="0" smtClean="0"/>
                        <a:t> rezervati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80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4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parkovi prirode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11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5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regionalni park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2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6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spomenik prirode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106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7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značajni krajobraz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85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8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park-šuma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36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9</a:t>
                      </a:r>
                      <a:endParaRPr lang="hr-HR" sz="1600" b="0" dirty="0"/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hr-HR" sz="1600" dirty="0" smtClean="0"/>
                        <a:t>spomenik</a:t>
                      </a:r>
                      <a:r>
                        <a:rPr lang="hr-HR" sz="1600" baseline="0" dirty="0" smtClean="0"/>
                        <a:t> parkovne arhitekture</a:t>
                      </a:r>
                      <a:endParaRPr lang="hr-HR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b="0" dirty="0" smtClean="0"/>
                        <a:t>122</a:t>
                      </a:r>
                      <a:endParaRPr lang="hr-HR" sz="16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63072" y="6165304"/>
            <a:ext cx="21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11,8% </a:t>
            </a:r>
            <a:r>
              <a:rPr lang="hr-HR" b="1" dirty="0" smtClean="0"/>
              <a:t>površine RH </a:t>
            </a:r>
            <a:r>
              <a:rPr lang="hr-HR" dirty="0" smtClean="0"/>
              <a:t>je zaštićeno područje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800303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20688"/>
            <a:ext cx="9158264" cy="1656184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barem jedan dio prirode je neizmijenjen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od velike znanstvene i ekološke vrijednosti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u RH ima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106 spomenika prirode </a:t>
            </a:r>
            <a:r>
              <a:rPr lang="hr-HR" altLang="sr-Latn-RS" sz="2200" dirty="0" smtClean="0"/>
              <a:t>– Modro i Crveno jezero kod Imotskog, Cerovačke špilje, vrelo Cetine, Une i Gacke, </a:t>
            </a:r>
            <a:r>
              <a:rPr lang="hr-HR" altLang="sr-Latn-RS" sz="2200" dirty="0" err="1" smtClean="0"/>
              <a:t>Gupčeva</a:t>
            </a:r>
            <a:r>
              <a:rPr lang="hr-HR" altLang="sr-Latn-RS" sz="2200" dirty="0" smtClean="0"/>
              <a:t> lipa…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endParaRPr lang="hr-HR" altLang="sr-Latn-RS" sz="2200" dirty="0" smtClean="0"/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 smtClean="0"/>
              <a:t>Spomenik prirode</a:t>
            </a:r>
          </a:p>
        </p:txBody>
      </p:sp>
      <p:pic>
        <p:nvPicPr>
          <p:cNvPr id="18434" name="Picture 2" descr="http://s2.pticica.com/foto/0000659462_l_0_1rr8f0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64088" y="2348880"/>
            <a:ext cx="3666023" cy="334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://www.najboljeuhrvatskoj.info/universalis/2755/slika/537476_306672919409339_131509030259063_638175_1072808863_n1_200166948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01" y="2348880"/>
            <a:ext cx="4044103" cy="303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http://visit-lika.com/files/offer_image/img/368/web_large_Cerovacke4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7744" y="4175779"/>
            <a:ext cx="3960440" cy="2637597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391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20688"/>
            <a:ext cx="9158264" cy="1656184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prirodni ili kultivirani prostor velike krajobrazne vrijednosti i biološke raznolikosti ili kulturno-povijesne vrijednosti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u RH je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85 značajnih krajobraza </a:t>
            </a:r>
            <a:r>
              <a:rPr lang="hr-HR" altLang="sr-Latn-RS" sz="2200" dirty="0" smtClean="0"/>
              <a:t>– Pazinski ponor, Paklinski otoci kod Hvara, Kanjon Cetine, uvala Zavratnica kod </a:t>
            </a:r>
            <a:r>
              <a:rPr lang="hr-HR" altLang="sr-Latn-RS" sz="2200" dirty="0" err="1" smtClean="0"/>
              <a:t>Jablanca</a:t>
            </a:r>
            <a:r>
              <a:rPr lang="hr-HR" altLang="sr-Latn-RS" sz="2200" dirty="0" smtClean="0"/>
              <a:t>, Dubrava-</a:t>
            </a:r>
            <a:r>
              <a:rPr lang="hr-HR" altLang="sr-Latn-RS" sz="2200" dirty="0" err="1" smtClean="0"/>
              <a:t>Hanzine</a:t>
            </a:r>
            <a:r>
              <a:rPr lang="hr-HR" altLang="sr-Latn-RS" sz="2200" dirty="0" smtClean="0"/>
              <a:t> na Pagu…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endParaRPr lang="hr-HR" altLang="sr-Latn-RS" sz="2200" dirty="0" smtClean="0"/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 smtClean="0"/>
              <a:t>Značajni krajobraz</a:t>
            </a:r>
          </a:p>
        </p:txBody>
      </p:sp>
      <p:pic>
        <p:nvPicPr>
          <p:cNvPr id="19460" name="Picture 4" descr="https://i.ytimg.com/vi/0A66iUrxQzk/maxresdefault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75" y="2251543"/>
            <a:ext cx="4570556" cy="257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http://s2.pticica.com/foto/0001191848_l_0_m34j10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6531" y="2264858"/>
            <a:ext cx="3760435" cy="28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http://pinia.hr/upload/publish/24/zavratnica1_50f5c8ecaa58a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3688" y="4491919"/>
            <a:ext cx="4421587" cy="2276108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413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20688"/>
            <a:ext cx="9158264" cy="1656184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može biti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prirodna </a:t>
            </a:r>
            <a:r>
              <a:rPr lang="hr-HR" altLang="sr-Latn-RS" sz="2200" dirty="0" smtClean="0"/>
              <a:t>ili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 sađena</a:t>
            </a:r>
            <a:r>
              <a:rPr lang="hr-HR" altLang="sr-Latn-RS" sz="2200" dirty="0" smtClean="0"/>
              <a:t>, velike krajobrazne vrijednosti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namijenjena odmoru i rekreaciji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dopuštene djelatnosti samo vezane uz održavanje park-šume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u RH je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36 park-šuma </a:t>
            </a:r>
            <a:r>
              <a:rPr lang="hr-HR" altLang="sr-Latn-RS" sz="2200" dirty="0" smtClean="0"/>
              <a:t>– šuma </a:t>
            </a:r>
            <a:r>
              <a:rPr lang="hr-HR" altLang="sr-Latn-RS" sz="2200" dirty="0" err="1" smtClean="0"/>
              <a:t>Šijana</a:t>
            </a:r>
            <a:r>
              <a:rPr lang="hr-HR" altLang="sr-Latn-RS" sz="2200" dirty="0" smtClean="0"/>
              <a:t> i </a:t>
            </a:r>
            <a:r>
              <a:rPr lang="hr-HR" altLang="sr-Latn-RS" sz="2200" dirty="0" err="1" smtClean="0"/>
              <a:t>Busoler</a:t>
            </a:r>
            <a:r>
              <a:rPr lang="hr-HR" altLang="sr-Latn-RS" sz="2200" dirty="0" smtClean="0"/>
              <a:t> kod Pule, Marijan iznad Splita, šuma oko Trakošćana…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 smtClean="0"/>
              <a:t>Park-šuma</a:t>
            </a:r>
          </a:p>
        </p:txBody>
      </p:sp>
      <p:pic>
        <p:nvPicPr>
          <p:cNvPr id="20484" name="Picture 4" descr="http://www.marjan-parksuma.hr/userfiles/marja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27" y="2639847"/>
            <a:ext cx="5460115" cy="258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http://www.omega-grupa.hr/wp-content/uploads/Trakoscan-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0032" y="4011433"/>
            <a:ext cx="4202913" cy="2801943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439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92696"/>
            <a:ext cx="9158264" cy="1656184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umjetno oblikovan prostor koji ima estetsku, ekološku ili neku drugu vrijednost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u RH su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122 spomenika parkovne arhitekture </a:t>
            </a:r>
            <a:r>
              <a:rPr lang="hr-HR" altLang="sr-Latn-RS" sz="2200" dirty="0" smtClean="0"/>
              <a:t>– Maksimir, parkovi oko zagorskih dvoraca, park Kraljice Jelene u Zadru, </a:t>
            </a:r>
            <a:r>
              <a:rPr lang="hr-HR" altLang="sr-Latn-RS" sz="2200" dirty="0" err="1" smtClean="0"/>
              <a:t>Trsteno</a:t>
            </a:r>
            <a:r>
              <a:rPr lang="hr-HR" altLang="sr-Latn-RS" sz="2200" dirty="0" smtClean="0"/>
              <a:t> kod Dubrovnika…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 smtClean="0"/>
              <a:t>Spomenik parkovne arhitekture</a:t>
            </a:r>
          </a:p>
        </p:txBody>
      </p:sp>
      <p:pic>
        <p:nvPicPr>
          <p:cNvPr id="21506" name="Picture 2" descr="http://www.tzdubrovnik.hr/imgs/52308/6/trsteno_6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2285819"/>
            <a:ext cx="3672408" cy="244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://www.infozagreb.hr/media/places/paviljon-jeka-550fd75e70376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6436" y="2276872"/>
            <a:ext cx="390368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https://ourplaceourculture.files.wordpress.com/2012/12/7577203518_184c475cd1.jpg?w=470&amp;h=26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5696" y="4277933"/>
            <a:ext cx="4476750" cy="2514600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035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0" y="722718"/>
            <a:ext cx="9158264" cy="5802625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UNESCO-</a:t>
            </a:r>
            <a:r>
              <a:rPr lang="hr-HR" altLang="sr-Latn-RS" sz="2200" b="1" dirty="0" err="1" smtClean="0">
                <a:solidFill>
                  <a:srgbClr val="FF0000"/>
                </a:solidFill>
              </a:rPr>
              <a:t>ov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 Popis svjetske prirodne baštine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Plitvička jezera</a:t>
            </a:r>
          </a:p>
          <a:p>
            <a:pPr marL="285750" indent="-28575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Popis svjetskih rezervata biosfere 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planina Velebit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regionalni park Mura – Drava</a:t>
            </a:r>
          </a:p>
          <a:p>
            <a:pPr marL="28575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Međunarodno značajna močvarna područja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Kopački rit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Lonjsko polje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Crna mlaka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donji tok Neretve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park prirode Vransko jezero</a:t>
            </a:r>
          </a:p>
          <a:p>
            <a:pPr marL="28575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Europska mreža </a:t>
            </a:r>
            <a:r>
              <a:rPr lang="hr-HR" altLang="sr-Latn-RS" sz="2200" b="1" dirty="0" err="1" smtClean="0">
                <a:solidFill>
                  <a:srgbClr val="FF0000"/>
                </a:solidFill>
              </a:rPr>
              <a:t>geoparkova</a:t>
            </a:r>
            <a:endParaRPr lang="hr-HR" altLang="sr-Latn-RS" sz="2200" b="1" dirty="0" smtClean="0">
              <a:solidFill>
                <a:srgbClr val="FF0000"/>
              </a:solidFill>
            </a:endParaRP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Park prirode Papuk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 smtClean="0"/>
              <a:t>Međunarodni oblici zaštite</a:t>
            </a:r>
          </a:p>
        </p:txBody>
      </p:sp>
      <p:pic>
        <p:nvPicPr>
          <p:cNvPr id="4" name="Picture 2" descr="http://5portal.hr/portal/5portal_images/slika_53468238702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9624" y="97408"/>
            <a:ext cx="2866218" cy="190782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vecernji.hr/media/slika/252/1259839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69336" y="1297060"/>
            <a:ext cx="2254340" cy="150944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boriskacan.com/galleries/Velebit-000427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68"/>
          <a:stretch/>
        </p:blipFill>
        <p:spPr bwMode="auto">
          <a:xfrm>
            <a:off x="6550786" y="2535500"/>
            <a:ext cx="2461193" cy="1313267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visitadriatic.eu/wp-content/uploads/2015/09/pplonjsko-960x500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9283" y="3645924"/>
            <a:ext cx="2577722" cy="1342564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data.glasistre.hr/sites/default/files/imagecache/vijest/NO01855054.jp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15767" y="4568933"/>
            <a:ext cx="2531229" cy="130869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photo DeltaNeretveMartinHapl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18" y="5343684"/>
            <a:ext cx="2104181" cy="138086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63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7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20688"/>
            <a:ext cx="9086256" cy="6048672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popis divljih vrsta raspoređenih prema stupnju ugroženosti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3 kategorije:</a:t>
            </a:r>
          </a:p>
          <a:p>
            <a:pPr marL="756000" lvl="1" indent="-324000">
              <a:buFont typeface="+mj-lt"/>
              <a:buAutoNum type="arabicPeriod"/>
            </a:pPr>
            <a:r>
              <a:rPr lang="hr-HR" altLang="sr-Latn-RS" sz="2200" dirty="0" smtClean="0"/>
              <a:t>izumrle vrste</a:t>
            </a:r>
          </a:p>
          <a:p>
            <a:pPr marL="756000" lvl="1" indent="-324000">
              <a:buFont typeface="+mj-lt"/>
              <a:buAutoNum type="arabicPeriod"/>
            </a:pPr>
            <a:r>
              <a:rPr lang="hr-HR" altLang="sr-Latn-RS" sz="2200" dirty="0" smtClean="0"/>
              <a:t>vrste pred izumiranjem</a:t>
            </a:r>
          </a:p>
          <a:p>
            <a:pPr marL="756000" lvl="1" indent="-324000">
              <a:buFont typeface="+mj-lt"/>
              <a:buAutoNum type="arabicPeriod"/>
            </a:pPr>
            <a:r>
              <a:rPr lang="hr-HR" altLang="sr-Latn-RS" sz="2200" dirty="0" smtClean="0"/>
              <a:t>vrste kojima ne prijeti izumiranje</a:t>
            </a:r>
          </a:p>
          <a:p>
            <a:pPr marL="489150" indent="-457200"/>
            <a:r>
              <a:rPr lang="hr-HR" altLang="sr-Latn-RS" sz="2200" b="1" dirty="0" smtClean="0">
                <a:solidFill>
                  <a:srgbClr val="FF0000"/>
                </a:solidFill>
              </a:rPr>
              <a:t>oko 3000 vrsta na popisu</a:t>
            </a:r>
          </a:p>
          <a:p>
            <a:pPr marL="489150" indent="-457200"/>
            <a:r>
              <a:rPr lang="hr-HR" altLang="sr-Latn-RS" sz="2200" dirty="0" smtClean="0"/>
              <a:t>neke od </a:t>
            </a:r>
            <a:r>
              <a:rPr lang="hr-HR" altLang="sr-Latn-RS" sz="2200" b="1" dirty="0" smtClean="0"/>
              <a:t>zaštićenih životinja i biljaka</a:t>
            </a:r>
            <a:r>
              <a:rPr lang="hr-HR" altLang="sr-Latn-RS" sz="2200" dirty="0" smtClean="0"/>
              <a:t>: vuk, ris, vidra, sredozemna medvjedica, bjeloglavi sup, roda, barska kornjača, blavor, velebitska degenija, hrvatska sibireja…</a:t>
            </a:r>
          </a:p>
          <a:p>
            <a:pPr marL="489150" indent="-457200"/>
            <a:r>
              <a:rPr lang="hr-HR" altLang="sr-Latn-RS" sz="2200" dirty="0" smtClean="0"/>
              <a:t>neke od </a:t>
            </a:r>
            <a:r>
              <a:rPr lang="hr-HR" altLang="sr-Latn-RS" sz="2200" b="1" dirty="0" smtClean="0"/>
              <a:t>hrvatskih pasmina</a:t>
            </a:r>
            <a:r>
              <a:rPr lang="hr-HR" altLang="sr-Latn-RS" sz="2200" dirty="0" smtClean="0"/>
              <a:t>:</a:t>
            </a:r>
          </a:p>
          <a:p>
            <a:pPr marL="889200" lvl="1" indent="-457200"/>
            <a:r>
              <a:rPr lang="hr-HR" altLang="sr-Latn-RS" sz="2000" dirty="0" smtClean="0"/>
              <a:t>paška ovca</a:t>
            </a:r>
          </a:p>
          <a:p>
            <a:pPr marL="889200" lvl="1" indent="-457200"/>
            <a:r>
              <a:rPr lang="hr-HR" altLang="sr-Latn-RS" sz="2000" dirty="0" smtClean="0"/>
              <a:t>konj lipicanac</a:t>
            </a:r>
          </a:p>
          <a:p>
            <a:pPr marL="889200" lvl="1" indent="-457200"/>
            <a:r>
              <a:rPr lang="hr-HR" altLang="sr-Latn-RS" sz="2000" dirty="0" smtClean="0"/>
              <a:t>govedo buša</a:t>
            </a:r>
          </a:p>
          <a:p>
            <a:pPr marL="889200" lvl="1" indent="-457200"/>
            <a:r>
              <a:rPr lang="hr-HR" altLang="sr-Latn-RS" sz="2000" dirty="0" smtClean="0"/>
              <a:t>turopoljska svinja</a:t>
            </a:r>
          </a:p>
          <a:p>
            <a:pPr marL="889200" lvl="1" indent="-457200"/>
            <a:r>
              <a:rPr lang="hr-HR" altLang="sr-Latn-RS" sz="2000" dirty="0" smtClean="0"/>
              <a:t>zagorski puran</a:t>
            </a:r>
          </a:p>
          <a:p>
            <a:pPr marL="889200" lvl="1" indent="-457200"/>
            <a:r>
              <a:rPr lang="hr-HR" altLang="sr-Latn-RS" sz="2000" dirty="0" smtClean="0"/>
              <a:t>dalmatinski pas i hrvatski ovčar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 smtClean="0"/>
              <a:t>Crveni popis</a:t>
            </a:r>
          </a:p>
        </p:txBody>
      </p:sp>
      <p:pic>
        <p:nvPicPr>
          <p:cNvPr id="1026" name="Picture 2" descr="http://www.perla-pag.hr/images/janjetina/11096498_1575747446016131_7629825459834425794_o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90590" y="3933056"/>
            <a:ext cx="4292883" cy="27348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os-gvozd.skole.hr/upload/os-gvozd/images/newsimg/100/Image/crveni-popis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22000" contras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704" y="1046604"/>
            <a:ext cx="2086961" cy="205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79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zervirano mjesto sadržaja 4" descr="22053 Geografija Hrvatske_Page_076.jp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624" y="3136901"/>
            <a:ext cx="8143875" cy="36248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624" y="6392412"/>
            <a:ext cx="385272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hr-HR" altLang="sr-Latn-RS" dirty="0" smtClean="0"/>
              <a:t>Bijele </a:t>
            </a:r>
            <a:r>
              <a:rPr lang="hr-HR" altLang="sr-Latn-RS" dirty="0"/>
              <a:t>i </a:t>
            </a:r>
            <a:r>
              <a:rPr lang="hr-HR" altLang="sr-Latn-RS" dirty="0" err="1"/>
              <a:t>Samarske</a:t>
            </a:r>
            <a:r>
              <a:rPr lang="hr-HR" altLang="sr-Latn-RS" dirty="0"/>
              <a:t> </a:t>
            </a:r>
            <a:r>
              <a:rPr lang="hr-HR" altLang="sr-Latn-RS" dirty="0" smtClean="0"/>
              <a:t>stijene </a:t>
            </a:r>
            <a:r>
              <a:rPr lang="hr-HR" altLang="sr-Latn-RS" i="1" dirty="0" smtClean="0"/>
              <a:t>(Velika Kapela)</a:t>
            </a:r>
            <a:endParaRPr lang="hr-HR" i="1" dirty="0"/>
          </a:p>
        </p:txBody>
      </p:sp>
      <p:pic>
        <p:nvPicPr>
          <p:cNvPr id="6" name="Rezervirano mjesto sadržaja 4" descr="22053 Geografija Hrvatske_Page_210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4258" y="82204"/>
            <a:ext cx="4297734" cy="3599459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060152" y="3351163"/>
            <a:ext cx="404835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hr-HR" altLang="sr-Latn-RS" dirty="0" smtClean="0"/>
              <a:t>Hajdučki </a:t>
            </a:r>
            <a:r>
              <a:rPr lang="hr-HR" altLang="sr-Latn-RS" dirty="0"/>
              <a:t>i </a:t>
            </a:r>
            <a:r>
              <a:rPr lang="hr-HR" altLang="sr-Latn-RS" dirty="0" err="1" smtClean="0"/>
              <a:t>Rožanski</a:t>
            </a:r>
            <a:r>
              <a:rPr lang="hr-HR" altLang="sr-Latn-RS" dirty="0" smtClean="0"/>
              <a:t> kukovi </a:t>
            </a:r>
            <a:r>
              <a:rPr lang="hr-HR" altLang="sr-Latn-RS" i="1" dirty="0" smtClean="0"/>
              <a:t>(NP </a:t>
            </a:r>
            <a:r>
              <a:rPr lang="hr-HR" altLang="sr-Latn-RS" i="1" dirty="0" err="1" smtClean="0"/>
              <a:t>Sj</a:t>
            </a:r>
            <a:r>
              <a:rPr lang="hr-HR" altLang="sr-Latn-RS" i="1" dirty="0" smtClean="0"/>
              <a:t>. Velebit)</a:t>
            </a:r>
            <a:endParaRPr lang="hr-HR" i="1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2844" y="-27384"/>
            <a:ext cx="8858312" cy="576064"/>
          </a:xfrm>
        </p:spPr>
        <p:txBody>
          <a:bodyPr/>
          <a:lstStyle/>
          <a:p>
            <a:r>
              <a:rPr lang="hr-HR" dirty="0" smtClean="0"/>
              <a:t>Strogi rezervati</a:t>
            </a:r>
            <a:endParaRPr lang="hr-HR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-36512" y="764704"/>
            <a:ext cx="4896544" cy="2376264"/>
          </a:xfrm>
        </p:spPr>
        <p:txBody>
          <a:bodyPr rIns="0">
            <a:noAutofit/>
          </a:bodyPr>
          <a:lstStyle/>
          <a:p>
            <a:pPr marL="252000" indent="-252000"/>
            <a:r>
              <a:rPr lang="hr-HR" sz="2000" b="1" dirty="0" smtClean="0">
                <a:solidFill>
                  <a:srgbClr val="FF0000"/>
                </a:solidFill>
              </a:rPr>
              <a:t>najstrože zaštićena područja</a:t>
            </a:r>
          </a:p>
          <a:p>
            <a:pPr marL="252000" indent="-252000"/>
            <a:r>
              <a:rPr lang="hr-HR" sz="2000" dirty="0" smtClean="0"/>
              <a:t>ne smiju se obavljati nikakve djelatnosti (samo znanstvena istraživanja i izleti)</a:t>
            </a:r>
          </a:p>
          <a:p>
            <a:pPr marL="252000" indent="-252000"/>
            <a:r>
              <a:rPr lang="hr-HR" sz="2000" dirty="0" smtClean="0"/>
              <a:t>2 stroga rezervata:</a:t>
            </a:r>
          </a:p>
          <a:p>
            <a:pPr marL="252000" indent="-252000"/>
            <a:r>
              <a:rPr lang="hr-HR" sz="2000" b="1" dirty="0" smtClean="0"/>
              <a:t>Hajdučki i </a:t>
            </a:r>
            <a:r>
              <a:rPr lang="hr-HR" sz="2000" b="1" dirty="0" err="1" smtClean="0"/>
              <a:t>Rožanski</a:t>
            </a:r>
            <a:r>
              <a:rPr lang="hr-HR" sz="2000" b="1" dirty="0" smtClean="0"/>
              <a:t> kukovi </a:t>
            </a:r>
            <a:r>
              <a:rPr lang="hr-HR" sz="2000" i="1" dirty="0" smtClean="0"/>
              <a:t>(NP </a:t>
            </a:r>
            <a:r>
              <a:rPr lang="hr-HR" sz="2000" i="1" dirty="0" err="1" smtClean="0"/>
              <a:t>Sj</a:t>
            </a:r>
            <a:r>
              <a:rPr lang="hr-HR" sz="2000" i="1" dirty="0" smtClean="0"/>
              <a:t>. Velebit)</a:t>
            </a:r>
          </a:p>
          <a:p>
            <a:pPr marL="252000" indent="-252000"/>
            <a:r>
              <a:rPr lang="hr-HR" sz="2000" b="1" dirty="0" smtClean="0"/>
              <a:t>Bijele i </a:t>
            </a:r>
            <a:r>
              <a:rPr lang="hr-HR" sz="2000" b="1" dirty="0" err="1" smtClean="0"/>
              <a:t>Samarske</a:t>
            </a:r>
            <a:r>
              <a:rPr lang="hr-HR" sz="2000" b="1" dirty="0" smtClean="0"/>
              <a:t> stijene </a:t>
            </a:r>
            <a:r>
              <a:rPr lang="hr-HR" sz="2000" i="1" dirty="0" smtClean="0"/>
              <a:t>(Velika Kapela)</a:t>
            </a:r>
            <a:endParaRPr lang="hr-HR" sz="2000" i="1" dirty="0"/>
          </a:p>
        </p:txBody>
      </p:sp>
    </p:spTree>
    <p:extLst>
      <p:ext uri="{BB962C8B-B14F-4D97-AF65-F5344CB8AC3E}">
        <p14:creationId xmlns:p14="http://schemas.microsoft.com/office/powerpoint/2010/main" val="142665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 smtClean="0"/>
              <a:t>Nacionalni parkovi</a:t>
            </a:r>
          </a:p>
        </p:txBody>
      </p:sp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92696"/>
            <a:ext cx="9158264" cy="2108810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sačuvana ili neznatno izmijenjena priroda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zabranjena je gospodarska aktivnost u nacionalnim parkovima </a:t>
            </a:r>
            <a:br>
              <a:rPr lang="hr-HR" altLang="sr-Latn-RS" sz="2200" dirty="0" smtClean="0"/>
            </a:br>
            <a:r>
              <a:rPr lang="hr-HR" altLang="sr-Latn-RS" sz="2200" i="1" dirty="0" smtClean="0"/>
              <a:t>(npr. poljoprivreda)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8 nacionalnih parkova: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Plitvička jezera </a:t>
            </a:r>
            <a:r>
              <a:rPr lang="hr-HR" altLang="sr-Latn-RS" sz="2000" i="1" dirty="0" smtClean="0"/>
              <a:t>(najstariji – 1949.)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Paklenica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Risnjak 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Mljet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Kornati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Brijuni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Krka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Sjeverni Velebit</a:t>
            </a:r>
            <a:r>
              <a:rPr lang="hr-HR" altLang="sr-Latn-RS" sz="2200" b="1" i="1" dirty="0" smtClean="0"/>
              <a:t> </a:t>
            </a:r>
            <a:r>
              <a:rPr lang="hr-HR" altLang="sr-Latn-RS" sz="2000" i="1" dirty="0" smtClean="0"/>
              <a:t>(najmlađi – 1999.)</a:t>
            </a: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7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94860" y="1628800"/>
            <a:ext cx="4460240" cy="50514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578191" y="2555651"/>
            <a:ext cx="552760" cy="5760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Oval 15"/>
          <p:cNvSpPr/>
          <p:nvPr/>
        </p:nvSpPr>
        <p:spPr>
          <a:xfrm>
            <a:off x="6655468" y="3491755"/>
            <a:ext cx="276380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Oval 16"/>
          <p:cNvSpPr/>
          <p:nvPr/>
        </p:nvSpPr>
        <p:spPr>
          <a:xfrm>
            <a:off x="5802804" y="1823759"/>
            <a:ext cx="345475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Oval 17"/>
          <p:cNvSpPr/>
          <p:nvPr/>
        </p:nvSpPr>
        <p:spPr>
          <a:xfrm>
            <a:off x="8561360" y="5679492"/>
            <a:ext cx="357065" cy="3647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Oval 18"/>
          <p:cNvSpPr/>
          <p:nvPr/>
        </p:nvSpPr>
        <p:spPr>
          <a:xfrm rot="2246399">
            <a:off x="6384242" y="4256634"/>
            <a:ext cx="523508" cy="3576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Oval 19"/>
          <p:cNvSpPr/>
          <p:nvPr/>
        </p:nvSpPr>
        <p:spPr>
          <a:xfrm>
            <a:off x="4874320" y="2627659"/>
            <a:ext cx="276380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Oval 20"/>
          <p:cNvSpPr/>
          <p:nvPr/>
        </p:nvSpPr>
        <p:spPr>
          <a:xfrm rot="1309033">
            <a:off x="7169583" y="3982713"/>
            <a:ext cx="276380" cy="5095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Oval 21"/>
          <p:cNvSpPr/>
          <p:nvPr/>
        </p:nvSpPr>
        <p:spPr>
          <a:xfrm>
            <a:off x="6157035" y="2699667"/>
            <a:ext cx="276380" cy="4760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3637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5portal.hr/portal/5portal_images/slika_53468238702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765" y="2636912"/>
            <a:ext cx="6204181" cy="412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ento2.net/wp-content/uploads/2015/07/b8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5856" y="80536"/>
            <a:ext cx="4392489" cy="2745305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mtClean="0"/>
              <a:t>NP Plitvička jezera</a:t>
            </a:r>
          </a:p>
        </p:txBody>
      </p:sp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-14264" y="692696"/>
            <a:ext cx="4730280" cy="2108810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najstariji</a:t>
            </a:r>
            <a:r>
              <a:rPr lang="hr-HR" altLang="sr-Latn-RS" sz="2000" dirty="0" smtClean="0"/>
              <a:t> hrvatski nacionalni park - 1949. 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1979. – zaštita UNESCO-a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16 jezera </a:t>
            </a:r>
            <a:r>
              <a:rPr lang="hr-HR" altLang="sr-Latn-RS" sz="2000" dirty="0" smtClean="0"/>
              <a:t>u gornjem toku rijeke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Korane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najposjećeniji NP (preko 1 mil. posjetitelja godišnje)</a:t>
            </a:r>
          </a:p>
        </p:txBody>
      </p:sp>
      <p:pic>
        <p:nvPicPr>
          <p:cNvPr id="8196" name="Slika 5" descr="HPIM1830.JP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71806" y="2956840"/>
            <a:ext cx="2676539" cy="378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6765" y="5309195"/>
            <a:ext cx="8941580" cy="1456053"/>
            <a:chOff x="106765" y="5329989"/>
            <a:chExt cx="8941580" cy="1456053"/>
          </a:xfrm>
        </p:grpSpPr>
        <p:pic>
          <p:nvPicPr>
            <p:cNvPr id="1030" name="Picture 6" descr="https://upload.wikimedia.org/wikipedia/commons/c/c5/Plitvice_Lakes_System.png"/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6765" y="5329989"/>
              <a:ext cx="8941580" cy="1456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3779912" y="5329989"/>
              <a:ext cx="648072" cy="115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43756" y="5329989"/>
              <a:ext cx="648072" cy="115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1047158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mtClean="0"/>
              <a:t>NP Paklenica</a:t>
            </a:r>
          </a:p>
        </p:txBody>
      </p:sp>
      <p:sp>
        <p:nvSpPr>
          <p:cNvPr id="9219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0" y="692696"/>
            <a:ext cx="4355976" cy="1656184"/>
          </a:xfrm>
        </p:spPr>
        <p:txBody>
          <a:bodyPr>
            <a:norm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proglašena NP – 1949. 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Kanjon Velike i Male Paklenice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špilja </a:t>
            </a:r>
            <a:r>
              <a:rPr lang="hr-HR" altLang="sr-Latn-RS" sz="2000" dirty="0" err="1" smtClean="0"/>
              <a:t>Manita</a:t>
            </a:r>
            <a:r>
              <a:rPr lang="hr-HR" altLang="sr-Latn-RS" sz="2000" dirty="0" smtClean="0"/>
              <a:t> peć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slobodno penjanje</a:t>
            </a:r>
          </a:p>
        </p:txBody>
      </p:sp>
      <p:pic>
        <p:nvPicPr>
          <p:cNvPr id="3076" name="Picture 4" descr="Image resul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79912" y="90330"/>
            <a:ext cx="5196005" cy="333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hps.hr/files/data/6/Penjanje%20u%20Paklenici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79912" y="3506674"/>
            <a:ext cx="5196005" cy="323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chasingthedonkey.com/wp-content/uploads/2014/05/Paklenica-National-Park-archives-Manita-pec.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2038" y="2249028"/>
            <a:ext cx="3456384" cy="449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197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mtClean="0"/>
              <a:t>NP Risnjak</a:t>
            </a:r>
          </a:p>
        </p:txBody>
      </p:sp>
      <p:sp>
        <p:nvSpPr>
          <p:cNvPr id="10244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6170" y="692696"/>
            <a:ext cx="4277798" cy="2214562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proglašen NP – 1953. </a:t>
            </a:r>
            <a:endParaRPr lang="hr-HR" altLang="sr-Latn-RS" sz="2000" dirty="0"/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najvećim dijelom na istoimenoj planini u Gorskom kotaru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naziv prema jedinoj divljoj mački naših prostora – risu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najveća koncentracija vegetacijskih vrijednosti</a:t>
            </a:r>
          </a:p>
        </p:txBody>
      </p:sp>
      <p:pic>
        <p:nvPicPr>
          <p:cNvPr id="5124" name="Picture 4" descr="http://starturist.itravelsoftware.com/fotografije_itravel/10597/8496_634486535023416000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798" y="3176423"/>
            <a:ext cx="5275298" cy="352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m.tportal.hr/ResourceManager/GetImage.aspx?imgId=125039&amp;fmtId=20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70"/>
          <a:stretch/>
        </p:blipFill>
        <p:spPr bwMode="auto">
          <a:xfrm flipH="1">
            <a:off x="5510280" y="4149080"/>
            <a:ext cx="3568383" cy="259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Slika 5" descr="22053 Geografija Hrvatske_Page_210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32388" y="44624"/>
            <a:ext cx="4646277" cy="4032448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989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np-mljet.hr/wp-content/uploads/2014/11/IMG_9333-Edit-2099545676-O_1920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504" y="2695074"/>
            <a:ext cx="8923023" cy="40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mtClean="0"/>
              <a:t>NP Mljet</a:t>
            </a:r>
          </a:p>
        </p:txBody>
      </p:sp>
      <p:pic>
        <p:nvPicPr>
          <p:cNvPr id="11267" name="Rezervirano mjesto sadržaja 4" descr="22053 Geografija Hrvatske_Page_209.jpg"/>
          <p:cNvPicPr>
            <a:picLocks noGrp="1" noChangeAspect="1"/>
          </p:cNvPicPr>
          <p:nvPr>
            <p:ph idx="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1888" y="116632"/>
            <a:ext cx="4646410" cy="3224463"/>
          </a:xfrm>
          <a:ln w="57150">
            <a:solidFill>
              <a:schemeClr val="bg1"/>
            </a:solidFill>
          </a:ln>
        </p:spPr>
      </p:pic>
      <p:sp>
        <p:nvSpPr>
          <p:cNvPr id="11268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0" y="692696"/>
            <a:ext cx="4860032" cy="1993900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proglašen NP – 1960.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 zapadna trećina istoimenog otoka i pripadajući akvatorij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Veliko i Malo jezero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šumska vegetacija</a:t>
            </a:r>
          </a:p>
        </p:txBody>
      </p:sp>
    </p:spTree>
    <p:extLst>
      <p:ext uri="{BB962C8B-B14F-4D97-AF65-F5344CB8AC3E}">
        <p14:creationId xmlns:p14="http://schemas.microsoft.com/office/powerpoint/2010/main" val="1832979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mtClean="0"/>
              <a:t>NP Kornati</a:t>
            </a:r>
          </a:p>
        </p:txBody>
      </p:sp>
      <p:sp>
        <p:nvSpPr>
          <p:cNvPr id="12292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0" y="692696"/>
            <a:ext cx="4139952" cy="1851025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400" dirty="0"/>
              <a:t>proglašen NP </a:t>
            </a:r>
            <a:r>
              <a:rPr lang="hr-HR" altLang="sr-Latn-RS" sz="2400" dirty="0" smtClean="0"/>
              <a:t>– 1980.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400" b="1" dirty="0" smtClean="0"/>
              <a:t>otočna skupina </a:t>
            </a:r>
            <a:r>
              <a:rPr lang="hr-HR" altLang="sr-Latn-RS" sz="2400" dirty="0" smtClean="0"/>
              <a:t>s </a:t>
            </a:r>
            <a:r>
              <a:rPr lang="hr-HR" altLang="sr-Latn-RS" sz="2400" b="1" dirty="0" smtClean="0">
                <a:solidFill>
                  <a:srgbClr val="FF0000"/>
                </a:solidFill>
              </a:rPr>
              <a:t>89 otoka </a:t>
            </a:r>
            <a:r>
              <a:rPr lang="hr-HR" altLang="sr-Latn-RS" sz="2400" dirty="0" smtClean="0"/>
              <a:t>i pripadajući akvatorij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nautički turizam</a:t>
            </a:r>
          </a:p>
        </p:txBody>
      </p:sp>
      <p:pic>
        <p:nvPicPr>
          <p:cNvPr id="7170" name="Picture 2" descr="http://hotel-sali.hr/wp-content/themes/Sali/images/slider4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72"/>
          <a:stretch/>
        </p:blipFill>
        <p:spPr bwMode="auto">
          <a:xfrm>
            <a:off x="119536" y="2466474"/>
            <a:ext cx="8908677" cy="425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bura.hr/wp-content/uploads/2013/11/kornati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5952" y="80746"/>
            <a:ext cx="4600228" cy="3309516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7991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941</Words>
  <PresentationFormat>On-screen Show (4:3)</PresentationFormat>
  <Paragraphs>207</Paragraphs>
  <Slides>25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tema</vt:lpstr>
      <vt:lpstr>PowerPoint Presentation</vt:lpstr>
      <vt:lpstr>PowerPoint Presentation</vt:lpstr>
      <vt:lpstr>Strogi rezervati</vt:lpstr>
      <vt:lpstr>Nacionalni parkovi</vt:lpstr>
      <vt:lpstr>NP Plitvička jezera</vt:lpstr>
      <vt:lpstr>NP Paklenica</vt:lpstr>
      <vt:lpstr>NP Risnjak</vt:lpstr>
      <vt:lpstr>NP Mljet</vt:lpstr>
      <vt:lpstr>NP Kornati</vt:lpstr>
      <vt:lpstr>NP Brijuni</vt:lpstr>
      <vt:lpstr>NP Krka</vt:lpstr>
      <vt:lpstr>NP Sjeverni Velebit</vt:lpstr>
      <vt:lpstr>Posebni rezervati</vt:lpstr>
      <vt:lpstr>Parkovi prirode</vt:lpstr>
      <vt:lpstr>PowerPoint Presentation</vt:lpstr>
      <vt:lpstr>PowerPoint Presentation</vt:lpstr>
      <vt:lpstr>PowerPoint Presentation</vt:lpstr>
      <vt:lpstr>PowerPoint Presentation</vt:lpstr>
      <vt:lpstr>Regionalni park</vt:lpstr>
      <vt:lpstr>Spomenik prirode</vt:lpstr>
      <vt:lpstr>Značajni krajobraz</vt:lpstr>
      <vt:lpstr>Park-šuma</vt:lpstr>
      <vt:lpstr>Spomenik parkovne arhitekture</vt:lpstr>
      <vt:lpstr>Međunarodni oblici zaštite</vt:lpstr>
      <vt:lpstr>Crveni popis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Turistička geografija</dc:subject>
  <dcterms:created xsi:type="dcterms:W3CDTF">2014-11-03T22:50:04Z</dcterms:created>
  <dcterms:modified xsi:type="dcterms:W3CDTF">2016-11-29T12:15:42Z</dcterms:modified>
</cp:coreProperties>
</file>