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26" r:id="rId2"/>
    <p:sldId id="330" r:id="rId3"/>
    <p:sldId id="319" r:id="rId4"/>
    <p:sldId id="320" r:id="rId5"/>
    <p:sldId id="323" r:id="rId6"/>
    <p:sldId id="322" r:id="rId7"/>
    <p:sldId id="328" r:id="rId8"/>
    <p:sldId id="329" r:id="rId9"/>
    <p:sldId id="327" r:id="rId1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326"/>
            <p14:sldId id="330"/>
            <p14:sldId id="319"/>
            <p14:sldId id="320"/>
            <p14:sldId id="323"/>
            <p14:sldId id="322"/>
            <p14:sldId id="328"/>
            <p14:sldId id="329"/>
            <p14:sldId id="32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A1B"/>
    <a:srgbClr val="1EA820"/>
    <a:srgbClr val="184EE6"/>
    <a:srgbClr val="0037DB"/>
    <a:srgbClr val="ED0030"/>
    <a:srgbClr val="F8F5E6"/>
    <a:srgbClr val="FFFF79"/>
    <a:srgbClr val="F9F800"/>
    <a:srgbClr val="EC7E06"/>
    <a:srgbClr val="9E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9589" autoAdjust="0"/>
  </p:normalViewPr>
  <p:slideViewPr>
    <p:cSldViewPr>
      <p:cViewPr varScale="1">
        <p:scale>
          <a:sx n="79" d="100"/>
          <a:sy n="79" d="100"/>
        </p:scale>
        <p:origin x="-8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29.11.2016.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8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29.11.2016.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o7cRIDcrAE" TargetMode="External"/><Relationship Id="rId2" Type="http://schemas.openxmlformats.org/officeDocument/2006/relationships/hyperlink" Target="https://www.youtube.com/watch?v=wrNVdOrpab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user/eIvan540/vide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07489" y="4461903"/>
            <a:ext cx="1849631" cy="23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zervirano mjesto sadržaja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08304" y="3006164"/>
            <a:ext cx="1849631" cy="1432613"/>
          </a:xfrm>
          <a:prstGeom prst="rect">
            <a:avLst/>
          </a:prstGeom>
        </p:spPr>
      </p:pic>
      <p:pic>
        <p:nvPicPr>
          <p:cNvPr id="5" name="Rezervirano mjesto sadržaja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74"/>
          <a:stretch/>
        </p:blipFill>
        <p:spPr>
          <a:xfrm>
            <a:off x="4788697" y="-1"/>
            <a:ext cx="4368424" cy="2022730"/>
          </a:xfrm>
          <a:prstGeom prst="rect">
            <a:avLst/>
          </a:prstGeom>
          <a:ln>
            <a:noFill/>
          </a:ln>
        </p:spPr>
      </p:pic>
      <p:pic>
        <p:nvPicPr>
          <p:cNvPr id="6" name="Rezervirano mjesto sadržaja 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2813" r="-12813"/>
          <a:stretch/>
        </p:blipFill>
        <p:spPr>
          <a:xfrm>
            <a:off x="0" y="-1"/>
            <a:ext cx="2555775" cy="2117934"/>
          </a:xfrm>
          <a:prstGeom prst="rect">
            <a:avLst/>
          </a:prstGeom>
          <a:ln w="57150">
            <a:noFill/>
          </a:ln>
        </p:spPr>
      </p:pic>
      <p:pic>
        <p:nvPicPr>
          <p:cNvPr id="7" name="Slika 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453746" y="0"/>
            <a:ext cx="2292964" cy="199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-9525" y="2057643"/>
            <a:ext cx="9166646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000"/>
              </a:lnSpc>
            </a:pPr>
            <a:r>
              <a:rPr lang="hr-HR" sz="6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Kulturna baština Hrvatske</a:t>
            </a:r>
            <a:endParaRPr lang="hr-HR" sz="65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Rezervirano mjesto sadržaja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7744" y="3006164"/>
            <a:ext cx="2370221" cy="2264336"/>
          </a:xfrm>
          <a:prstGeom prst="rect">
            <a:avLst/>
          </a:prstGeom>
        </p:spPr>
      </p:pic>
      <p:pic>
        <p:nvPicPr>
          <p:cNvPr id="11" name="Rezervirano mjesto sadržaja 4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798" y="3006164"/>
            <a:ext cx="2733691" cy="2264336"/>
          </a:xfrm>
          <a:prstGeom prst="rect">
            <a:avLst/>
          </a:prstGeom>
        </p:spPr>
      </p:pic>
      <p:pic>
        <p:nvPicPr>
          <p:cNvPr id="12" name="Slika 6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59010" y="5326560"/>
            <a:ext cx="2748479" cy="1531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Rezervirano mjesto sadržaja 7"/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406" y="3006164"/>
            <a:ext cx="2298022" cy="2264336"/>
          </a:xfrm>
          <a:prstGeom prst="rect">
            <a:avLst/>
          </a:prstGeom>
        </p:spPr>
      </p:pic>
      <p:pic>
        <p:nvPicPr>
          <p:cNvPr id="14" name="Rezervirano mjesto sadržaja 4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9" y="5424639"/>
            <a:ext cx="2272554" cy="134932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788697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411760" y="0"/>
            <a:ext cx="0" cy="20558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07489" y="2929963"/>
            <a:ext cx="0" cy="39695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307490" y="4461902"/>
            <a:ext cx="184963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Slika 5"/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69505" y="5326560"/>
            <a:ext cx="2264159" cy="153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>
            <a:off x="-34407" y="5316916"/>
            <a:ext cx="73418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59010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40777" y="5316916"/>
            <a:ext cx="0" cy="154108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/>
          <p:cNvSpPr txBox="1">
            <a:spLocks/>
          </p:cNvSpPr>
          <p:nvPr/>
        </p:nvSpPr>
        <p:spPr>
          <a:xfrm>
            <a:off x="7247329" y="2693680"/>
            <a:ext cx="1873023" cy="22805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r-HR" sz="1600" dirty="0" smtClean="0">
                <a:solidFill>
                  <a:srgbClr val="188A1B"/>
                </a:solidFill>
              </a:rPr>
              <a:t>Turistička geografija</a:t>
            </a:r>
            <a:endParaRPr lang="hr-HR" sz="1600" dirty="0">
              <a:solidFill>
                <a:srgbClr val="188A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52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49760" y="620688"/>
            <a:ext cx="9086256" cy="604867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i="1" dirty="0" smtClean="0"/>
              <a:t>Zakon o zaštiti i očuvanju kulturnih dobara (1999.)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Hrvatska kulturna dobra su:</a:t>
            </a:r>
          </a:p>
          <a:p>
            <a:pPr marL="1200150" lvl="2" indent="-342900">
              <a:buFont typeface="+mj-lt"/>
              <a:buAutoNum type="arabicPeriod"/>
            </a:pPr>
            <a:r>
              <a:rPr lang="hr-HR" altLang="sr-Latn-RS" sz="2200" b="1" dirty="0" smtClean="0"/>
              <a:t>pokretne</a:t>
            </a:r>
            <a:r>
              <a:rPr lang="hr-HR" altLang="sr-Latn-RS" sz="2200" dirty="0" smtClean="0"/>
              <a:t> i </a:t>
            </a:r>
            <a:r>
              <a:rPr lang="hr-HR" altLang="sr-Latn-RS" sz="2200" b="1" dirty="0" smtClean="0"/>
              <a:t>nepokretne</a:t>
            </a:r>
            <a:r>
              <a:rPr lang="hr-HR" altLang="sr-Latn-RS" sz="2200" dirty="0" smtClean="0"/>
              <a:t> stvari od umjetničkog, povijesnog, paleontološkog, arheološkog, antropološkog i znanstvenog značaja</a:t>
            </a:r>
          </a:p>
          <a:p>
            <a:pPr marL="1200150" lvl="2" indent="-342900">
              <a:buFont typeface="+mj-lt"/>
              <a:buAutoNum type="arabicPeriod"/>
            </a:pPr>
            <a:r>
              <a:rPr lang="hr-HR" altLang="sr-Latn-RS" sz="2200" b="1" dirty="0" smtClean="0"/>
              <a:t>arheološka</a:t>
            </a:r>
            <a:r>
              <a:rPr lang="hr-HR" altLang="sr-Latn-RS" sz="2200" dirty="0" smtClean="0"/>
              <a:t> </a:t>
            </a:r>
            <a:r>
              <a:rPr lang="hr-HR" altLang="sr-Latn-RS" sz="2200" b="1" dirty="0" smtClean="0"/>
              <a:t>nalazišta</a:t>
            </a:r>
          </a:p>
          <a:p>
            <a:pPr marL="1200150" lvl="2" indent="-342900">
              <a:buFont typeface="+mj-lt"/>
              <a:buAutoNum type="arabicPeriod"/>
            </a:pPr>
            <a:r>
              <a:rPr lang="hr-HR" altLang="sr-Latn-RS" sz="2200" dirty="0" smtClean="0"/>
              <a:t>nematerijalno ostatci </a:t>
            </a:r>
            <a:r>
              <a:rPr lang="hr-HR" altLang="sr-Latn-RS" sz="2200" b="1" dirty="0" smtClean="0"/>
              <a:t>duhovnog stvaralaštva</a:t>
            </a:r>
          </a:p>
          <a:p>
            <a:pPr marL="1200150" lvl="2" indent="-342900">
              <a:buFont typeface="+mj-lt"/>
              <a:buAutoNum type="arabicPeriod"/>
            </a:pPr>
            <a:r>
              <a:rPr lang="hr-HR" altLang="sr-Latn-RS" sz="2200" dirty="0" smtClean="0"/>
              <a:t>prostori u kojima se kulturna dobra čuvaju</a:t>
            </a:r>
          </a:p>
          <a:p>
            <a:pPr marL="285750" indent="-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kulturna baštinu čine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materijalna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nematerijalna</a:t>
            </a:r>
            <a:r>
              <a:rPr lang="hr-HR" altLang="sr-Latn-RS" sz="2200" b="1" dirty="0" smtClean="0"/>
              <a:t>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dobra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iz prošlosti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nematerijalna baština na listi UNESCO-a</a:t>
            </a:r>
            <a:r>
              <a:rPr lang="hr-HR" altLang="sr-Latn-RS" sz="2200" dirty="0" smtClean="0"/>
              <a:t>: </a:t>
            </a:r>
          </a:p>
          <a:p>
            <a:pPr marL="1085850" lvl="2">
              <a:lnSpc>
                <a:spcPts val="3100"/>
              </a:lnSpc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čipkarstvo, dvoglasno pjevanje Istre i Primorja, </a:t>
            </a:r>
            <a:r>
              <a:rPr lang="hr-HR" altLang="sr-Latn-RS" sz="2200" dirty="0" err="1" smtClean="0"/>
              <a:t>festa</a:t>
            </a:r>
            <a:r>
              <a:rPr lang="hr-HR" altLang="sr-Latn-RS" sz="2200" dirty="0" smtClean="0"/>
              <a:t> Sv. Vlaha, godišnji ophod kraljice </a:t>
            </a:r>
            <a:r>
              <a:rPr lang="hr-HR" altLang="sr-Latn-RS" sz="2200" dirty="0" err="1" smtClean="0"/>
              <a:t>Ljelje</a:t>
            </a:r>
            <a:r>
              <a:rPr lang="hr-HR" altLang="sr-Latn-RS" sz="2200" dirty="0" smtClean="0"/>
              <a:t> iz Gorjana,  zvončari, procesija „Za </a:t>
            </a:r>
            <a:r>
              <a:rPr lang="hr-HR" altLang="sr-Latn-RS" sz="2200" dirty="0" err="1" smtClean="0"/>
              <a:t>križen</a:t>
            </a:r>
            <a:r>
              <a:rPr lang="hr-HR" altLang="sr-Latn-RS" sz="2200" dirty="0" smtClean="0"/>
              <a:t>” na Hvaru, umijeće izrade drvenih igračaka u Hrvatskom zagorju, sinjska alka, bećarci, nijemo kolo s područja Hrvatske zagore, medičarski obrti (licitarstvo), </a:t>
            </a:r>
            <a:r>
              <a:rPr lang="hr-HR" altLang="sr-Latn-RS" sz="2200" dirty="0" err="1" smtClean="0"/>
              <a:t>klapsko</a:t>
            </a:r>
            <a:r>
              <a:rPr lang="hr-HR" altLang="sr-Latn-RS" sz="2200" dirty="0" smtClean="0"/>
              <a:t> pjevanje, mediteranska prehrana na hrvatskom Jadranu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Kulturna baština Hrvatske</a:t>
            </a:r>
          </a:p>
        </p:txBody>
      </p:sp>
    </p:spTree>
    <p:extLst>
      <p:ext uri="{BB962C8B-B14F-4D97-AF65-F5344CB8AC3E}">
        <p14:creationId xmlns:p14="http://schemas.microsoft.com/office/powerpoint/2010/main" val="8828700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87" y="116632"/>
            <a:ext cx="4216397" cy="325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167" y="101385"/>
            <a:ext cx="4411810" cy="66353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504" y="3561347"/>
            <a:ext cx="4644970" cy="3155252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11587" y="3026830"/>
            <a:ext cx="3640333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Dvoglasno pjevanje iz Istre i Primorja</a:t>
            </a:r>
            <a:endParaRPr lang="hr-HR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6360095"/>
            <a:ext cx="2699792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Procesija „Za </a:t>
            </a:r>
            <a:r>
              <a:rPr lang="hr-HR" dirty="0" err="1" smtClean="0"/>
              <a:t>križen</a:t>
            </a:r>
            <a:r>
              <a:rPr lang="hr-HR" dirty="0" smtClean="0"/>
              <a:t>” - Hvar</a:t>
            </a:r>
            <a:endParaRPr lang="hr-HR" dirty="0"/>
          </a:p>
        </p:txBody>
      </p:sp>
      <p:sp>
        <p:nvSpPr>
          <p:cNvPr id="13" name="TextBox 12"/>
          <p:cNvSpPr txBox="1"/>
          <p:nvPr/>
        </p:nvSpPr>
        <p:spPr>
          <a:xfrm>
            <a:off x="7857740" y="6387046"/>
            <a:ext cx="1176237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Sinjska alka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87615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-media-cache-ak0.pinimg.com/736x/6d/f9/dc/6df9dc4665d339ad41ecd9b1f8c8f18c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9832" y="112564"/>
            <a:ext cx="2808312" cy="260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2350" y="3645024"/>
            <a:ext cx="4846452" cy="3096344"/>
          </a:xfrm>
          <a:prstGeom prst="rect">
            <a:avLst/>
          </a:prstGeom>
        </p:spPr>
      </p:pic>
      <p:pic>
        <p:nvPicPr>
          <p:cNvPr id="1028" name="Picture 4" descr="http://image.web.link2.hr/image/mhz/1024x768/0f0/m/sekundarna/izlo%C5%BEbe/2013/izl-4-2013_izlozba_tradicijske_drvene_igracke_hrva/pojedinacno%20109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03912" y="1203889"/>
            <a:ext cx="3144890" cy="239033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5" y="1827254"/>
            <a:ext cx="3384376" cy="4914113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7531" y="6407625"/>
            <a:ext cx="277627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Medičarski obrti (licitarstvo)</a:t>
            </a:r>
            <a:endParaRPr lang="hr-HR" dirty="0"/>
          </a:p>
        </p:txBody>
      </p:sp>
      <p:sp>
        <p:nvSpPr>
          <p:cNvPr id="17" name="TextBox 16"/>
          <p:cNvSpPr txBox="1"/>
          <p:nvPr/>
        </p:nvSpPr>
        <p:spPr>
          <a:xfrm>
            <a:off x="5724128" y="6391665"/>
            <a:ext cx="3324674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Drvene igračke – Hrvatsko zagorje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9612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in-kulture.hr/userdocsimages/bastina/LACE%20432%2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736" y="191452"/>
            <a:ext cx="4526280" cy="32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min-kulture.hr/userdocsimages/bastina/LACE432%2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1719" y="3284984"/>
            <a:ext cx="5208513" cy="3472343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6242" y="164742"/>
            <a:ext cx="4106238" cy="357394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86442" y="3388988"/>
            <a:ext cx="2306038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dirty="0" smtClean="0"/>
              <a:t>Hvarska čipka od agave</a:t>
            </a:r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1451719" y="6407625"/>
            <a:ext cx="1752130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Lepoglavska čipka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189736" y="191452"/>
            <a:ext cx="1153019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Paška čipka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4344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7932" y="1124744"/>
            <a:ext cx="4292435" cy="55145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4" y="92630"/>
            <a:ext cx="5112568" cy="3408378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3074" name="Picture 2" descr="http://www.min-kulture.hr/userdocsimages/bastina/RINGERS%20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352" y="3588488"/>
            <a:ext cx="4392488" cy="317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7932" y="6289628"/>
            <a:ext cx="1535093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err="1" smtClean="0"/>
              <a:t>Festa</a:t>
            </a:r>
            <a:r>
              <a:rPr lang="hr-HR" dirty="0" smtClean="0"/>
              <a:t> </a:t>
            </a:r>
            <a:r>
              <a:rPr lang="hr-HR" dirty="0" err="1" smtClean="0"/>
              <a:t>sv</a:t>
            </a:r>
            <a:r>
              <a:rPr lang="hr-HR" dirty="0" smtClean="0"/>
              <a:t>. Vlaha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119352" y="6411140"/>
            <a:ext cx="108242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r>
              <a:rPr lang="hr-HR" dirty="0" smtClean="0"/>
              <a:t>Zvončari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192501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32" y="3501008"/>
            <a:ext cx="4782715" cy="318648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949473" y="2492896"/>
            <a:ext cx="4087023" cy="2886725"/>
            <a:chOff x="4927266" y="2478605"/>
            <a:chExt cx="4087023" cy="28867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44072" y="2478605"/>
              <a:ext cx="4070217" cy="288672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927266" y="5015626"/>
              <a:ext cx="3227915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hr-HR" altLang="sr-Latn-RS" dirty="0" smtClean="0"/>
                <a:t>Ophod </a:t>
              </a:r>
              <a:r>
                <a:rPr lang="hr-HR" altLang="sr-Latn-RS" dirty="0"/>
                <a:t>kraljice </a:t>
              </a:r>
              <a:r>
                <a:rPr lang="hr-HR" altLang="sr-Latn-RS" dirty="0" err="1"/>
                <a:t>Ljelje</a:t>
              </a:r>
              <a:r>
                <a:rPr lang="hr-HR" dirty="0" smtClean="0"/>
                <a:t>, Đakovština</a:t>
              </a:r>
              <a:endParaRPr lang="hr-HR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3853" y="106887"/>
            <a:ext cx="4093565" cy="2283025"/>
            <a:chOff x="4943853" y="116632"/>
            <a:chExt cx="4093565" cy="228302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43853" y="116632"/>
              <a:ext cx="4093565" cy="228302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7321074" y="2049955"/>
              <a:ext cx="1716344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pPr algn="r"/>
              <a:r>
                <a:rPr lang="hr-HR" dirty="0" err="1" smtClean="0"/>
                <a:t>Klapsko</a:t>
              </a:r>
              <a:r>
                <a:rPr lang="hr-HR" dirty="0" smtClean="0"/>
                <a:t> pjevanje</a:t>
              </a:r>
              <a:endParaRPr lang="hr-HR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9352" y="106887"/>
            <a:ext cx="4740680" cy="2950041"/>
            <a:chOff x="119352" y="70582"/>
            <a:chExt cx="4740680" cy="29500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9352" y="70582"/>
              <a:ext cx="4740680" cy="295004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23580" y="2670921"/>
              <a:ext cx="3872356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 anchor="ctr">
              <a:spAutoFit/>
            </a:bodyPr>
            <a:lstStyle/>
            <a:p>
              <a:r>
                <a:rPr lang="hr-HR" altLang="sr-Latn-RS" dirty="0" smtClean="0"/>
                <a:t>Nijemo </a:t>
              </a:r>
              <a:r>
                <a:rPr lang="hr-HR" altLang="sr-Latn-RS" dirty="0"/>
                <a:t>kolo s područja Hrvatske zagore</a:t>
              </a:r>
              <a:endParaRPr lang="hr-HR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39952" y="6337790"/>
            <a:ext cx="74639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algn="r"/>
            <a:r>
              <a:rPr lang="hr-HR" altLang="sr-Latn-RS" dirty="0" smtClean="0"/>
              <a:t>Bećarci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01973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048672"/>
          </a:xfrm>
        </p:spPr>
        <p:txBody>
          <a:bodyPr>
            <a:noAutofit/>
          </a:bodyPr>
          <a:lstStyle/>
          <a:p>
            <a:pPr marL="285750">
              <a:buFont typeface="Calibri" panose="020F0502020204030204" pitchFamily="34" charset="0"/>
              <a:buChar char="‒"/>
            </a:pPr>
            <a:r>
              <a:rPr lang="hr-HR" altLang="sr-Latn-RS" sz="2600" b="1" dirty="0" smtClean="0">
                <a:solidFill>
                  <a:srgbClr val="FF0000"/>
                </a:solidFill>
              </a:rPr>
              <a:t>materijalna baština na listi UNESCO-a</a:t>
            </a:r>
            <a:r>
              <a:rPr lang="hr-HR" altLang="sr-Latn-RS" sz="2600" dirty="0" smtClean="0"/>
              <a:t>: </a:t>
            </a:r>
          </a:p>
          <a:p>
            <a:pPr marL="857250" lvl="1" indent="-457200">
              <a:buFont typeface="+mj-lt"/>
              <a:buAutoNum type="arabicPeriod"/>
            </a:pPr>
            <a:r>
              <a:rPr lang="hr-HR" altLang="sr-Latn-RS" sz="2400" dirty="0" smtClean="0"/>
              <a:t>Eufrazijeva bazilika – Poreč</a:t>
            </a:r>
          </a:p>
          <a:p>
            <a:pPr marL="857250" lvl="1" indent="-457200">
              <a:buFont typeface="+mj-lt"/>
              <a:buAutoNum type="arabicPeriod"/>
            </a:pPr>
            <a:r>
              <a:rPr lang="hr-HR" altLang="sr-Latn-RS" sz="2400" dirty="0" smtClean="0"/>
              <a:t>katedrala Sv. Jakova – Šibenik</a:t>
            </a:r>
          </a:p>
          <a:p>
            <a:pPr marL="857250" lvl="1" indent="-457200">
              <a:buFont typeface="+mj-lt"/>
              <a:buAutoNum type="arabicPeriod"/>
            </a:pPr>
            <a:r>
              <a:rPr lang="hr-HR" altLang="sr-Latn-RS" sz="2400" dirty="0" smtClean="0"/>
              <a:t>romanička jezgra Trogira</a:t>
            </a:r>
          </a:p>
          <a:p>
            <a:pPr marL="857250" lvl="1" indent="-457200">
              <a:buFont typeface="+mj-lt"/>
              <a:buAutoNum type="arabicPeriod"/>
            </a:pPr>
            <a:r>
              <a:rPr lang="hr-HR" altLang="sr-Latn-RS" sz="2400" dirty="0" smtClean="0"/>
              <a:t>povijesna jezgra Splita s Dioklecijanovom palačom</a:t>
            </a:r>
          </a:p>
          <a:p>
            <a:pPr marL="857250" lvl="1" indent="-457200">
              <a:buFont typeface="+mj-lt"/>
              <a:buAutoNum type="arabicPeriod"/>
            </a:pPr>
            <a:r>
              <a:rPr lang="hr-HR" altLang="sr-Latn-RS" sz="2400" dirty="0" smtClean="0"/>
              <a:t>Starogradsko polje na Hvaru</a:t>
            </a:r>
          </a:p>
          <a:p>
            <a:pPr marL="857250" lvl="1" indent="-457200">
              <a:buFont typeface="+mj-lt"/>
              <a:buAutoNum type="arabicPeriod"/>
            </a:pPr>
            <a:r>
              <a:rPr lang="hr-HR" altLang="sr-Latn-RS" sz="2400" dirty="0" smtClean="0"/>
              <a:t>stari grad Dubrovnik</a:t>
            </a:r>
          </a:p>
          <a:p>
            <a:pPr marL="685800" lvl="1">
              <a:buFont typeface="Calibri" panose="020F0502020204030204" pitchFamily="34" charset="0"/>
              <a:buChar char="‒"/>
            </a:pPr>
            <a:endParaRPr lang="hr-HR" altLang="sr-Latn-RS" sz="2200" dirty="0"/>
          </a:p>
          <a:p>
            <a:pPr marL="285750">
              <a:buFont typeface="Calibri" panose="020F0502020204030204" pitchFamily="34" charset="0"/>
              <a:buChar char="‒"/>
            </a:pPr>
            <a:r>
              <a:rPr lang="hr-HR" altLang="sr-Latn-RS" sz="2400" dirty="0"/>
              <a:t>za očuvanje kulturne baštine zaduženo je </a:t>
            </a:r>
            <a:r>
              <a:rPr lang="hr-HR" altLang="sr-Latn-RS" sz="2400" b="1" dirty="0"/>
              <a:t>Ministarstvo </a:t>
            </a:r>
            <a:r>
              <a:rPr lang="hr-HR" altLang="sr-Latn-RS" sz="2400" b="1" dirty="0" smtClean="0"/>
              <a:t>kulture</a:t>
            </a:r>
            <a:endParaRPr lang="hr-HR" altLang="sr-Latn-RS" sz="2400" b="1" dirty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Kulturna baština Hrvatske</a:t>
            </a:r>
          </a:p>
        </p:txBody>
      </p:sp>
    </p:spTree>
    <p:extLst>
      <p:ext uri="{BB962C8B-B14F-4D97-AF65-F5344CB8AC3E}">
        <p14:creationId xmlns:p14="http://schemas.microsoft.com/office/powerpoint/2010/main" val="3899469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Video – materijalna baština RH</a:t>
            </a:r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 smtClean="0"/>
              <a:t>Hrvatska </a:t>
            </a:r>
            <a:r>
              <a:rPr lang="hr-HR" sz="2000" dirty="0"/>
              <a:t>baština pod zaštitom </a:t>
            </a:r>
            <a:r>
              <a:rPr lang="hr-HR" sz="2000" dirty="0" smtClean="0"/>
              <a:t>UNESCO-a </a:t>
            </a:r>
            <a:r>
              <a:rPr lang="hr-HR" sz="2000" dirty="0"/>
              <a:t>(Svijet Geografije</a:t>
            </a:r>
            <a:r>
              <a:rPr lang="hr-HR" sz="2000" dirty="0" smtClean="0"/>
              <a:t>)</a:t>
            </a:r>
          </a:p>
          <a:p>
            <a:pPr lvl="1"/>
            <a:r>
              <a:rPr lang="hr-HR" sz="1600" dirty="0"/>
              <a:t>LINK: </a:t>
            </a:r>
            <a:r>
              <a:rPr lang="hr-HR" sz="1600" dirty="0">
                <a:hlinkClick r:id="rId2"/>
              </a:rPr>
              <a:t>https://</a:t>
            </a:r>
            <a:r>
              <a:rPr lang="hr-HR" sz="1600" dirty="0" smtClean="0">
                <a:hlinkClick r:id="rId2"/>
              </a:rPr>
              <a:t>www.youtube.com/watch?v=wrNVdOrpabg</a:t>
            </a:r>
            <a:endParaRPr lang="hr-HR" sz="1600" dirty="0" smtClean="0"/>
          </a:p>
          <a:p>
            <a:pPr>
              <a:spcBef>
                <a:spcPts val="1800"/>
              </a:spcBef>
            </a:pPr>
            <a:r>
              <a:rPr lang="hr-HR" sz="2000" dirty="0" smtClean="0"/>
              <a:t>Hrvatska kulturna baština 2014.</a:t>
            </a:r>
          </a:p>
          <a:p>
            <a:pPr lvl="1"/>
            <a:r>
              <a:rPr lang="hr-HR" sz="1600" dirty="0"/>
              <a:t>LINK: </a:t>
            </a:r>
            <a:r>
              <a:rPr lang="hr-HR" sz="1600" dirty="0">
                <a:hlinkClick r:id="rId3"/>
              </a:rPr>
              <a:t>https://</a:t>
            </a:r>
            <a:r>
              <a:rPr lang="hr-HR" sz="1600" dirty="0" smtClean="0">
                <a:hlinkClick r:id="rId3"/>
              </a:rPr>
              <a:t>www.youtube.com/watch?v=3o7cRIDcrAE</a:t>
            </a:r>
            <a:endParaRPr lang="hr-HR" sz="1600" dirty="0" smtClean="0"/>
          </a:p>
          <a:p>
            <a:pPr>
              <a:spcBef>
                <a:spcPts val="1800"/>
              </a:spcBef>
            </a:pPr>
            <a:r>
              <a:rPr lang="hr-HR" sz="2000" dirty="0" smtClean="0"/>
              <a:t>Bajkovita Hrvatska (</a:t>
            </a:r>
            <a:r>
              <a:rPr lang="hr-HR" sz="2000" dirty="0" err="1" smtClean="0"/>
              <a:t>YouTube</a:t>
            </a:r>
            <a:r>
              <a:rPr lang="hr-HR" sz="2000" dirty="0" smtClean="0"/>
              <a:t> </a:t>
            </a:r>
            <a:r>
              <a:rPr lang="hr-HR" sz="2000" dirty="0" err="1" smtClean="0"/>
              <a:t>playlista</a:t>
            </a:r>
            <a:r>
              <a:rPr lang="hr-HR" sz="2000" dirty="0" smtClean="0"/>
              <a:t>)</a:t>
            </a:r>
          </a:p>
          <a:p>
            <a:pPr lvl="1"/>
            <a:r>
              <a:rPr lang="hr-HR" sz="1600" dirty="0"/>
              <a:t>LINK: </a:t>
            </a:r>
            <a:r>
              <a:rPr lang="hr-HR" sz="1600" dirty="0">
                <a:hlinkClick r:id="rId4"/>
              </a:rPr>
              <a:t>https://www.youtube.com/user/eIvan540/videos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2866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278</Words>
  <PresentationFormat>On-screen Show (4:3)</PresentationFormat>
  <Paragraphs>47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tema</vt:lpstr>
      <vt:lpstr>PowerPoint Presentation</vt:lpstr>
      <vt:lpstr>Kulturna baština Hrvatske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Kulturna baština Hrvatske</vt:lpstr>
      <vt:lpstr>Video – materijalna baština RH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2014-11-03T22:50:04Z</dcterms:created>
  <dcterms:modified xsi:type="dcterms:W3CDTF">2016-11-29T12:13:28Z</dcterms:modified>
</cp:coreProperties>
</file>