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36" r:id="rId2"/>
    <p:sldId id="317" r:id="rId3"/>
    <p:sldId id="327" r:id="rId4"/>
    <p:sldId id="326" r:id="rId5"/>
    <p:sldId id="328" r:id="rId6"/>
    <p:sldId id="333" r:id="rId7"/>
    <p:sldId id="329" r:id="rId8"/>
    <p:sldId id="330" r:id="rId9"/>
    <p:sldId id="331" r:id="rId10"/>
    <p:sldId id="335" r:id="rId11"/>
    <p:sldId id="337" r:id="rId12"/>
    <p:sldId id="341" r:id="rId13"/>
    <p:sldId id="338" r:id="rId14"/>
    <p:sldId id="342" r:id="rId1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C1298D-39EF-4E15-9ABE-B2BB77C9E508}">
          <p14:sldIdLst>
            <p14:sldId id="336"/>
            <p14:sldId id="317"/>
            <p14:sldId id="327"/>
            <p14:sldId id="326"/>
            <p14:sldId id="328"/>
            <p14:sldId id="333"/>
            <p14:sldId id="329"/>
            <p14:sldId id="330"/>
            <p14:sldId id="331"/>
            <p14:sldId id="335"/>
            <p14:sldId id="337"/>
            <p14:sldId id="341"/>
            <p14:sldId id="338"/>
            <p14:sldId id="34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820"/>
    <a:srgbClr val="188A1B"/>
    <a:srgbClr val="184EE6"/>
    <a:srgbClr val="0037DB"/>
    <a:srgbClr val="ED0030"/>
    <a:srgbClr val="F8F5E6"/>
    <a:srgbClr val="FFFF79"/>
    <a:srgbClr val="F9F800"/>
    <a:srgbClr val="EC7E06"/>
    <a:srgbClr val="9E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 autoAdjust="0"/>
    <p:restoredTop sz="99589" autoAdjust="0"/>
  </p:normalViewPr>
  <p:slideViewPr>
    <p:cSldViewPr>
      <p:cViewPr varScale="1">
        <p:scale>
          <a:sx n="80" d="100"/>
          <a:sy n="80" d="100"/>
        </p:scale>
        <p:origin x="-34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C9CA-C5D9-40EC-9843-4B926A619B7E}" type="datetimeFigureOut">
              <a:rPr lang="hr-HR" smtClean="0"/>
              <a:pPr/>
              <a:t>24.1.2017.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4E21-0F6E-4119-85F2-EA8BE55A0F5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615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11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3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5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6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7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8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9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hr-HR" altLang="sr-Latn-RS" smtClean="0"/>
              <a:t>Pronaći na karti Plitvička jezera</a:t>
            </a:r>
          </a:p>
          <a:p>
            <a:pPr>
              <a:buFontTx/>
              <a:buChar char="•"/>
            </a:pPr>
            <a:endParaRPr lang="hr-HR" altLang="sr-Latn-RS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10</a:t>
            </a:fld>
            <a:endParaRPr lang="hr-HR" altLang="sr-Latn-R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24.1.2017.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24.1.2017.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24.1.2017.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24.1.2017.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2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24.1.2017.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2254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24.1.2017.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24.1.2017.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24.1.2017.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24.1.2017.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24.1.2017.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microsoft.com/office/2007/relationships/hdphoto" Target="../media/hdphoto4.wdp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7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jutarnji.hr/migration_catalog/popis-stanovnistva/2037630/ALTERNATES/LANDSCAPE_1180/popis%20stanovni%C5%A1tva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392"/>
          <a:stretch/>
        </p:blipFill>
        <p:spPr bwMode="auto">
          <a:xfrm>
            <a:off x="-180528" y="-101600"/>
            <a:ext cx="9455157" cy="695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-684584" y="4321562"/>
            <a:ext cx="10657184" cy="2016224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684584" y="4725144"/>
            <a:ext cx="9166646" cy="86409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7000"/>
              </a:lnSpc>
            </a:pPr>
            <a:r>
              <a:rPr lang="hr-HR" sz="6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Stanovništvo Hrvatske</a:t>
            </a:r>
            <a:endParaRPr lang="hr-HR" sz="6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225283" y="5410645"/>
            <a:ext cx="3929090" cy="3571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400" dirty="0" smtClean="0"/>
              <a:t>Turistička geografija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1674631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49760" y="692126"/>
            <a:ext cx="9193760" cy="4737138"/>
          </a:xfrm>
        </p:spPr>
        <p:txBody>
          <a:bodyPr>
            <a:noAutofit/>
          </a:bodyPr>
          <a:lstStyle/>
          <a:p>
            <a:pPr marL="252000" indent="-252000">
              <a:buFont typeface="Calibri" panose="020F0502020204030204" pitchFamily="34" charset="0"/>
              <a:buChar char="‒"/>
            </a:pPr>
            <a:r>
              <a:rPr lang="vi-VN" altLang="sr-Latn-RS" sz="2200" dirty="0" smtClean="0">
                <a:latin typeface="Calibri" pitchFamily="34" charset="0"/>
              </a:rPr>
              <a:t>uz Irce i Židove, Hrvati su jedan od najraseljenijih naroda svijeta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vi-VN" altLang="sr-Latn-RS" sz="2200" dirty="0" smtClean="0">
                <a:latin typeface="Calibri" pitchFamily="34" charset="0"/>
              </a:rPr>
              <a:t>oko 3 mil. Hrvata i njihovih potomaka je </a:t>
            </a:r>
            <a:r>
              <a:rPr lang="hr-HR" altLang="sr-Latn-RS" sz="2200" dirty="0" smtClean="0">
                <a:latin typeface="Calibri" pitchFamily="34" charset="0"/>
              </a:rPr>
              <a:t>iz</a:t>
            </a:r>
            <a:r>
              <a:rPr lang="vi-VN" altLang="sr-Latn-RS" sz="2200" dirty="0" smtClean="0">
                <a:latin typeface="Calibri" pitchFamily="34" charset="0"/>
              </a:rPr>
              <a:t>van matice domovine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vi-VN" altLang="sr-Latn-RS" sz="2200" dirty="0" smtClean="0">
                <a:latin typeface="Calibri" pitchFamily="34" charset="0"/>
              </a:rPr>
              <a:t>najčešće migracije radi </a:t>
            </a:r>
            <a:r>
              <a:rPr lang="vi-VN" altLang="sr-Latn-RS" sz="2200" b="1" dirty="0" smtClean="0">
                <a:solidFill>
                  <a:srgbClr val="FF0000"/>
                </a:solidFill>
                <a:latin typeface="Calibri" pitchFamily="34" charset="0"/>
              </a:rPr>
              <a:t>političkih</a:t>
            </a:r>
            <a:r>
              <a:rPr lang="vi-VN" altLang="sr-Latn-RS" sz="2200" dirty="0" smtClean="0">
                <a:latin typeface="Calibri" pitchFamily="34" charset="0"/>
              </a:rPr>
              <a:t> i </a:t>
            </a:r>
            <a:r>
              <a:rPr lang="hr-HR" altLang="sr-Latn-RS" sz="2200" b="1" dirty="0" smtClean="0">
                <a:solidFill>
                  <a:srgbClr val="FF0000"/>
                </a:solidFill>
                <a:latin typeface="Calibri" pitchFamily="34" charset="0"/>
              </a:rPr>
              <a:t>ekonomskih</a:t>
            </a:r>
            <a:r>
              <a:rPr lang="hr-HR" altLang="sr-Latn-RS" sz="2200" b="1" dirty="0" smtClean="0">
                <a:latin typeface="Calibri" pitchFamily="34" charset="0"/>
              </a:rPr>
              <a:t> </a:t>
            </a:r>
            <a:r>
              <a:rPr lang="vi-VN" altLang="sr-Latn-RS" sz="2200" dirty="0" smtClean="0">
                <a:latin typeface="Calibri" pitchFamily="34" charset="0"/>
              </a:rPr>
              <a:t>razloga</a:t>
            </a:r>
            <a:endParaRPr lang="hr-HR" altLang="sr-Latn-RS" sz="2200" dirty="0" smtClean="0">
              <a:latin typeface="Calibri" pitchFamily="34" charset="0"/>
            </a:endParaRPr>
          </a:p>
          <a:p>
            <a:pPr marL="252000" indent="-252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  <a:latin typeface="Calibri" pitchFamily="34" charset="0"/>
              </a:rPr>
              <a:t>5 migracijskih razdoblja:</a:t>
            </a:r>
            <a:endParaRPr lang="vi-VN" altLang="sr-Latn-RS" sz="2400" b="1" dirty="0" smtClean="0">
              <a:solidFill>
                <a:srgbClr val="FF0000"/>
              </a:solidFill>
              <a:latin typeface="Calibri" pitchFamily="34" charset="0"/>
            </a:endParaRPr>
          </a:p>
          <a:p>
            <a:pPr marL="252000" indent="-252000">
              <a:spcBef>
                <a:spcPts val="1200"/>
              </a:spcBef>
              <a:buFont typeface="Calibri" panose="020F0502020204030204" pitchFamily="34" charset="0"/>
              <a:buChar char="‒"/>
            </a:pPr>
            <a:endParaRPr lang="hr-HR" altLang="sr-Latn-RS" sz="2200" dirty="0" smtClean="0">
              <a:latin typeface="Calibri" pitchFamily="34" charset="0"/>
            </a:endParaRPr>
          </a:p>
          <a:p>
            <a:pPr marL="252000" indent="-252000">
              <a:spcBef>
                <a:spcPts val="1200"/>
              </a:spcBef>
              <a:buFont typeface="Calibri" panose="020F0502020204030204" pitchFamily="34" charset="0"/>
              <a:buChar char="‒"/>
            </a:pPr>
            <a:endParaRPr lang="hr-HR" altLang="sr-Latn-RS" sz="2200" dirty="0" smtClean="0">
              <a:latin typeface="Calibri" pitchFamily="34" charset="0"/>
            </a:endParaRPr>
          </a:p>
          <a:p>
            <a:pPr marL="252000" indent="-252000">
              <a:spcBef>
                <a:spcPts val="1200"/>
              </a:spcBef>
              <a:buFont typeface="Calibri" panose="020F0502020204030204" pitchFamily="34" charset="0"/>
              <a:buChar char="‒"/>
            </a:pPr>
            <a:endParaRPr lang="hr-HR" altLang="sr-Latn-RS" sz="2200" dirty="0" smtClean="0">
              <a:latin typeface="Calibri" pitchFamily="34" charset="0"/>
            </a:endParaRPr>
          </a:p>
          <a:p>
            <a:pPr marL="252000" indent="-252000">
              <a:spcBef>
                <a:spcPts val="1200"/>
              </a:spcBef>
              <a:buFont typeface="Calibri" panose="020F0502020204030204" pitchFamily="34" charset="0"/>
              <a:buChar char="‒"/>
            </a:pPr>
            <a:endParaRPr lang="hr-HR" altLang="sr-Latn-RS" sz="2200" dirty="0" smtClean="0">
              <a:latin typeface="Calibri" pitchFamily="34" charset="0"/>
            </a:endParaRPr>
          </a:p>
          <a:p>
            <a:pPr marL="252000" indent="-252000">
              <a:spcBef>
                <a:spcPts val="1200"/>
              </a:spcBef>
              <a:buFont typeface="Calibri" panose="020F0502020204030204" pitchFamily="34" charset="0"/>
              <a:buChar char="‒"/>
            </a:pPr>
            <a:endParaRPr lang="hr-HR" altLang="sr-Latn-RS" sz="2200" dirty="0" smtClean="0">
              <a:latin typeface="Calibri" pitchFamily="34" charset="0"/>
            </a:endParaRPr>
          </a:p>
          <a:p>
            <a:pPr marL="252000" indent="-252000">
              <a:spcBef>
                <a:spcPts val="1200"/>
              </a:spcBef>
              <a:buFont typeface="Calibri" panose="020F0502020204030204" pitchFamily="34" charset="0"/>
              <a:buChar char="‒"/>
            </a:pPr>
            <a:endParaRPr lang="hr-HR" altLang="sr-Latn-RS" sz="2200" dirty="0" smtClean="0">
              <a:latin typeface="Calibri" pitchFamily="34" charset="0"/>
            </a:endParaRPr>
          </a:p>
          <a:p>
            <a:pPr marL="252000" indent="-252000"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vi-VN" altLang="sr-Latn-RS" sz="2200" dirty="0" smtClean="0">
                <a:latin typeface="Calibri" pitchFamily="34" charset="0"/>
              </a:rPr>
              <a:t>s obzirom na vrijeme, uzrok i smjer, razlikujemo </a:t>
            </a:r>
            <a:r>
              <a:rPr lang="vi-VN" altLang="sr-Latn-RS" sz="2200" b="1" dirty="0" smtClean="0">
                <a:solidFill>
                  <a:srgbClr val="FF0000"/>
                </a:solidFill>
                <a:latin typeface="Calibri" pitchFamily="34" charset="0"/>
              </a:rPr>
              <a:t>4 skupine iseljenih Hrvata</a:t>
            </a:r>
            <a:r>
              <a:rPr lang="vi-VN" altLang="sr-Latn-RS" sz="2200" dirty="0" smtClean="0">
                <a:latin typeface="Calibri" pitchFamily="34" charset="0"/>
              </a:rPr>
              <a:t>: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smtClean="0"/>
              <a:t>Iseljenička zemlja</a:t>
            </a:r>
            <a:endParaRPr lang="hr-HR" altLang="sr-Latn-R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14282" y="5786454"/>
            <a:ext cx="8286776" cy="837152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857250" lvl="1" indent="-457200">
              <a:spcBef>
                <a:spcPct val="20000"/>
              </a:spcBef>
              <a:buFont typeface="+mj-lt"/>
              <a:buAutoNum type="arabicPeriod"/>
            </a:pPr>
            <a:r>
              <a:rPr lang="vi-VN" altLang="sr-Latn-RS" sz="2200" dirty="0" smtClean="0">
                <a:solidFill>
                  <a:prstClr val="black"/>
                </a:solidFill>
                <a:latin typeface="Calibri" pitchFamily="34" charset="0"/>
              </a:rPr>
              <a:t>autohtoni Hrvati</a:t>
            </a:r>
          </a:p>
          <a:p>
            <a:pPr marL="857250" lvl="1" indent="-457200">
              <a:spcBef>
                <a:spcPct val="20000"/>
              </a:spcBef>
              <a:buFont typeface="+mj-lt"/>
              <a:buAutoNum type="arabicPeriod"/>
            </a:pPr>
            <a:r>
              <a:rPr lang="vi-VN" altLang="sr-Latn-RS" sz="2200" dirty="0" smtClean="0">
                <a:solidFill>
                  <a:prstClr val="black"/>
                </a:solidFill>
                <a:latin typeface="Calibri" pitchFamily="34" charset="0"/>
              </a:rPr>
              <a:t>prekooceanske migracije</a:t>
            </a:r>
          </a:p>
          <a:p>
            <a:pPr marL="857250" lvl="1" indent="-457200">
              <a:spcBef>
                <a:spcPct val="20000"/>
              </a:spcBef>
              <a:buFont typeface="+mj-lt"/>
              <a:buAutoNum type="arabicPeriod"/>
            </a:pPr>
            <a:r>
              <a:rPr lang="vi-VN" altLang="sr-Latn-RS" sz="2200" dirty="0" smtClean="0">
                <a:solidFill>
                  <a:prstClr val="black"/>
                </a:solidFill>
                <a:latin typeface="Calibri" pitchFamily="34" charset="0"/>
              </a:rPr>
              <a:t>iseljenici u europske zemlje</a:t>
            </a:r>
          </a:p>
          <a:p>
            <a:pPr marL="857250" lvl="1" indent="-457200">
              <a:spcBef>
                <a:spcPct val="20000"/>
              </a:spcBef>
              <a:buFont typeface="+mj-lt"/>
              <a:buAutoNum type="arabicPeriod"/>
            </a:pPr>
            <a:r>
              <a:rPr lang="vi-VN" altLang="sr-Latn-RS" sz="2200" dirty="0" smtClean="0">
                <a:solidFill>
                  <a:prstClr val="black"/>
                </a:solidFill>
                <a:latin typeface="Calibri" pitchFamily="34" charset="0"/>
              </a:rPr>
              <a:t>suvremene migracije</a:t>
            </a:r>
            <a:endParaRPr lang="hr-HR" altLang="sr-Latn-RS" sz="2200" dirty="0" smtClean="0">
              <a:solidFill>
                <a:prstClr val="black"/>
              </a:solidFill>
              <a:latin typeface="Calibri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07416"/>
              </p:ext>
            </p:extLst>
          </p:nvPr>
        </p:nvGraphicFramePr>
        <p:xfrm>
          <a:off x="214313" y="2548330"/>
          <a:ext cx="8715405" cy="2523744"/>
        </p:xfrm>
        <a:graphic>
          <a:graphicData uri="http://schemas.openxmlformats.org/drawingml/2006/table">
            <a:tbl>
              <a:tblPr/>
              <a:tblGrid>
                <a:gridCol w="357190"/>
                <a:gridCol w="2357454"/>
                <a:gridCol w="2286016"/>
                <a:gridCol w="3714745"/>
              </a:tblGrid>
              <a:tr h="293341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latin typeface="Calibri"/>
                          <a:ea typeface="Calibri"/>
                          <a:cs typeface="Times New Roman"/>
                        </a:rPr>
                        <a:t>VRIJEME</a:t>
                      </a:r>
                      <a:endParaRPr lang="hr-H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b="1">
                          <a:latin typeface="Calibri"/>
                          <a:ea typeface="Calibri"/>
                          <a:cs typeface="Times New Roman"/>
                        </a:rPr>
                        <a:t>UZROK</a:t>
                      </a:r>
                      <a:endParaRPr lang="hr-HR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b="1" dirty="0">
                          <a:latin typeface="Calibri"/>
                          <a:ea typeface="Calibri"/>
                          <a:cs typeface="Times New Roman"/>
                        </a:rPr>
                        <a:t>SMJER EMIGRACIJE</a:t>
                      </a:r>
                      <a:endParaRPr lang="hr-H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933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libri"/>
                          <a:ea typeface="Calibri"/>
                          <a:cs typeface="Times New Roman"/>
                        </a:rPr>
                        <a:t>1.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libri"/>
                          <a:ea typeface="Calibri"/>
                          <a:cs typeface="Times New Roman"/>
                        </a:rPr>
                        <a:t>15. – 18. 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 smtClean="0">
                          <a:latin typeface="Calibri"/>
                          <a:ea typeface="Calibri"/>
                          <a:cs typeface="Times New Roman"/>
                        </a:rPr>
                        <a:t>politički (Osmanlije)</a:t>
                      </a:r>
                      <a:endParaRPr lang="hr-H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libri"/>
                          <a:ea typeface="Calibri"/>
                          <a:cs typeface="Times New Roman"/>
                        </a:rPr>
                        <a:t>susjedne zemlje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libri"/>
                          <a:ea typeface="Calibri"/>
                          <a:cs typeface="Times New Roman"/>
                        </a:rPr>
                        <a:t>2.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libri"/>
                          <a:ea typeface="Calibri"/>
                          <a:cs typeface="Times New Roman"/>
                        </a:rPr>
                        <a:t>19. – 20. st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libri"/>
                          <a:ea typeface="Calibri"/>
                          <a:cs typeface="Times New Roman"/>
                        </a:rPr>
                        <a:t>ekonomski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libri"/>
                          <a:ea typeface="Calibri"/>
                          <a:cs typeface="Times New Roman"/>
                        </a:rPr>
                        <a:t>prekooceanske </a:t>
                      </a:r>
                      <a:r>
                        <a:rPr lang="hr-HR" sz="1800" dirty="0" smtClean="0">
                          <a:latin typeface="Calibri"/>
                          <a:ea typeface="Calibri"/>
                          <a:cs typeface="Times New Roman"/>
                        </a:rPr>
                        <a:t>zemlje  (Amerika)</a:t>
                      </a:r>
                      <a:endParaRPr lang="hr-H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libri"/>
                          <a:ea typeface="Calibri"/>
                          <a:cs typeface="Times New Roman"/>
                        </a:rPr>
                        <a:t>3.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libri"/>
                          <a:ea typeface="Calibri"/>
                          <a:cs typeface="Times New Roman"/>
                        </a:rPr>
                        <a:t>Između </a:t>
                      </a:r>
                      <a:r>
                        <a:rPr lang="hr-HR" sz="1800" dirty="0" smtClean="0">
                          <a:latin typeface="Calibri"/>
                          <a:ea typeface="Calibri"/>
                          <a:cs typeface="Times New Roman"/>
                        </a:rPr>
                        <a:t>2 svjetska rata</a:t>
                      </a:r>
                      <a:endParaRPr lang="hr-H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libri"/>
                          <a:ea typeface="Calibri"/>
                          <a:cs typeface="Times New Roman"/>
                        </a:rPr>
                        <a:t>ekonomski i politički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libri"/>
                          <a:ea typeface="Calibri"/>
                          <a:cs typeface="Times New Roman"/>
                        </a:rPr>
                        <a:t>prekooceanske i </a:t>
                      </a:r>
                      <a:r>
                        <a:rPr lang="hr-HR" sz="1800" dirty="0" smtClean="0">
                          <a:latin typeface="Calibri"/>
                          <a:ea typeface="Calibri"/>
                          <a:cs typeface="Times New Roman"/>
                        </a:rPr>
                        <a:t>europske – Australija, J. Amerika i Zapadna</a:t>
                      </a:r>
                      <a:r>
                        <a:rPr lang="hr-HR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Europa</a:t>
                      </a:r>
                      <a:endParaRPr lang="hr-H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3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libri"/>
                          <a:ea typeface="Calibri"/>
                          <a:cs typeface="Times New Roman"/>
                        </a:rPr>
                        <a:t>4.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libri"/>
                          <a:ea typeface="Calibri"/>
                          <a:cs typeface="Times New Roman"/>
                        </a:rPr>
                        <a:t>Nakon </a:t>
                      </a:r>
                      <a:r>
                        <a:rPr lang="hr-HR" sz="1800" dirty="0" smtClean="0">
                          <a:latin typeface="Calibri"/>
                          <a:ea typeface="Calibri"/>
                          <a:cs typeface="Times New Roman"/>
                        </a:rPr>
                        <a:t>2. svj. rata</a:t>
                      </a:r>
                      <a:endParaRPr lang="hr-H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>
                          <a:latin typeface="Calibri"/>
                          <a:ea typeface="Calibri"/>
                          <a:cs typeface="Times New Roman"/>
                        </a:rPr>
                        <a:t>ekonomski i politički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libri"/>
                          <a:ea typeface="Calibri"/>
                          <a:cs typeface="Times New Roman"/>
                        </a:rPr>
                        <a:t>prekooceanske i </a:t>
                      </a:r>
                      <a:r>
                        <a:rPr lang="hr-HR" sz="1800" dirty="0" smtClean="0">
                          <a:latin typeface="Calibri"/>
                          <a:ea typeface="Calibri"/>
                          <a:cs typeface="Times New Roman"/>
                        </a:rPr>
                        <a:t>europske zemlje</a:t>
                      </a:r>
                      <a:endParaRPr lang="hr-H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49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libri"/>
                          <a:ea typeface="Calibri"/>
                          <a:cs typeface="Times New Roman"/>
                        </a:rPr>
                        <a:t>5.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libri"/>
                          <a:ea typeface="Calibri"/>
                          <a:cs typeface="Times New Roman"/>
                        </a:rPr>
                        <a:t>Suvremeno razdoblje nakon 1990-ih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>
                          <a:latin typeface="Calibri"/>
                          <a:ea typeface="Calibri"/>
                          <a:cs typeface="Times New Roman"/>
                        </a:rPr>
                        <a:t>ekonomski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800" dirty="0" smtClean="0">
                          <a:latin typeface="Calibri"/>
                          <a:ea typeface="Calibri"/>
                          <a:cs typeface="Times New Roman"/>
                        </a:rPr>
                        <a:t>svijet (po obrazovnoj</a:t>
                      </a:r>
                      <a:r>
                        <a:rPr lang="hr-HR" sz="1800" baseline="0" dirty="0" smtClean="0">
                          <a:latin typeface="Calibri"/>
                          <a:ea typeface="Calibri"/>
                          <a:cs typeface="Times New Roman"/>
                        </a:rPr>
                        <a:t> strukturi)</a:t>
                      </a:r>
                      <a:endParaRPr lang="hr-HR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642910" y="3214686"/>
            <a:ext cx="7786742" cy="270000"/>
            <a:chOff x="642910" y="3214686"/>
            <a:chExt cx="7786742" cy="270000"/>
          </a:xfrm>
        </p:grpSpPr>
        <p:sp>
          <p:nvSpPr>
            <p:cNvPr id="17" name="Rectangle 16"/>
            <p:cNvSpPr/>
            <p:nvPr/>
          </p:nvSpPr>
          <p:spPr>
            <a:xfrm>
              <a:off x="642910" y="3214686"/>
              <a:ext cx="114300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00364" y="3214686"/>
              <a:ext cx="1143008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286380" y="3214686"/>
              <a:ext cx="3143272" cy="27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2910" y="3526155"/>
            <a:ext cx="8215370" cy="571505"/>
            <a:chOff x="642910" y="3179344"/>
            <a:chExt cx="8215370" cy="282723"/>
          </a:xfrm>
        </p:grpSpPr>
        <p:sp>
          <p:nvSpPr>
            <p:cNvPr id="23" name="Rectangle 22"/>
            <p:cNvSpPr/>
            <p:nvPr/>
          </p:nvSpPr>
          <p:spPr>
            <a:xfrm>
              <a:off x="642910" y="3214686"/>
              <a:ext cx="2143140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000364" y="3214686"/>
              <a:ext cx="2000264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286380" y="3179344"/>
              <a:ext cx="3571900" cy="282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910" y="4158620"/>
            <a:ext cx="7786742" cy="270512"/>
            <a:chOff x="642910" y="3214686"/>
            <a:chExt cx="7786742" cy="270512"/>
          </a:xfrm>
        </p:grpSpPr>
        <p:sp>
          <p:nvSpPr>
            <p:cNvPr id="28" name="Rectangle 27"/>
            <p:cNvSpPr/>
            <p:nvPr/>
          </p:nvSpPr>
          <p:spPr>
            <a:xfrm>
              <a:off x="642910" y="3214686"/>
              <a:ext cx="2000264" cy="2705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00364" y="3214686"/>
              <a:ext cx="1928826" cy="27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86380" y="3214686"/>
              <a:ext cx="3143272" cy="27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42910" y="4474852"/>
            <a:ext cx="8215370" cy="571505"/>
            <a:chOff x="642910" y="3179344"/>
            <a:chExt cx="8215370" cy="282723"/>
          </a:xfrm>
        </p:grpSpPr>
        <p:sp>
          <p:nvSpPr>
            <p:cNvPr id="33" name="Rectangle 32"/>
            <p:cNvSpPr/>
            <p:nvPr/>
          </p:nvSpPr>
          <p:spPr>
            <a:xfrm>
              <a:off x="642910" y="3192067"/>
              <a:ext cx="2143140" cy="249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00364" y="3214686"/>
              <a:ext cx="2000264" cy="2143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86380" y="3179344"/>
              <a:ext cx="3571900" cy="2827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051720" y="3257914"/>
            <a:ext cx="5244279" cy="3493311"/>
            <a:chOff x="1957556" y="3268483"/>
            <a:chExt cx="5244279" cy="3493311"/>
          </a:xfrm>
        </p:grpSpPr>
        <p:pic>
          <p:nvPicPr>
            <p:cNvPr id="22" name="Rezervirano mjesto sadržaja 4" descr="3371.jp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957556" y="3268483"/>
              <a:ext cx="5244279" cy="349331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Rectangle 1"/>
            <p:cNvSpPr/>
            <p:nvPr/>
          </p:nvSpPr>
          <p:spPr>
            <a:xfrm>
              <a:off x="2051720" y="6288894"/>
              <a:ext cx="2830468" cy="380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oko </a:t>
              </a:r>
              <a:r>
                <a:rPr lang="hr-HR" b="1" dirty="0" smtClean="0">
                  <a:solidFill>
                    <a:schemeClr val="tx1"/>
                  </a:solidFill>
                </a:rPr>
                <a:t>300 000 </a:t>
              </a:r>
              <a:r>
                <a:rPr lang="hr-HR" dirty="0" smtClean="0">
                  <a:solidFill>
                    <a:schemeClr val="tx1"/>
                  </a:solidFill>
                </a:rPr>
                <a:t>iseljenih Hrvata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23568" y="116632"/>
            <a:ext cx="8918744" cy="6552728"/>
            <a:chOff x="123568" y="116632"/>
            <a:chExt cx="8918744" cy="6552728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3568" y="626905"/>
              <a:ext cx="8847437" cy="6042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 rotWithShape="1">
            <a:blip r:embed="rId7" cstate="email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12160" y="116632"/>
              <a:ext cx="3030152" cy="36216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3275856" y="1128358"/>
            <a:ext cx="5616624" cy="32476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vi-V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između 2 svjetska rata intenzivno je iseljavanje u </a:t>
            </a:r>
            <a:r>
              <a:rPr lang="vi-VN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Južnu Ameriku</a:t>
            </a:r>
            <a:endParaRPr lang="hr-HR" b="1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vi-V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prvi doseljenici – vinogradari, poljodjelci, ribari i rudari 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najviše u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Argentini, Čileu i Urugvaju </a:t>
            </a:r>
            <a:endParaRPr lang="hr-HR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zadržali su jedinstvo – u Čileu su gotovo svi sa Brača, a uz njih Sinjani i </a:t>
            </a:r>
            <a:r>
              <a:rPr lang="hr-HR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Imočani</a:t>
            </a:r>
            <a:endParaRPr lang="hr-H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iseljavanje u </a:t>
            </a:r>
            <a:r>
              <a:rPr lang="hr-H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Australiju i Novi Zeland</a:t>
            </a:r>
            <a:r>
              <a:rPr lang="hr-H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uglavnom </a:t>
            </a:r>
            <a:r>
              <a:rPr lang="hr-H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Brača, Korčule, Hvara, Visa i Makarskog primorja</a:t>
            </a:r>
          </a:p>
          <a:p>
            <a:pPr marL="742950" lvl="1" indent="-285750">
              <a:buFont typeface="Calibri" panose="020F0502020204030204" pitchFamily="34" charset="0"/>
              <a:buChar char="‒"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žive </a:t>
            </a:r>
            <a:r>
              <a:rPr lang="hr-H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većim gradovima: Sydney, Melbourne, Perth i </a:t>
            </a:r>
            <a:r>
              <a:rPr lang="hr-H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Aucklandu</a:t>
            </a:r>
            <a:endParaRPr lang="hr-H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Hrvati su prvi posadili vinovu lozu na Novom Zelandu</a:t>
            </a:r>
            <a:endParaRPr lang="hr-H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524501" y="4207363"/>
            <a:ext cx="6367979" cy="2433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bolest vinove loze, propast jedrenjaka i kriza </a:t>
            </a:r>
            <a:r>
              <a:rPr lang="hr-H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ribarstva</a:t>
            </a:r>
            <a:endParaRPr lang="hr-H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vi-V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iseljenici </a:t>
            </a:r>
            <a:r>
              <a:rPr lang="vi-V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 Gorske Hrvatske najčešće su radili u metalnoj ind., gradilištima i rudarstvu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vi-V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iseljenici </a:t>
            </a:r>
            <a:r>
              <a:rPr lang="vi-V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 Dalmacije su odlazili u Kaliforniju ili dolinu rijeke Mississippi – uzgoj voća, ribarstvo i </a:t>
            </a:r>
            <a:r>
              <a:rPr lang="vi-V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trgovina</a:t>
            </a:r>
            <a:endParaRPr lang="hr-HR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najviše u </a:t>
            </a:r>
            <a:r>
              <a:rPr lang="hr-HR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Pittsburghu</a:t>
            </a:r>
            <a:r>
              <a:rPr lang="hr-H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(SAD)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vi-V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nova emigracija ide u Kanadu (između 1924. i 1928.)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vi-V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najviše </a:t>
            </a:r>
            <a:r>
              <a:rPr lang="vi-V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ih je u </a:t>
            </a:r>
            <a:r>
              <a:rPr lang="vi-V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Torontu</a:t>
            </a:r>
            <a:r>
              <a:rPr lang="vi-V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vi-VN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Vacnuveru</a:t>
            </a:r>
            <a:r>
              <a:rPr lang="hr-HR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(Kanada)</a:t>
            </a:r>
            <a:endParaRPr lang="hr-HR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95023" y="172744"/>
            <a:ext cx="4083994" cy="65125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2" name="Rectangle 41"/>
          <p:cNvSpPr/>
          <p:nvPr/>
        </p:nvSpPr>
        <p:spPr>
          <a:xfrm>
            <a:off x="91867" y="4429132"/>
            <a:ext cx="5194513" cy="23522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vi-VN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razlika između migracije u europske i prekooceanske zemlje </a:t>
            </a:r>
            <a:r>
              <a:rPr lang="vi-V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 u tome što se većina vrati u domovinu nakon nekog vremena, dok se u prekooceanskim migracijama ne </a:t>
            </a:r>
            <a:r>
              <a:rPr lang="vi-VN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vraćaju</a:t>
            </a:r>
            <a:endParaRPr lang="hr-HR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novac koji su emigranti donosili kući 1970-ih činio je čak 50% štednje Jugoslavije i pokrivao je čak 60% trgovačkog deficita Jugoslavije</a:t>
            </a:r>
          </a:p>
        </p:txBody>
      </p:sp>
      <p:pic>
        <p:nvPicPr>
          <p:cNvPr id="44" name="Rezervirano mjesto sadržaja 4" descr="22053 Geografija Hrvatske_Page_112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914" y="105251"/>
            <a:ext cx="7715250" cy="428625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"/>
                            </p:stCondLst>
                            <p:childTnLst>
                              <p:par>
                                <p:cTn id="9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5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5" grpId="0" animBg="1"/>
      <p:bldP spid="5" grpId="1" animBg="1"/>
      <p:bldP spid="40" grpId="0" animBg="1"/>
      <p:bldP spid="40" grpId="1" animBg="1"/>
      <p:bldP spid="42" grpId="0" animBg="1"/>
      <p:bldP spid="4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36512" y="620688"/>
            <a:ext cx="3887213" cy="6048672"/>
          </a:xfrm>
        </p:spPr>
        <p:txBody>
          <a:bodyPr>
            <a:noAutofit/>
          </a:bodyPr>
          <a:lstStyle/>
          <a:p>
            <a:pPr marL="252000" indent="-25200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Hrvati u BiH – jedan od 3 državotvorna naroda</a:t>
            </a:r>
          </a:p>
          <a:p>
            <a:pPr marL="252000" indent="-25200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autohtone manjine: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1800" dirty="0" smtClean="0"/>
              <a:t>Gradišćanski Hrvati (Austrija, Slovačka i Mađarska)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1800" dirty="0" err="1" smtClean="0"/>
              <a:t>Karaševski</a:t>
            </a:r>
            <a:r>
              <a:rPr lang="hr-HR" altLang="sr-Latn-RS" sz="1800" dirty="0" smtClean="0"/>
              <a:t> Hrvati (Rumunjska)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1800" dirty="0" smtClean="0"/>
              <a:t>Moliški Hrvati (Italija)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1800" dirty="0" smtClean="0"/>
              <a:t>Janjevci (Kosovo)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1800" dirty="0" smtClean="0"/>
              <a:t>Bunjevci i Šokci (Vojvodina)</a:t>
            </a:r>
          </a:p>
          <a:p>
            <a:pPr marL="252000" indent="-25200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brojni Hrvati u svijetu: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1800" dirty="0" smtClean="0"/>
              <a:t>SAD i Kanada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1800" dirty="0" smtClean="0"/>
              <a:t>Južna Amerika – Čile, Argentina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1800" dirty="0" smtClean="0"/>
              <a:t>Australija i Novi Zeland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1800" dirty="0" smtClean="0"/>
              <a:t>Slovenija, Mađarska, Srbija, Njemačka, Austrija, Švicarska, Švedska i Francuska…</a:t>
            </a:r>
          </a:p>
          <a:p>
            <a:pPr marL="252000" indent="-252000">
              <a:buFont typeface="Calibri" panose="020F0502020204030204" pitchFamily="34" charset="0"/>
              <a:buChar char="‒"/>
            </a:pPr>
            <a:endParaRPr lang="hr-HR" altLang="sr-Latn-RS" sz="22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Hrvati izvan Hrvatske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5896" y="593142"/>
            <a:ext cx="5504960" cy="556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5" descr="22053 Geografija Hrvatske_Page_107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63460" y="116632"/>
            <a:ext cx="4225280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07504" y="116633"/>
            <a:ext cx="4494386" cy="2768600"/>
            <a:chOff x="107504" y="116633"/>
            <a:chExt cx="4494386" cy="2768600"/>
          </a:xfrm>
        </p:grpSpPr>
        <p:pic>
          <p:nvPicPr>
            <p:cNvPr id="6" name="Slika 5" descr="AA024290.jpg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116633"/>
              <a:ext cx="4494386" cy="276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500941" y="2525193"/>
              <a:ext cx="1100949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dirty="0" err="1">
                  <a:solidFill>
                    <a:schemeClr val="tx1"/>
                  </a:solidFill>
                  <a:latin typeface="+mj-lt"/>
                </a:rPr>
                <a:t>Pittsburg</a:t>
              </a:r>
              <a:endParaRPr lang="hr-HR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81576" y="2770617"/>
            <a:ext cx="2808312" cy="3931636"/>
            <a:chOff x="251520" y="2306525"/>
            <a:chExt cx="3096344" cy="4334881"/>
          </a:xfrm>
        </p:grpSpPr>
        <p:pic>
          <p:nvPicPr>
            <p:cNvPr id="2" name="Slika 6" descr="1535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306525"/>
              <a:ext cx="3096344" cy="4334881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1443520" y="6281366"/>
              <a:ext cx="190434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  <a:latin typeface="+mj-lt"/>
                </a:rPr>
                <a:t>Moravske Hrvatice</a:t>
              </a:r>
              <a:endParaRPr lang="hr-HR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20254" y="3154232"/>
            <a:ext cx="4452292" cy="3583247"/>
            <a:chOff x="120254" y="3154232"/>
            <a:chExt cx="4452292" cy="3583247"/>
          </a:xfrm>
        </p:grpSpPr>
        <p:pic>
          <p:nvPicPr>
            <p:cNvPr id="5" name="Slika 6" descr="22053 Geografija Hrvatske_Page_106.jpg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20254" y="3154232"/>
              <a:ext cx="4452292" cy="3583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2666242" y="6377439"/>
              <a:ext cx="190434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  <a:latin typeface="+mj-lt"/>
                </a:rPr>
                <a:t>Gradišćanski Hrvati</a:t>
              </a:r>
              <a:endParaRPr lang="hr-HR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495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jine_hrvati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810" y="264318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350.000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3835603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3835603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87.000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364331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4" y="4192793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35.000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4429132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80" y="78579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392906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4764297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70.000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7554" y="257174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221455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442913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36" y="514351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2264" y="521495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6380" y="49291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571.000</a:t>
            </a:r>
            <a:endParaRPr lang="hr-HR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0298" y="178592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3636" y="335756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36512" y="-27384"/>
            <a:ext cx="3390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</a:rPr>
              <a:t>HRVATI U EUROPI</a:t>
            </a:r>
            <a:endParaRPr lang="hr-H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114298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248" y="14285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472" y="6072206"/>
            <a:ext cx="2731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/>
              <a:t>Hrvati u Europi</a:t>
            </a:r>
            <a:endParaRPr lang="hr-HR" sz="32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1710" y="642918"/>
            <a:ext cx="9122290" cy="5905796"/>
          </a:xfrm>
        </p:spPr>
        <p:txBody>
          <a:bodyPr>
            <a:noAutofit/>
          </a:bodyPr>
          <a:lstStyle/>
          <a:p>
            <a:pPr marL="252000" indent="-252000"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deruralizacija</a:t>
            </a:r>
            <a:r>
              <a:rPr lang="hr-HR" altLang="sr-Latn-RS" sz="24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400" dirty="0" smtClean="0"/>
              <a:t>– napuštanje sela i preseljenje u grad</a:t>
            </a:r>
          </a:p>
          <a:p>
            <a:pPr marL="252000" indent="-252000"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urbanizacija</a:t>
            </a:r>
            <a:r>
              <a:rPr lang="hr-HR" altLang="sr-Latn-RS" sz="24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400" dirty="0" smtClean="0"/>
              <a:t>– rast broja stanovništva u gradu</a:t>
            </a:r>
          </a:p>
          <a:p>
            <a:pPr marL="252000" indent="-252000"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deagrarizacija</a:t>
            </a:r>
            <a:r>
              <a:rPr lang="hr-HR" altLang="sr-Latn-RS" sz="24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400" dirty="0" smtClean="0"/>
              <a:t>– prestanak bavljenja poljoprivredom</a:t>
            </a:r>
          </a:p>
          <a:p>
            <a:pPr marL="252000" indent="-252000">
              <a:spcBef>
                <a:spcPts val="24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industrijalizacija nakon 2. </a:t>
            </a:r>
            <a:r>
              <a:rPr lang="hr-HR" altLang="sr-Latn-RS" sz="2400" dirty="0" err="1" smtClean="0"/>
              <a:t>svj</a:t>
            </a:r>
            <a:r>
              <a:rPr lang="hr-HR" altLang="sr-Latn-RS" sz="2400" dirty="0" smtClean="0"/>
              <a:t>. rata –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urbanizacija Hrvatske</a:t>
            </a:r>
          </a:p>
          <a:p>
            <a:pPr marL="252000" indent="-25200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migracije selo-grad </a:t>
            </a:r>
            <a:r>
              <a:rPr lang="hr-HR" altLang="sr-Latn-RS" sz="2400" dirty="0" smtClean="0"/>
              <a:t>– 840 000 st. napušta sela i seli u grad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Slavonija, Podravina, otoci, Hrvatsko zagorje, Kordun, Lika, Dalmatinska </a:t>
            </a:r>
            <a:r>
              <a:rPr lang="hr-HR" altLang="sr-Latn-RS" sz="2400" dirty="0" err="1" smtClean="0"/>
              <a:t>zagora</a:t>
            </a:r>
            <a:endParaRPr lang="hr-HR" altLang="sr-Latn-RS" sz="2400" dirty="0" smtClean="0"/>
          </a:p>
          <a:p>
            <a:pPr marL="252000" indent="-25200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dnevne migracije </a:t>
            </a:r>
            <a:r>
              <a:rPr lang="hr-HR" altLang="sr-Latn-RS" sz="2400" dirty="0" smtClean="0"/>
              <a:t>– gospodarski uvjetovane (radi posla u gradu) te radi školovanja (učenici, studenti)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Unutrašnje migracije</a:t>
            </a:r>
          </a:p>
        </p:txBody>
      </p:sp>
    </p:spTree>
    <p:extLst>
      <p:ext uri="{BB962C8B-B14F-4D97-AF65-F5344CB8AC3E}">
        <p14:creationId xmlns:p14="http://schemas.microsoft.com/office/powerpoint/2010/main" val="341215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49760" y="620688"/>
            <a:ext cx="9086256" cy="6048672"/>
          </a:xfrm>
        </p:spPr>
        <p:txBody>
          <a:bodyPr>
            <a:noAutofit/>
          </a:bodyPr>
          <a:lstStyle/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prvi popis stanovništva u Hrvatskoj –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1857</a:t>
            </a:r>
            <a:r>
              <a:rPr lang="hr-HR" altLang="sr-Latn-RS" sz="2400" dirty="0" smtClean="0"/>
              <a:t>. – oko </a:t>
            </a:r>
            <a:r>
              <a:rPr lang="hr-HR" altLang="sr-Latn-RS" sz="2400" b="1" dirty="0" smtClean="0"/>
              <a:t>2,</a:t>
            </a:r>
            <a:r>
              <a:rPr lang="hr-HR" altLang="sr-Latn-RS" sz="2400" b="1" dirty="0" err="1" smtClean="0"/>
              <a:t>2</a:t>
            </a:r>
            <a:r>
              <a:rPr lang="hr-HR" altLang="sr-Latn-RS" sz="2400" b="1" dirty="0" smtClean="0"/>
              <a:t> mil. </a:t>
            </a:r>
            <a:r>
              <a:rPr lang="hr-HR" altLang="sr-Latn-RS" sz="2400" dirty="0" smtClean="0"/>
              <a:t>stanovnika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po zadnjem popisu iz 2011. </a:t>
            </a:r>
            <a:r>
              <a:rPr lang="hr-HR" altLang="sr-Latn-RS" sz="2400" dirty="0" smtClean="0">
                <a:solidFill>
                  <a:srgbClr val="FF0000"/>
                </a:solidFill>
              </a:rPr>
              <a:t>–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4,28 mil</a:t>
            </a:r>
            <a:r>
              <a:rPr lang="hr-HR" altLang="sr-Latn-RS" sz="2400" b="1" dirty="0" smtClean="0"/>
              <a:t>.</a:t>
            </a:r>
            <a:r>
              <a:rPr lang="hr-HR" altLang="sr-Latn-RS" sz="2400" dirty="0" smtClean="0"/>
              <a:t> st (27. u Europi)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u posljednjih 100 godina smo se </a:t>
            </a:r>
            <a:r>
              <a:rPr lang="hr-HR" altLang="sr-Latn-RS" sz="2400" b="1" dirty="0" smtClean="0"/>
              <a:t>skoro udvostručili </a:t>
            </a:r>
            <a:r>
              <a:rPr lang="hr-HR" altLang="sr-Latn-RS" sz="2400" dirty="0" smtClean="0"/>
              <a:t>(96% više st.) </a:t>
            </a:r>
            <a:r>
              <a:rPr lang="hr-HR" altLang="sr-Latn-RS" sz="2400" i="1" dirty="0" smtClean="0"/>
              <a:t>– u istom vremenu broj stanovnika na svijetu se utrostručio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popisi se provode svakih 10 godina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rast broja stanovnika  između 1880. i 1940. g.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smanjeni porast br. stanovnika za vrijeme ratova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od 1991. redovito se bilježi prirodni pad </a:t>
            </a:r>
            <a:r>
              <a:rPr lang="hr-HR" altLang="sr-Latn-RS" sz="2400" dirty="0" smtClean="0"/>
              <a:t>(pad stope prirodnog prirasta)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Stanovništvo Hrvatske</a:t>
            </a:r>
          </a:p>
        </p:txBody>
      </p:sp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zervirano mjesto teksta 3"/>
          <p:cNvSpPr>
            <a:spLocks noGrp="1"/>
          </p:cNvSpPr>
          <p:nvPr>
            <p:ph idx="4294967295"/>
          </p:nvPr>
        </p:nvSpPr>
        <p:spPr>
          <a:xfrm>
            <a:off x="0" y="5832494"/>
            <a:ext cx="9144000" cy="811216"/>
          </a:xfrm>
        </p:spPr>
        <p:txBody>
          <a:bodyPr>
            <a:noAutofit/>
          </a:bodyPr>
          <a:lstStyle/>
          <a:p>
            <a:pPr marL="288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od </a:t>
            </a:r>
            <a:r>
              <a:rPr lang="hr-HR" altLang="sr-Latn-RS" sz="2400" b="1" dirty="0" smtClean="0"/>
              <a:t>16 popisa stanovništva </a:t>
            </a:r>
            <a:r>
              <a:rPr lang="hr-HR" altLang="sr-Latn-RS" sz="2400" dirty="0" smtClean="0"/>
              <a:t>u hrvatskoj povijesti, u </a:t>
            </a:r>
            <a:r>
              <a:rPr lang="hr-HR" altLang="sr-Latn-RS" sz="2400" b="1" dirty="0" smtClean="0">
                <a:solidFill>
                  <a:srgbClr val="1EA820"/>
                </a:solidFill>
              </a:rPr>
              <a:t>12 </a:t>
            </a:r>
            <a:r>
              <a:rPr lang="hr-HR" altLang="sr-Latn-RS" sz="2400" dirty="0" smtClean="0"/>
              <a:t>ih bilježi </a:t>
            </a:r>
            <a:r>
              <a:rPr lang="hr-HR" altLang="sr-Latn-RS" sz="2400" b="1" dirty="0" smtClean="0">
                <a:solidFill>
                  <a:srgbClr val="1EA820"/>
                </a:solidFill>
              </a:rPr>
              <a:t>prirodni rast</a:t>
            </a:r>
            <a:r>
              <a:rPr lang="hr-HR" altLang="sr-Latn-RS" sz="2400" dirty="0" smtClean="0"/>
              <a:t>, a u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4 prirodni pad </a:t>
            </a:r>
            <a:r>
              <a:rPr lang="hr-HR" altLang="sr-Latn-RS" sz="2400" dirty="0" smtClean="0"/>
              <a:t>u odnosu na prethodni popis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2852"/>
            <a:ext cx="9144000" cy="562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403802" y="683876"/>
            <a:ext cx="597222" cy="5000660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62460" y="571480"/>
            <a:ext cx="9302280" cy="6286520"/>
          </a:xfrm>
        </p:spPr>
        <p:txBody>
          <a:bodyPr>
            <a:noAutofit/>
          </a:bodyPr>
          <a:lstStyle/>
          <a:p>
            <a:pPr marL="288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osnovni pojmovi iz demografije:</a:t>
            </a:r>
          </a:p>
          <a:p>
            <a:pPr marL="685800" lvl="1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stopa nataliteta </a:t>
            </a:r>
            <a:r>
              <a:rPr lang="hr-HR" altLang="sr-Latn-RS" sz="2200" dirty="0" smtClean="0"/>
              <a:t>ili rodnosti – broj živorođene djece na 1000 stanovnika</a:t>
            </a:r>
          </a:p>
          <a:p>
            <a:pPr marL="685800" lvl="1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stopa mortaliteta </a:t>
            </a:r>
            <a:r>
              <a:rPr lang="hr-HR" altLang="sr-Latn-RS" sz="2200" dirty="0" smtClean="0"/>
              <a:t>ili smrtnosti – broj umrlih na 1000 stanovnika</a:t>
            </a:r>
          </a:p>
          <a:p>
            <a:pPr marL="685800" lvl="1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stopa prirodnog prirasta</a:t>
            </a:r>
            <a:r>
              <a:rPr lang="hr-HR" altLang="sr-Latn-RS" sz="22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200" dirty="0" smtClean="0"/>
              <a:t>– razlika između stope rodnosti i smrtnosti</a:t>
            </a:r>
          </a:p>
          <a:p>
            <a:pPr marL="685800" lvl="1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demografska tranzicija (prijelaz)</a:t>
            </a:r>
            <a:r>
              <a:rPr lang="hr-HR" altLang="sr-Latn-RS" sz="2200" b="1" dirty="0" smtClean="0"/>
              <a:t> </a:t>
            </a:r>
            <a:r>
              <a:rPr lang="hr-HR" altLang="sr-Latn-RS" sz="2200" dirty="0" smtClean="0"/>
              <a:t>- prijelaz s </a:t>
            </a:r>
            <a:r>
              <a:rPr lang="hr-HR" altLang="sr-Latn-RS" sz="2200" b="1" dirty="0" smtClean="0"/>
              <a:t>visokih stopa </a:t>
            </a:r>
            <a:r>
              <a:rPr lang="hr-HR" altLang="sr-Latn-RS" sz="2200" dirty="0" smtClean="0"/>
              <a:t>rodnosti i smrtnosti s </a:t>
            </a:r>
            <a:r>
              <a:rPr lang="hr-HR" altLang="sr-Latn-RS" sz="2200" b="1" dirty="0" smtClean="0"/>
              <a:t>malim i nepostojanim prirodnim prirastom</a:t>
            </a:r>
            <a:r>
              <a:rPr lang="hr-HR" altLang="sr-Latn-RS" sz="2200" dirty="0" smtClean="0"/>
              <a:t>, na </a:t>
            </a:r>
            <a:r>
              <a:rPr lang="hr-HR" altLang="sr-Latn-RS" sz="2200" b="1" dirty="0" smtClean="0"/>
              <a:t>niske stope</a:t>
            </a:r>
            <a:r>
              <a:rPr lang="hr-HR" altLang="sr-Latn-RS" sz="2200" dirty="0" smtClean="0"/>
              <a:t> rodnosti i smrtnosti </a:t>
            </a:r>
            <a:r>
              <a:rPr lang="hr-HR" altLang="sr-Latn-RS" sz="2200" b="1" dirty="0" smtClean="0"/>
              <a:t>s malim ali postojanim </a:t>
            </a:r>
            <a:r>
              <a:rPr lang="hr-HR" altLang="sr-Latn-RS" sz="2200" dirty="0" smtClean="0"/>
              <a:t>prirodnim prirastom </a:t>
            </a:r>
          </a:p>
          <a:p>
            <a:pPr marL="288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kroz 19. st – velika stopa nataliteta (40 ‰) i mortaliteta (38 – 39 ‰) – razdoblje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prije demografske tranzicije</a:t>
            </a:r>
          </a:p>
          <a:p>
            <a:pPr marL="288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od kraja 19. st do 1940-ih –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razdoblje demografske tranzicije </a:t>
            </a:r>
            <a:r>
              <a:rPr lang="hr-HR" altLang="sr-Latn-RS" sz="2200" dirty="0" smtClean="0"/>
              <a:t>– </a:t>
            </a:r>
            <a:r>
              <a:rPr lang="hr-HR" altLang="sr-Latn-RS" sz="2200" b="1" dirty="0" smtClean="0"/>
              <a:t>niske stope rodnosti i smrtnosti </a:t>
            </a:r>
            <a:r>
              <a:rPr lang="hr-HR" altLang="sr-Latn-RS" sz="2200" dirty="0" smtClean="0"/>
              <a:t>(15 ‰) – stabilan i nizak prirodni prirast</a:t>
            </a:r>
          </a:p>
          <a:p>
            <a:pPr marL="288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od kraja 2. svj rata stopa </a:t>
            </a:r>
            <a:r>
              <a:rPr lang="hr-HR" altLang="sr-Latn-RS" sz="2200" b="1" dirty="0" smtClean="0"/>
              <a:t>nataliteta i mortaliteta postupno padaju </a:t>
            </a:r>
            <a:r>
              <a:rPr lang="hr-HR" altLang="sr-Latn-RS" sz="2200" dirty="0" smtClean="0"/>
              <a:t>(oko 10 ‰)</a:t>
            </a:r>
          </a:p>
          <a:p>
            <a:pPr marL="288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od 1980-ih Hrvatska ulazi u </a:t>
            </a:r>
            <a:r>
              <a:rPr lang="hr-HR" altLang="sr-Latn-RS" sz="2200" b="1" dirty="0" err="1" smtClean="0">
                <a:solidFill>
                  <a:srgbClr val="FF0000"/>
                </a:solidFill>
              </a:rPr>
              <a:t>posttranzicijsku</a:t>
            </a:r>
            <a:r>
              <a:rPr lang="hr-HR" altLang="sr-Latn-RS" sz="22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fazu</a:t>
            </a:r>
            <a:r>
              <a:rPr lang="hr-HR" altLang="sr-Latn-RS" sz="22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200" dirty="0" smtClean="0"/>
              <a:t>demografskog razvoja – prirodni pad broja stanovništva –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veća stopa mortaliteta od nataliteta</a:t>
            </a:r>
          </a:p>
          <a:p>
            <a:pPr marL="685800" lvl="1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od 1991. do danas Hrvatska bilježi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prirodni pad </a:t>
            </a:r>
            <a:r>
              <a:rPr lang="hr-HR" altLang="sr-Latn-RS" sz="2200" dirty="0" smtClean="0"/>
              <a:t>– 130 000 djece manje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Prirodno kretanje stanovništva</a:t>
            </a:r>
          </a:p>
        </p:txBody>
      </p:sp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000" dirty="0" smtClean="0"/>
              <a:t>Kretanja stopa nataliteta i mortaliteta (1948. – 2008.)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571480"/>
            <a:ext cx="9144000" cy="446476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00034" y="1096310"/>
            <a:ext cx="4936062" cy="3904326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TextBox 9"/>
          <p:cNvSpPr txBox="1"/>
          <p:nvPr/>
        </p:nvSpPr>
        <p:spPr>
          <a:xfrm>
            <a:off x="395536" y="5041594"/>
            <a:ext cx="576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 smtClean="0"/>
              <a:t>faza </a:t>
            </a:r>
            <a:r>
              <a:rPr lang="hr-HR" sz="2400" b="1" dirty="0" smtClean="0"/>
              <a:t>demografske</a:t>
            </a:r>
            <a:r>
              <a:rPr lang="hr-HR" sz="2400" dirty="0" smtClean="0"/>
              <a:t> </a:t>
            </a:r>
            <a:r>
              <a:rPr lang="hr-HR" sz="2400" b="1" dirty="0" smtClean="0"/>
              <a:t>tranzicije</a:t>
            </a:r>
            <a:endParaRPr lang="hr-HR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36096" y="5041594"/>
            <a:ext cx="3437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b="1" dirty="0" err="1" smtClean="0"/>
              <a:t>posttranzicijska</a:t>
            </a:r>
            <a:r>
              <a:rPr lang="hr-HR" sz="2400" dirty="0" smtClean="0"/>
              <a:t> faza</a:t>
            </a:r>
            <a:endParaRPr lang="hr-HR" sz="2400" dirty="0"/>
          </a:p>
        </p:txBody>
      </p:sp>
      <p:sp>
        <p:nvSpPr>
          <p:cNvPr id="13" name="Rectangle 12"/>
          <p:cNvSpPr/>
          <p:nvPr/>
        </p:nvSpPr>
        <p:spPr>
          <a:xfrm>
            <a:off x="503978" y="1142984"/>
            <a:ext cx="4932118" cy="3857652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zervirano mjesto teksta 3"/>
          <p:cNvSpPr>
            <a:spLocks noGrp="1"/>
          </p:cNvSpPr>
          <p:nvPr>
            <p:ph idx="1"/>
          </p:nvPr>
        </p:nvSpPr>
        <p:spPr>
          <a:xfrm>
            <a:off x="-49760" y="5805264"/>
            <a:ext cx="9408106" cy="714380"/>
          </a:xfrm>
        </p:spPr>
        <p:txBody>
          <a:bodyPr>
            <a:noAutofit/>
          </a:bodyPr>
          <a:lstStyle/>
          <a:p>
            <a:pPr marL="285750"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od 1991. do danas Hrvatska bilježi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prirodni pad </a:t>
            </a:r>
            <a:r>
              <a:rPr lang="hr-HR" altLang="sr-Latn-RS" sz="2400" dirty="0" smtClean="0"/>
              <a:t>– 130 000 djece manje</a:t>
            </a:r>
          </a:p>
          <a:p>
            <a:pPr marL="285750"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procjena za 2031. g –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3,6 mil</a:t>
            </a:r>
            <a:r>
              <a:rPr lang="hr-HR" altLang="sr-Latn-RS" sz="2400" dirty="0" smtClean="0"/>
              <a:t>. stanovnika</a:t>
            </a:r>
          </a:p>
        </p:txBody>
      </p:sp>
      <p:sp>
        <p:nvSpPr>
          <p:cNvPr id="15" name="Oval 14"/>
          <p:cNvSpPr/>
          <p:nvPr/>
        </p:nvSpPr>
        <p:spPr>
          <a:xfrm>
            <a:off x="6858016" y="3143248"/>
            <a:ext cx="1714512" cy="1714512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-2,7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‰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hr-HR" sz="3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r-HR" sz="2000" dirty="0" smtClean="0"/>
              <a:t>(2014.)</a:t>
            </a:r>
            <a:endParaRPr lang="hr-HR" sz="3200" dirty="0"/>
          </a:p>
        </p:txBody>
      </p:sp>
      <p:sp>
        <p:nvSpPr>
          <p:cNvPr id="8" name="Rectangle 7"/>
          <p:cNvSpPr/>
          <p:nvPr/>
        </p:nvSpPr>
        <p:spPr>
          <a:xfrm>
            <a:off x="5436096" y="1096310"/>
            <a:ext cx="3493622" cy="3904326"/>
          </a:xfrm>
          <a:prstGeom prst="rect">
            <a:avLst/>
          </a:prstGeom>
          <a:noFill/>
          <a:ln w="1016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3" grpId="0" animBg="1"/>
      <p:bldP spid="14" grpId="0" uiExpand="1" build="p"/>
      <p:bldP spid="1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000" dirty="0" smtClean="0"/>
              <a:t>Kretanja stopa nataliteta i mortaliteta (2005. – 2014.)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520" y="950343"/>
            <a:ext cx="8712968" cy="321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35496" y="620688"/>
            <a:ext cx="9193760" cy="6048672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neki od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uzroka prirodnog pada stanovništva Hrvatske: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loše </a:t>
            </a:r>
            <a:r>
              <a:rPr lang="hr-HR" altLang="sr-Latn-RS" sz="2200" b="1" dirty="0" smtClean="0"/>
              <a:t>gospodarske prilike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migracije selo-grad </a:t>
            </a:r>
            <a:r>
              <a:rPr lang="hr-HR" altLang="sr-Latn-RS" sz="2200" dirty="0" smtClean="0"/>
              <a:t>– u gradu su obitelji manje nego na selu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iseljavanje u druge države </a:t>
            </a:r>
            <a:r>
              <a:rPr lang="hr-HR" altLang="sr-Latn-RS" sz="2200" dirty="0" smtClean="0"/>
              <a:t>– najčešće se iseljava stanovništvo u dobi od 20 do 45 godina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sve </a:t>
            </a:r>
            <a:r>
              <a:rPr lang="hr-HR" altLang="sr-Latn-RS" sz="2200" b="1" dirty="0" smtClean="0"/>
              <a:t>kasnije stupanje u brak </a:t>
            </a:r>
            <a:r>
              <a:rPr lang="hr-HR" altLang="sr-Latn-RS" sz="2200" dirty="0" smtClean="0"/>
              <a:t>i sve manji broj djece po obitelji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izostanak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pronatalitetne politike </a:t>
            </a:r>
            <a:r>
              <a:rPr lang="hr-HR" altLang="sr-Latn-RS" sz="2200" dirty="0" smtClean="0"/>
              <a:t>– državni poticaji u obliku dječjeg doplatka i naknade za rodilje, bonusi za svako novorođeno dijete, duži </a:t>
            </a:r>
            <a:r>
              <a:rPr lang="hr-HR" altLang="sr-Latn-RS" sz="2200" dirty="0" err="1" smtClean="0"/>
              <a:t>porodiljni</a:t>
            </a:r>
            <a:r>
              <a:rPr lang="hr-HR" altLang="sr-Latn-RS" sz="2200" dirty="0" smtClean="0"/>
              <a:t> dopust…</a:t>
            </a:r>
          </a:p>
          <a:p>
            <a:pPr marL="28575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moguća rješenja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kvalitetna pronatalitetna politika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bolji gospodarskih preduvjeti za mlade kako bi mogli lakše zasnovati obitelj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pametnija politika zaustavljanja odseljavanja mladih u strane zemlje – gospodarske mjere zadržavanja mladih ljudi u Hrvatskoj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Uzroci prirodnog pada br. stanovnika RH</a:t>
            </a:r>
          </a:p>
        </p:txBody>
      </p:sp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36512" y="620688"/>
            <a:ext cx="9289032" cy="6048672"/>
          </a:xfrm>
        </p:spPr>
        <p:txBody>
          <a:bodyPr>
            <a:noAutofit/>
          </a:bodyPr>
          <a:lstStyle/>
          <a:p>
            <a:pPr marL="252000" indent="-25200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prosječna gustoća naseljenosti Hrvatske –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75,7 st/km</a:t>
            </a:r>
            <a:r>
              <a:rPr lang="hr-HR" altLang="sr-Latn-RS" sz="2200" b="1" baseline="30000" dirty="0" smtClean="0">
                <a:solidFill>
                  <a:srgbClr val="FF0000"/>
                </a:solidFill>
              </a:rPr>
              <a:t>2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 </a:t>
            </a:r>
          </a:p>
          <a:p>
            <a:pPr marL="252000" indent="-25200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europski prosjek – </a:t>
            </a:r>
            <a:r>
              <a:rPr lang="hr-HR" altLang="sr-Latn-RS" sz="2200" b="1" dirty="0" smtClean="0"/>
              <a:t>70 st/km</a:t>
            </a:r>
            <a:r>
              <a:rPr lang="hr-HR" altLang="sr-Latn-RS" sz="2200" b="1" baseline="30000" dirty="0" smtClean="0"/>
              <a:t>2 </a:t>
            </a:r>
            <a:endParaRPr lang="hr-HR" altLang="sr-Latn-RS" sz="2200" b="1" dirty="0" smtClean="0"/>
          </a:p>
          <a:p>
            <a:pPr marL="252000" indent="-25200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neravnomjerna naseljenost </a:t>
            </a:r>
            <a:r>
              <a:rPr lang="hr-HR" altLang="sr-Latn-RS" sz="2200" dirty="0" smtClean="0"/>
              <a:t>– zbog prirodnih, gospodarskih i prometnih uvjeta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rijetko naseljeni otoci </a:t>
            </a:r>
            <a:r>
              <a:rPr lang="hr-HR" altLang="sr-Latn-RS" sz="2200" dirty="0" smtClean="0"/>
              <a:t>(25 st/km</a:t>
            </a:r>
            <a:r>
              <a:rPr lang="hr-HR" altLang="sr-Latn-RS" sz="2200" baseline="30000" dirty="0" smtClean="0"/>
              <a:t>2</a:t>
            </a:r>
            <a:r>
              <a:rPr lang="hr-HR" altLang="sr-Latn-RS" sz="2200" dirty="0" smtClean="0"/>
              <a:t>) i </a:t>
            </a:r>
            <a:r>
              <a:rPr lang="hr-HR" altLang="sr-Latn-RS" sz="2200" b="1" dirty="0" smtClean="0"/>
              <a:t>Gorsko-kotlinska Hrvatska </a:t>
            </a:r>
            <a:r>
              <a:rPr lang="hr-HR" altLang="sr-Latn-RS" sz="2200" dirty="0" smtClean="0"/>
              <a:t>(12 st/km</a:t>
            </a:r>
            <a:r>
              <a:rPr lang="hr-HR" altLang="sr-Latn-RS" sz="2200" baseline="30000" dirty="0" smtClean="0"/>
              <a:t>2</a:t>
            </a:r>
            <a:r>
              <a:rPr lang="hr-HR" altLang="sr-Latn-RS" sz="2200" dirty="0" smtClean="0"/>
              <a:t>)</a:t>
            </a:r>
          </a:p>
          <a:p>
            <a:pPr marL="685800" lvl="1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najgušće naseljena </a:t>
            </a:r>
            <a:r>
              <a:rPr lang="hr-HR" altLang="sr-Latn-RS" sz="2200" dirty="0" smtClean="0"/>
              <a:t>Središnja Hrvatska (107 st/km</a:t>
            </a:r>
            <a:r>
              <a:rPr lang="hr-HR" altLang="sr-Latn-RS" sz="2200" baseline="30000" dirty="0" smtClean="0"/>
              <a:t>2</a:t>
            </a:r>
            <a:r>
              <a:rPr lang="hr-HR" altLang="sr-Latn-RS" sz="2200" dirty="0" smtClean="0"/>
              <a:t>) i veći gradovi</a:t>
            </a:r>
          </a:p>
          <a:p>
            <a:pPr marL="1085850" lvl="2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Međimurska</a:t>
            </a:r>
            <a:r>
              <a:rPr lang="hr-HR" altLang="sr-Latn-RS" sz="2200" dirty="0" smtClean="0"/>
              <a:t> (156 st/km</a:t>
            </a:r>
            <a:r>
              <a:rPr lang="hr-HR" altLang="sr-Latn-RS" sz="2200" baseline="30000" dirty="0" smtClean="0"/>
              <a:t>2</a:t>
            </a:r>
            <a:r>
              <a:rPr lang="hr-HR" altLang="sr-Latn-RS" sz="2200" dirty="0" smtClean="0"/>
              <a:t>) i </a:t>
            </a:r>
            <a:r>
              <a:rPr lang="hr-HR" altLang="sr-Latn-RS" sz="2200" b="1" dirty="0" smtClean="0"/>
              <a:t>Varaždinska</a:t>
            </a:r>
            <a:r>
              <a:rPr lang="hr-HR" altLang="sr-Latn-RS" sz="2200" dirty="0" smtClean="0"/>
              <a:t> županija (&gt;130 st/km</a:t>
            </a:r>
            <a:r>
              <a:rPr lang="hr-HR" altLang="sr-Latn-RS" sz="2200" baseline="30000" dirty="0" smtClean="0"/>
              <a:t>2</a:t>
            </a:r>
            <a:r>
              <a:rPr lang="hr-HR" altLang="sr-Latn-RS" sz="2200" dirty="0" smtClean="0"/>
              <a:t>) </a:t>
            </a:r>
          </a:p>
          <a:p>
            <a:pPr marL="1085850" lvl="2">
              <a:buFont typeface="Calibri" panose="020F0502020204030204" pitchFamily="34" charset="0"/>
              <a:buChar char="‒"/>
            </a:pPr>
            <a:r>
              <a:rPr lang="hr-HR" altLang="sr-Latn-RS" sz="2200" b="1" dirty="0" smtClean="0"/>
              <a:t>Grad Zagreb</a:t>
            </a:r>
            <a:r>
              <a:rPr lang="hr-HR" altLang="sr-Latn-RS" sz="2200" dirty="0" smtClean="0"/>
              <a:t> (1232 st/km</a:t>
            </a:r>
            <a:r>
              <a:rPr lang="hr-HR" altLang="sr-Latn-RS" sz="2200" baseline="30000" dirty="0" smtClean="0"/>
              <a:t>2</a:t>
            </a:r>
            <a:r>
              <a:rPr lang="hr-HR" altLang="sr-Latn-RS" sz="2200" dirty="0" smtClean="0"/>
              <a:t>)</a:t>
            </a:r>
          </a:p>
          <a:p>
            <a:pPr marL="1085850" lvl="2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okolica Zagreba – 19% stanovništva – središte naseljenosti Hrvatske</a:t>
            </a:r>
          </a:p>
          <a:p>
            <a:pPr marL="1085850" lvl="2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Zagreb + Split + Rijeka = 1/4 stanovništva na 2% površine</a:t>
            </a:r>
          </a:p>
          <a:p>
            <a:pPr marL="252000" indent="-252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zabilježena je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depopulacija u 3/4 hrvatskih gradova i općina </a:t>
            </a:r>
            <a:r>
              <a:rPr lang="hr-HR" altLang="sr-Latn-RS" sz="2200" dirty="0" smtClean="0"/>
              <a:t>– 128 gradova ima manje 70 000 stanovnika u zadnjih 10 godina</a:t>
            </a:r>
          </a:p>
          <a:p>
            <a:pPr marL="252000" indent="-252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izraženija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depopulacija na selima </a:t>
            </a:r>
            <a:r>
              <a:rPr lang="hr-HR" altLang="sr-Latn-RS" sz="2200" dirty="0" smtClean="0"/>
              <a:t>– mlađa populacija seli u gradove i inozemstvo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Gustoća naseljenosti</a:t>
            </a:r>
          </a:p>
        </p:txBody>
      </p:sp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1710" y="642918"/>
            <a:ext cx="8908008" cy="5905796"/>
          </a:xfrm>
        </p:spPr>
        <p:txBody>
          <a:bodyPr>
            <a:noAutofit/>
          </a:bodyPr>
          <a:lstStyle/>
          <a:p>
            <a:pPr marL="252000" indent="-25200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demografski rast </a:t>
            </a:r>
            <a:r>
              <a:rPr lang="hr-HR" altLang="sr-Latn-RS" sz="2200" dirty="0" smtClean="0"/>
              <a:t>imaju županije: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Zadarska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Zagrebačka 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Istarska</a:t>
            </a:r>
          </a:p>
          <a:p>
            <a:pPr marL="252000" indent="-25200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demografski pad </a:t>
            </a:r>
            <a:r>
              <a:rPr lang="hr-HR" altLang="sr-Latn-RS" sz="2200" dirty="0" smtClean="0"/>
              <a:t>imaju županije: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Vukovarsko-srijemska – pad br. st. od 12%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Brodsko-posavska – pad od 10%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Bjelovarsko-bilogorska – pad od 10%</a:t>
            </a:r>
          </a:p>
          <a:p>
            <a:pPr marL="252000" indent="-25200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demografski slom </a:t>
            </a:r>
            <a:r>
              <a:rPr lang="hr-HR" altLang="sr-Latn-RS" sz="2200" dirty="0" smtClean="0"/>
              <a:t>imaju županije: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Ličko-senjska – pad br. st. od 37%</a:t>
            </a:r>
          </a:p>
          <a:p>
            <a:pPr marL="652050" lvl="1" indent="-25200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Sisačko-moslavačka – pad od 26%</a:t>
            </a:r>
          </a:p>
          <a:p>
            <a:pPr marL="252000" indent="-252000">
              <a:buNone/>
            </a:pPr>
            <a:endParaRPr lang="hr-HR" altLang="sr-Latn-RS" sz="26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Kretanje naseljenosti po županijama (2001. – 2011.)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00496" y="5501346"/>
          <a:ext cx="502443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610"/>
                <a:gridCol w="1165901"/>
                <a:gridCol w="1054864"/>
                <a:gridCol w="1110383"/>
                <a:gridCol w="499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Grad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Rođenih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Umrlih</a:t>
                      </a:r>
                      <a:endParaRPr lang="hr-H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Razlika</a:t>
                      </a:r>
                      <a:endParaRPr lang="hr-HR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2015.</a:t>
                      </a:r>
                      <a:endParaRPr lang="hr-HR" dirty="0"/>
                    </a:p>
                  </a:txBody>
                  <a:tcPr vert="vert27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Novalja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38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43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- 5 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Pag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14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dirty="0" smtClean="0"/>
                        <a:t>58</a:t>
                      </a:r>
                      <a:endParaRPr lang="hr-H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/>
                        </a:rPr>
                        <a:t>- 44 </a:t>
                      </a:r>
                      <a:endParaRPr lang="hr-HR" sz="2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hr-HR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 descr="http://i55.tinypic.com/a087q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82194" y="1017844"/>
            <a:ext cx="3011245" cy="362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1275</Words>
  <PresentationFormat>On-screen Show (4:3)</PresentationFormat>
  <Paragraphs>200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tema</vt:lpstr>
      <vt:lpstr>PowerPoint Presentation</vt:lpstr>
      <vt:lpstr>Stanovništvo Hrvatske</vt:lpstr>
      <vt:lpstr>PowerPoint Presentation</vt:lpstr>
      <vt:lpstr>Prirodno kretanje stanovništva</vt:lpstr>
      <vt:lpstr>Kretanja stopa nataliteta i mortaliteta (1948. – 2008.)</vt:lpstr>
      <vt:lpstr>Kretanja stopa nataliteta i mortaliteta (2005. – 2014.)</vt:lpstr>
      <vt:lpstr>Uzroci prirodnog pada br. stanovnika RH</vt:lpstr>
      <vt:lpstr>Gustoća naseljenosti</vt:lpstr>
      <vt:lpstr>Kretanje naseljenosti po županijama (2001. – 2011.)</vt:lpstr>
      <vt:lpstr>Iseljenička zemlja</vt:lpstr>
      <vt:lpstr>Hrvati izvan Hrvatske</vt:lpstr>
      <vt:lpstr>PowerPoint Presentation</vt:lpstr>
      <vt:lpstr>PowerPoint Presentation</vt:lpstr>
      <vt:lpstr>Unutrašnje migracije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Turistička geografija</dc:subject>
  <dcterms:created xsi:type="dcterms:W3CDTF">2014-11-03T22:50:04Z</dcterms:created>
  <dcterms:modified xsi:type="dcterms:W3CDTF">2017-01-24T11:54:52Z</dcterms:modified>
</cp:coreProperties>
</file>