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36" r:id="rId2"/>
    <p:sldId id="317" r:id="rId3"/>
    <p:sldId id="337" r:id="rId4"/>
    <p:sldId id="344" r:id="rId5"/>
    <p:sldId id="345" r:id="rId6"/>
    <p:sldId id="338" r:id="rId7"/>
    <p:sldId id="339" r:id="rId8"/>
    <p:sldId id="340" r:id="rId9"/>
    <p:sldId id="341" r:id="rId10"/>
    <p:sldId id="342" r:id="rId11"/>
    <p:sldId id="343" r:id="rId12"/>
    <p:sldId id="346" r:id="rId13"/>
    <p:sldId id="347" r:id="rId14"/>
    <p:sldId id="348" r:id="rId15"/>
    <p:sldId id="349" r:id="rId16"/>
  </p:sldIdLst>
  <p:sldSz cx="9144000" cy="6858000" type="screen4x3"/>
  <p:notesSz cx="6858000" cy="9144000"/>
  <p:defaultText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C1298D-39EF-4E15-9ABE-B2BB77C9E508}">
          <p14:sldIdLst>
            <p14:sldId id="336"/>
            <p14:sldId id="317"/>
            <p14:sldId id="337"/>
            <p14:sldId id="344"/>
            <p14:sldId id="345"/>
            <p14:sldId id="338"/>
            <p14:sldId id="339"/>
            <p14:sldId id="340"/>
            <p14:sldId id="341"/>
            <p14:sldId id="342"/>
            <p14:sldId id="343"/>
            <p14:sldId id="346"/>
            <p14:sldId id="347"/>
            <p14:sldId id="348"/>
            <p14:sldId id="34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F4F"/>
    <a:srgbClr val="0037DB"/>
    <a:srgbClr val="1EA820"/>
    <a:srgbClr val="188A1B"/>
    <a:srgbClr val="184EE6"/>
    <a:srgbClr val="ED0030"/>
    <a:srgbClr val="F8F5E6"/>
    <a:srgbClr val="FFFF79"/>
    <a:srgbClr val="F9F800"/>
    <a:srgbClr val="EC7E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9" autoAdjust="0"/>
    <p:restoredTop sz="59603" autoAdjust="0"/>
  </p:normalViewPr>
  <p:slideViewPr>
    <p:cSldViewPr>
      <p:cViewPr varScale="1">
        <p:scale>
          <a:sx n="80" d="100"/>
          <a:sy n="80" d="100"/>
        </p:scale>
        <p:origin x="-342" y="-78"/>
      </p:cViewPr>
      <p:guideLst>
        <p:guide orient="horz" pos="2160"/>
        <p:guide pos="2880"/>
      </p:guideLst>
    </p:cSldViewPr>
  </p:slideViewPr>
  <p:outlineViewPr>
    <p:cViewPr>
      <p:scale>
        <a:sx n="33" d="100"/>
        <a:sy n="33" d="100"/>
      </p:scale>
      <p:origin x="0" y="1498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B6C9CA-C5D9-40EC-9843-4B926A619B7E}" type="datetimeFigureOut">
              <a:rPr lang="hr-HR" smtClean="0"/>
              <a:pPr/>
              <a:t>24.1.2017.</a:t>
            </a:fld>
            <a:endParaRPr lang="hr-H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324E21-0F6E-4119-85F2-EA8BE55A0F50}" type="slidenum">
              <a:rPr lang="hr-HR" smtClean="0"/>
              <a:pPr/>
              <a:t>‹#›</a:t>
            </a:fld>
            <a:endParaRPr lang="hr-HR"/>
          </a:p>
        </p:txBody>
      </p:sp>
    </p:spTree>
    <p:extLst>
      <p:ext uri="{BB962C8B-B14F-4D97-AF65-F5344CB8AC3E}">
        <p14:creationId xmlns:p14="http://schemas.microsoft.com/office/powerpoint/2010/main" val="4016152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hr.wikipedia.org/wiki/ISO_3166-1" TargetMode="External"/><Relationship Id="rId3" Type="http://schemas.openxmlformats.org/officeDocument/2006/relationships/hyperlink" Target="https://hr.wikipedia.org/wiki/Francuski" TargetMode="External"/><Relationship Id="rId7" Type="http://schemas.openxmlformats.org/officeDocument/2006/relationships/hyperlink" Target="https://hr.wikipedia.org/wiki/Luksembur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hr.wikipedia.org/wiki/Eurostat" TargetMode="External"/><Relationship Id="rId11" Type="http://schemas.openxmlformats.org/officeDocument/2006/relationships/hyperlink" Target="https://hr.wikipedia.org/w/index.php?title=Lokalne_upravne_jedinice&amp;action=edit&amp;redlink=1" TargetMode="External"/><Relationship Id="rId5" Type="http://schemas.openxmlformats.org/officeDocument/2006/relationships/hyperlink" Target="https://hr.wikipedia.org/wiki/1980" TargetMode="External"/><Relationship Id="rId10" Type="http://schemas.openxmlformats.org/officeDocument/2006/relationships/hyperlink" Target="https://hr.wikipedia.org/wiki/NUTS" TargetMode="External"/><Relationship Id="rId4" Type="http://schemas.openxmlformats.org/officeDocument/2006/relationships/hyperlink" Target="https://hr.wikipedia.org/wiki/EU" TargetMode="External"/><Relationship Id="rId9" Type="http://schemas.openxmlformats.org/officeDocument/2006/relationships/hyperlink" Target="https://hr.wikipedia.org/wiki/U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r-HR" dirty="0"/>
          </a:p>
        </p:txBody>
      </p:sp>
      <p:sp>
        <p:nvSpPr>
          <p:cNvPr id="4" name="Slide Number Placeholder 3"/>
          <p:cNvSpPr>
            <a:spLocks noGrp="1"/>
          </p:cNvSpPr>
          <p:nvPr>
            <p:ph type="sldNum" sz="quarter" idx="10"/>
          </p:nvPr>
        </p:nvSpPr>
        <p:spPr/>
        <p:txBody>
          <a:bodyPr/>
          <a:lstStyle/>
          <a:p>
            <a:fld id="{AE324E21-0F6E-4119-85F2-EA8BE55A0F50}" type="slidenum">
              <a:rPr lang="hr-HR" smtClean="0"/>
              <a:pPr/>
              <a:t>1</a:t>
            </a:fld>
            <a:endParaRPr lang="hr-H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zervirano mjesto slike slajd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zervirano mjesto bilježaka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None/>
            </a:pPr>
            <a:endParaRPr lang="hr-HR" altLang="sr-Latn-RS" dirty="0" smtClean="0"/>
          </a:p>
        </p:txBody>
      </p:sp>
      <p:sp>
        <p:nvSpPr>
          <p:cNvPr id="33796" name="Rezervirano mjesto broja slajd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90BDE3-F717-461D-B389-D07E52634F62}" type="slidenum">
              <a:rPr lang="hr-HR" altLang="sr-Latn-RS" smtClean="0"/>
              <a:pPr eaLnBrk="1" hangingPunct="1"/>
              <a:t>2</a:t>
            </a:fld>
            <a:endParaRPr lang="hr-HR" altLang="sr-Latn-R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zervirano mjesto slike slajd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zervirano mjesto bilježaka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rtl="0"/>
            <a:r>
              <a:rPr lang="hr-HR" b="1" i="0" dirty="0" smtClean="0">
                <a:solidFill>
                  <a:srgbClr val="252525"/>
                </a:solidFill>
                <a:latin typeface="+mj-lt"/>
              </a:rPr>
              <a:t>NUTS</a:t>
            </a:r>
            <a:r>
              <a:rPr lang="hr-HR" b="0" i="0" dirty="0" smtClean="0">
                <a:solidFill>
                  <a:srgbClr val="252525"/>
                </a:solidFill>
                <a:latin typeface="+mj-lt"/>
              </a:rPr>
              <a:t> (</a:t>
            </a:r>
            <a:r>
              <a:rPr lang="hr-HR" b="0" i="0" u="none" strike="noStrike" dirty="0" smtClean="0">
                <a:solidFill>
                  <a:srgbClr val="0B0080"/>
                </a:solidFill>
                <a:latin typeface="+mj-lt"/>
                <a:hlinkClick r:id="rId3" tooltip="Francuski"/>
              </a:rPr>
              <a:t>francuski</a:t>
            </a:r>
            <a:r>
              <a:rPr lang="hr-HR" b="0" i="0" dirty="0" smtClean="0">
                <a:solidFill>
                  <a:srgbClr val="252525"/>
                </a:solidFill>
                <a:latin typeface="+mj-lt"/>
              </a:rPr>
              <a:t>: </a:t>
            </a:r>
            <a:r>
              <a:rPr lang="hr-HR" b="0" i="1" dirty="0" err="1" smtClean="0">
                <a:solidFill>
                  <a:srgbClr val="252525"/>
                </a:solidFill>
                <a:latin typeface="+mj-lt"/>
              </a:rPr>
              <a:t>Nomenclature</a:t>
            </a:r>
            <a:r>
              <a:rPr lang="hr-HR" b="0" i="1" dirty="0" smtClean="0">
                <a:solidFill>
                  <a:srgbClr val="252525"/>
                </a:solidFill>
                <a:latin typeface="+mj-lt"/>
              </a:rPr>
              <a:t> </a:t>
            </a:r>
            <a:r>
              <a:rPr lang="hr-HR" b="0" i="1" dirty="0" err="1" smtClean="0">
                <a:solidFill>
                  <a:srgbClr val="252525"/>
                </a:solidFill>
                <a:latin typeface="+mj-lt"/>
              </a:rPr>
              <a:t>des</a:t>
            </a:r>
            <a:r>
              <a:rPr lang="hr-HR" b="0" i="1" dirty="0" smtClean="0">
                <a:solidFill>
                  <a:srgbClr val="252525"/>
                </a:solidFill>
                <a:latin typeface="+mj-lt"/>
              </a:rPr>
              <a:t> </a:t>
            </a:r>
            <a:r>
              <a:rPr lang="hr-HR" b="0" i="1" dirty="0" err="1" smtClean="0">
                <a:solidFill>
                  <a:srgbClr val="252525"/>
                </a:solidFill>
                <a:latin typeface="+mj-lt"/>
              </a:rPr>
              <a:t>unités</a:t>
            </a:r>
            <a:r>
              <a:rPr lang="hr-HR" b="0" i="1" dirty="0" smtClean="0">
                <a:solidFill>
                  <a:srgbClr val="252525"/>
                </a:solidFill>
                <a:latin typeface="+mj-lt"/>
              </a:rPr>
              <a:t> </a:t>
            </a:r>
            <a:r>
              <a:rPr lang="hr-HR" b="0" i="1" dirty="0" err="1" smtClean="0">
                <a:solidFill>
                  <a:srgbClr val="252525"/>
                </a:solidFill>
                <a:latin typeface="+mj-lt"/>
              </a:rPr>
              <a:t>territoriales</a:t>
            </a:r>
            <a:r>
              <a:rPr lang="hr-HR" b="0" i="1" dirty="0" smtClean="0">
                <a:solidFill>
                  <a:srgbClr val="252525"/>
                </a:solidFill>
                <a:latin typeface="+mj-lt"/>
              </a:rPr>
              <a:t> </a:t>
            </a:r>
            <a:r>
              <a:rPr lang="hr-HR" b="0" i="1" dirty="0" err="1" smtClean="0">
                <a:solidFill>
                  <a:srgbClr val="252525"/>
                </a:solidFill>
                <a:latin typeface="+mj-lt"/>
              </a:rPr>
              <a:t>statistiques</a:t>
            </a:r>
            <a:r>
              <a:rPr lang="hr-HR" b="0" i="0" dirty="0" smtClean="0">
                <a:solidFill>
                  <a:srgbClr val="252525"/>
                </a:solidFill>
                <a:latin typeface="+mj-lt"/>
              </a:rPr>
              <a:t> - „Nomenklatura prostornih jedinica za statistiku“) je hijerarhijski sustav za identifikaciju i klasifikaciju prostornih jedinica za potrebe službene statistike u zemljama članicama </a:t>
            </a:r>
            <a:r>
              <a:rPr lang="hr-HR" b="0" i="0" u="none" strike="noStrike" dirty="0" smtClean="0">
                <a:solidFill>
                  <a:srgbClr val="0B0080"/>
                </a:solidFill>
                <a:latin typeface="+mj-lt"/>
                <a:hlinkClick r:id="rId4" tooltip="EU"/>
              </a:rPr>
              <a:t>Europske unije</a:t>
            </a:r>
            <a:r>
              <a:rPr lang="hr-HR" b="0" i="0" dirty="0" smtClean="0">
                <a:solidFill>
                  <a:srgbClr val="252525"/>
                </a:solidFill>
                <a:latin typeface="+mj-lt"/>
              </a:rPr>
              <a:t>.</a:t>
            </a:r>
          </a:p>
          <a:p>
            <a:pPr algn="l" rtl="0"/>
            <a:r>
              <a:rPr lang="hr-HR" b="0" i="0" dirty="0" smtClean="0">
                <a:solidFill>
                  <a:srgbClr val="252525"/>
                </a:solidFill>
                <a:latin typeface="+mj-lt"/>
              </a:rPr>
              <a:t>Ovaj sustav je </a:t>
            </a:r>
            <a:r>
              <a:rPr lang="hr-HR" b="0" i="0" u="none" strike="noStrike" dirty="0" smtClean="0">
                <a:solidFill>
                  <a:srgbClr val="0B0080"/>
                </a:solidFill>
                <a:latin typeface="+mj-lt"/>
                <a:hlinkClick r:id="rId5" tooltip="1980"/>
              </a:rPr>
              <a:t>1980</a:t>
            </a:r>
            <a:r>
              <a:rPr lang="hr-HR" b="0" i="0" dirty="0" smtClean="0">
                <a:solidFill>
                  <a:srgbClr val="252525"/>
                </a:solidFill>
                <a:latin typeface="+mj-lt"/>
              </a:rPr>
              <a:t>. godine razvio </a:t>
            </a:r>
            <a:r>
              <a:rPr lang="hr-HR" b="0" i="0" u="none" strike="noStrike" dirty="0" smtClean="0">
                <a:solidFill>
                  <a:srgbClr val="0B0080"/>
                </a:solidFill>
                <a:latin typeface="+mj-lt"/>
                <a:hlinkClick r:id="rId6" tooltip="Eurostat"/>
              </a:rPr>
              <a:t>Europski ured za statistiku</a:t>
            </a:r>
            <a:r>
              <a:rPr lang="hr-HR" b="0" i="0" dirty="0" smtClean="0">
                <a:solidFill>
                  <a:srgbClr val="252525"/>
                </a:solidFill>
                <a:latin typeface="+mj-lt"/>
              </a:rPr>
              <a:t> u </a:t>
            </a:r>
            <a:r>
              <a:rPr lang="hr-HR" b="0" i="0" u="none" strike="noStrike" dirty="0" smtClean="0">
                <a:solidFill>
                  <a:srgbClr val="0B0080"/>
                </a:solidFill>
                <a:latin typeface="+mj-lt"/>
                <a:hlinkClick r:id="rId7" tooltip="Luksemburg"/>
              </a:rPr>
              <a:t>Luksemburgu</a:t>
            </a:r>
            <a:r>
              <a:rPr lang="hr-HR" b="0" i="0" dirty="0" smtClean="0">
                <a:solidFill>
                  <a:srgbClr val="252525"/>
                </a:solidFill>
                <a:latin typeface="+mj-lt"/>
              </a:rPr>
              <a:t>, s ciljem uspoređivanja regija unutar Europe. Ove teritorijalne jedinice su definirane čisto za statističke svrhe, te ne tvore nužno službene upravne jedinice. Često se grupiranjem određenih upravnih jedinica dobivaju NUTS regije, zbog broja stanovnika koji živi na području te regije.</a:t>
            </a:r>
          </a:p>
          <a:p>
            <a:pPr algn="l" rtl="0"/>
            <a:r>
              <a:rPr lang="hr-HR" b="0" i="0" dirty="0" smtClean="0">
                <a:solidFill>
                  <a:srgbClr val="252525"/>
                </a:solidFill>
                <a:latin typeface="+mj-lt"/>
              </a:rPr>
              <a:t>Svaka europska zemlja dobiva abecedni </a:t>
            </a:r>
            <a:r>
              <a:rPr lang="hr-HR" b="0" i="0" dirty="0" err="1" smtClean="0">
                <a:solidFill>
                  <a:srgbClr val="252525"/>
                </a:solidFill>
                <a:latin typeface="+mj-lt"/>
              </a:rPr>
              <a:t>kôd</a:t>
            </a:r>
            <a:r>
              <a:rPr lang="hr-HR" b="0" i="0" dirty="0" smtClean="0">
                <a:solidFill>
                  <a:srgbClr val="252525"/>
                </a:solidFill>
                <a:latin typeface="+mj-lt"/>
              </a:rPr>
              <a:t>, slično službenom </a:t>
            </a:r>
            <a:r>
              <a:rPr lang="hr-HR" b="0" i="0" u="none" strike="noStrike" dirty="0" smtClean="0">
                <a:solidFill>
                  <a:srgbClr val="0B0080"/>
                </a:solidFill>
                <a:latin typeface="+mj-lt"/>
                <a:hlinkClick r:id="rId8" tooltip="ISO 3166-1"/>
              </a:rPr>
              <a:t>ISO 3166-1</a:t>
            </a:r>
            <a:r>
              <a:rPr lang="hr-HR" b="0" i="0" dirty="0" smtClean="0">
                <a:solidFill>
                  <a:srgbClr val="252525"/>
                </a:solidFill>
                <a:latin typeface="+mj-lt"/>
              </a:rPr>
              <a:t> </a:t>
            </a:r>
            <a:r>
              <a:rPr lang="hr-HR" b="0" i="0" dirty="0" err="1" smtClean="0">
                <a:solidFill>
                  <a:srgbClr val="252525"/>
                </a:solidFill>
                <a:latin typeface="+mj-lt"/>
              </a:rPr>
              <a:t>kôdu</a:t>
            </a:r>
            <a:r>
              <a:rPr lang="hr-HR" b="0" i="0" dirty="0" smtClean="0">
                <a:solidFill>
                  <a:srgbClr val="252525"/>
                </a:solidFill>
                <a:latin typeface="+mj-lt"/>
              </a:rPr>
              <a:t> (jedina iznimka je </a:t>
            </a:r>
            <a:r>
              <a:rPr lang="hr-HR" b="0" i="0" dirty="0" err="1" smtClean="0">
                <a:solidFill>
                  <a:srgbClr val="252525"/>
                </a:solidFill>
                <a:latin typeface="+mj-lt"/>
              </a:rPr>
              <a:t>kôd</a:t>
            </a:r>
            <a:r>
              <a:rPr lang="hr-HR" b="0" i="0" dirty="0" smtClean="0">
                <a:solidFill>
                  <a:srgbClr val="252525"/>
                </a:solidFill>
                <a:latin typeface="+mj-lt"/>
              </a:rPr>
              <a:t> </a:t>
            </a:r>
            <a:r>
              <a:rPr lang="hr-HR" b="0" i="0" u="none" strike="noStrike" dirty="0" smtClean="0">
                <a:solidFill>
                  <a:srgbClr val="0B0080"/>
                </a:solidFill>
                <a:latin typeface="+mj-lt"/>
                <a:hlinkClick r:id="rId9" tooltip="UN"/>
              </a:rPr>
              <a:t>Ujedinjenog Kraljevstva</a:t>
            </a:r>
            <a:r>
              <a:rPr lang="hr-HR" b="0" i="0" dirty="0" smtClean="0">
                <a:solidFill>
                  <a:srgbClr val="252525"/>
                </a:solidFill>
                <a:latin typeface="+mj-lt"/>
              </a:rPr>
              <a:t>), te je podijeljena na statističke jedinice koje su strukturirane na tri razine po zemlji</a:t>
            </a:r>
            <a:r>
              <a:rPr lang="hr-HR" b="0" i="0" u="none" strike="noStrike" baseline="30000" dirty="0" smtClean="0">
                <a:solidFill>
                  <a:srgbClr val="0B0080"/>
                </a:solidFill>
                <a:latin typeface="+mj-lt"/>
                <a:hlinkClick r:id="rId10"/>
              </a:rPr>
              <a:t>[1]</a:t>
            </a:r>
            <a:r>
              <a:rPr lang="hr-HR" b="0" i="0" dirty="0" smtClean="0">
                <a:solidFill>
                  <a:srgbClr val="252525"/>
                </a:solidFill>
                <a:latin typeface="+mj-lt"/>
              </a:rPr>
              <a:t> :</a:t>
            </a:r>
          </a:p>
          <a:p>
            <a:pPr algn="l" rtl="0">
              <a:buFont typeface="Arial"/>
              <a:buChar char="•"/>
            </a:pPr>
            <a:r>
              <a:rPr lang="hr-HR" b="0" i="0" dirty="0" smtClean="0">
                <a:solidFill>
                  <a:srgbClr val="252525"/>
                </a:solidFill>
                <a:latin typeface="+mj-lt"/>
              </a:rPr>
              <a:t>NUTS 1 : odgovara statističkim jedinicama u kojim živi od 3 do 7 milijuna stanovnika ;</a:t>
            </a:r>
          </a:p>
          <a:p>
            <a:pPr algn="l" rtl="0">
              <a:buFont typeface="Arial"/>
              <a:buChar char="•"/>
            </a:pPr>
            <a:r>
              <a:rPr lang="hr-HR" b="0" i="0" dirty="0" smtClean="0">
                <a:solidFill>
                  <a:srgbClr val="252525"/>
                </a:solidFill>
                <a:latin typeface="+mj-lt"/>
              </a:rPr>
              <a:t>NUTS 2 : od 800 000 do 3 000 </a:t>
            </a:r>
            <a:r>
              <a:rPr lang="hr-HR" b="0" i="0" dirty="0" err="1" smtClean="0">
                <a:solidFill>
                  <a:srgbClr val="252525"/>
                </a:solidFill>
                <a:latin typeface="+mj-lt"/>
              </a:rPr>
              <a:t>000</a:t>
            </a:r>
            <a:r>
              <a:rPr lang="hr-HR" b="0" i="0" dirty="0" smtClean="0">
                <a:solidFill>
                  <a:srgbClr val="252525"/>
                </a:solidFill>
                <a:latin typeface="+mj-lt"/>
              </a:rPr>
              <a:t> stanovnika ;</a:t>
            </a:r>
          </a:p>
          <a:p>
            <a:pPr algn="l" rtl="0">
              <a:buFont typeface="Arial"/>
              <a:buChar char="•"/>
            </a:pPr>
            <a:r>
              <a:rPr lang="hr-HR" b="0" i="0" dirty="0" smtClean="0">
                <a:solidFill>
                  <a:srgbClr val="252525"/>
                </a:solidFill>
                <a:latin typeface="+mj-lt"/>
              </a:rPr>
              <a:t>NUTS 3 : od 150 000 do 800 000 stanovnika.</a:t>
            </a:r>
          </a:p>
          <a:p>
            <a:pPr algn="l" rtl="0"/>
            <a:r>
              <a:rPr lang="hr-HR" b="0" i="0" dirty="0" smtClean="0">
                <a:solidFill>
                  <a:srgbClr val="252525"/>
                </a:solidFill>
                <a:latin typeface="+mj-lt"/>
              </a:rPr>
              <a:t>Budući da sve zemlje nemaju upravne jedinice s brojem stanovništva unutar ovih granica, neke razine podijele se ne koriste, te ih čini samo jedan član po razini.</a:t>
            </a:r>
          </a:p>
          <a:p>
            <a:pPr algn="l" rtl="0"/>
            <a:r>
              <a:rPr lang="hr-HR" b="0" i="0" u="none" strike="noStrike" dirty="0" smtClean="0">
                <a:solidFill>
                  <a:srgbClr val="A55858"/>
                </a:solidFill>
                <a:latin typeface="+mj-lt"/>
                <a:hlinkClick r:id="rId11" tooltip="Lokalne upravne jedinice (stranica ne postoji)"/>
              </a:rPr>
              <a:t>Lokalne upravne jedinice</a:t>
            </a:r>
            <a:r>
              <a:rPr lang="hr-HR" b="0" i="0" dirty="0" smtClean="0">
                <a:solidFill>
                  <a:srgbClr val="252525"/>
                </a:solidFill>
                <a:latin typeface="+mj-lt"/>
              </a:rPr>
              <a:t> LAU 1 i LAU 2 (</a:t>
            </a:r>
            <a:r>
              <a:rPr lang="hr-HR" b="0" i="1" dirty="0" err="1" smtClean="0">
                <a:solidFill>
                  <a:srgbClr val="252525"/>
                </a:solidFill>
                <a:latin typeface="+mj-lt"/>
              </a:rPr>
              <a:t>Local</a:t>
            </a:r>
            <a:r>
              <a:rPr lang="hr-HR" b="0" i="1" dirty="0" smtClean="0">
                <a:solidFill>
                  <a:srgbClr val="252525"/>
                </a:solidFill>
                <a:latin typeface="+mj-lt"/>
              </a:rPr>
              <a:t> </a:t>
            </a:r>
            <a:r>
              <a:rPr lang="hr-HR" b="0" i="1" dirty="0" err="1" smtClean="0">
                <a:solidFill>
                  <a:srgbClr val="252525"/>
                </a:solidFill>
                <a:latin typeface="+mj-lt"/>
              </a:rPr>
              <a:t>Administrative</a:t>
            </a:r>
            <a:r>
              <a:rPr lang="hr-HR" b="0" i="1" dirty="0" smtClean="0">
                <a:solidFill>
                  <a:srgbClr val="252525"/>
                </a:solidFill>
                <a:latin typeface="+mj-lt"/>
              </a:rPr>
              <a:t> </a:t>
            </a:r>
            <a:r>
              <a:rPr lang="hr-HR" b="0" i="1" dirty="0" err="1" smtClean="0">
                <a:solidFill>
                  <a:srgbClr val="252525"/>
                </a:solidFill>
                <a:latin typeface="+mj-lt"/>
              </a:rPr>
              <a:t>Units</a:t>
            </a:r>
            <a:r>
              <a:rPr lang="hr-HR" b="0" i="0" dirty="0" smtClean="0">
                <a:solidFill>
                  <a:srgbClr val="252525"/>
                </a:solidFill>
                <a:latin typeface="+mj-lt"/>
              </a:rPr>
              <a:t>, LAU), koje su prije označavane kao NUTS 4 i NUTS 5, sastavni su dio NUTS regija.</a:t>
            </a:r>
            <a:endParaRPr lang="hr-HR" b="0" i="0" dirty="0">
              <a:solidFill>
                <a:srgbClr val="252525"/>
              </a:solidFill>
              <a:latin typeface="+mj-lt"/>
            </a:endParaRPr>
          </a:p>
        </p:txBody>
      </p:sp>
      <p:sp>
        <p:nvSpPr>
          <p:cNvPr id="33796" name="Rezervirano mjesto broja slajd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90BDE3-F717-461D-B389-D07E52634F62}" type="slidenum">
              <a:rPr lang="hr-HR" altLang="sr-Latn-RS" smtClean="0"/>
              <a:pPr eaLnBrk="1" hangingPunct="1"/>
              <a:t>3</a:t>
            </a:fld>
            <a:endParaRPr lang="hr-HR" altLang="sr-Latn-R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zervirano mjesto slike slajd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zervirano mjesto bilježaka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742950" lvl="1" indent="-285750">
              <a:lnSpc>
                <a:spcPct val="115000"/>
              </a:lnSpc>
              <a:spcBef>
                <a:spcPts val="1800"/>
              </a:spcBef>
              <a:spcAft>
                <a:spcPts val="1000"/>
              </a:spcAft>
              <a:buFont typeface="+mj-lt"/>
              <a:buAutoNum type="arabicPeriod"/>
            </a:pPr>
            <a:r>
              <a:rPr lang="hr-HR" sz="1200" b="1" dirty="0" smtClean="0">
                <a:effectLst/>
                <a:latin typeface="+mn-lt"/>
                <a:cs typeface="Times New Roman"/>
              </a:rPr>
              <a:t>Obilježja seoskih naselja i preobrazba ruralnih krajobraza</a:t>
            </a:r>
          </a:p>
          <a:p>
            <a:pPr>
              <a:lnSpc>
                <a:spcPct val="115000"/>
              </a:lnSpc>
              <a:spcBef>
                <a:spcPts val="1000"/>
              </a:spcBef>
              <a:spcAft>
                <a:spcPts val="0"/>
              </a:spcAft>
            </a:pPr>
            <a:r>
              <a:rPr lang="hr-HR" sz="1200" b="1" dirty="0" smtClean="0">
                <a:effectLst/>
                <a:latin typeface="+mn-lt"/>
                <a:ea typeface="Times New Roman"/>
                <a:cs typeface="Times New Roman"/>
              </a:rPr>
              <a:t>Sela – </a:t>
            </a:r>
            <a:r>
              <a:rPr lang="hr-HR" sz="1200" b="1" dirty="0" err="1" smtClean="0">
                <a:effectLst/>
                <a:latin typeface="+mn-lt"/>
                <a:ea typeface="Times New Roman"/>
                <a:cs typeface="Times New Roman"/>
              </a:rPr>
              <a:t>najmnogobrojnija</a:t>
            </a:r>
            <a:r>
              <a:rPr lang="hr-HR" sz="1200" b="1" dirty="0" smtClean="0">
                <a:effectLst/>
                <a:latin typeface="+mn-lt"/>
                <a:ea typeface="Times New Roman"/>
                <a:cs typeface="Times New Roman"/>
              </a:rPr>
              <a:t> hrvatska naselja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naselja su obitavališta ljudi određena brojem stanovnika, veličinom, oblikom te funkcijama koje pružaju stanovništvu</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uobičajena podjela je na gradove, sela i naselja prijelaznih obilježja (mješovita naselja)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u Hrvatskoj je 6756 naselja od kojih samo 128 imaju status grada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prevladavaju mala seoska naselja – 40% ih ima manje od 100 stanovnika</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150 sela nema niti jednog stalnog stanovnika</a:t>
            </a:r>
          </a:p>
          <a:p>
            <a:pPr marL="342900" lvl="0" indent="-342900">
              <a:lnSpc>
                <a:spcPct val="115000"/>
              </a:lnSpc>
              <a:spcAft>
                <a:spcPts val="1000"/>
              </a:spcAft>
              <a:buFont typeface="Courier New"/>
              <a:buChar char="-"/>
            </a:pPr>
            <a:r>
              <a:rPr lang="hr-HR" sz="1200" dirty="0" smtClean="0">
                <a:effectLst/>
                <a:latin typeface="+mn-lt"/>
                <a:ea typeface="Calibri"/>
                <a:cs typeface="Times New Roman"/>
              </a:rPr>
              <a:t>u panonskom prostoru nalazimo </a:t>
            </a:r>
            <a:r>
              <a:rPr lang="hr-HR" sz="1200" b="1" dirty="0" smtClean="0">
                <a:effectLst/>
                <a:latin typeface="+mn-lt"/>
                <a:ea typeface="Calibri"/>
                <a:cs typeface="Times New Roman"/>
              </a:rPr>
              <a:t>velika sela</a:t>
            </a:r>
            <a:r>
              <a:rPr lang="hr-HR" sz="1200" dirty="0" smtClean="0">
                <a:effectLst/>
                <a:latin typeface="+mn-lt"/>
                <a:ea typeface="Calibri"/>
                <a:cs typeface="Times New Roman"/>
              </a:rPr>
              <a:t> – više od 5000 stanovnika – poprimaju obilježja mješovitih naselja – Dalj, Tenja, Pitomača, Čepin i dr.</a:t>
            </a:r>
          </a:p>
          <a:p>
            <a:pPr>
              <a:lnSpc>
                <a:spcPct val="115000"/>
              </a:lnSpc>
              <a:spcBef>
                <a:spcPts val="1000"/>
              </a:spcBef>
              <a:spcAft>
                <a:spcPts val="0"/>
              </a:spcAft>
            </a:pPr>
            <a:r>
              <a:rPr lang="hr-HR" sz="1200" b="1" dirty="0" smtClean="0">
                <a:effectLst/>
                <a:latin typeface="+mn-lt"/>
                <a:ea typeface="Times New Roman"/>
                <a:cs typeface="Times New Roman"/>
              </a:rPr>
              <a:t>Obilježja hrvatskog sela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selo je naselje sa više od 15 seoskih domaćinstava čiji članovi pretežno žive od poljoprivrede (ili ribarstva)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seoska naselja se </a:t>
            </a:r>
            <a:r>
              <a:rPr lang="hr-HR" sz="1200" dirty="0" err="1" smtClean="0">
                <a:effectLst/>
                <a:latin typeface="+mn-lt"/>
                <a:ea typeface="Calibri"/>
                <a:cs typeface="Times New Roman"/>
              </a:rPr>
              <a:t>fizionomski</a:t>
            </a:r>
            <a:r>
              <a:rPr lang="hr-HR" sz="1200" dirty="0" smtClean="0">
                <a:effectLst/>
                <a:latin typeface="+mn-lt"/>
                <a:ea typeface="Calibri"/>
                <a:cs typeface="Times New Roman"/>
              </a:rPr>
              <a:t> razlikuju s obzirom na prirodne različitosti hrvatskih regija – ruralno naselje i ruralni krajobraz</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većina seoskih naselja su stalna, a manji broj je periodičan (u planinskim predjelima i otocima – vezani za </a:t>
            </a:r>
            <a:r>
              <a:rPr lang="hr-HR" sz="1200" dirty="0" err="1" smtClean="0">
                <a:effectLst/>
                <a:latin typeface="+mn-lt"/>
                <a:ea typeface="Calibri"/>
                <a:cs typeface="Times New Roman"/>
              </a:rPr>
              <a:t>transhumantno</a:t>
            </a:r>
            <a:r>
              <a:rPr lang="hr-HR" sz="1200" dirty="0" smtClean="0">
                <a:effectLst/>
                <a:latin typeface="+mn-lt"/>
                <a:ea typeface="Calibri"/>
                <a:cs typeface="Times New Roman"/>
              </a:rPr>
              <a:t> stočarstvo)</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vrste naselja s obzirom na fizionomiju:</a:t>
            </a:r>
          </a:p>
          <a:p>
            <a:pPr marL="742950" lvl="1" indent="-285750">
              <a:lnSpc>
                <a:spcPct val="115000"/>
              </a:lnSpc>
              <a:spcAft>
                <a:spcPts val="0"/>
              </a:spcAft>
              <a:buFont typeface="+mj-lt"/>
              <a:buAutoNum type="arabicPeriod"/>
            </a:pPr>
            <a:r>
              <a:rPr lang="hr-HR" sz="1200" b="1" dirty="0" smtClean="0">
                <a:effectLst/>
                <a:latin typeface="+mn-lt"/>
                <a:ea typeface="Calibri"/>
                <a:cs typeface="Times New Roman"/>
              </a:rPr>
              <a:t>raštrkana ili </a:t>
            </a:r>
            <a:r>
              <a:rPr lang="hr-HR" sz="1200" b="1" dirty="0" err="1" smtClean="0">
                <a:effectLst/>
                <a:latin typeface="+mn-lt"/>
                <a:ea typeface="Calibri"/>
                <a:cs typeface="Times New Roman"/>
              </a:rPr>
              <a:t>disperzna</a:t>
            </a:r>
            <a:endParaRPr lang="hr-HR" sz="1200" dirty="0" smtClean="0">
              <a:effectLst/>
              <a:latin typeface="+mn-lt"/>
              <a:ea typeface="Calibri"/>
              <a:cs typeface="Times New Roman"/>
            </a:endParaRPr>
          </a:p>
          <a:p>
            <a:pPr marL="1143000" lvl="2" indent="-228600">
              <a:lnSpc>
                <a:spcPct val="115000"/>
              </a:lnSpc>
              <a:spcAft>
                <a:spcPts val="0"/>
              </a:spcAft>
              <a:buFont typeface="Courier New"/>
              <a:buChar char="-"/>
            </a:pPr>
            <a:r>
              <a:rPr lang="hr-HR" sz="1200" dirty="0" smtClean="0">
                <a:effectLst/>
                <a:latin typeface="+mn-lt"/>
                <a:ea typeface="Calibri"/>
                <a:cs typeface="Times New Roman"/>
              </a:rPr>
              <a:t>nisu građena planski</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karakteristična su za planinski dio – Gorska Hrvatska, Kordun, Banovina, Hrvatsko zagorje, slavonske gore i zaleđe Dalmacije</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često se sastoje od više zaselaka (prema prezimenima obitelji – </a:t>
            </a:r>
            <a:r>
              <a:rPr lang="hr-HR" sz="1200" b="1" dirty="0" err="1" smtClean="0">
                <a:effectLst/>
                <a:latin typeface="+mn-lt"/>
                <a:ea typeface="Calibri"/>
                <a:cs typeface="Times New Roman"/>
              </a:rPr>
              <a:t>patronimički</a:t>
            </a:r>
            <a:r>
              <a:rPr lang="hr-HR" sz="1200" b="1" dirty="0" smtClean="0">
                <a:effectLst/>
                <a:latin typeface="+mn-lt"/>
                <a:ea typeface="Calibri"/>
                <a:cs typeface="Times New Roman"/>
              </a:rPr>
              <a:t> zaseoci</a:t>
            </a:r>
            <a:r>
              <a:rPr lang="hr-HR" sz="1200" dirty="0" smtClean="0">
                <a:effectLst/>
                <a:latin typeface="+mn-lt"/>
                <a:ea typeface="Calibri"/>
                <a:cs typeface="Times New Roman"/>
              </a:rPr>
              <a:t>)</a:t>
            </a:r>
          </a:p>
          <a:p>
            <a:pPr marL="742950" lvl="1" indent="-285750">
              <a:lnSpc>
                <a:spcPct val="115000"/>
              </a:lnSpc>
              <a:spcAft>
                <a:spcPts val="0"/>
              </a:spcAft>
              <a:buFont typeface="+mj-lt"/>
              <a:buAutoNum type="arabicPeriod"/>
            </a:pPr>
            <a:r>
              <a:rPr lang="hr-HR" sz="1200" b="1" dirty="0" smtClean="0">
                <a:effectLst/>
                <a:latin typeface="+mn-lt"/>
                <a:ea typeface="Calibri"/>
                <a:cs typeface="Times New Roman"/>
              </a:rPr>
              <a:t>zbijena ili grupirana</a:t>
            </a:r>
            <a:endParaRPr lang="hr-HR" sz="1200" dirty="0" smtClean="0">
              <a:effectLst/>
              <a:latin typeface="+mn-lt"/>
              <a:ea typeface="Calibri"/>
              <a:cs typeface="Times New Roman"/>
            </a:endParaRPr>
          </a:p>
          <a:p>
            <a:pPr marL="1143000" lvl="2" indent="-228600">
              <a:lnSpc>
                <a:spcPct val="115000"/>
              </a:lnSpc>
              <a:spcAft>
                <a:spcPts val="0"/>
              </a:spcAft>
              <a:buFont typeface="Courier New"/>
              <a:buChar char="-"/>
            </a:pPr>
            <a:r>
              <a:rPr lang="hr-HR" sz="1200" dirty="0" smtClean="0">
                <a:effectLst/>
                <a:latin typeface="+mn-lt"/>
                <a:ea typeface="Calibri"/>
                <a:cs typeface="Times New Roman"/>
              </a:rPr>
              <a:t>glavno obilježje je okupljenost kuća</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mogu biti različitih oblika a najčešće su </a:t>
            </a:r>
            <a:r>
              <a:rPr lang="hr-HR" sz="1200" b="1" dirty="0" err="1" smtClean="0">
                <a:effectLst/>
                <a:latin typeface="+mn-lt"/>
                <a:ea typeface="Calibri"/>
                <a:cs typeface="Times New Roman"/>
              </a:rPr>
              <a:t>nizna</a:t>
            </a:r>
            <a:r>
              <a:rPr lang="hr-HR" sz="1200" b="1" dirty="0" smtClean="0">
                <a:effectLst/>
                <a:latin typeface="+mn-lt"/>
                <a:ea typeface="Calibri"/>
                <a:cs typeface="Times New Roman"/>
              </a:rPr>
              <a:t> sela </a:t>
            </a:r>
            <a:r>
              <a:rPr lang="hr-HR" sz="1200" dirty="0" smtClean="0">
                <a:effectLst/>
                <a:latin typeface="+mn-lt"/>
                <a:ea typeface="Calibri"/>
                <a:cs typeface="Times New Roman"/>
              </a:rPr>
              <a:t>izdužena uz prometnicu ili rijeku – ušorena sela</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najviše ih je u Panonskoj Hrvatskoj i uz prometnice u Gorskoj Hrvatskoj</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drugi tip zbijenih naselja su </a:t>
            </a:r>
            <a:r>
              <a:rPr lang="hr-HR" sz="1200" b="1" dirty="0" err="1" smtClean="0">
                <a:effectLst/>
                <a:latin typeface="+mn-lt"/>
                <a:ea typeface="Calibri"/>
                <a:cs typeface="Times New Roman"/>
              </a:rPr>
              <a:t>gomilasta</a:t>
            </a:r>
            <a:r>
              <a:rPr lang="hr-HR" sz="1200" b="1" dirty="0" smtClean="0">
                <a:effectLst/>
                <a:latin typeface="+mn-lt"/>
                <a:ea typeface="Calibri"/>
                <a:cs typeface="Times New Roman"/>
              </a:rPr>
              <a:t> naselja </a:t>
            </a:r>
            <a:r>
              <a:rPr lang="hr-HR" sz="1200" dirty="0" smtClean="0">
                <a:effectLst/>
                <a:latin typeface="+mn-lt"/>
                <a:ea typeface="Calibri"/>
                <a:cs typeface="Times New Roman"/>
              </a:rPr>
              <a:t>nepravilne strukture</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nalazimo ih uz križišta putova, na obali</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ovom tipu pripadaju akropolska naselja Istre</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ovom tipu pripadaju i seoska naselja pravokutnih ulica – </a:t>
            </a:r>
            <a:r>
              <a:rPr lang="hr-HR" sz="1200" b="1" dirty="0" smtClean="0">
                <a:effectLst/>
                <a:latin typeface="+mn-lt"/>
                <a:ea typeface="Calibri"/>
                <a:cs typeface="Times New Roman"/>
              </a:rPr>
              <a:t>kolonizacijska naselja</a:t>
            </a:r>
            <a:r>
              <a:rPr lang="hr-HR" sz="1200" dirty="0" smtClean="0">
                <a:effectLst/>
                <a:latin typeface="+mn-lt"/>
                <a:ea typeface="Calibri"/>
                <a:cs typeface="Times New Roman"/>
              </a:rPr>
              <a:t> – Slavonija</a:t>
            </a:r>
          </a:p>
          <a:p>
            <a:pPr marL="742950" lvl="1" indent="-285750">
              <a:lnSpc>
                <a:spcPct val="115000"/>
              </a:lnSpc>
              <a:spcAft>
                <a:spcPts val="0"/>
              </a:spcAft>
              <a:buFont typeface="+mj-lt"/>
              <a:buAutoNum type="arabicPeriod"/>
            </a:pPr>
            <a:r>
              <a:rPr lang="hr-HR" sz="1200" b="1" dirty="0" smtClean="0">
                <a:effectLst/>
                <a:latin typeface="+mn-lt"/>
                <a:ea typeface="Calibri"/>
                <a:cs typeface="Times New Roman"/>
              </a:rPr>
              <a:t>osamljena</a:t>
            </a:r>
            <a:endParaRPr lang="hr-HR" sz="1200" dirty="0" smtClean="0">
              <a:effectLst/>
              <a:latin typeface="+mn-lt"/>
              <a:ea typeface="Calibri"/>
              <a:cs typeface="Times New Roman"/>
            </a:endParaRPr>
          </a:p>
          <a:p>
            <a:pPr marL="1143000" lvl="2" indent="-228600">
              <a:lnSpc>
                <a:spcPct val="115000"/>
              </a:lnSpc>
              <a:spcAft>
                <a:spcPts val="0"/>
              </a:spcAft>
              <a:buFont typeface="Courier New"/>
              <a:buChar char="-"/>
            </a:pPr>
            <a:r>
              <a:rPr lang="hr-HR" sz="1200" dirty="0" smtClean="0">
                <a:effectLst/>
                <a:latin typeface="+mn-lt"/>
                <a:ea typeface="Calibri"/>
                <a:cs typeface="Times New Roman"/>
              </a:rPr>
              <a:t>rijetka u Hrvatskoj</a:t>
            </a:r>
          </a:p>
          <a:p>
            <a:pPr marL="1143000" lvl="2" indent="-228600">
              <a:lnSpc>
                <a:spcPct val="115000"/>
              </a:lnSpc>
              <a:spcAft>
                <a:spcPts val="1000"/>
              </a:spcAft>
              <a:buFont typeface="Courier New"/>
              <a:buChar char="-"/>
            </a:pPr>
            <a:r>
              <a:rPr lang="hr-HR" sz="1200" dirty="0" smtClean="0">
                <a:effectLst/>
                <a:latin typeface="+mn-lt"/>
                <a:ea typeface="Calibri"/>
                <a:cs typeface="Times New Roman"/>
              </a:rPr>
              <a:t>vezana su uz brdsko-planinske predjele – planina </a:t>
            </a:r>
            <a:r>
              <a:rPr lang="hr-HR" sz="1200" dirty="0" err="1" smtClean="0">
                <a:effectLst/>
                <a:latin typeface="+mn-lt"/>
                <a:ea typeface="Calibri"/>
                <a:cs typeface="Times New Roman"/>
              </a:rPr>
              <a:t>Promina</a:t>
            </a:r>
            <a:endParaRPr lang="hr-HR" sz="1200" dirty="0" smtClean="0">
              <a:effectLst/>
              <a:latin typeface="+mn-lt"/>
              <a:ea typeface="Calibri"/>
              <a:cs typeface="Times New Roman"/>
            </a:endParaRPr>
          </a:p>
          <a:p>
            <a:pPr>
              <a:lnSpc>
                <a:spcPct val="115000"/>
              </a:lnSpc>
              <a:spcBef>
                <a:spcPts val="1000"/>
              </a:spcBef>
              <a:spcAft>
                <a:spcPts val="0"/>
              </a:spcAft>
            </a:pPr>
            <a:r>
              <a:rPr lang="hr-HR" sz="1200" b="1" dirty="0" smtClean="0">
                <a:effectLst/>
                <a:latin typeface="+mn-lt"/>
                <a:ea typeface="Times New Roman"/>
                <a:cs typeface="Times New Roman"/>
              </a:rPr>
              <a:t>Tipovi ruralnih krajobraza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ruralni krajobraz posljedica je </a:t>
            </a:r>
            <a:r>
              <a:rPr lang="hr-HR" sz="1200" b="1" dirty="0" smtClean="0">
                <a:effectLst/>
                <a:latin typeface="+mn-lt"/>
                <a:ea typeface="Calibri"/>
                <a:cs typeface="Times New Roman"/>
              </a:rPr>
              <a:t>oblika naselja</a:t>
            </a:r>
            <a:r>
              <a:rPr lang="hr-HR" sz="1200" dirty="0" smtClean="0">
                <a:effectLst/>
                <a:latin typeface="+mn-lt"/>
                <a:ea typeface="Calibri"/>
                <a:cs typeface="Times New Roman"/>
              </a:rPr>
              <a:t>, ali i </a:t>
            </a:r>
            <a:r>
              <a:rPr lang="hr-HR" sz="1200" b="1" dirty="0" smtClean="0">
                <a:effectLst/>
                <a:latin typeface="+mn-lt"/>
                <a:ea typeface="Calibri"/>
                <a:cs typeface="Times New Roman"/>
              </a:rPr>
              <a:t>načina iskorištavanja tla</a:t>
            </a:r>
            <a:r>
              <a:rPr lang="hr-HR" sz="1200" dirty="0" smtClean="0">
                <a:effectLst/>
                <a:latin typeface="+mn-lt"/>
                <a:ea typeface="Calibri"/>
                <a:cs typeface="Times New Roman"/>
              </a:rPr>
              <a:t> te </a:t>
            </a:r>
            <a:r>
              <a:rPr lang="hr-HR" sz="1200" b="1" dirty="0" smtClean="0">
                <a:effectLst/>
                <a:latin typeface="+mn-lt"/>
                <a:ea typeface="Calibri"/>
                <a:cs typeface="Times New Roman"/>
              </a:rPr>
              <a:t>parcelizacije poljoprivrednog zemljišta</a:t>
            </a:r>
            <a:endParaRPr lang="hr-HR" sz="1200" dirty="0" smtClean="0">
              <a:effectLst/>
              <a:latin typeface="+mn-lt"/>
              <a:ea typeface="Calibri"/>
              <a:cs typeface="Times New Roman"/>
            </a:endParaRPr>
          </a:p>
          <a:p>
            <a:pPr marL="342900" lvl="0" indent="-342900">
              <a:lnSpc>
                <a:spcPct val="115000"/>
              </a:lnSpc>
              <a:spcAft>
                <a:spcPts val="0"/>
              </a:spcAft>
              <a:buFont typeface="Courier New"/>
              <a:buChar char="-"/>
            </a:pPr>
            <a:r>
              <a:rPr lang="hr-HR" sz="1200" dirty="0" smtClean="0">
                <a:effectLst/>
                <a:latin typeface="+mn-lt"/>
                <a:ea typeface="Calibri"/>
                <a:cs typeface="Times New Roman"/>
              </a:rPr>
              <a:t>važna je veza stambenog objekta (kuća i gospodarskih objekata) i poljoprivrednih površina (vrtova, oranica, livada…)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u zbijenim naseljima poljoprivredne površine su udaljene od stambenih objekata, dok su u raštrkanim naseljima poljoprivredne površine uz stambene objekte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2 osnovna tipa ruralnog krajobraza u RH:</a:t>
            </a:r>
          </a:p>
          <a:p>
            <a:pPr marL="742950" lvl="1" indent="-285750">
              <a:lnSpc>
                <a:spcPct val="115000"/>
              </a:lnSpc>
              <a:spcAft>
                <a:spcPts val="0"/>
              </a:spcAft>
              <a:buFont typeface="+mj-lt"/>
              <a:buAutoNum type="arabicPeriod"/>
            </a:pPr>
            <a:r>
              <a:rPr lang="hr-HR" sz="1200" dirty="0" smtClean="0">
                <a:effectLst/>
                <a:latin typeface="+mn-lt"/>
                <a:ea typeface="Calibri"/>
                <a:cs typeface="Times New Roman"/>
              </a:rPr>
              <a:t>krajobraz otvorenih polje</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u prostorima intenzivne poljoprivrede</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velike poljoprivredne površine bez fizičkih granica između</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posjedi se razlikuju s obzirom na zasijane kulture</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Nizinska Hrvatska – panonski dio</a:t>
            </a:r>
          </a:p>
          <a:p>
            <a:pPr marL="742950" lvl="1" indent="-285750">
              <a:lnSpc>
                <a:spcPct val="115000"/>
              </a:lnSpc>
              <a:spcAft>
                <a:spcPts val="0"/>
              </a:spcAft>
              <a:buFont typeface="+mj-lt"/>
              <a:buAutoNum type="arabicPeriod"/>
            </a:pPr>
            <a:r>
              <a:rPr lang="hr-HR" sz="1200" dirty="0" smtClean="0">
                <a:effectLst/>
                <a:latin typeface="+mn-lt"/>
                <a:ea typeface="Calibri"/>
                <a:cs typeface="Times New Roman"/>
              </a:rPr>
              <a:t>krajobraz zatvorenih polja</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izražena parcelizacija i ograđenost polja</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parcele su malene, ograđene i okupljene</a:t>
            </a:r>
          </a:p>
          <a:p>
            <a:pPr marL="1143000" lvl="2" indent="-228600">
              <a:lnSpc>
                <a:spcPct val="115000"/>
              </a:lnSpc>
              <a:spcAft>
                <a:spcPts val="1000"/>
              </a:spcAft>
              <a:buFont typeface="Courier New"/>
              <a:buChar char="-"/>
            </a:pPr>
            <a:r>
              <a:rPr lang="hr-HR" sz="1200" dirty="0" smtClean="0">
                <a:effectLst/>
                <a:latin typeface="+mn-lt"/>
                <a:ea typeface="Calibri"/>
                <a:cs typeface="Times New Roman"/>
              </a:rPr>
              <a:t>način ograđivanja ovisi o prirodnim obilježjima prostora – u primorju suhozid; gorska Hrvatska – živica ili ograda, pojas drveća i grmlja</a:t>
            </a:r>
          </a:p>
          <a:p>
            <a:pPr>
              <a:buFontTx/>
              <a:buNone/>
            </a:pPr>
            <a:endParaRPr lang="hr-HR" altLang="sr-Latn-RS" dirty="0" smtClean="0"/>
          </a:p>
        </p:txBody>
      </p:sp>
      <p:sp>
        <p:nvSpPr>
          <p:cNvPr id="33796" name="Rezervirano mjesto broja slajd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90BDE3-F717-461D-B389-D07E52634F62}" type="slidenum">
              <a:rPr lang="hr-HR" altLang="sr-Latn-RS" smtClean="0"/>
              <a:pPr eaLnBrk="1" hangingPunct="1"/>
              <a:t>6</a:t>
            </a:fld>
            <a:endParaRPr lang="hr-HR" altLang="sr-Latn-R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zervirano mjesto slike slajd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zervirano mjesto bilježaka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None/>
            </a:pPr>
            <a:endParaRPr lang="hr-HR" altLang="sr-Latn-RS" dirty="0" smtClean="0"/>
          </a:p>
        </p:txBody>
      </p:sp>
      <p:sp>
        <p:nvSpPr>
          <p:cNvPr id="33796" name="Rezervirano mjesto broja slajd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90BDE3-F717-461D-B389-D07E52634F62}" type="slidenum">
              <a:rPr lang="hr-HR" altLang="sr-Latn-RS" smtClean="0"/>
              <a:pPr eaLnBrk="1" hangingPunct="1"/>
              <a:t>7</a:t>
            </a:fld>
            <a:endParaRPr lang="hr-HR" altLang="sr-Latn-R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zervirano mjesto slike slajd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zervirano mjesto bilježaka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742950" lvl="1" indent="-285750">
              <a:lnSpc>
                <a:spcPct val="115000"/>
              </a:lnSpc>
              <a:spcBef>
                <a:spcPts val="1800"/>
              </a:spcBef>
              <a:spcAft>
                <a:spcPts val="1000"/>
              </a:spcAft>
              <a:buFont typeface="+mj-lt"/>
              <a:buAutoNum type="arabicPeriod"/>
            </a:pPr>
            <a:r>
              <a:rPr lang="hr-HR" sz="1200" b="1" dirty="0" err="1" smtClean="0">
                <a:effectLst/>
                <a:latin typeface="+mn-lt"/>
                <a:cs typeface="Times New Roman"/>
              </a:rPr>
              <a:t>Nodalno</a:t>
            </a:r>
            <a:r>
              <a:rPr lang="hr-HR" sz="1200" b="1" dirty="0" smtClean="0">
                <a:effectLst/>
                <a:latin typeface="+mn-lt"/>
                <a:cs typeface="Times New Roman"/>
              </a:rPr>
              <a:t>-funkcionalna regionalizacija Hrvatske </a:t>
            </a:r>
          </a:p>
          <a:p>
            <a:pPr>
              <a:lnSpc>
                <a:spcPct val="115000"/>
              </a:lnSpc>
              <a:spcBef>
                <a:spcPts val="1000"/>
              </a:spcBef>
              <a:spcAft>
                <a:spcPts val="0"/>
              </a:spcAft>
            </a:pPr>
            <a:r>
              <a:rPr lang="hr-HR" sz="1200" b="1" dirty="0" smtClean="0">
                <a:effectLst/>
                <a:latin typeface="+mn-lt"/>
                <a:ea typeface="Times New Roman"/>
                <a:cs typeface="Times New Roman"/>
              </a:rPr>
              <a:t>Što je </a:t>
            </a:r>
            <a:r>
              <a:rPr lang="hr-HR" sz="1200" b="1" dirty="0" err="1" smtClean="0">
                <a:effectLst/>
                <a:latin typeface="+mn-lt"/>
                <a:ea typeface="Times New Roman"/>
                <a:cs typeface="Times New Roman"/>
              </a:rPr>
              <a:t>nodalna</a:t>
            </a:r>
            <a:r>
              <a:rPr lang="hr-HR" sz="1200" b="1" dirty="0" smtClean="0">
                <a:effectLst/>
                <a:latin typeface="+mn-lt"/>
                <a:ea typeface="Times New Roman"/>
                <a:cs typeface="Times New Roman"/>
              </a:rPr>
              <a:t> regija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odnos grada i okolice je komplementaran – okolica opskrbljuje grad potrebnim sirovinama, hranom i stanovništvom</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cirkulacija stanovništva između grada i okolice uzrokuje deagrarizaciju i transformaciju okolice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grad sa svojim gravitacijskom područjem čini </a:t>
            </a:r>
            <a:r>
              <a:rPr lang="hr-HR" sz="1200" b="1" dirty="0" err="1" smtClean="0">
                <a:effectLst/>
                <a:latin typeface="+mn-lt"/>
                <a:ea typeface="Calibri"/>
                <a:cs typeface="Times New Roman"/>
              </a:rPr>
              <a:t>nodalnu</a:t>
            </a:r>
            <a:r>
              <a:rPr lang="hr-HR" sz="1200" b="1" dirty="0" smtClean="0">
                <a:effectLst/>
                <a:latin typeface="+mn-lt"/>
                <a:ea typeface="Calibri"/>
                <a:cs typeface="Times New Roman"/>
              </a:rPr>
              <a:t> regiju</a:t>
            </a:r>
            <a:endParaRPr lang="hr-HR" sz="1200" dirty="0" smtClean="0">
              <a:effectLst/>
              <a:latin typeface="+mn-lt"/>
              <a:ea typeface="Calibri"/>
              <a:cs typeface="Times New Roman"/>
            </a:endParaRPr>
          </a:p>
          <a:p>
            <a:pPr marL="742950" lvl="1" indent="-285750">
              <a:lnSpc>
                <a:spcPct val="115000"/>
              </a:lnSpc>
              <a:spcAft>
                <a:spcPts val="1000"/>
              </a:spcAft>
              <a:buFont typeface="Courier New"/>
              <a:buChar char="-"/>
            </a:pPr>
            <a:r>
              <a:rPr lang="hr-HR" sz="1200" dirty="0" smtClean="0">
                <a:effectLst/>
                <a:latin typeface="+mn-lt"/>
                <a:ea typeface="Calibri"/>
                <a:cs typeface="Times New Roman"/>
              </a:rPr>
              <a:t>veličina </a:t>
            </a:r>
            <a:r>
              <a:rPr lang="hr-HR" sz="1200" dirty="0" err="1" smtClean="0">
                <a:effectLst/>
                <a:latin typeface="+mn-lt"/>
                <a:ea typeface="Calibri"/>
                <a:cs typeface="Times New Roman"/>
              </a:rPr>
              <a:t>nodalne</a:t>
            </a:r>
            <a:r>
              <a:rPr lang="hr-HR" sz="1200" dirty="0" smtClean="0">
                <a:effectLst/>
                <a:latin typeface="+mn-lt"/>
                <a:ea typeface="Calibri"/>
                <a:cs typeface="Times New Roman"/>
              </a:rPr>
              <a:t> regije ovisi o veličini i važnosti grada (što grad ima više funkcija i što je veći, veće je njegovo gravitacijsko područje)</a:t>
            </a:r>
          </a:p>
          <a:p>
            <a:pPr>
              <a:lnSpc>
                <a:spcPct val="115000"/>
              </a:lnSpc>
              <a:spcBef>
                <a:spcPts val="1000"/>
              </a:spcBef>
              <a:spcAft>
                <a:spcPts val="0"/>
              </a:spcAft>
            </a:pPr>
            <a:r>
              <a:rPr lang="hr-HR" sz="1200" b="1" dirty="0" smtClean="0">
                <a:effectLst/>
                <a:latin typeface="+mn-lt"/>
                <a:ea typeface="Times New Roman"/>
                <a:cs typeface="Times New Roman"/>
              </a:rPr>
              <a:t>Hijerarhija hrvatskih gradova</a:t>
            </a:r>
          </a:p>
          <a:p>
            <a:pPr marL="342900" lvl="0" indent="-342900">
              <a:lnSpc>
                <a:spcPct val="115000"/>
              </a:lnSpc>
              <a:spcAft>
                <a:spcPts val="0"/>
              </a:spcAft>
              <a:buFont typeface="Courier New"/>
              <a:buChar char="-"/>
            </a:pPr>
            <a:r>
              <a:rPr lang="hr-HR" sz="1200" b="1" dirty="0" smtClean="0">
                <a:effectLst/>
                <a:latin typeface="+mn-lt"/>
                <a:ea typeface="Calibri"/>
                <a:cs typeface="Times New Roman"/>
              </a:rPr>
              <a:t>MAKROREGIONALNA SREDIŠTA</a:t>
            </a:r>
            <a:r>
              <a:rPr lang="hr-HR" sz="1200" dirty="0" smtClean="0">
                <a:effectLst/>
                <a:latin typeface="+mn-lt"/>
                <a:ea typeface="Calibri"/>
                <a:cs typeface="Times New Roman"/>
              </a:rPr>
              <a:t> su gradovi s više od 100 000 st. s mnogobrojnim funkcijama važnim za stanovništvo šireg područja</a:t>
            </a:r>
          </a:p>
          <a:p>
            <a:pPr marL="342900" lvl="0" indent="-342900">
              <a:lnSpc>
                <a:spcPct val="115000"/>
              </a:lnSpc>
              <a:spcAft>
                <a:spcPts val="0"/>
              </a:spcAft>
              <a:buFont typeface="Courier New"/>
              <a:buChar char="-"/>
            </a:pPr>
            <a:r>
              <a:rPr lang="hr-HR" sz="1200" b="1" dirty="0" smtClean="0">
                <a:effectLst/>
                <a:latin typeface="+mn-lt"/>
                <a:ea typeface="Calibri"/>
                <a:cs typeface="Times New Roman"/>
              </a:rPr>
              <a:t>4 makroregionalna središta u RH: </a:t>
            </a:r>
            <a:endParaRPr lang="hr-HR" sz="1200" dirty="0" smtClean="0">
              <a:effectLst/>
              <a:latin typeface="+mn-lt"/>
              <a:ea typeface="Calibri"/>
              <a:cs typeface="Times New Roman"/>
            </a:endParaRPr>
          </a:p>
          <a:p>
            <a:pPr marL="742950" lvl="1" indent="-285750">
              <a:lnSpc>
                <a:spcPct val="115000"/>
              </a:lnSpc>
              <a:spcAft>
                <a:spcPts val="0"/>
              </a:spcAft>
              <a:buFont typeface="Courier New"/>
              <a:buChar char="-"/>
            </a:pPr>
            <a:r>
              <a:rPr lang="hr-HR" sz="1200" b="1" dirty="0" err="1" smtClean="0">
                <a:effectLst/>
                <a:latin typeface="+mn-lt"/>
                <a:ea typeface="Calibri"/>
                <a:cs typeface="Times New Roman"/>
              </a:rPr>
              <a:t>Zagrab</a:t>
            </a:r>
            <a:r>
              <a:rPr lang="hr-HR" sz="1200" dirty="0" smtClean="0">
                <a:effectLst/>
                <a:latin typeface="+mn-lt"/>
                <a:ea typeface="Calibri"/>
                <a:cs typeface="Times New Roman"/>
              </a:rPr>
              <a:t> (688 000 / 790 000 st)</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makroregionalno središte središnje Hrvatske i cijele države</a:t>
            </a:r>
          </a:p>
          <a:p>
            <a:pPr marL="742950" lvl="1" indent="-285750">
              <a:lnSpc>
                <a:spcPct val="115000"/>
              </a:lnSpc>
              <a:spcAft>
                <a:spcPts val="0"/>
              </a:spcAft>
              <a:buFont typeface="Courier New"/>
              <a:buChar char="-"/>
            </a:pPr>
            <a:r>
              <a:rPr lang="hr-HR" sz="1200" b="1" dirty="0" smtClean="0">
                <a:effectLst/>
                <a:latin typeface="+mn-lt"/>
                <a:ea typeface="Calibri"/>
                <a:cs typeface="Times New Roman"/>
              </a:rPr>
              <a:t>Split</a:t>
            </a:r>
            <a:r>
              <a:rPr lang="hr-HR" sz="1200" dirty="0" smtClean="0">
                <a:effectLst/>
                <a:latin typeface="+mn-lt"/>
                <a:ea typeface="Calibri"/>
                <a:cs typeface="Times New Roman"/>
              </a:rPr>
              <a:t> (167 000 /178 000 st)</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makroregionalno središte južnog hrvatskog primorja (Dalmacije)</a:t>
            </a:r>
          </a:p>
          <a:p>
            <a:pPr marL="742950" lvl="1" indent="-285750">
              <a:lnSpc>
                <a:spcPct val="115000"/>
              </a:lnSpc>
              <a:spcAft>
                <a:spcPts val="0"/>
              </a:spcAft>
              <a:buFont typeface="Courier New"/>
              <a:buChar char="-"/>
            </a:pPr>
            <a:r>
              <a:rPr lang="hr-HR" sz="1200" b="1" dirty="0" smtClean="0">
                <a:effectLst/>
                <a:latin typeface="+mn-lt"/>
                <a:ea typeface="Calibri"/>
                <a:cs typeface="Times New Roman"/>
              </a:rPr>
              <a:t>Rijeka</a:t>
            </a:r>
            <a:r>
              <a:rPr lang="hr-HR" sz="1200" dirty="0" smtClean="0">
                <a:effectLst/>
                <a:latin typeface="+mn-lt"/>
                <a:ea typeface="Calibri"/>
                <a:cs typeface="Times New Roman"/>
              </a:rPr>
              <a:t> (128 000 / 128 000 st)</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makroregionalno središte sjevernog hrvatskog primorja </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gravitiraju joj Istra i Kvarner, dio Gorskog kotara i Like </a:t>
            </a:r>
          </a:p>
          <a:p>
            <a:pPr marL="742950" lvl="1" indent="-285750">
              <a:lnSpc>
                <a:spcPct val="115000"/>
              </a:lnSpc>
              <a:spcAft>
                <a:spcPts val="0"/>
              </a:spcAft>
              <a:buFont typeface="Courier New"/>
              <a:buChar char="-"/>
            </a:pPr>
            <a:r>
              <a:rPr lang="hr-HR" sz="1200" b="1" dirty="0" smtClean="0">
                <a:effectLst/>
                <a:latin typeface="+mn-lt"/>
                <a:ea typeface="Calibri"/>
                <a:cs typeface="Times New Roman"/>
              </a:rPr>
              <a:t>Osijek</a:t>
            </a:r>
            <a:r>
              <a:rPr lang="hr-HR" sz="1200" dirty="0" smtClean="0">
                <a:effectLst/>
                <a:latin typeface="+mn-lt"/>
                <a:ea typeface="Calibri"/>
                <a:cs typeface="Times New Roman"/>
              </a:rPr>
              <a:t> (84 000 / 108 000 st)</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makroregionalno središte istočne Hrvatske</a:t>
            </a:r>
          </a:p>
          <a:p>
            <a:pPr marL="1143000" lvl="2" indent="-228600">
              <a:lnSpc>
                <a:spcPct val="115000"/>
              </a:lnSpc>
              <a:spcAft>
                <a:spcPts val="0"/>
              </a:spcAft>
              <a:buFont typeface="Courier New"/>
              <a:buChar char="-"/>
            </a:pPr>
            <a:r>
              <a:rPr lang="hr-HR" sz="1200" dirty="0" smtClean="0">
                <a:effectLst/>
                <a:latin typeface="+mn-lt"/>
                <a:ea typeface="Calibri"/>
                <a:cs typeface="Times New Roman"/>
              </a:rPr>
              <a:t>gravitiraju mu Slavonija, Baranja i Zapadni Srijem</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granice makroregija nisu precizne i preklapaju se (Gorska Hrvatska – preklapa se utjecaj Zagreba, Rijeke i Splita)</a:t>
            </a:r>
          </a:p>
          <a:p>
            <a:pPr marL="228600">
              <a:lnSpc>
                <a:spcPct val="115000"/>
              </a:lnSpc>
              <a:spcAft>
                <a:spcPts val="0"/>
              </a:spcAft>
            </a:pPr>
            <a:r>
              <a:rPr lang="hr-HR" sz="1200" dirty="0" smtClean="0">
                <a:effectLst/>
                <a:latin typeface="+mn-lt"/>
                <a:ea typeface="Calibri"/>
                <a:cs typeface="Times New Roman"/>
              </a:rPr>
              <a:t> </a:t>
            </a:r>
          </a:p>
          <a:p>
            <a:pPr marL="342900" lvl="0" indent="-342900">
              <a:lnSpc>
                <a:spcPct val="115000"/>
              </a:lnSpc>
              <a:spcAft>
                <a:spcPts val="0"/>
              </a:spcAft>
              <a:buFont typeface="Courier New"/>
              <a:buChar char="-"/>
            </a:pPr>
            <a:r>
              <a:rPr lang="hr-HR" sz="1200" b="1" dirty="0" smtClean="0">
                <a:effectLst/>
                <a:latin typeface="+mn-lt"/>
                <a:ea typeface="Calibri"/>
                <a:cs typeface="Times New Roman"/>
              </a:rPr>
              <a:t>REGIONALNA SREDIŠTA</a:t>
            </a:r>
            <a:r>
              <a:rPr lang="hr-HR" sz="1200" dirty="0" smtClean="0">
                <a:effectLst/>
                <a:latin typeface="+mn-lt"/>
                <a:ea typeface="Calibri"/>
                <a:cs typeface="Times New Roman"/>
              </a:rPr>
              <a:t> – gradovi s više od 30 000 st. i manje funkcije u odnosu na makroregionalno središte</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Zagrebačka makroregija (regionalna središta)</a:t>
            </a:r>
          </a:p>
          <a:p>
            <a:pPr marL="1143000" lvl="2" indent="-228600">
              <a:lnSpc>
                <a:spcPct val="115000"/>
              </a:lnSpc>
              <a:spcAft>
                <a:spcPts val="0"/>
              </a:spcAft>
              <a:buFont typeface="Courier New"/>
              <a:buChar char="-"/>
            </a:pPr>
            <a:r>
              <a:rPr lang="hr-HR" sz="1200" b="1" dirty="0" smtClean="0">
                <a:effectLst/>
                <a:latin typeface="+mn-lt"/>
                <a:ea typeface="Calibri"/>
                <a:cs typeface="Times New Roman"/>
              </a:rPr>
              <a:t>Varaždin</a:t>
            </a:r>
            <a:r>
              <a:rPr lang="hr-HR" sz="1200" dirty="0" smtClean="0">
                <a:effectLst/>
                <a:latin typeface="+mn-lt"/>
                <a:ea typeface="Calibri"/>
                <a:cs typeface="Times New Roman"/>
              </a:rPr>
              <a:t> (39 000 st) – regionalno središte sjevernog dijela Hrvatskog zagorja, gornje Podravine i Međimurja</a:t>
            </a:r>
          </a:p>
          <a:p>
            <a:pPr marL="1143000" lvl="2" indent="-228600">
              <a:lnSpc>
                <a:spcPct val="115000"/>
              </a:lnSpc>
              <a:spcAft>
                <a:spcPts val="0"/>
              </a:spcAft>
              <a:buFont typeface="Courier New"/>
              <a:buChar char="-"/>
            </a:pPr>
            <a:r>
              <a:rPr lang="hr-HR" sz="1200" b="1" dirty="0" smtClean="0">
                <a:effectLst/>
                <a:latin typeface="+mn-lt"/>
                <a:ea typeface="Calibri"/>
                <a:cs typeface="Times New Roman"/>
              </a:rPr>
              <a:t>Karlovac</a:t>
            </a:r>
            <a:r>
              <a:rPr lang="hr-HR" sz="1200" dirty="0" smtClean="0">
                <a:effectLst/>
                <a:latin typeface="+mn-lt"/>
                <a:ea typeface="Calibri"/>
                <a:cs typeface="Times New Roman"/>
              </a:rPr>
              <a:t> (47 000 st) – regionalno središte donjeg Pokuplja i Korduna</a:t>
            </a:r>
          </a:p>
          <a:p>
            <a:pPr marL="1143000" lvl="2" indent="-228600">
              <a:lnSpc>
                <a:spcPct val="115000"/>
              </a:lnSpc>
              <a:spcAft>
                <a:spcPts val="0"/>
              </a:spcAft>
              <a:buFont typeface="Courier New"/>
              <a:buChar char="-"/>
            </a:pPr>
            <a:r>
              <a:rPr lang="hr-HR" sz="1200" b="1" dirty="0" smtClean="0">
                <a:effectLst/>
                <a:latin typeface="+mn-lt"/>
                <a:ea typeface="Calibri"/>
                <a:cs typeface="Times New Roman"/>
              </a:rPr>
              <a:t>Sisak </a:t>
            </a:r>
            <a:r>
              <a:rPr lang="hr-HR" sz="1200" dirty="0" smtClean="0">
                <a:effectLst/>
                <a:latin typeface="+mn-lt"/>
                <a:ea typeface="Calibri"/>
                <a:cs typeface="Times New Roman"/>
              </a:rPr>
              <a:t>(33 000 st) – regionalno središte Banovine, Moslavine i dijela Posavine</a:t>
            </a:r>
          </a:p>
          <a:p>
            <a:pPr marL="1143000" lvl="2" indent="-228600">
              <a:lnSpc>
                <a:spcPct val="115000"/>
              </a:lnSpc>
              <a:spcAft>
                <a:spcPts val="0"/>
              </a:spcAft>
              <a:buFont typeface="Courier New"/>
              <a:buChar char="-"/>
            </a:pPr>
            <a:r>
              <a:rPr lang="hr-HR" sz="1200" b="1" dirty="0" smtClean="0">
                <a:effectLst/>
                <a:latin typeface="+mn-lt"/>
                <a:ea typeface="Calibri"/>
                <a:cs typeface="Times New Roman"/>
              </a:rPr>
              <a:t>Bjelovar </a:t>
            </a:r>
            <a:r>
              <a:rPr lang="hr-HR" sz="1200" dirty="0" smtClean="0">
                <a:effectLst/>
                <a:latin typeface="+mn-lt"/>
                <a:ea typeface="Calibri"/>
                <a:cs typeface="Times New Roman"/>
              </a:rPr>
              <a:t>(27 000 st) – regionalno središte Lonjsko-</a:t>
            </a:r>
            <a:r>
              <a:rPr lang="hr-HR" sz="1200" dirty="0" err="1" smtClean="0">
                <a:effectLst/>
                <a:latin typeface="+mn-lt"/>
                <a:ea typeface="Calibri"/>
                <a:cs typeface="Times New Roman"/>
              </a:rPr>
              <a:t>ilovske</a:t>
            </a:r>
            <a:r>
              <a:rPr lang="hr-HR" sz="1200" dirty="0" smtClean="0">
                <a:effectLst/>
                <a:latin typeface="+mn-lt"/>
                <a:ea typeface="Calibri"/>
                <a:cs typeface="Times New Roman"/>
              </a:rPr>
              <a:t> zavale i prostora Bilogore</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splitska makroregija (regionalna središta)</a:t>
            </a:r>
          </a:p>
          <a:p>
            <a:pPr marL="1143000" lvl="2" indent="-228600">
              <a:lnSpc>
                <a:spcPct val="115000"/>
              </a:lnSpc>
              <a:spcAft>
                <a:spcPts val="0"/>
              </a:spcAft>
              <a:buFont typeface="Courier New"/>
              <a:buChar char="-"/>
            </a:pPr>
            <a:r>
              <a:rPr lang="hr-HR" sz="1200" b="1" dirty="0" smtClean="0">
                <a:effectLst/>
                <a:latin typeface="+mn-lt"/>
                <a:ea typeface="Calibri"/>
                <a:cs typeface="Times New Roman"/>
              </a:rPr>
              <a:t>Zadar</a:t>
            </a:r>
            <a:r>
              <a:rPr lang="hr-HR" sz="1200" dirty="0" smtClean="0">
                <a:effectLst/>
                <a:latin typeface="+mn-lt"/>
                <a:ea typeface="Calibri"/>
                <a:cs typeface="Times New Roman"/>
              </a:rPr>
              <a:t> (71 500 st) – regionalno središte sjeverne Dalmacije</a:t>
            </a:r>
          </a:p>
          <a:p>
            <a:pPr marL="1143000" lvl="2" indent="-228600">
              <a:lnSpc>
                <a:spcPct val="115000"/>
              </a:lnSpc>
              <a:spcAft>
                <a:spcPts val="0"/>
              </a:spcAft>
              <a:buFont typeface="Courier New"/>
              <a:buChar char="-"/>
            </a:pPr>
            <a:r>
              <a:rPr lang="hr-HR" sz="1200" b="1" dirty="0" smtClean="0">
                <a:effectLst/>
                <a:latin typeface="+mn-lt"/>
                <a:ea typeface="Calibri"/>
                <a:cs typeface="Times New Roman"/>
              </a:rPr>
              <a:t>Dubrovnik</a:t>
            </a:r>
            <a:r>
              <a:rPr lang="hr-HR" sz="1200" dirty="0" smtClean="0">
                <a:effectLst/>
                <a:latin typeface="+mn-lt"/>
                <a:ea typeface="Calibri"/>
                <a:cs typeface="Times New Roman"/>
              </a:rPr>
              <a:t> (28 500 st) – regionalno središte južne Dalmacije</a:t>
            </a:r>
          </a:p>
          <a:p>
            <a:pPr marL="1143000" lvl="2" indent="-228600">
              <a:lnSpc>
                <a:spcPct val="115000"/>
              </a:lnSpc>
              <a:spcAft>
                <a:spcPts val="0"/>
              </a:spcAft>
              <a:buFont typeface="Courier New"/>
              <a:buChar char="-"/>
            </a:pPr>
            <a:r>
              <a:rPr lang="hr-HR" sz="1200" b="1" dirty="0" smtClean="0">
                <a:effectLst/>
                <a:latin typeface="+mn-lt"/>
                <a:ea typeface="Calibri"/>
                <a:cs typeface="Times New Roman"/>
              </a:rPr>
              <a:t>Šibenik</a:t>
            </a:r>
            <a:r>
              <a:rPr lang="hr-HR" sz="1200" dirty="0" smtClean="0">
                <a:effectLst/>
                <a:latin typeface="+mn-lt"/>
                <a:ea typeface="Calibri"/>
                <a:cs typeface="Times New Roman"/>
              </a:rPr>
              <a:t> (34 000 st) – regionalno središte šibenskog primorja i dijela dalmatinskog zaleđa</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riječka makroregija </a:t>
            </a:r>
          </a:p>
          <a:p>
            <a:pPr marL="1143000" lvl="2" indent="-228600">
              <a:lnSpc>
                <a:spcPct val="115000"/>
              </a:lnSpc>
              <a:spcAft>
                <a:spcPts val="0"/>
              </a:spcAft>
              <a:buFont typeface="Courier New"/>
              <a:buChar char="-"/>
            </a:pPr>
            <a:r>
              <a:rPr lang="hr-HR" sz="1200" b="1" dirty="0" smtClean="0">
                <a:effectLst/>
                <a:latin typeface="+mn-lt"/>
                <a:ea typeface="Calibri"/>
                <a:cs typeface="Times New Roman"/>
              </a:rPr>
              <a:t>Pula</a:t>
            </a:r>
            <a:r>
              <a:rPr lang="hr-HR" sz="1200" dirty="0" smtClean="0">
                <a:effectLst/>
                <a:latin typeface="+mn-lt"/>
                <a:ea typeface="Calibri"/>
                <a:cs typeface="Times New Roman"/>
              </a:rPr>
              <a:t> (57 500 st) – regionalno središte Istre</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osječka makroregija</a:t>
            </a:r>
          </a:p>
          <a:p>
            <a:pPr marL="1143000" lvl="2" indent="-228600">
              <a:lnSpc>
                <a:spcPct val="115000"/>
              </a:lnSpc>
              <a:spcAft>
                <a:spcPts val="0"/>
              </a:spcAft>
              <a:buFont typeface="Courier New"/>
              <a:buChar char="-"/>
            </a:pPr>
            <a:r>
              <a:rPr lang="hr-HR" sz="1200" b="1" dirty="0" smtClean="0">
                <a:effectLst/>
                <a:latin typeface="+mn-lt"/>
                <a:ea typeface="Calibri"/>
                <a:cs typeface="Times New Roman"/>
              </a:rPr>
              <a:t>Slavonski Brod</a:t>
            </a:r>
            <a:r>
              <a:rPr lang="hr-HR" sz="1200" dirty="0" smtClean="0">
                <a:effectLst/>
                <a:latin typeface="+mn-lt"/>
                <a:ea typeface="Calibri"/>
                <a:cs typeface="Times New Roman"/>
              </a:rPr>
              <a:t> (53 500 st) – regionalno središte slavonske Posavine</a:t>
            </a:r>
          </a:p>
          <a:p>
            <a:pPr marL="1143000" lvl="2" indent="-228600">
              <a:lnSpc>
                <a:spcPct val="115000"/>
              </a:lnSpc>
              <a:spcAft>
                <a:spcPts val="0"/>
              </a:spcAft>
              <a:buFont typeface="Courier New"/>
              <a:buChar char="-"/>
            </a:pPr>
            <a:r>
              <a:rPr lang="hr-HR" sz="1200" b="1" dirty="0" smtClean="0">
                <a:effectLst/>
                <a:latin typeface="+mn-lt"/>
                <a:ea typeface="Calibri"/>
                <a:cs typeface="Times New Roman"/>
              </a:rPr>
              <a:t>Vinkovci</a:t>
            </a:r>
            <a:r>
              <a:rPr lang="hr-HR" sz="1200" dirty="0" smtClean="0">
                <a:effectLst/>
                <a:latin typeface="+mn-lt"/>
                <a:ea typeface="Calibri"/>
                <a:cs typeface="Times New Roman"/>
              </a:rPr>
              <a:t> i </a:t>
            </a:r>
            <a:r>
              <a:rPr lang="hr-HR" sz="1200" b="1" dirty="0" smtClean="0">
                <a:effectLst/>
                <a:latin typeface="+mn-lt"/>
                <a:ea typeface="Calibri"/>
                <a:cs typeface="Times New Roman"/>
              </a:rPr>
              <a:t>Vukovar</a:t>
            </a:r>
            <a:r>
              <a:rPr lang="hr-HR" sz="1200" dirty="0" smtClean="0">
                <a:effectLst/>
                <a:latin typeface="+mn-lt"/>
                <a:ea typeface="Calibri"/>
                <a:cs typeface="Times New Roman"/>
              </a:rPr>
              <a:t> – funkcija dvojnog regionalnog središta</a:t>
            </a:r>
          </a:p>
          <a:p>
            <a:pPr marL="228600">
              <a:lnSpc>
                <a:spcPct val="115000"/>
              </a:lnSpc>
              <a:spcAft>
                <a:spcPts val="0"/>
              </a:spcAft>
            </a:pPr>
            <a:r>
              <a:rPr lang="hr-HR" sz="1200" dirty="0" smtClean="0">
                <a:effectLst/>
                <a:latin typeface="+mn-lt"/>
                <a:ea typeface="Calibri"/>
                <a:cs typeface="Times New Roman"/>
              </a:rPr>
              <a:t> </a:t>
            </a:r>
          </a:p>
          <a:p>
            <a:pPr marL="342900" lvl="0" indent="-342900">
              <a:lnSpc>
                <a:spcPct val="115000"/>
              </a:lnSpc>
              <a:spcAft>
                <a:spcPts val="0"/>
              </a:spcAft>
              <a:buFont typeface="Courier New"/>
              <a:buChar char="-"/>
            </a:pPr>
            <a:r>
              <a:rPr lang="hr-HR" sz="1200" b="1" dirty="0" smtClean="0">
                <a:effectLst/>
                <a:latin typeface="+mn-lt"/>
                <a:ea typeface="Calibri"/>
                <a:cs typeface="Times New Roman"/>
              </a:rPr>
              <a:t>SUBREGIONALNA SREDIŠTA (</a:t>
            </a:r>
            <a:r>
              <a:rPr lang="hr-HR" sz="1200" b="1" dirty="0" err="1" smtClean="0">
                <a:effectLst/>
                <a:latin typeface="+mn-lt"/>
                <a:ea typeface="Calibri"/>
                <a:cs typeface="Times New Roman"/>
              </a:rPr>
              <a:t>mikroregionalna</a:t>
            </a:r>
            <a:r>
              <a:rPr lang="hr-HR" sz="1200" b="1" dirty="0" smtClean="0">
                <a:effectLst/>
                <a:latin typeface="+mn-lt"/>
                <a:ea typeface="Calibri"/>
                <a:cs typeface="Times New Roman"/>
              </a:rPr>
              <a:t>)</a:t>
            </a:r>
            <a:r>
              <a:rPr lang="hr-HR" sz="1200" dirty="0" smtClean="0">
                <a:effectLst/>
                <a:latin typeface="+mn-lt"/>
                <a:ea typeface="Calibri"/>
                <a:cs typeface="Times New Roman"/>
              </a:rPr>
              <a:t> – gradovi s desetak tisuća stanovnika i s manjim brojem funkcija</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ovoj skupini pripadaju sva županijska središta koja nemaju viši hijerarhijski stupanj i gradovi koji udovoljavaju kriteriju veličine i stupnju </a:t>
            </a:r>
            <a:r>
              <a:rPr lang="hr-HR" sz="1200" dirty="0" err="1" smtClean="0">
                <a:effectLst/>
                <a:latin typeface="+mn-lt"/>
                <a:ea typeface="Calibri"/>
                <a:cs typeface="Times New Roman"/>
              </a:rPr>
              <a:t>centraliteta</a:t>
            </a:r>
            <a:endParaRPr lang="hr-HR" sz="1200" dirty="0" smtClean="0">
              <a:effectLst/>
              <a:latin typeface="+mn-lt"/>
              <a:ea typeface="Calibri"/>
              <a:cs typeface="Times New Roman"/>
            </a:endParaRPr>
          </a:p>
          <a:p>
            <a:pPr marL="342900" lvl="0" indent="-342900">
              <a:lnSpc>
                <a:spcPct val="115000"/>
              </a:lnSpc>
              <a:spcAft>
                <a:spcPts val="1000"/>
              </a:spcAft>
              <a:buFont typeface="Courier New"/>
              <a:buChar char="-"/>
            </a:pPr>
            <a:r>
              <a:rPr lang="hr-HR" sz="1200" dirty="0" smtClean="0">
                <a:effectLst/>
                <a:latin typeface="+mn-lt"/>
                <a:ea typeface="Calibri"/>
                <a:cs typeface="Times New Roman"/>
              </a:rPr>
              <a:t>područna i lokalna središta – mjesta s mnogo manjim brojem st. i najčešće bez statusa grada</a:t>
            </a:r>
          </a:p>
          <a:p>
            <a:pPr marL="742950" lvl="1" indent="-285750">
              <a:lnSpc>
                <a:spcPct val="115000"/>
              </a:lnSpc>
              <a:spcBef>
                <a:spcPts val="1800"/>
              </a:spcBef>
              <a:spcAft>
                <a:spcPts val="1000"/>
              </a:spcAft>
              <a:buFont typeface="+mj-lt"/>
              <a:buAutoNum type="arabicPeriod"/>
            </a:pPr>
            <a:r>
              <a:rPr lang="hr-HR" sz="1200" b="1" dirty="0" smtClean="0">
                <a:effectLst/>
                <a:latin typeface="+mn-lt"/>
                <a:cs typeface="Times New Roman"/>
              </a:rPr>
              <a:t>Makroregionalna središta</a:t>
            </a:r>
          </a:p>
          <a:p>
            <a:pPr>
              <a:lnSpc>
                <a:spcPct val="115000"/>
              </a:lnSpc>
              <a:spcBef>
                <a:spcPts val="1000"/>
              </a:spcBef>
              <a:spcAft>
                <a:spcPts val="0"/>
              </a:spcAft>
            </a:pPr>
            <a:r>
              <a:rPr lang="hr-HR" sz="1200" b="1" dirty="0" smtClean="0">
                <a:effectLst/>
                <a:latin typeface="+mn-lt"/>
                <a:ea typeface="Times New Roman"/>
                <a:cs typeface="Times New Roman"/>
              </a:rPr>
              <a:t>Zagreb – najveći i glavni grad</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najveći grad i tradicionalno središte države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po popisu iz 2011. imao je </a:t>
            </a:r>
            <a:r>
              <a:rPr lang="hr-HR" sz="1200" b="1" dirty="0" smtClean="0">
                <a:effectLst/>
                <a:latin typeface="+mn-lt"/>
                <a:ea typeface="Calibri"/>
                <a:cs typeface="Times New Roman"/>
              </a:rPr>
              <a:t>688 163</a:t>
            </a:r>
            <a:r>
              <a:rPr lang="hr-HR" sz="1200" dirty="0" smtClean="0">
                <a:effectLst/>
                <a:latin typeface="+mn-lt"/>
                <a:ea typeface="Calibri"/>
                <a:cs typeface="Times New Roman"/>
              </a:rPr>
              <a:t> stanovnika, a administrativno područje Zagreba </a:t>
            </a:r>
            <a:r>
              <a:rPr lang="hr-HR" sz="1200" b="1" dirty="0" smtClean="0">
                <a:effectLst/>
                <a:latin typeface="+mn-lt"/>
                <a:ea typeface="Calibri"/>
                <a:cs typeface="Times New Roman"/>
              </a:rPr>
              <a:t>790 017</a:t>
            </a:r>
            <a:r>
              <a:rPr lang="hr-HR" sz="1200" dirty="0" smtClean="0">
                <a:effectLst/>
                <a:latin typeface="+mn-lt"/>
                <a:ea typeface="Calibri"/>
                <a:cs typeface="Times New Roman"/>
              </a:rPr>
              <a:t> st.</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razvio se od 2 naselja – Gradec (trgovci i obrtnici) i Kaptol (biskupsko naselje iz 1094.) koja se ujedinjuju 1850.</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 naglo se širi izgradnjom željeznice i 1960-ih (gradi se Novi Zagreb)</a:t>
            </a:r>
          </a:p>
          <a:p>
            <a:pPr marL="342900" lvl="0" indent="-342900">
              <a:lnSpc>
                <a:spcPct val="115000"/>
              </a:lnSpc>
              <a:spcAft>
                <a:spcPts val="1000"/>
              </a:spcAft>
              <a:buFont typeface="Courier New"/>
              <a:buChar char="-"/>
            </a:pPr>
            <a:r>
              <a:rPr lang="hr-HR" sz="1200" dirty="0" smtClean="0">
                <a:effectLst/>
                <a:latin typeface="+mn-lt"/>
                <a:ea typeface="Calibri"/>
                <a:cs typeface="Times New Roman"/>
              </a:rPr>
              <a:t>danas je Zagreb funkcionalno povezan sa svojom okolicom – Sesvete, Zaprešić, Velika Gorica i Samobor – s njima čini najveću urbanu regiju u RH sa više od 1 mil. st</a:t>
            </a:r>
          </a:p>
          <a:p>
            <a:pPr>
              <a:lnSpc>
                <a:spcPct val="115000"/>
              </a:lnSpc>
              <a:spcBef>
                <a:spcPts val="1000"/>
              </a:spcBef>
              <a:spcAft>
                <a:spcPts val="0"/>
              </a:spcAft>
            </a:pPr>
            <a:r>
              <a:rPr lang="hr-HR" sz="1200" b="1" dirty="0" smtClean="0">
                <a:effectLst/>
                <a:latin typeface="+mn-lt"/>
                <a:ea typeface="Times New Roman"/>
                <a:cs typeface="Times New Roman"/>
              </a:rPr>
              <a:t>Split – grad ponikao iz </a:t>
            </a:r>
            <a:r>
              <a:rPr lang="hr-HR" sz="1200" b="1" dirty="0" err="1" smtClean="0">
                <a:effectLst/>
                <a:latin typeface="+mn-lt"/>
                <a:ea typeface="Times New Roman"/>
                <a:cs typeface="Times New Roman"/>
              </a:rPr>
              <a:t>dioklecijanove</a:t>
            </a:r>
            <a:r>
              <a:rPr lang="hr-HR" sz="1200" b="1" dirty="0" smtClean="0">
                <a:effectLst/>
                <a:latin typeface="+mn-lt"/>
                <a:ea typeface="Times New Roman"/>
                <a:cs typeface="Times New Roman"/>
              </a:rPr>
              <a:t> palače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smješten podno brda Marijan i od zaleđa odijeljen Kozjakom i Mosorom</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duga urbana tradicija – prvo naselje </a:t>
            </a:r>
            <a:r>
              <a:rPr lang="hr-HR" sz="1200" dirty="0" err="1" smtClean="0">
                <a:effectLst/>
                <a:latin typeface="+mn-lt"/>
                <a:ea typeface="Calibri"/>
                <a:cs typeface="Times New Roman"/>
              </a:rPr>
              <a:t>Aspalathos</a:t>
            </a:r>
            <a:r>
              <a:rPr lang="hr-HR" sz="1200" dirty="0" smtClean="0">
                <a:effectLst/>
                <a:latin typeface="+mn-lt"/>
                <a:ea typeface="Calibri"/>
                <a:cs typeface="Times New Roman"/>
              </a:rPr>
              <a:t> (ilirsko-grčko naselje)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nastanak se veže uz gradnju palače cara Dioklecijana u 4. st</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prodorom barbara, palača postaje utočište romanskom stanovništvu, a kasnije dolaze i Hrvati</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razvija se izgradnjom željeznice i nakon 2. </a:t>
            </a:r>
            <a:r>
              <a:rPr lang="hr-HR" sz="1200" dirty="0" err="1" smtClean="0">
                <a:effectLst/>
                <a:latin typeface="+mn-lt"/>
                <a:ea typeface="Calibri"/>
                <a:cs typeface="Times New Roman"/>
              </a:rPr>
              <a:t>svj</a:t>
            </a:r>
            <a:r>
              <a:rPr lang="hr-HR" sz="1200" dirty="0" smtClean="0">
                <a:effectLst/>
                <a:latin typeface="+mn-lt"/>
                <a:ea typeface="Calibri"/>
                <a:cs typeface="Times New Roman"/>
              </a:rPr>
              <a:t>. rata (izgradnja luke i industrijalizacija)</a:t>
            </a:r>
          </a:p>
          <a:p>
            <a:pPr marL="342900" lvl="0" indent="-342900">
              <a:lnSpc>
                <a:spcPct val="115000"/>
              </a:lnSpc>
              <a:spcAft>
                <a:spcPts val="1000"/>
              </a:spcAft>
              <a:buFont typeface="Courier New"/>
              <a:buChar char="-"/>
            </a:pPr>
            <a:r>
              <a:rPr lang="hr-HR" sz="1200" dirty="0" smtClean="0">
                <a:effectLst/>
                <a:latin typeface="+mn-lt"/>
                <a:ea typeface="Calibri"/>
                <a:cs typeface="Times New Roman"/>
              </a:rPr>
              <a:t>danas je drugi grad po veličini u RH (oko 167 000 st) i čini urbanu regiju od Trogira na zapadu do Omiša na istoku, prostor zaleđa s velikim krškim poljima i srednjodalmatinske otoke (Hvar, Brač, Šolta) te čini 60 km dugu urbaniziranu regiju sa oko 250 000 stanovnika</a:t>
            </a:r>
          </a:p>
          <a:p>
            <a:pPr>
              <a:lnSpc>
                <a:spcPct val="115000"/>
              </a:lnSpc>
              <a:spcBef>
                <a:spcPts val="1000"/>
              </a:spcBef>
              <a:spcAft>
                <a:spcPts val="0"/>
              </a:spcAft>
            </a:pPr>
            <a:r>
              <a:rPr lang="hr-HR" sz="1200" b="1" dirty="0" smtClean="0">
                <a:effectLst/>
                <a:latin typeface="+mn-lt"/>
                <a:ea typeface="Times New Roman"/>
                <a:cs typeface="Times New Roman"/>
              </a:rPr>
              <a:t>Rijeka – najveća hrvatska luka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treći grad po veličini u RH – oko 128 000 stanovnika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u rimsko doba nastaje </a:t>
            </a:r>
            <a:r>
              <a:rPr lang="hr-HR" sz="1200" dirty="0" err="1" smtClean="0">
                <a:effectLst/>
                <a:latin typeface="+mn-lt"/>
                <a:ea typeface="Calibri"/>
                <a:cs typeface="Times New Roman"/>
              </a:rPr>
              <a:t>Tarsatica</a:t>
            </a:r>
            <a:r>
              <a:rPr lang="hr-HR" sz="1200" dirty="0" smtClean="0">
                <a:effectLst/>
                <a:latin typeface="+mn-lt"/>
                <a:ea typeface="Calibri"/>
                <a:cs typeface="Times New Roman"/>
              </a:rPr>
              <a:t> koju uništavaju </a:t>
            </a:r>
            <a:r>
              <a:rPr lang="hr-HR" sz="1200" dirty="0" err="1" smtClean="0">
                <a:effectLst/>
                <a:latin typeface="+mn-lt"/>
                <a:ea typeface="Calibri"/>
                <a:cs typeface="Times New Roman"/>
              </a:rPr>
              <a:t>doeljeni</a:t>
            </a:r>
            <a:r>
              <a:rPr lang="hr-HR" sz="1200" dirty="0" smtClean="0">
                <a:effectLst/>
                <a:latin typeface="+mn-lt"/>
                <a:ea typeface="Calibri"/>
                <a:cs typeface="Times New Roman"/>
              </a:rPr>
              <a:t> Hrvati i grade novo naselje na obali </a:t>
            </a:r>
            <a:r>
              <a:rPr lang="hr-HR" sz="1200" dirty="0" err="1" smtClean="0">
                <a:effectLst/>
                <a:latin typeface="+mn-lt"/>
                <a:ea typeface="Calibri"/>
                <a:cs typeface="Times New Roman"/>
              </a:rPr>
              <a:t>Riječine</a:t>
            </a:r>
            <a:endParaRPr lang="hr-HR" sz="1200" dirty="0" smtClean="0">
              <a:effectLst/>
              <a:latin typeface="+mn-lt"/>
              <a:ea typeface="Calibri"/>
              <a:cs typeface="Times New Roman"/>
            </a:endParaRPr>
          </a:p>
          <a:p>
            <a:pPr marL="342900" lvl="0" indent="-342900">
              <a:lnSpc>
                <a:spcPct val="115000"/>
              </a:lnSpc>
              <a:spcAft>
                <a:spcPts val="0"/>
              </a:spcAft>
              <a:buFont typeface="Courier New"/>
              <a:buChar char="-"/>
            </a:pPr>
            <a:r>
              <a:rPr lang="hr-HR" sz="1200" dirty="0" smtClean="0">
                <a:effectLst/>
                <a:latin typeface="+mn-lt"/>
                <a:ea typeface="Calibri"/>
                <a:cs typeface="Times New Roman"/>
              </a:rPr>
              <a:t>u srednjem vijeku postoje 2 naselja – Trsat i Rijeka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brži razvoj grada u 19. st – Mađari grade luku</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nakon 2. </a:t>
            </a:r>
            <a:r>
              <a:rPr lang="hr-HR" sz="1200" dirty="0" err="1" smtClean="0">
                <a:effectLst/>
                <a:latin typeface="+mn-lt"/>
                <a:ea typeface="Calibri"/>
                <a:cs typeface="Times New Roman"/>
              </a:rPr>
              <a:t>svj</a:t>
            </a:r>
            <a:r>
              <a:rPr lang="hr-HR" sz="1200" dirty="0" smtClean="0">
                <a:effectLst/>
                <a:latin typeface="+mn-lt"/>
                <a:ea typeface="Calibri"/>
                <a:cs typeface="Times New Roman"/>
              </a:rPr>
              <a:t>. rata – industrijski razvoj Rijeke – najveća hrvatska i jugoslavenska luka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urbana regija od Opatije na zapadu do Crikvenice na istoku – oko 200 000 st</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gravitacijsko područje obuhvaća Istru, veći dio Like i Gorskog kotara i kvarnerske otoke</a:t>
            </a:r>
          </a:p>
          <a:p>
            <a:pPr marL="342900" lvl="0" indent="-342900">
              <a:lnSpc>
                <a:spcPct val="115000"/>
              </a:lnSpc>
              <a:spcAft>
                <a:spcPts val="1000"/>
              </a:spcAft>
              <a:buFont typeface="Courier New"/>
              <a:buChar char="-"/>
            </a:pPr>
            <a:r>
              <a:rPr lang="hr-HR" sz="1200" dirty="0" smtClean="0">
                <a:effectLst/>
                <a:latin typeface="+mn-lt"/>
                <a:ea typeface="Calibri"/>
                <a:cs typeface="Times New Roman"/>
              </a:rPr>
              <a:t>radi strmog terena grad se ne može puno širiti – grade se poslovne zone </a:t>
            </a:r>
            <a:r>
              <a:rPr lang="hr-HR" sz="1200" dirty="0" err="1" smtClean="0">
                <a:effectLst/>
                <a:latin typeface="+mn-lt"/>
                <a:ea typeface="Calibri"/>
                <a:cs typeface="Times New Roman"/>
              </a:rPr>
              <a:t>Kukuljanovo</a:t>
            </a:r>
            <a:r>
              <a:rPr lang="hr-HR" sz="1200" dirty="0" smtClean="0">
                <a:effectLst/>
                <a:latin typeface="+mn-lt"/>
                <a:ea typeface="Calibri"/>
                <a:cs typeface="Times New Roman"/>
              </a:rPr>
              <a:t> i </a:t>
            </a:r>
            <a:r>
              <a:rPr lang="hr-HR" sz="1200" dirty="0" err="1" smtClean="0">
                <a:effectLst/>
                <a:latin typeface="+mn-lt"/>
                <a:ea typeface="Calibri"/>
                <a:cs typeface="Times New Roman"/>
              </a:rPr>
              <a:t>Škriljevo</a:t>
            </a:r>
            <a:endParaRPr lang="hr-HR" sz="1200" dirty="0" smtClean="0">
              <a:effectLst/>
              <a:latin typeface="+mn-lt"/>
              <a:ea typeface="Calibri"/>
              <a:cs typeface="Times New Roman"/>
            </a:endParaRPr>
          </a:p>
          <a:p>
            <a:pPr>
              <a:lnSpc>
                <a:spcPct val="115000"/>
              </a:lnSpc>
              <a:spcBef>
                <a:spcPts val="1000"/>
              </a:spcBef>
              <a:spcAft>
                <a:spcPts val="0"/>
              </a:spcAft>
            </a:pPr>
            <a:r>
              <a:rPr lang="hr-HR" sz="1200" b="1" dirty="0" smtClean="0">
                <a:effectLst/>
                <a:latin typeface="+mn-lt"/>
                <a:ea typeface="Times New Roman"/>
                <a:cs typeface="Times New Roman"/>
              </a:rPr>
              <a:t>Osijek – slavonska metropola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nastao na desnoj obali Drave na mjestu najlakšeg prijelaza preko rijeke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lučka funkcija Drave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na granici Slavonije i Baranje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rimsko naselje </a:t>
            </a:r>
            <a:r>
              <a:rPr lang="hr-HR" sz="1200" dirty="0" err="1" smtClean="0">
                <a:effectLst/>
                <a:latin typeface="+mn-lt"/>
                <a:ea typeface="Calibri"/>
                <a:cs typeface="Times New Roman"/>
              </a:rPr>
              <a:t>Mursa</a:t>
            </a:r>
            <a:r>
              <a:rPr lang="hr-HR" sz="1200" dirty="0" smtClean="0">
                <a:effectLst/>
                <a:latin typeface="+mn-lt"/>
                <a:ea typeface="Calibri"/>
                <a:cs typeface="Times New Roman"/>
              </a:rPr>
              <a:t> – blizina rimskog limesa na Dunavu</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u 12. st se gradi hrvatsko naselje </a:t>
            </a:r>
            <a:r>
              <a:rPr lang="hr-HR" sz="1200" dirty="0" err="1" smtClean="0">
                <a:effectLst/>
                <a:latin typeface="+mn-lt"/>
                <a:ea typeface="Calibri"/>
                <a:cs typeface="Times New Roman"/>
              </a:rPr>
              <a:t>Osek</a:t>
            </a:r>
            <a:r>
              <a:rPr lang="hr-HR" sz="1200" dirty="0" smtClean="0">
                <a:effectLst/>
                <a:latin typeface="+mn-lt"/>
                <a:ea typeface="Calibri"/>
                <a:cs typeface="Times New Roman"/>
              </a:rPr>
              <a:t> – zapadno od </a:t>
            </a:r>
            <a:r>
              <a:rPr lang="hr-HR" sz="1200" dirty="0" err="1" smtClean="0">
                <a:effectLst/>
                <a:latin typeface="+mn-lt"/>
                <a:ea typeface="Calibri"/>
                <a:cs typeface="Times New Roman"/>
              </a:rPr>
              <a:t>Murse</a:t>
            </a:r>
            <a:r>
              <a:rPr lang="hr-HR" sz="1200" dirty="0" smtClean="0">
                <a:effectLst/>
                <a:latin typeface="+mn-lt"/>
                <a:ea typeface="Calibri"/>
                <a:cs typeface="Times New Roman"/>
              </a:rPr>
              <a:t> – trgovačko i obrtničko središte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u 16. st ga ruše Osmanlije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jedan od prvih gradova u Hrvatskoj koji se počinje industrijalizirati (zbog povoljnog prometnog položaja na Dravi)</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nastankom Jugoslavije pa sve do danas ima periferan položaj – sporije se razvija od ostalih </a:t>
            </a:r>
            <a:r>
              <a:rPr lang="hr-HR" sz="1200" dirty="0" err="1" smtClean="0">
                <a:effectLst/>
                <a:latin typeface="+mn-lt"/>
                <a:ea typeface="Calibri"/>
                <a:cs typeface="Times New Roman"/>
              </a:rPr>
              <a:t>makroregionalnih</a:t>
            </a:r>
            <a:r>
              <a:rPr lang="hr-HR" sz="1200" dirty="0" smtClean="0">
                <a:effectLst/>
                <a:latin typeface="+mn-lt"/>
                <a:ea typeface="Calibri"/>
                <a:cs typeface="Times New Roman"/>
              </a:rPr>
              <a:t> središta</a:t>
            </a:r>
          </a:p>
          <a:p>
            <a:pPr marL="342900" lvl="0" indent="-342900">
              <a:lnSpc>
                <a:spcPct val="115000"/>
              </a:lnSpc>
              <a:spcAft>
                <a:spcPts val="1000"/>
              </a:spcAft>
              <a:buFont typeface="Courier New"/>
              <a:buChar char="-"/>
            </a:pPr>
            <a:r>
              <a:rPr lang="hr-HR" sz="1200" dirty="0" smtClean="0">
                <a:effectLst/>
                <a:latin typeface="+mn-lt"/>
                <a:ea typeface="Calibri"/>
                <a:cs typeface="Times New Roman"/>
              </a:rPr>
              <a:t>oko Osijeka nastaju brojna velika sela koja se transformiraju u mješovita naselja – Višnjevac, Tenja, Čepin</a:t>
            </a:r>
          </a:p>
          <a:p>
            <a:pPr marL="342900" lvl="0" indent="-342900">
              <a:lnSpc>
                <a:spcPct val="115000"/>
              </a:lnSpc>
              <a:spcAft>
                <a:spcPts val="1000"/>
              </a:spcAft>
              <a:buFont typeface="Courier New"/>
              <a:buChar char="-"/>
            </a:pPr>
            <a:endParaRPr lang="hr-HR" sz="1200" dirty="0" smtClean="0">
              <a:effectLst/>
              <a:latin typeface="+mn-lt"/>
              <a:ea typeface="Calibri"/>
              <a:cs typeface="Times New Roman"/>
            </a:endParaRPr>
          </a:p>
          <a:p>
            <a:pPr marL="742950" lvl="1" indent="-285750">
              <a:lnSpc>
                <a:spcPct val="115000"/>
              </a:lnSpc>
              <a:spcBef>
                <a:spcPts val="1800"/>
              </a:spcBef>
              <a:spcAft>
                <a:spcPts val="1000"/>
              </a:spcAft>
              <a:buFont typeface="+mj-lt"/>
              <a:buAutoNum type="arabicPeriod"/>
            </a:pPr>
            <a:r>
              <a:rPr lang="hr-HR" sz="1200" b="1" dirty="0" smtClean="0">
                <a:effectLst/>
                <a:latin typeface="+mn-lt"/>
                <a:cs typeface="Times New Roman"/>
              </a:rPr>
              <a:t>Važnost prostornog planiranja</a:t>
            </a:r>
          </a:p>
          <a:p>
            <a:pPr>
              <a:lnSpc>
                <a:spcPct val="115000"/>
              </a:lnSpc>
              <a:spcBef>
                <a:spcPts val="1000"/>
              </a:spcBef>
              <a:spcAft>
                <a:spcPts val="0"/>
              </a:spcAft>
            </a:pPr>
            <a:r>
              <a:rPr lang="hr-HR" sz="1200" b="1" dirty="0" smtClean="0">
                <a:effectLst/>
                <a:latin typeface="+mn-lt"/>
                <a:ea typeface="Times New Roman"/>
                <a:cs typeface="Times New Roman"/>
              </a:rPr>
              <a:t>Prostorno planiranje – uvjet bržeg razvoja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prostorno planiranje je složen i sveobuhvatan proces planskog razvoja prostora s optimalnim vrednovanjem potencijala pojedinih regija kojima se može predvidjeti, planirati i predodrediti ukupan razvoj</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planskim razvojem nastoje se uskladiti funkcije rada, stanovanja te odmora i rekreacije uz poštivanje ekoloških normi</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funkcije prostornog planiranja:</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ubrzanje gospodarskog razvoja na optimalan način koristeći prirodne resurse</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ujednačen gospodarski razvoj svih dijelova države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nacionalno prostorno planiranje uključuje sustave nacionalne važnosti – energetski i prometni sustav te gradnja velikih gospodarskih zona</a:t>
            </a:r>
          </a:p>
          <a:p>
            <a:pPr marL="342900" lvl="0" indent="-342900">
              <a:lnSpc>
                <a:spcPct val="115000"/>
              </a:lnSpc>
              <a:spcAft>
                <a:spcPts val="1000"/>
              </a:spcAft>
              <a:buFont typeface="Courier New"/>
              <a:buChar char="-"/>
            </a:pPr>
            <a:r>
              <a:rPr lang="hr-HR" sz="1200" dirty="0" smtClean="0">
                <a:effectLst/>
                <a:latin typeface="+mn-lt"/>
                <a:ea typeface="Calibri"/>
                <a:cs typeface="Times New Roman"/>
              </a:rPr>
              <a:t>na temelju nacionalnog prostornog plana provodi se planiranje na nižim razinama – regionalnoj i lokalnoj te kratkoročno i dugoročno (ne na kraći rok od 5 godina)</a:t>
            </a:r>
          </a:p>
          <a:p>
            <a:pPr>
              <a:lnSpc>
                <a:spcPct val="115000"/>
              </a:lnSpc>
              <a:spcBef>
                <a:spcPts val="1000"/>
              </a:spcBef>
              <a:spcAft>
                <a:spcPts val="0"/>
              </a:spcAft>
            </a:pPr>
            <a:r>
              <a:rPr lang="hr-HR" sz="1200" b="1" dirty="0" smtClean="0">
                <a:effectLst/>
                <a:latin typeface="+mn-lt"/>
                <a:ea typeface="Times New Roman"/>
                <a:cs typeface="Times New Roman"/>
              </a:rPr>
              <a:t>Revitalizacija ruralnih područja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svrha prostornog planiranja je zaustavljanje iseljavanja seoskog stanovništva (deagrarizacija i deruralizacija)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prostornim planiranjem država pokušava omogućiti bolji životni standard područjima sa većim iseljavanjem – gorska Hrvatska, Banovina, Kordun, sjeveroistočna Istra, dalmatinsko zaleđe</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orijentacija poljoprivrede na tržišno orijentiranu poljoprivredu (konkurentnu) i izgradnja popratne prometne i komunalne infrastrukture na selu</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zadovoljavanje osnovnih potreba stanovništva za školovanjem, zdravstvenom zaštitom</a:t>
            </a:r>
          </a:p>
          <a:p>
            <a:pPr marL="742950" lvl="1" indent="-285750">
              <a:lnSpc>
                <a:spcPct val="115000"/>
              </a:lnSpc>
              <a:spcAft>
                <a:spcPts val="1000"/>
              </a:spcAft>
              <a:buFont typeface="Courier New"/>
              <a:buChar char="-"/>
            </a:pPr>
            <a:r>
              <a:rPr lang="hr-HR" sz="1200" dirty="0" smtClean="0">
                <a:effectLst/>
                <a:latin typeface="+mn-lt"/>
                <a:ea typeface="Calibri"/>
                <a:cs typeface="Times New Roman"/>
              </a:rPr>
              <a:t>razvoj seoskog turizma</a:t>
            </a:r>
          </a:p>
          <a:p>
            <a:pPr>
              <a:lnSpc>
                <a:spcPct val="115000"/>
              </a:lnSpc>
              <a:spcBef>
                <a:spcPts val="1000"/>
              </a:spcBef>
              <a:spcAft>
                <a:spcPts val="0"/>
              </a:spcAft>
            </a:pPr>
            <a:r>
              <a:rPr lang="hr-HR" sz="1200" b="1" dirty="0" smtClean="0">
                <a:effectLst/>
                <a:latin typeface="+mn-lt"/>
                <a:ea typeface="Times New Roman"/>
                <a:cs typeface="Times New Roman"/>
              </a:rPr>
              <a:t>Revitalizacija otoka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potrebno je osigurati bolje životne uvijete na otocima te ih bolje prometno povezat s kopnom</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orijentiranost poljoprivrede na autohtone kulture</a:t>
            </a:r>
          </a:p>
          <a:p>
            <a:pPr marL="342900" lvl="0" indent="-342900">
              <a:lnSpc>
                <a:spcPct val="115000"/>
              </a:lnSpc>
              <a:spcAft>
                <a:spcPts val="1000"/>
              </a:spcAft>
              <a:buFont typeface="Courier New"/>
              <a:buChar char="-"/>
            </a:pPr>
            <a:r>
              <a:rPr lang="hr-HR" sz="1200" dirty="0" smtClean="0">
                <a:effectLst/>
                <a:latin typeface="+mn-lt"/>
                <a:ea typeface="Calibri"/>
                <a:cs typeface="Times New Roman"/>
              </a:rPr>
              <a:t>kontrola turizma radi očuvanja okoliša</a:t>
            </a:r>
          </a:p>
          <a:p>
            <a:pPr>
              <a:lnSpc>
                <a:spcPct val="115000"/>
              </a:lnSpc>
              <a:spcBef>
                <a:spcPts val="1000"/>
              </a:spcBef>
              <a:spcAft>
                <a:spcPts val="0"/>
              </a:spcAft>
            </a:pPr>
            <a:r>
              <a:rPr lang="hr-HR" sz="1200" b="1" dirty="0" smtClean="0">
                <a:effectLst/>
                <a:latin typeface="+mn-lt"/>
                <a:ea typeface="Times New Roman"/>
                <a:cs typeface="Times New Roman"/>
              </a:rPr>
              <a:t>Prostori velikih koncentracija stanovništva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zadaća prostornog planiranja prostora velike koncentracije stanovništva je kontrolirati i zaustaviti neplansko širenje grada prema okolici</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metropolitanska područja u RH:</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Zagreb – Samobor, Zaprešić, Sesvete, Velika Gorica i Dugo Selo</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Split – Trogir, Kaštele, Solin i Omiš</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Rijeka – Lovran, Opatija, Kraljevica, Crikvenica i Omišalj na Krku </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Osijek – Belje, Darda, Višnjevac i </a:t>
            </a:r>
            <a:r>
              <a:rPr lang="hr-HR" sz="1200" dirty="0" err="1" smtClean="0">
                <a:effectLst/>
                <a:latin typeface="+mn-lt"/>
                <a:ea typeface="Calibri"/>
                <a:cs typeface="Times New Roman"/>
              </a:rPr>
              <a:t>Josipovac</a:t>
            </a:r>
            <a:endParaRPr lang="hr-HR" sz="1200" dirty="0" smtClean="0">
              <a:effectLst/>
              <a:latin typeface="+mn-lt"/>
              <a:ea typeface="Calibri"/>
              <a:cs typeface="Times New Roman"/>
            </a:endParaRPr>
          </a:p>
          <a:p>
            <a:pPr marL="342900" lvl="0" indent="-342900">
              <a:lnSpc>
                <a:spcPct val="115000"/>
              </a:lnSpc>
              <a:spcAft>
                <a:spcPts val="0"/>
              </a:spcAft>
              <a:buFont typeface="Courier New"/>
              <a:buChar char="-"/>
            </a:pPr>
            <a:r>
              <a:rPr lang="hr-HR" sz="1200" dirty="0" smtClean="0">
                <a:effectLst/>
                <a:latin typeface="+mn-lt"/>
                <a:ea typeface="Calibri"/>
                <a:cs typeface="Times New Roman"/>
              </a:rPr>
              <a:t>gradske koncentracije:</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Varaždin – Čakovec</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Vukovar – Vinkovci</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Sisak – Petrinja</a:t>
            </a:r>
          </a:p>
          <a:p>
            <a:pPr marL="742950" lvl="1" indent="-285750">
              <a:lnSpc>
                <a:spcPct val="115000"/>
              </a:lnSpc>
              <a:spcAft>
                <a:spcPts val="1000"/>
              </a:spcAft>
              <a:buFont typeface="Courier New"/>
              <a:buChar char="-"/>
            </a:pPr>
            <a:r>
              <a:rPr lang="hr-HR" sz="1200" dirty="0" smtClean="0">
                <a:effectLst/>
                <a:latin typeface="+mn-lt"/>
                <a:ea typeface="Calibri"/>
                <a:cs typeface="Times New Roman"/>
              </a:rPr>
              <a:t>Karlovac – Duga Resa</a:t>
            </a:r>
          </a:p>
        </p:txBody>
      </p:sp>
      <p:sp>
        <p:nvSpPr>
          <p:cNvPr id="33796" name="Rezervirano mjesto broja slajd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90BDE3-F717-461D-B389-D07E52634F62}" type="slidenum">
              <a:rPr lang="hr-HR" altLang="sr-Latn-RS" smtClean="0"/>
              <a:pPr eaLnBrk="1" hangingPunct="1"/>
              <a:t>9</a:t>
            </a:fld>
            <a:endParaRPr lang="hr-HR" altLang="sr-Latn-R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zervirano mjesto slike slajd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zervirano mjesto bilježaka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742950" lvl="1" indent="-285750">
              <a:lnSpc>
                <a:spcPct val="115000"/>
              </a:lnSpc>
              <a:spcBef>
                <a:spcPts val="1800"/>
              </a:spcBef>
              <a:spcAft>
                <a:spcPts val="1000"/>
              </a:spcAft>
              <a:buFont typeface="+mj-lt"/>
              <a:buAutoNum type="arabicPeriod"/>
            </a:pPr>
            <a:r>
              <a:rPr lang="hr-HR" sz="1200" b="1" dirty="0" smtClean="0">
                <a:effectLst/>
                <a:latin typeface="+mn-lt"/>
                <a:cs typeface="Times New Roman"/>
              </a:rPr>
              <a:t>Razvoj urbane mreže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gradovi su veća, gusto naseljena područja čije se stanovništvo bavi pretežno sekundarnim i tercijarnim djelatnostima</a:t>
            </a:r>
          </a:p>
          <a:p>
            <a:pPr marL="342900" lvl="0" indent="-342900">
              <a:lnSpc>
                <a:spcPct val="115000"/>
              </a:lnSpc>
              <a:spcAft>
                <a:spcPts val="1000"/>
              </a:spcAft>
              <a:buFont typeface="Courier New"/>
              <a:buChar char="-"/>
            </a:pPr>
            <a:r>
              <a:rPr lang="hr-HR" sz="1200" dirty="0" smtClean="0">
                <a:effectLst/>
                <a:latin typeface="+mn-lt"/>
                <a:ea typeface="Calibri"/>
                <a:cs typeface="Times New Roman"/>
              </a:rPr>
              <a:t>gradovi su novijeg postanka od sela (jer se sekundarne i tercijarne djelatnosti javljaju kasnije u povijesti)</a:t>
            </a:r>
          </a:p>
          <a:p>
            <a:pPr>
              <a:lnSpc>
                <a:spcPct val="115000"/>
              </a:lnSpc>
              <a:spcBef>
                <a:spcPts val="1000"/>
              </a:spcBef>
              <a:spcAft>
                <a:spcPts val="0"/>
              </a:spcAft>
            </a:pPr>
            <a:r>
              <a:rPr lang="hr-HR" sz="1200" b="1" dirty="0" smtClean="0">
                <a:effectLst/>
                <a:latin typeface="+mn-lt"/>
                <a:ea typeface="Times New Roman"/>
                <a:cs typeface="Times New Roman"/>
              </a:rPr>
              <a:t>Antička urbana mreža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prvi gradovi na području Hrvatske izgrađeni su u antičko doba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najprije je urbanizirana Dalmacija – grčka kolonizacija prije 2000 do 3000 godina – </a:t>
            </a:r>
            <a:r>
              <a:rPr lang="hr-HR" sz="1200" dirty="0" err="1" smtClean="0">
                <a:effectLst/>
                <a:latin typeface="+mn-lt"/>
                <a:ea typeface="Calibri"/>
                <a:cs typeface="Times New Roman"/>
              </a:rPr>
              <a:t>Issa</a:t>
            </a:r>
            <a:r>
              <a:rPr lang="hr-HR" sz="1200" dirty="0" smtClean="0">
                <a:effectLst/>
                <a:latin typeface="+mn-lt"/>
                <a:ea typeface="Calibri"/>
                <a:cs typeface="Times New Roman"/>
              </a:rPr>
              <a:t> na Visu, </a:t>
            </a:r>
            <a:r>
              <a:rPr lang="hr-HR" sz="1200" dirty="0" err="1" smtClean="0">
                <a:effectLst/>
                <a:latin typeface="+mn-lt"/>
                <a:ea typeface="Calibri"/>
                <a:cs typeface="Times New Roman"/>
              </a:rPr>
              <a:t>Pharos</a:t>
            </a:r>
            <a:r>
              <a:rPr lang="hr-HR" sz="1200" dirty="0" smtClean="0">
                <a:effectLst/>
                <a:latin typeface="+mn-lt"/>
                <a:ea typeface="Calibri"/>
                <a:cs typeface="Times New Roman"/>
              </a:rPr>
              <a:t> (Stari Grad) na Hvaru, </a:t>
            </a:r>
            <a:r>
              <a:rPr lang="hr-HR" sz="1200" dirty="0" err="1" smtClean="0">
                <a:effectLst/>
                <a:latin typeface="+mn-lt"/>
                <a:ea typeface="Calibri"/>
                <a:cs typeface="Times New Roman"/>
              </a:rPr>
              <a:t>Tragurij</a:t>
            </a:r>
            <a:r>
              <a:rPr lang="hr-HR" sz="1200" dirty="0" smtClean="0">
                <a:effectLst/>
                <a:latin typeface="+mn-lt"/>
                <a:ea typeface="Calibri"/>
                <a:cs typeface="Times New Roman"/>
              </a:rPr>
              <a:t> (Trogir), </a:t>
            </a:r>
            <a:r>
              <a:rPr lang="hr-HR" sz="1200" dirty="0" err="1" smtClean="0">
                <a:effectLst/>
                <a:latin typeface="+mn-lt"/>
                <a:ea typeface="Calibri"/>
                <a:cs typeface="Times New Roman"/>
              </a:rPr>
              <a:t>Epetij</a:t>
            </a:r>
            <a:r>
              <a:rPr lang="hr-HR" sz="1200" dirty="0" smtClean="0">
                <a:effectLst/>
                <a:latin typeface="+mn-lt"/>
                <a:ea typeface="Calibri"/>
                <a:cs typeface="Times New Roman"/>
              </a:rPr>
              <a:t> (Stobreč)</a:t>
            </a:r>
          </a:p>
          <a:p>
            <a:pPr marL="342900" lvl="0" indent="-342900">
              <a:lnSpc>
                <a:spcPct val="115000"/>
              </a:lnSpc>
              <a:spcAft>
                <a:spcPts val="0"/>
              </a:spcAft>
              <a:buFont typeface="Courier New"/>
              <a:buChar char="-"/>
            </a:pPr>
            <a:r>
              <a:rPr lang="hr-HR" sz="1200" dirty="0" err="1" smtClean="0">
                <a:effectLst/>
                <a:latin typeface="+mn-lt"/>
                <a:ea typeface="Calibri"/>
                <a:cs typeface="Times New Roman"/>
              </a:rPr>
              <a:t>Delimati</a:t>
            </a:r>
            <a:r>
              <a:rPr lang="hr-HR" sz="1200" dirty="0" smtClean="0">
                <a:effectLst/>
                <a:latin typeface="+mn-lt"/>
                <a:ea typeface="Calibri"/>
                <a:cs typeface="Times New Roman"/>
              </a:rPr>
              <a:t> – Salona (Solin)</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kasnije dolaze Rimljani koji grade većinu gradova na obali</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slabije je bio urbaniziran kontinentalni dio radi žešćeg otpora Ilira</a:t>
            </a:r>
          </a:p>
          <a:p>
            <a:pPr marL="342900" lvl="0" indent="-342900">
              <a:lnSpc>
                <a:spcPct val="115000"/>
              </a:lnSpc>
              <a:spcAft>
                <a:spcPts val="1000"/>
              </a:spcAft>
              <a:buFont typeface="Courier New"/>
              <a:buChar char="-"/>
            </a:pPr>
            <a:r>
              <a:rPr lang="hr-HR" sz="1200" dirty="0" smtClean="0">
                <a:effectLst/>
                <a:latin typeface="+mn-lt"/>
                <a:ea typeface="Calibri"/>
                <a:cs typeface="Times New Roman"/>
              </a:rPr>
              <a:t>Rimljani grade </a:t>
            </a:r>
            <a:r>
              <a:rPr lang="hr-HR" sz="1200" dirty="0" err="1" smtClean="0">
                <a:effectLst/>
                <a:latin typeface="+mn-lt"/>
                <a:ea typeface="Calibri"/>
                <a:cs typeface="Times New Roman"/>
              </a:rPr>
              <a:t>Sisciu</a:t>
            </a:r>
            <a:r>
              <a:rPr lang="hr-HR" sz="1200" dirty="0" smtClean="0">
                <a:effectLst/>
                <a:latin typeface="+mn-lt"/>
                <a:ea typeface="Calibri"/>
                <a:cs typeface="Times New Roman"/>
              </a:rPr>
              <a:t> (Sisak) – najvažniji grad u provinciji Panoniji i Salona u provinciji Dalmaciji</a:t>
            </a:r>
          </a:p>
          <a:p>
            <a:pPr>
              <a:lnSpc>
                <a:spcPct val="115000"/>
              </a:lnSpc>
              <a:spcBef>
                <a:spcPts val="1000"/>
              </a:spcBef>
              <a:spcAft>
                <a:spcPts val="0"/>
              </a:spcAft>
            </a:pPr>
            <a:r>
              <a:rPr lang="hr-HR" sz="1200" b="1" dirty="0" smtClean="0">
                <a:effectLst/>
                <a:latin typeface="+mn-lt"/>
                <a:ea typeface="Times New Roman"/>
                <a:cs typeface="Times New Roman"/>
              </a:rPr>
              <a:t>Srednjovjekovna urbanizacija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propadaju rimski gradovi i jača ruralizacija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srednji vijek nije pogodan za nastanak gradova radi nepostojanja država, nesigurnosti i feudalne anarhije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provale barbara sa istoka, velike seobe naroda u 7. st – na hrvatski prostor dolazi slavensko stanovništvo koje nema urbane tradicije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s pojavom kršćanstva na ovim krajevima dolazi do srednjovjekovne urbanizacije – mreža biskupskih i nadbiskupskih centara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samostani i burgovi – jezgre nove urbane mreže</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nastaju mnogi gradovi, posebno u panonskoj Hrvatskoj – neki od njih postaju slobodni kraljevski gradovi</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srednjovjekovni gradovi su imali nepravilnu strukturu, krivudave ulice i bez osnovne infrastrukture te sa malim brojem stanovnika</a:t>
            </a:r>
          </a:p>
          <a:p>
            <a:pPr marL="342900" lvl="0" indent="-342900">
              <a:lnSpc>
                <a:spcPct val="115000"/>
              </a:lnSpc>
              <a:spcAft>
                <a:spcPts val="1000"/>
              </a:spcAft>
              <a:buFont typeface="Courier New"/>
              <a:buChar char="-"/>
            </a:pPr>
            <a:r>
              <a:rPr lang="hr-HR" sz="1200" dirty="0" smtClean="0">
                <a:effectLst/>
                <a:latin typeface="+mn-lt"/>
                <a:ea typeface="Calibri"/>
                <a:cs typeface="Times New Roman"/>
              </a:rPr>
              <a:t>uz burgove i samostane nastaju sajmišta</a:t>
            </a:r>
          </a:p>
          <a:p>
            <a:pPr>
              <a:lnSpc>
                <a:spcPct val="115000"/>
              </a:lnSpc>
              <a:spcBef>
                <a:spcPts val="1000"/>
              </a:spcBef>
              <a:spcAft>
                <a:spcPts val="0"/>
              </a:spcAft>
            </a:pPr>
            <a:r>
              <a:rPr lang="hr-HR" sz="1200" b="1" dirty="0" smtClean="0">
                <a:effectLst/>
                <a:latin typeface="+mn-lt"/>
                <a:ea typeface="Times New Roman"/>
                <a:cs typeface="Times New Roman"/>
              </a:rPr>
              <a:t>Industrija – poticaj razvoju gradova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veliku ulogu u nastanku modernih industrijskih gradova imala je </a:t>
            </a:r>
            <a:r>
              <a:rPr lang="hr-HR" sz="1200" b="1" dirty="0" smtClean="0">
                <a:effectLst/>
                <a:latin typeface="+mn-lt"/>
                <a:ea typeface="Calibri"/>
                <a:cs typeface="Times New Roman"/>
              </a:rPr>
              <a:t>željeznica</a:t>
            </a:r>
            <a:endParaRPr lang="hr-HR" sz="1200" dirty="0" smtClean="0">
              <a:effectLst/>
              <a:latin typeface="+mn-lt"/>
              <a:ea typeface="Calibri"/>
              <a:cs typeface="Times New Roman"/>
            </a:endParaRPr>
          </a:p>
          <a:p>
            <a:pPr marL="342900" lvl="0" indent="-342900">
              <a:lnSpc>
                <a:spcPct val="115000"/>
              </a:lnSpc>
              <a:spcAft>
                <a:spcPts val="0"/>
              </a:spcAft>
              <a:buFont typeface="Courier New"/>
              <a:buChar char="-"/>
            </a:pPr>
            <a:r>
              <a:rPr lang="hr-HR" sz="1200" dirty="0" smtClean="0">
                <a:effectLst/>
                <a:latin typeface="+mn-lt"/>
                <a:ea typeface="Calibri"/>
                <a:cs typeface="Times New Roman"/>
              </a:rPr>
              <a:t>industrijski gradovi naglo rastu površinom i brojem stanovnika – grade se tvornice i skladišta</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u industrijskom razdoblju stvorena je današnja mreža gradova u Hrvatskoj – 128 gradova</a:t>
            </a:r>
          </a:p>
          <a:p>
            <a:pPr marL="228600">
              <a:lnSpc>
                <a:spcPct val="115000"/>
              </a:lnSpc>
              <a:spcAft>
                <a:spcPts val="0"/>
              </a:spcAft>
            </a:pPr>
            <a:r>
              <a:rPr lang="hr-HR" sz="1200" dirty="0" smtClean="0">
                <a:effectLst/>
                <a:latin typeface="+mn-lt"/>
                <a:ea typeface="Calibri"/>
                <a:cs typeface="Times New Roman"/>
              </a:rPr>
              <a:t> </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status grada određuje se ustavom i zakonom</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kriterij određivanja grada u RH:</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broj stanovnika</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urbana tradicija i fizionomija naselja</a:t>
            </a:r>
          </a:p>
          <a:p>
            <a:pPr marL="742950" lvl="1" indent="-285750">
              <a:lnSpc>
                <a:spcPct val="115000"/>
              </a:lnSpc>
              <a:spcAft>
                <a:spcPts val="0"/>
              </a:spcAft>
              <a:buFont typeface="Courier New"/>
              <a:buChar char="-"/>
            </a:pPr>
            <a:r>
              <a:rPr lang="hr-HR" sz="1200" dirty="0" smtClean="0">
                <a:effectLst/>
                <a:latin typeface="+mn-lt"/>
                <a:ea typeface="Calibri"/>
                <a:cs typeface="Times New Roman"/>
              </a:rPr>
              <a:t>udio stanovnika zaposlenih van primarnih djelatnosti</a:t>
            </a:r>
          </a:p>
          <a:p>
            <a:pPr marL="342900" lvl="0" indent="-342900">
              <a:lnSpc>
                <a:spcPct val="115000"/>
              </a:lnSpc>
              <a:spcAft>
                <a:spcPts val="0"/>
              </a:spcAft>
              <a:buFont typeface="Courier New"/>
              <a:buChar char="-"/>
            </a:pPr>
            <a:r>
              <a:rPr lang="hr-HR" sz="1200" dirty="0" smtClean="0">
                <a:effectLst/>
                <a:latin typeface="+mn-lt"/>
                <a:ea typeface="Calibri"/>
                <a:cs typeface="Times New Roman"/>
              </a:rPr>
              <a:t>pri određivanju statusa grada u obzir se uzimaju povijesne i prirodne okolnosti, specifičnost prostora i suvremeni trendovi razvoja gradova</a:t>
            </a:r>
          </a:p>
          <a:p>
            <a:pPr marL="342900" lvl="0" indent="-342900">
              <a:lnSpc>
                <a:spcPct val="115000"/>
              </a:lnSpc>
              <a:spcAft>
                <a:spcPts val="1000"/>
              </a:spcAft>
              <a:buFont typeface="Courier New"/>
              <a:buChar char="-"/>
            </a:pPr>
            <a:r>
              <a:rPr lang="hr-HR" sz="1200" dirty="0" smtClean="0">
                <a:effectLst/>
                <a:latin typeface="+mn-lt"/>
                <a:ea typeface="Calibri"/>
                <a:cs typeface="Times New Roman"/>
              </a:rPr>
              <a:t>u Hrvatskoj se razlikuju veliki, srednji i mali gradovi</a:t>
            </a:r>
          </a:p>
          <a:p>
            <a:pPr>
              <a:buFontTx/>
              <a:buNone/>
            </a:pPr>
            <a:endParaRPr lang="hr-HR" altLang="sr-Latn-RS" dirty="0" smtClean="0"/>
          </a:p>
        </p:txBody>
      </p:sp>
      <p:sp>
        <p:nvSpPr>
          <p:cNvPr id="33796" name="Rezervirano mjesto broja slajda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90BDE3-F717-461D-B389-D07E52634F62}" type="slidenum">
              <a:rPr lang="hr-HR" altLang="sr-Latn-RS" smtClean="0"/>
              <a:pPr eaLnBrk="1" hangingPunct="1"/>
              <a:t>11</a:t>
            </a:fld>
            <a:endParaRPr lang="hr-HR" altLang="sr-Latn-R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sp>
        <p:nvSpPr>
          <p:cNvPr id="2" name="Naslov 1"/>
          <p:cNvSpPr>
            <a:spLocks noGrp="1"/>
          </p:cNvSpPr>
          <p:nvPr>
            <p:ph type="ctrTitle"/>
          </p:nvPr>
        </p:nvSpPr>
        <p:spPr>
          <a:xfrm>
            <a:off x="685800" y="2130425"/>
            <a:ext cx="7772400" cy="1470025"/>
          </a:xfrm>
        </p:spPr>
        <p:txBody>
          <a:bodyPr/>
          <a:lstStyle/>
          <a:p>
            <a:r>
              <a:rPr lang="hr-HR" smtClean="0"/>
              <a:t>Kliknite da biste uredili stil naslova matrice</a:t>
            </a:r>
            <a:endParaRPr lang="hr-HR"/>
          </a:p>
        </p:txBody>
      </p:sp>
      <p:sp>
        <p:nvSpPr>
          <p:cNvPr id="3" name="Podnaslov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r-HR" smtClean="0"/>
              <a:t>Kliknite da biste uredili stil podnaslova matrice</a:t>
            </a:r>
            <a:endParaRPr lang="hr-HR"/>
          </a:p>
        </p:txBody>
      </p:sp>
      <p:sp>
        <p:nvSpPr>
          <p:cNvPr id="4" name="Rezervirano mjesto datuma 3"/>
          <p:cNvSpPr>
            <a:spLocks noGrp="1"/>
          </p:cNvSpPr>
          <p:nvPr>
            <p:ph type="dt" sz="half" idx="10"/>
          </p:nvPr>
        </p:nvSpPr>
        <p:spPr>
          <a:xfrm>
            <a:off x="457200" y="6356350"/>
            <a:ext cx="2133600" cy="365125"/>
          </a:xfrm>
          <a:prstGeom prst="rect">
            <a:avLst/>
          </a:prstGeom>
        </p:spPr>
        <p:txBody>
          <a:bodyPr/>
          <a:lstStyle/>
          <a:p>
            <a:fld id="{FDC1A071-2A74-455A-A49A-8BB21E4AC2F6}" type="datetimeFigureOut">
              <a:rPr lang="sr-Latn-CS" smtClean="0">
                <a:solidFill>
                  <a:prstClr val="black"/>
                </a:solidFill>
              </a:rPr>
              <a:pPr/>
              <a:t>24.1.2017.</a:t>
            </a:fld>
            <a:endParaRPr lang="hr-HR">
              <a:solidFill>
                <a:prstClr val="black"/>
              </a:solidFill>
            </a:endParaRPr>
          </a:p>
        </p:txBody>
      </p:sp>
      <p:sp>
        <p:nvSpPr>
          <p:cNvPr id="5" name="Rezervirano mjesto podnožja 4"/>
          <p:cNvSpPr>
            <a:spLocks noGrp="1"/>
          </p:cNvSpPr>
          <p:nvPr>
            <p:ph type="ftr" sz="quarter" idx="11"/>
          </p:nvPr>
        </p:nvSpPr>
        <p:spPr>
          <a:xfrm>
            <a:off x="3124200" y="6356350"/>
            <a:ext cx="2895600" cy="365125"/>
          </a:xfrm>
          <a:prstGeom prst="rect">
            <a:avLst/>
          </a:prstGeom>
        </p:spPr>
        <p:txBody>
          <a:bodyPr/>
          <a:lstStyle/>
          <a:p>
            <a:endParaRPr lang="hr-HR">
              <a:solidFill>
                <a:prstClr val="black"/>
              </a:solidFill>
            </a:endParaRPr>
          </a:p>
        </p:txBody>
      </p:sp>
      <p:sp>
        <p:nvSpPr>
          <p:cNvPr id="6" name="Rezervirano mjesto broja slajda 5"/>
          <p:cNvSpPr>
            <a:spLocks noGrp="1"/>
          </p:cNvSpPr>
          <p:nvPr>
            <p:ph type="sldNum" sz="quarter" idx="12"/>
          </p:nvPr>
        </p:nvSpPr>
        <p:spPr>
          <a:xfrm>
            <a:off x="6553200" y="6356350"/>
            <a:ext cx="2133600" cy="365125"/>
          </a:xfrm>
          <a:prstGeom prst="rect">
            <a:avLst/>
          </a:prstGeom>
        </p:spPr>
        <p:txBody>
          <a:bodyPr/>
          <a:lstStyle/>
          <a:p>
            <a:fld id="{6FDD72BF-B849-4E00-8E72-529104776363}" type="slidenum">
              <a:rPr lang="hr-HR" smtClean="0">
                <a:solidFill>
                  <a:prstClr val="black"/>
                </a:solidFill>
              </a:rPr>
              <a:pPr/>
              <a:t>‹#›</a:t>
            </a:fld>
            <a:endParaRPr lang="hr-HR">
              <a:solidFill>
                <a:prstClr val="black"/>
              </a:solidFill>
            </a:endParaRPr>
          </a:p>
        </p:txBody>
      </p:sp>
    </p:spTree>
    <p:extLst>
      <p:ext uri="{BB962C8B-B14F-4D97-AF65-F5344CB8AC3E}">
        <p14:creationId xmlns:p14="http://schemas.microsoft.com/office/powerpoint/2010/main" val="290117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Sadržaj s opisom">
    <p:spTree>
      <p:nvGrpSpPr>
        <p:cNvPr id="1" name=""/>
        <p:cNvGrpSpPr/>
        <p:nvPr/>
      </p:nvGrpSpPr>
      <p:grpSpPr>
        <a:xfrm>
          <a:off x="0" y="0"/>
          <a:ext cx="0" cy="0"/>
          <a:chOff x="0" y="0"/>
          <a:chExt cx="0" cy="0"/>
        </a:xfrm>
      </p:grpSpPr>
      <p:sp>
        <p:nvSpPr>
          <p:cNvPr id="2" name="Naslov 1"/>
          <p:cNvSpPr>
            <a:spLocks noGrp="1"/>
          </p:cNvSpPr>
          <p:nvPr>
            <p:ph type="title"/>
          </p:nvPr>
        </p:nvSpPr>
        <p:spPr>
          <a:xfrm>
            <a:off x="457200" y="273050"/>
            <a:ext cx="3008313" cy="1162050"/>
          </a:xfrm>
        </p:spPr>
        <p:txBody>
          <a:bodyPr anchor="b"/>
          <a:lstStyle>
            <a:lvl1pPr algn="l">
              <a:defRPr sz="2000" b="1"/>
            </a:lvl1pPr>
          </a:lstStyle>
          <a:p>
            <a:r>
              <a:rPr lang="hr-HR" smtClean="0"/>
              <a:t>Kliknite da biste uredili stil naslova matrice</a:t>
            </a:r>
            <a:endParaRPr lang="hr-HR"/>
          </a:p>
        </p:txBody>
      </p:sp>
      <p:sp>
        <p:nvSpPr>
          <p:cNvPr id="3" name="Rezervirano mjesto sadržaja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r-HR" smtClean="0"/>
              <a:t>Kliknite da biste uredili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teksta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Kliknite da biste uredili stilove teksta matrice</a:t>
            </a:r>
          </a:p>
        </p:txBody>
      </p:sp>
      <p:sp>
        <p:nvSpPr>
          <p:cNvPr id="5" name="Rezervirano mjesto datuma 4"/>
          <p:cNvSpPr>
            <a:spLocks noGrp="1"/>
          </p:cNvSpPr>
          <p:nvPr>
            <p:ph type="dt" sz="half" idx="10"/>
          </p:nvPr>
        </p:nvSpPr>
        <p:spPr>
          <a:xfrm>
            <a:off x="457200" y="6356350"/>
            <a:ext cx="2133600" cy="365125"/>
          </a:xfrm>
          <a:prstGeom prst="rect">
            <a:avLst/>
          </a:prstGeom>
        </p:spPr>
        <p:txBody>
          <a:bodyPr/>
          <a:lstStyle/>
          <a:p>
            <a:fld id="{FDC1A071-2A74-455A-A49A-8BB21E4AC2F6}" type="datetimeFigureOut">
              <a:rPr lang="sr-Latn-CS" smtClean="0">
                <a:solidFill>
                  <a:prstClr val="black"/>
                </a:solidFill>
              </a:rPr>
              <a:pPr/>
              <a:t>24.1.2017.</a:t>
            </a:fld>
            <a:endParaRPr lang="hr-HR">
              <a:solidFill>
                <a:prstClr val="black"/>
              </a:solidFill>
            </a:endParaRPr>
          </a:p>
        </p:txBody>
      </p:sp>
      <p:sp>
        <p:nvSpPr>
          <p:cNvPr id="6" name="Rezervirano mjesto podnožja 5"/>
          <p:cNvSpPr>
            <a:spLocks noGrp="1"/>
          </p:cNvSpPr>
          <p:nvPr>
            <p:ph type="ftr" sz="quarter" idx="11"/>
          </p:nvPr>
        </p:nvSpPr>
        <p:spPr>
          <a:xfrm>
            <a:off x="3124200" y="6356350"/>
            <a:ext cx="2895600" cy="365125"/>
          </a:xfrm>
          <a:prstGeom prst="rect">
            <a:avLst/>
          </a:prstGeom>
        </p:spPr>
        <p:txBody>
          <a:bodyPr/>
          <a:lstStyle/>
          <a:p>
            <a:endParaRPr lang="hr-HR">
              <a:solidFill>
                <a:prstClr val="black"/>
              </a:solidFill>
            </a:endParaRPr>
          </a:p>
        </p:txBody>
      </p:sp>
      <p:sp>
        <p:nvSpPr>
          <p:cNvPr id="7" name="Rezervirano mjesto broja slajda 6"/>
          <p:cNvSpPr>
            <a:spLocks noGrp="1"/>
          </p:cNvSpPr>
          <p:nvPr>
            <p:ph type="sldNum" sz="quarter" idx="12"/>
          </p:nvPr>
        </p:nvSpPr>
        <p:spPr>
          <a:xfrm>
            <a:off x="6553200" y="6356350"/>
            <a:ext cx="2133600" cy="365125"/>
          </a:xfrm>
          <a:prstGeom prst="rect">
            <a:avLst/>
          </a:prstGeom>
        </p:spPr>
        <p:txBody>
          <a:bodyPr/>
          <a:lstStyle/>
          <a:p>
            <a:fld id="{6FDD72BF-B849-4E00-8E72-529104776363}" type="slidenum">
              <a:rPr lang="hr-HR" smtClean="0">
                <a:solidFill>
                  <a:prstClr val="black"/>
                </a:solidFill>
              </a:rPr>
              <a:pPr/>
              <a:t>‹#›</a:t>
            </a:fld>
            <a:endParaRPr lang="hr-HR">
              <a:solidFill>
                <a:prstClr val="black"/>
              </a:solidFill>
            </a:endParaRPr>
          </a:p>
        </p:txBody>
      </p:sp>
    </p:spTree>
    <p:extLst>
      <p:ext uri="{BB962C8B-B14F-4D97-AF65-F5344CB8AC3E}">
        <p14:creationId xmlns:p14="http://schemas.microsoft.com/office/powerpoint/2010/main" val="226960469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Slika s opisom">
    <p:spTree>
      <p:nvGrpSpPr>
        <p:cNvPr id="1" name=""/>
        <p:cNvGrpSpPr/>
        <p:nvPr/>
      </p:nvGrpSpPr>
      <p:grpSpPr>
        <a:xfrm>
          <a:off x="0" y="0"/>
          <a:ext cx="0" cy="0"/>
          <a:chOff x="0" y="0"/>
          <a:chExt cx="0" cy="0"/>
        </a:xfrm>
      </p:grpSpPr>
      <p:sp>
        <p:nvSpPr>
          <p:cNvPr id="2" name="Naslov 1"/>
          <p:cNvSpPr>
            <a:spLocks noGrp="1"/>
          </p:cNvSpPr>
          <p:nvPr>
            <p:ph type="title"/>
          </p:nvPr>
        </p:nvSpPr>
        <p:spPr>
          <a:xfrm>
            <a:off x="1792288" y="4800600"/>
            <a:ext cx="5486400" cy="566738"/>
          </a:xfrm>
        </p:spPr>
        <p:txBody>
          <a:bodyPr anchor="b"/>
          <a:lstStyle>
            <a:lvl1pPr algn="l">
              <a:defRPr sz="2000" b="1"/>
            </a:lvl1pPr>
          </a:lstStyle>
          <a:p>
            <a:r>
              <a:rPr lang="hr-HR" smtClean="0"/>
              <a:t>Kliknite da biste uredili stil naslova matrice</a:t>
            </a:r>
            <a:endParaRPr lang="hr-HR"/>
          </a:p>
        </p:txBody>
      </p:sp>
      <p:sp>
        <p:nvSpPr>
          <p:cNvPr id="3" name="Rezervirano mjesto slik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r-HR"/>
          </a:p>
        </p:txBody>
      </p:sp>
      <p:sp>
        <p:nvSpPr>
          <p:cNvPr id="4" name="Rezervirano mjesto teksta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Kliknite da biste uredili stilove teksta matrice</a:t>
            </a:r>
          </a:p>
        </p:txBody>
      </p:sp>
      <p:sp>
        <p:nvSpPr>
          <p:cNvPr id="5" name="Rezervirano mjesto datuma 4"/>
          <p:cNvSpPr>
            <a:spLocks noGrp="1"/>
          </p:cNvSpPr>
          <p:nvPr>
            <p:ph type="dt" sz="half" idx="10"/>
          </p:nvPr>
        </p:nvSpPr>
        <p:spPr>
          <a:xfrm>
            <a:off x="457200" y="6356350"/>
            <a:ext cx="2133600" cy="365125"/>
          </a:xfrm>
          <a:prstGeom prst="rect">
            <a:avLst/>
          </a:prstGeom>
        </p:spPr>
        <p:txBody>
          <a:bodyPr/>
          <a:lstStyle/>
          <a:p>
            <a:fld id="{FDC1A071-2A74-455A-A49A-8BB21E4AC2F6}" type="datetimeFigureOut">
              <a:rPr lang="sr-Latn-CS" smtClean="0">
                <a:solidFill>
                  <a:prstClr val="black"/>
                </a:solidFill>
              </a:rPr>
              <a:pPr/>
              <a:t>24.1.2017.</a:t>
            </a:fld>
            <a:endParaRPr lang="hr-HR">
              <a:solidFill>
                <a:prstClr val="black"/>
              </a:solidFill>
            </a:endParaRPr>
          </a:p>
        </p:txBody>
      </p:sp>
      <p:sp>
        <p:nvSpPr>
          <p:cNvPr id="6" name="Rezervirano mjesto podnožja 5"/>
          <p:cNvSpPr>
            <a:spLocks noGrp="1"/>
          </p:cNvSpPr>
          <p:nvPr>
            <p:ph type="ftr" sz="quarter" idx="11"/>
          </p:nvPr>
        </p:nvSpPr>
        <p:spPr>
          <a:xfrm>
            <a:off x="3124200" y="6356350"/>
            <a:ext cx="2895600" cy="365125"/>
          </a:xfrm>
          <a:prstGeom prst="rect">
            <a:avLst/>
          </a:prstGeom>
        </p:spPr>
        <p:txBody>
          <a:bodyPr/>
          <a:lstStyle/>
          <a:p>
            <a:endParaRPr lang="hr-HR">
              <a:solidFill>
                <a:prstClr val="black"/>
              </a:solidFill>
            </a:endParaRPr>
          </a:p>
        </p:txBody>
      </p:sp>
      <p:sp>
        <p:nvSpPr>
          <p:cNvPr id="7" name="Rezervirano mjesto broja slajda 6"/>
          <p:cNvSpPr>
            <a:spLocks noGrp="1"/>
          </p:cNvSpPr>
          <p:nvPr>
            <p:ph type="sldNum" sz="quarter" idx="12"/>
          </p:nvPr>
        </p:nvSpPr>
        <p:spPr>
          <a:xfrm>
            <a:off x="6553200" y="6356350"/>
            <a:ext cx="2133600" cy="365125"/>
          </a:xfrm>
          <a:prstGeom prst="rect">
            <a:avLst/>
          </a:prstGeom>
        </p:spPr>
        <p:txBody>
          <a:bodyPr/>
          <a:lstStyle/>
          <a:p>
            <a:fld id="{6FDD72BF-B849-4E00-8E72-529104776363}" type="slidenum">
              <a:rPr lang="hr-HR" smtClean="0">
                <a:solidFill>
                  <a:prstClr val="black"/>
                </a:solidFill>
              </a:rPr>
              <a:pPr/>
              <a:t>‹#›</a:t>
            </a:fld>
            <a:endParaRPr lang="hr-HR">
              <a:solidFill>
                <a:prstClr val="black"/>
              </a:solidFill>
            </a:endParaRPr>
          </a:p>
        </p:txBody>
      </p:sp>
    </p:spTree>
    <p:extLst>
      <p:ext uri="{BB962C8B-B14F-4D97-AF65-F5344CB8AC3E}">
        <p14:creationId xmlns:p14="http://schemas.microsoft.com/office/powerpoint/2010/main" val="39759452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Kliknite da biste uredili stil naslova matrice</a:t>
            </a:r>
            <a:endParaRPr lang="hr-HR"/>
          </a:p>
        </p:txBody>
      </p:sp>
      <p:sp>
        <p:nvSpPr>
          <p:cNvPr id="3" name="Rezervirano mjesto okomitog teksta 2"/>
          <p:cNvSpPr>
            <a:spLocks noGrp="1"/>
          </p:cNvSpPr>
          <p:nvPr>
            <p:ph type="body" orient="vert" idx="1"/>
          </p:nvPr>
        </p:nvSpPr>
        <p:spPr/>
        <p:txBody>
          <a:bodyPr vert="eaVert"/>
          <a:lstStyle/>
          <a:p>
            <a:pPr lvl="0"/>
            <a:r>
              <a:rPr lang="hr-HR" smtClean="0"/>
              <a:t>Kliknite da biste uredili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datuma 3"/>
          <p:cNvSpPr>
            <a:spLocks noGrp="1"/>
          </p:cNvSpPr>
          <p:nvPr>
            <p:ph type="dt" sz="half" idx="10"/>
          </p:nvPr>
        </p:nvSpPr>
        <p:spPr>
          <a:xfrm>
            <a:off x="457200" y="6356350"/>
            <a:ext cx="2133600" cy="365125"/>
          </a:xfrm>
          <a:prstGeom prst="rect">
            <a:avLst/>
          </a:prstGeom>
        </p:spPr>
        <p:txBody>
          <a:bodyPr/>
          <a:lstStyle/>
          <a:p>
            <a:fld id="{FDC1A071-2A74-455A-A49A-8BB21E4AC2F6}" type="datetimeFigureOut">
              <a:rPr lang="sr-Latn-CS" smtClean="0">
                <a:solidFill>
                  <a:prstClr val="black"/>
                </a:solidFill>
              </a:rPr>
              <a:pPr/>
              <a:t>24.1.2017.</a:t>
            </a:fld>
            <a:endParaRPr lang="hr-HR">
              <a:solidFill>
                <a:prstClr val="black"/>
              </a:solidFill>
            </a:endParaRPr>
          </a:p>
        </p:txBody>
      </p:sp>
      <p:sp>
        <p:nvSpPr>
          <p:cNvPr id="5" name="Rezervirano mjesto podnožja 4"/>
          <p:cNvSpPr>
            <a:spLocks noGrp="1"/>
          </p:cNvSpPr>
          <p:nvPr>
            <p:ph type="ftr" sz="quarter" idx="11"/>
          </p:nvPr>
        </p:nvSpPr>
        <p:spPr>
          <a:xfrm>
            <a:off x="3124200" y="6356350"/>
            <a:ext cx="2895600" cy="365125"/>
          </a:xfrm>
          <a:prstGeom prst="rect">
            <a:avLst/>
          </a:prstGeom>
        </p:spPr>
        <p:txBody>
          <a:bodyPr/>
          <a:lstStyle/>
          <a:p>
            <a:endParaRPr lang="hr-HR">
              <a:solidFill>
                <a:prstClr val="black"/>
              </a:solidFill>
            </a:endParaRPr>
          </a:p>
        </p:txBody>
      </p:sp>
      <p:sp>
        <p:nvSpPr>
          <p:cNvPr id="6" name="Rezervirano mjesto broja slajda 5"/>
          <p:cNvSpPr>
            <a:spLocks noGrp="1"/>
          </p:cNvSpPr>
          <p:nvPr>
            <p:ph type="sldNum" sz="quarter" idx="12"/>
          </p:nvPr>
        </p:nvSpPr>
        <p:spPr>
          <a:xfrm>
            <a:off x="6553200" y="6356350"/>
            <a:ext cx="2133600" cy="365125"/>
          </a:xfrm>
          <a:prstGeom prst="rect">
            <a:avLst/>
          </a:prstGeom>
        </p:spPr>
        <p:txBody>
          <a:bodyPr/>
          <a:lstStyle/>
          <a:p>
            <a:fld id="{6FDD72BF-B849-4E00-8E72-529104776363}" type="slidenum">
              <a:rPr lang="hr-HR" smtClean="0">
                <a:solidFill>
                  <a:prstClr val="black"/>
                </a:solidFill>
              </a:rPr>
              <a:pPr/>
              <a:t>‹#›</a:t>
            </a:fld>
            <a:endParaRPr lang="hr-HR">
              <a:solidFill>
                <a:prstClr val="black"/>
              </a:solidFill>
            </a:endParaRPr>
          </a:p>
        </p:txBody>
      </p:sp>
    </p:spTree>
    <p:extLst>
      <p:ext uri="{BB962C8B-B14F-4D97-AF65-F5344CB8AC3E}">
        <p14:creationId xmlns:p14="http://schemas.microsoft.com/office/powerpoint/2010/main" val="4349267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Okomiti naslov 1"/>
          <p:cNvSpPr>
            <a:spLocks noGrp="1"/>
          </p:cNvSpPr>
          <p:nvPr>
            <p:ph type="title" orient="vert"/>
          </p:nvPr>
        </p:nvSpPr>
        <p:spPr>
          <a:xfrm>
            <a:off x="6629400" y="274638"/>
            <a:ext cx="2057400" cy="5851525"/>
          </a:xfrm>
        </p:spPr>
        <p:txBody>
          <a:bodyPr vert="eaVert"/>
          <a:lstStyle/>
          <a:p>
            <a:r>
              <a:rPr lang="hr-HR" smtClean="0"/>
              <a:t>Kliknite da biste uredili stil naslova matrice</a:t>
            </a:r>
            <a:endParaRPr lang="hr-HR"/>
          </a:p>
        </p:txBody>
      </p:sp>
      <p:sp>
        <p:nvSpPr>
          <p:cNvPr id="3" name="Rezervirano mjesto okomitog teksta 2"/>
          <p:cNvSpPr>
            <a:spLocks noGrp="1"/>
          </p:cNvSpPr>
          <p:nvPr>
            <p:ph type="body" orient="vert" idx="1"/>
          </p:nvPr>
        </p:nvSpPr>
        <p:spPr>
          <a:xfrm>
            <a:off x="457200" y="274638"/>
            <a:ext cx="6019800" cy="5851525"/>
          </a:xfrm>
        </p:spPr>
        <p:txBody>
          <a:bodyPr vert="eaVert"/>
          <a:lstStyle/>
          <a:p>
            <a:pPr lvl="0"/>
            <a:r>
              <a:rPr lang="hr-HR" smtClean="0"/>
              <a:t>Kliknite da biste uredili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datuma 3"/>
          <p:cNvSpPr>
            <a:spLocks noGrp="1"/>
          </p:cNvSpPr>
          <p:nvPr>
            <p:ph type="dt" sz="half" idx="10"/>
          </p:nvPr>
        </p:nvSpPr>
        <p:spPr>
          <a:xfrm>
            <a:off x="457200" y="6356350"/>
            <a:ext cx="2133600" cy="365125"/>
          </a:xfrm>
          <a:prstGeom prst="rect">
            <a:avLst/>
          </a:prstGeom>
        </p:spPr>
        <p:txBody>
          <a:bodyPr/>
          <a:lstStyle/>
          <a:p>
            <a:fld id="{FDC1A071-2A74-455A-A49A-8BB21E4AC2F6}" type="datetimeFigureOut">
              <a:rPr lang="sr-Latn-CS" smtClean="0">
                <a:solidFill>
                  <a:prstClr val="black"/>
                </a:solidFill>
              </a:rPr>
              <a:pPr/>
              <a:t>24.1.2017.</a:t>
            </a:fld>
            <a:endParaRPr lang="hr-HR">
              <a:solidFill>
                <a:prstClr val="black"/>
              </a:solidFill>
            </a:endParaRPr>
          </a:p>
        </p:txBody>
      </p:sp>
      <p:sp>
        <p:nvSpPr>
          <p:cNvPr id="5" name="Rezervirano mjesto podnožja 4"/>
          <p:cNvSpPr>
            <a:spLocks noGrp="1"/>
          </p:cNvSpPr>
          <p:nvPr>
            <p:ph type="ftr" sz="quarter" idx="11"/>
          </p:nvPr>
        </p:nvSpPr>
        <p:spPr>
          <a:xfrm>
            <a:off x="3124200" y="6356350"/>
            <a:ext cx="2895600" cy="365125"/>
          </a:xfrm>
          <a:prstGeom prst="rect">
            <a:avLst/>
          </a:prstGeom>
        </p:spPr>
        <p:txBody>
          <a:bodyPr/>
          <a:lstStyle/>
          <a:p>
            <a:endParaRPr lang="hr-HR">
              <a:solidFill>
                <a:prstClr val="black"/>
              </a:solidFill>
            </a:endParaRPr>
          </a:p>
        </p:txBody>
      </p:sp>
      <p:sp>
        <p:nvSpPr>
          <p:cNvPr id="6" name="Rezervirano mjesto broja slajda 5"/>
          <p:cNvSpPr>
            <a:spLocks noGrp="1"/>
          </p:cNvSpPr>
          <p:nvPr>
            <p:ph type="sldNum" sz="quarter" idx="12"/>
          </p:nvPr>
        </p:nvSpPr>
        <p:spPr>
          <a:xfrm>
            <a:off x="6553200" y="6356350"/>
            <a:ext cx="2133600" cy="365125"/>
          </a:xfrm>
          <a:prstGeom prst="rect">
            <a:avLst/>
          </a:prstGeom>
        </p:spPr>
        <p:txBody>
          <a:bodyPr/>
          <a:lstStyle/>
          <a:p>
            <a:fld id="{6FDD72BF-B849-4E00-8E72-529104776363}" type="slidenum">
              <a:rPr lang="hr-HR" smtClean="0">
                <a:solidFill>
                  <a:prstClr val="black"/>
                </a:solidFill>
              </a:rPr>
              <a:pPr/>
              <a:t>‹#›</a:t>
            </a:fld>
            <a:endParaRPr lang="hr-HR">
              <a:solidFill>
                <a:prstClr val="black"/>
              </a:solidFill>
            </a:endParaRPr>
          </a:p>
        </p:txBody>
      </p:sp>
    </p:spTree>
    <p:extLst>
      <p:ext uri="{BB962C8B-B14F-4D97-AF65-F5344CB8AC3E}">
        <p14:creationId xmlns:p14="http://schemas.microsoft.com/office/powerpoint/2010/main" val="12543091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Naslov 1"/>
          <p:cNvSpPr>
            <a:spLocks noGrp="1"/>
          </p:cNvSpPr>
          <p:nvPr>
            <p:ph type="title" hasCustomPrompt="1"/>
          </p:nvPr>
        </p:nvSpPr>
        <p:spPr>
          <a:xfrm>
            <a:off x="142844" y="142852"/>
            <a:ext cx="8858312" cy="642942"/>
          </a:xfrm>
        </p:spPr>
        <p:txBody>
          <a:bodyPr>
            <a:noAutofit/>
          </a:bodyPr>
          <a:lstStyle>
            <a:lvl1pPr algn="l">
              <a:defRPr sz="4000"/>
            </a:lvl1pPr>
          </a:lstStyle>
          <a:p>
            <a:r>
              <a:rPr lang="hr-HR" dirty="0" smtClean="0"/>
              <a:t>Naslov</a:t>
            </a:r>
            <a:endParaRPr lang="hr-HR" dirty="0"/>
          </a:p>
        </p:txBody>
      </p:sp>
      <p:sp>
        <p:nvSpPr>
          <p:cNvPr id="3" name="Rezervirano mjesto sadržaja 2"/>
          <p:cNvSpPr>
            <a:spLocks noGrp="1"/>
          </p:cNvSpPr>
          <p:nvPr>
            <p:ph idx="1"/>
          </p:nvPr>
        </p:nvSpPr>
        <p:spPr>
          <a:xfrm>
            <a:off x="214282" y="1000108"/>
            <a:ext cx="8786874" cy="5643602"/>
          </a:xfrm>
        </p:spPr>
        <p:txBody>
          <a:bodyPr/>
          <a:lstStyle>
            <a:lvl1pPr>
              <a:buFont typeface="Calibri" pitchFamily="34" charset="0"/>
              <a:buChar char="–"/>
              <a:defRPr/>
            </a:lvl1pPr>
            <a:lvl2pPr>
              <a:buFont typeface="Calibri" pitchFamily="34" charset="0"/>
              <a:buChar char="–"/>
              <a:defRPr/>
            </a:lvl2pPr>
            <a:lvl3pPr>
              <a:buFont typeface="Calibri" pitchFamily="34" charset="0"/>
              <a:buChar char="–"/>
              <a:defRPr/>
            </a:lvl3pPr>
            <a:lvl4pPr>
              <a:buFont typeface="Calibri" pitchFamily="34" charset="0"/>
              <a:buChar char="–"/>
              <a:defRPr/>
            </a:lvl4pPr>
            <a:lvl5pPr>
              <a:buFont typeface="Calibri" pitchFamily="34" charset="0"/>
              <a:buChar char="–"/>
              <a:defRPr/>
            </a:lvl5pPr>
          </a:lstStyle>
          <a:p>
            <a:pPr lvl="0"/>
            <a:r>
              <a:rPr lang="hr-HR" dirty="0" smtClean="0"/>
              <a:t>Kliknite da biste uredili stilove teksta matrice</a:t>
            </a:r>
          </a:p>
          <a:p>
            <a:pPr lvl="1"/>
            <a:r>
              <a:rPr lang="hr-HR" dirty="0" smtClean="0"/>
              <a:t>Druga razina</a:t>
            </a:r>
          </a:p>
          <a:p>
            <a:pPr lvl="2"/>
            <a:r>
              <a:rPr lang="hr-HR" dirty="0" smtClean="0"/>
              <a:t>Treća razina</a:t>
            </a:r>
          </a:p>
          <a:p>
            <a:pPr lvl="3"/>
            <a:r>
              <a:rPr lang="hr-HR" dirty="0" smtClean="0"/>
              <a:t>Četvrta razina</a:t>
            </a:r>
          </a:p>
          <a:p>
            <a:pPr lvl="4"/>
            <a:r>
              <a:rPr lang="hr-HR" dirty="0" smtClean="0"/>
              <a:t>Peta razina</a:t>
            </a:r>
            <a:endParaRPr lang="hr-HR" dirty="0"/>
          </a:p>
        </p:txBody>
      </p:sp>
      <p:cxnSp>
        <p:nvCxnSpPr>
          <p:cNvPr id="4" name="Straight Connector 3"/>
          <p:cNvCxnSpPr/>
          <p:nvPr userDrawn="1"/>
        </p:nvCxnSpPr>
        <p:spPr>
          <a:xfrm>
            <a:off x="179512" y="836712"/>
            <a:ext cx="878497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367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Naslov i sadržaj">
    <p:spTree>
      <p:nvGrpSpPr>
        <p:cNvPr id="1" name=""/>
        <p:cNvGrpSpPr/>
        <p:nvPr/>
      </p:nvGrpSpPr>
      <p:grpSpPr>
        <a:xfrm>
          <a:off x="0" y="0"/>
          <a:ext cx="0" cy="0"/>
          <a:chOff x="0" y="0"/>
          <a:chExt cx="0" cy="0"/>
        </a:xfrm>
      </p:grpSpPr>
      <p:sp>
        <p:nvSpPr>
          <p:cNvPr id="7" name="Naslov 1"/>
          <p:cNvSpPr>
            <a:spLocks noGrp="1"/>
          </p:cNvSpPr>
          <p:nvPr>
            <p:ph type="title" hasCustomPrompt="1"/>
          </p:nvPr>
        </p:nvSpPr>
        <p:spPr>
          <a:xfrm>
            <a:off x="142844" y="44624"/>
            <a:ext cx="8858312" cy="576064"/>
          </a:xfrm>
        </p:spPr>
        <p:txBody>
          <a:bodyPr>
            <a:noAutofit/>
          </a:bodyPr>
          <a:lstStyle>
            <a:lvl1pPr algn="l">
              <a:defRPr sz="3600"/>
            </a:lvl1pPr>
          </a:lstStyle>
          <a:p>
            <a:r>
              <a:rPr lang="hr-HR" dirty="0" smtClean="0"/>
              <a:t>Naslov</a:t>
            </a:r>
            <a:endParaRPr lang="hr-HR" dirty="0"/>
          </a:p>
        </p:txBody>
      </p:sp>
      <p:sp>
        <p:nvSpPr>
          <p:cNvPr id="8" name="Rezervirano mjesto sadržaja 2"/>
          <p:cNvSpPr>
            <a:spLocks noGrp="1"/>
          </p:cNvSpPr>
          <p:nvPr>
            <p:ph idx="1"/>
          </p:nvPr>
        </p:nvSpPr>
        <p:spPr>
          <a:xfrm>
            <a:off x="179512" y="692696"/>
            <a:ext cx="8783078" cy="5951014"/>
          </a:xfrm>
        </p:spPr>
        <p:txBody>
          <a:bodyPr/>
          <a:lstStyle>
            <a:lvl1pPr>
              <a:buFont typeface="Calibri" pitchFamily="34" charset="0"/>
              <a:buChar char="–"/>
              <a:defRPr/>
            </a:lvl1pPr>
            <a:lvl2pPr>
              <a:buFont typeface="Calibri" pitchFamily="34" charset="0"/>
              <a:buChar char="–"/>
              <a:defRPr/>
            </a:lvl2pPr>
            <a:lvl3pPr>
              <a:buFont typeface="Calibri" pitchFamily="34" charset="0"/>
              <a:buChar char="–"/>
              <a:defRPr/>
            </a:lvl3pPr>
            <a:lvl4pPr>
              <a:buFont typeface="Calibri" pitchFamily="34" charset="0"/>
              <a:buChar char="–"/>
              <a:defRPr/>
            </a:lvl4pPr>
            <a:lvl5pPr>
              <a:buFont typeface="Calibri" pitchFamily="34" charset="0"/>
              <a:buChar char="–"/>
              <a:defRPr/>
            </a:lvl5pPr>
          </a:lstStyle>
          <a:p>
            <a:pPr lvl="0"/>
            <a:r>
              <a:rPr lang="hr-HR" dirty="0" smtClean="0"/>
              <a:t>Kliknite da biste uredili stilove teksta matrice</a:t>
            </a:r>
          </a:p>
          <a:p>
            <a:pPr lvl="1"/>
            <a:r>
              <a:rPr lang="hr-HR" dirty="0" smtClean="0"/>
              <a:t>Druga razina</a:t>
            </a:r>
          </a:p>
          <a:p>
            <a:pPr lvl="2"/>
            <a:r>
              <a:rPr lang="hr-HR" dirty="0" smtClean="0"/>
              <a:t>Treća razina</a:t>
            </a:r>
          </a:p>
          <a:p>
            <a:pPr lvl="3"/>
            <a:r>
              <a:rPr lang="hr-HR" dirty="0" smtClean="0"/>
              <a:t>Četvrta razina</a:t>
            </a:r>
          </a:p>
          <a:p>
            <a:pPr lvl="4"/>
            <a:r>
              <a:rPr lang="hr-HR" dirty="0" smtClean="0"/>
              <a:t>Peta razina</a:t>
            </a:r>
            <a:endParaRPr lang="hr-HR" dirty="0"/>
          </a:p>
        </p:txBody>
      </p:sp>
      <p:cxnSp>
        <p:nvCxnSpPr>
          <p:cNvPr id="9" name="Straight Connector 8"/>
          <p:cNvCxnSpPr/>
          <p:nvPr userDrawn="1"/>
        </p:nvCxnSpPr>
        <p:spPr>
          <a:xfrm>
            <a:off x="179512" y="548680"/>
            <a:ext cx="878497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344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Naslov i sadržaj">
    <p:spTree>
      <p:nvGrpSpPr>
        <p:cNvPr id="1" name=""/>
        <p:cNvGrpSpPr/>
        <p:nvPr/>
      </p:nvGrpSpPr>
      <p:grpSpPr>
        <a:xfrm>
          <a:off x="0" y="0"/>
          <a:ext cx="0" cy="0"/>
          <a:chOff x="0" y="0"/>
          <a:chExt cx="0" cy="0"/>
        </a:xfrm>
      </p:grpSpPr>
      <p:sp>
        <p:nvSpPr>
          <p:cNvPr id="2" name="Naslov 1"/>
          <p:cNvSpPr>
            <a:spLocks noGrp="1"/>
          </p:cNvSpPr>
          <p:nvPr>
            <p:ph type="title" hasCustomPrompt="1"/>
          </p:nvPr>
        </p:nvSpPr>
        <p:spPr>
          <a:xfrm>
            <a:off x="142844" y="-22254"/>
            <a:ext cx="8858312" cy="642942"/>
          </a:xfrm>
        </p:spPr>
        <p:txBody>
          <a:bodyPr>
            <a:noAutofit/>
          </a:bodyPr>
          <a:lstStyle>
            <a:lvl1pPr algn="l">
              <a:defRPr sz="3600"/>
            </a:lvl1pPr>
          </a:lstStyle>
          <a:p>
            <a:r>
              <a:rPr lang="hr-HR" dirty="0" smtClean="0"/>
              <a:t>Naslov</a:t>
            </a:r>
            <a:endParaRPr lang="hr-HR" dirty="0"/>
          </a:p>
        </p:txBody>
      </p:sp>
      <p:sp>
        <p:nvSpPr>
          <p:cNvPr id="3" name="Rezervirano mjesto sadržaja 2"/>
          <p:cNvSpPr>
            <a:spLocks noGrp="1"/>
          </p:cNvSpPr>
          <p:nvPr>
            <p:ph idx="1"/>
          </p:nvPr>
        </p:nvSpPr>
        <p:spPr>
          <a:xfrm>
            <a:off x="0" y="659795"/>
            <a:ext cx="9144000" cy="6297597"/>
          </a:xfrm>
        </p:spPr>
        <p:txBody>
          <a:bodyPr>
            <a:normAutofit/>
          </a:bodyPr>
          <a:lstStyle>
            <a:lvl1pPr>
              <a:buFont typeface="Calibri" pitchFamily="34" charset="0"/>
              <a:buChar char="–"/>
              <a:defRPr sz="2800"/>
            </a:lvl1pPr>
            <a:lvl2pPr>
              <a:buFont typeface="Calibri" pitchFamily="34" charset="0"/>
              <a:buChar char="–"/>
              <a:defRPr sz="2400"/>
            </a:lvl2pPr>
            <a:lvl3pPr>
              <a:buFont typeface="Calibri" pitchFamily="34" charset="0"/>
              <a:buChar char="–"/>
              <a:defRPr sz="2000"/>
            </a:lvl3pPr>
            <a:lvl4pPr>
              <a:buFont typeface="Calibri" pitchFamily="34" charset="0"/>
              <a:buChar char="–"/>
              <a:defRPr sz="1800"/>
            </a:lvl4pPr>
            <a:lvl5pPr>
              <a:buFont typeface="Calibri" pitchFamily="34" charset="0"/>
              <a:buChar char="–"/>
              <a:defRPr sz="1800"/>
            </a:lvl5pPr>
          </a:lstStyle>
          <a:p>
            <a:pPr lvl="0"/>
            <a:r>
              <a:rPr lang="hr-HR" dirty="0" smtClean="0"/>
              <a:t>Kliknite da biste uredili stilove teksta matrice</a:t>
            </a:r>
          </a:p>
          <a:p>
            <a:pPr lvl="1"/>
            <a:r>
              <a:rPr lang="hr-HR" dirty="0" smtClean="0"/>
              <a:t>Druga razina</a:t>
            </a:r>
          </a:p>
          <a:p>
            <a:pPr lvl="2"/>
            <a:r>
              <a:rPr lang="hr-HR" dirty="0" smtClean="0"/>
              <a:t>Treća razina</a:t>
            </a:r>
          </a:p>
          <a:p>
            <a:pPr lvl="3"/>
            <a:r>
              <a:rPr lang="hr-HR" dirty="0" smtClean="0"/>
              <a:t>Četvrta razina</a:t>
            </a:r>
          </a:p>
          <a:p>
            <a:pPr lvl="4"/>
            <a:r>
              <a:rPr lang="hr-HR" dirty="0" smtClean="0"/>
              <a:t>Peta razina</a:t>
            </a:r>
            <a:endParaRPr lang="hr-HR" dirty="0"/>
          </a:p>
        </p:txBody>
      </p:sp>
      <p:cxnSp>
        <p:nvCxnSpPr>
          <p:cNvPr id="4" name="Straight Connector 3"/>
          <p:cNvCxnSpPr/>
          <p:nvPr userDrawn="1"/>
        </p:nvCxnSpPr>
        <p:spPr>
          <a:xfrm>
            <a:off x="179512" y="564429"/>
            <a:ext cx="878497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59070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Zaglavlje odjeljka">
    <p:spTree>
      <p:nvGrpSpPr>
        <p:cNvPr id="1" name=""/>
        <p:cNvGrpSpPr/>
        <p:nvPr/>
      </p:nvGrpSpPr>
      <p:grpSpPr>
        <a:xfrm>
          <a:off x="0" y="0"/>
          <a:ext cx="0" cy="0"/>
          <a:chOff x="0" y="0"/>
          <a:chExt cx="0" cy="0"/>
        </a:xfrm>
      </p:grpSpPr>
      <p:sp>
        <p:nvSpPr>
          <p:cNvPr id="2" name="Naslov 1"/>
          <p:cNvSpPr>
            <a:spLocks noGrp="1"/>
          </p:cNvSpPr>
          <p:nvPr>
            <p:ph type="title"/>
          </p:nvPr>
        </p:nvSpPr>
        <p:spPr>
          <a:xfrm>
            <a:off x="722313" y="4406900"/>
            <a:ext cx="7772400" cy="1362075"/>
          </a:xfrm>
        </p:spPr>
        <p:txBody>
          <a:bodyPr anchor="t"/>
          <a:lstStyle>
            <a:lvl1pPr algn="l">
              <a:defRPr sz="4000" b="1" cap="all"/>
            </a:lvl1pPr>
          </a:lstStyle>
          <a:p>
            <a:r>
              <a:rPr lang="hr-HR" smtClean="0"/>
              <a:t>Kliknite da biste uredili stil naslova matrice</a:t>
            </a:r>
            <a:endParaRPr lang="hr-HR"/>
          </a:p>
        </p:txBody>
      </p:sp>
      <p:sp>
        <p:nvSpPr>
          <p:cNvPr id="3" name="Rezervirano mjesto teksta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smtClean="0"/>
              <a:t>Kliknite da biste uredili stilove teksta matrice</a:t>
            </a:r>
          </a:p>
        </p:txBody>
      </p:sp>
      <p:sp>
        <p:nvSpPr>
          <p:cNvPr id="4" name="Rezervirano mjesto datuma 3"/>
          <p:cNvSpPr>
            <a:spLocks noGrp="1"/>
          </p:cNvSpPr>
          <p:nvPr>
            <p:ph type="dt" sz="half" idx="10"/>
          </p:nvPr>
        </p:nvSpPr>
        <p:spPr>
          <a:xfrm>
            <a:off x="457200" y="6356350"/>
            <a:ext cx="2133600" cy="365125"/>
          </a:xfrm>
          <a:prstGeom prst="rect">
            <a:avLst/>
          </a:prstGeom>
        </p:spPr>
        <p:txBody>
          <a:bodyPr/>
          <a:lstStyle/>
          <a:p>
            <a:fld id="{FDC1A071-2A74-455A-A49A-8BB21E4AC2F6}" type="datetimeFigureOut">
              <a:rPr lang="sr-Latn-CS" smtClean="0">
                <a:solidFill>
                  <a:prstClr val="black"/>
                </a:solidFill>
              </a:rPr>
              <a:pPr/>
              <a:t>24.1.2017.</a:t>
            </a:fld>
            <a:endParaRPr lang="hr-HR">
              <a:solidFill>
                <a:prstClr val="black"/>
              </a:solidFill>
            </a:endParaRPr>
          </a:p>
        </p:txBody>
      </p:sp>
      <p:sp>
        <p:nvSpPr>
          <p:cNvPr id="5" name="Rezervirano mjesto podnožja 4"/>
          <p:cNvSpPr>
            <a:spLocks noGrp="1"/>
          </p:cNvSpPr>
          <p:nvPr>
            <p:ph type="ftr" sz="quarter" idx="11"/>
          </p:nvPr>
        </p:nvSpPr>
        <p:spPr>
          <a:xfrm>
            <a:off x="3124200" y="6356350"/>
            <a:ext cx="2895600" cy="365125"/>
          </a:xfrm>
          <a:prstGeom prst="rect">
            <a:avLst/>
          </a:prstGeom>
        </p:spPr>
        <p:txBody>
          <a:bodyPr/>
          <a:lstStyle/>
          <a:p>
            <a:endParaRPr lang="hr-HR">
              <a:solidFill>
                <a:prstClr val="black"/>
              </a:solidFill>
            </a:endParaRPr>
          </a:p>
        </p:txBody>
      </p:sp>
      <p:sp>
        <p:nvSpPr>
          <p:cNvPr id="6" name="Rezervirano mjesto broja slajda 5"/>
          <p:cNvSpPr>
            <a:spLocks noGrp="1"/>
          </p:cNvSpPr>
          <p:nvPr>
            <p:ph type="sldNum" sz="quarter" idx="12"/>
          </p:nvPr>
        </p:nvSpPr>
        <p:spPr>
          <a:xfrm>
            <a:off x="6553200" y="6356350"/>
            <a:ext cx="2133600" cy="365125"/>
          </a:xfrm>
          <a:prstGeom prst="rect">
            <a:avLst/>
          </a:prstGeom>
        </p:spPr>
        <p:txBody>
          <a:bodyPr/>
          <a:lstStyle/>
          <a:p>
            <a:fld id="{6FDD72BF-B849-4E00-8E72-529104776363}" type="slidenum">
              <a:rPr lang="hr-HR" smtClean="0">
                <a:solidFill>
                  <a:prstClr val="black"/>
                </a:solidFill>
              </a:rPr>
              <a:pPr/>
              <a:t>‹#›</a:t>
            </a:fld>
            <a:endParaRPr lang="hr-HR">
              <a:solidFill>
                <a:prstClr val="black"/>
              </a:solidFill>
            </a:endParaRPr>
          </a:p>
        </p:txBody>
      </p:sp>
    </p:spTree>
    <p:extLst>
      <p:ext uri="{BB962C8B-B14F-4D97-AF65-F5344CB8AC3E}">
        <p14:creationId xmlns:p14="http://schemas.microsoft.com/office/powerpoint/2010/main" val="338740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Kliknite da biste uredili stil naslova matrice</a:t>
            </a:r>
            <a:endParaRPr lang="hr-HR"/>
          </a:p>
        </p:txBody>
      </p:sp>
      <p:sp>
        <p:nvSpPr>
          <p:cNvPr id="3" name="Rezervirano mjesto sadržaja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Kliknite da biste uredili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4" name="Rezervirano mjesto sadržaja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r-HR" smtClean="0"/>
              <a:t>Kliknite da biste uredili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datuma 4"/>
          <p:cNvSpPr>
            <a:spLocks noGrp="1"/>
          </p:cNvSpPr>
          <p:nvPr>
            <p:ph type="dt" sz="half" idx="10"/>
          </p:nvPr>
        </p:nvSpPr>
        <p:spPr>
          <a:xfrm>
            <a:off x="457200" y="6356350"/>
            <a:ext cx="2133600" cy="365125"/>
          </a:xfrm>
          <a:prstGeom prst="rect">
            <a:avLst/>
          </a:prstGeom>
        </p:spPr>
        <p:txBody>
          <a:bodyPr/>
          <a:lstStyle/>
          <a:p>
            <a:fld id="{FDC1A071-2A74-455A-A49A-8BB21E4AC2F6}" type="datetimeFigureOut">
              <a:rPr lang="sr-Latn-CS" smtClean="0">
                <a:solidFill>
                  <a:prstClr val="black"/>
                </a:solidFill>
              </a:rPr>
              <a:pPr/>
              <a:t>24.1.2017.</a:t>
            </a:fld>
            <a:endParaRPr lang="hr-HR">
              <a:solidFill>
                <a:prstClr val="black"/>
              </a:solidFill>
            </a:endParaRPr>
          </a:p>
        </p:txBody>
      </p:sp>
      <p:sp>
        <p:nvSpPr>
          <p:cNvPr id="6" name="Rezervirano mjesto podnožja 5"/>
          <p:cNvSpPr>
            <a:spLocks noGrp="1"/>
          </p:cNvSpPr>
          <p:nvPr>
            <p:ph type="ftr" sz="quarter" idx="11"/>
          </p:nvPr>
        </p:nvSpPr>
        <p:spPr>
          <a:xfrm>
            <a:off x="3124200" y="6356350"/>
            <a:ext cx="2895600" cy="365125"/>
          </a:xfrm>
          <a:prstGeom prst="rect">
            <a:avLst/>
          </a:prstGeom>
        </p:spPr>
        <p:txBody>
          <a:bodyPr/>
          <a:lstStyle/>
          <a:p>
            <a:endParaRPr lang="hr-HR">
              <a:solidFill>
                <a:prstClr val="black"/>
              </a:solidFill>
            </a:endParaRPr>
          </a:p>
        </p:txBody>
      </p:sp>
      <p:sp>
        <p:nvSpPr>
          <p:cNvPr id="7" name="Rezervirano mjesto broja slajda 6"/>
          <p:cNvSpPr>
            <a:spLocks noGrp="1"/>
          </p:cNvSpPr>
          <p:nvPr>
            <p:ph type="sldNum" sz="quarter" idx="12"/>
          </p:nvPr>
        </p:nvSpPr>
        <p:spPr>
          <a:xfrm>
            <a:off x="6553200" y="6356350"/>
            <a:ext cx="2133600" cy="365125"/>
          </a:xfrm>
          <a:prstGeom prst="rect">
            <a:avLst/>
          </a:prstGeom>
        </p:spPr>
        <p:txBody>
          <a:bodyPr/>
          <a:lstStyle/>
          <a:p>
            <a:fld id="{6FDD72BF-B849-4E00-8E72-529104776363}" type="slidenum">
              <a:rPr lang="hr-HR" smtClean="0">
                <a:solidFill>
                  <a:prstClr val="black"/>
                </a:solidFill>
              </a:rPr>
              <a:pPr/>
              <a:t>‹#›</a:t>
            </a:fld>
            <a:endParaRPr lang="hr-HR">
              <a:solidFill>
                <a:prstClr val="black"/>
              </a:solidFill>
            </a:endParaRPr>
          </a:p>
        </p:txBody>
      </p:sp>
    </p:spTree>
    <p:extLst>
      <p:ext uri="{BB962C8B-B14F-4D97-AF65-F5344CB8AC3E}">
        <p14:creationId xmlns:p14="http://schemas.microsoft.com/office/powerpoint/2010/main" val="398228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lvl1pPr>
              <a:defRPr/>
            </a:lvl1pPr>
          </a:lstStyle>
          <a:p>
            <a:r>
              <a:rPr lang="hr-HR" smtClean="0"/>
              <a:t>Kliknite da biste uredili stil naslova matrice</a:t>
            </a:r>
            <a:endParaRPr lang="hr-HR"/>
          </a:p>
        </p:txBody>
      </p:sp>
      <p:sp>
        <p:nvSpPr>
          <p:cNvPr id="3" name="Rezervirano mjesto teksta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Kliknite da biste uredili stilove teksta matrice</a:t>
            </a:r>
          </a:p>
        </p:txBody>
      </p:sp>
      <p:sp>
        <p:nvSpPr>
          <p:cNvPr id="4" name="Rezervirano mjesto sadržaja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Kliknite da biste uredili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5" name="Rezervirano mjesto teksta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Kliknite da biste uredili stilove teksta matrice</a:t>
            </a:r>
          </a:p>
        </p:txBody>
      </p:sp>
      <p:sp>
        <p:nvSpPr>
          <p:cNvPr id="6" name="Rezervirano mjesto sadržaja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r-HR" smtClean="0"/>
              <a:t>Kliknite da biste uredili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hr-HR"/>
          </a:p>
        </p:txBody>
      </p:sp>
      <p:sp>
        <p:nvSpPr>
          <p:cNvPr id="7" name="Rezervirano mjesto datuma 6"/>
          <p:cNvSpPr>
            <a:spLocks noGrp="1"/>
          </p:cNvSpPr>
          <p:nvPr>
            <p:ph type="dt" sz="half" idx="10"/>
          </p:nvPr>
        </p:nvSpPr>
        <p:spPr>
          <a:xfrm>
            <a:off x="457200" y="6356350"/>
            <a:ext cx="2133600" cy="365125"/>
          </a:xfrm>
          <a:prstGeom prst="rect">
            <a:avLst/>
          </a:prstGeom>
        </p:spPr>
        <p:txBody>
          <a:bodyPr/>
          <a:lstStyle/>
          <a:p>
            <a:fld id="{FDC1A071-2A74-455A-A49A-8BB21E4AC2F6}" type="datetimeFigureOut">
              <a:rPr lang="sr-Latn-CS" smtClean="0">
                <a:solidFill>
                  <a:prstClr val="black"/>
                </a:solidFill>
              </a:rPr>
              <a:pPr/>
              <a:t>24.1.2017.</a:t>
            </a:fld>
            <a:endParaRPr lang="hr-HR">
              <a:solidFill>
                <a:prstClr val="black"/>
              </a:solidFill>
            </a:endParaRPr>
          </a:p>
        </p:txBody>
      </p:sp>
      <p:sp>
        <p:nvSpPr>
          <p:cNvPr id="8" name="Rezervirano mjesto podnožja 7"/>
          <p:cNvSpPr>
            <a:spLocks noGrp="1"/>
          </p:cNvSpPr>
          <p:nvPr>
            <p:ph type="ftr" sz="quarter" idx="11"/>
          </p:nvPr>
        </p:nvSpPr>
        <p:spPr>
          <a:xfrm>
            <a:off x="3124200" y="6356350"/>
            <a:ext cx="2895600" cy="365125"/>
          </a:xfrm>
          <a:prstGeom prst="rect">
            <a:avLst/>
          </a:prstGeom>
        </p:spPr>
        <p:txBody>
          <a:bodyPr/>
          <a:lstStyle/>
          <a:p>
            <a:endParaRPr lang="hr-HR">
              <a:solidFill>
                <a:prstClr val="black"/>
              </a:solidFill>
            </a:endParaRPr>
          </a:p>
        </p:txBody>
      </p:sp>
      <p:sp>
        <p:nvSpPr>
          <p:cNvPr id="9" name="Rezervirano mjesto broja slajda 8"/>
          <p:cNvSpPr>
            <a:spLocks noGrp="1"/>
          </p:cNvSpPr>
          <p:nvPr>
            <p:ph type="sldNum" sz="quarter" idx="12"/>
          </p:nvPr>
        </p:nvSpPr>
        <p:spPr>
          <a:xfrm>
            <a:off x="6553200" y="6356350"/>
            <a:ext cx="2133600" cy="365125"/>
          </a:xfrm>
          <a:prstGeom prst="rect">
            <a:avLst/>
          </a:prstGeom>
        </p:spPr>
        <p:txBody>
          <a:bodyPr/>
          <a:lstStyle/>
          <a:p>
            <a:fld id="{6FDD72BF-B849-4E00-8E72-529104776363}" type="slidenum">
              <a:rPr lang="hr-HR" smtClean="0">
                <a:solidFill>
                  <a:prstClr val="black"/>
                </a:solidFill>
              </a:rPr>
              <a:pPr/>
              <a:t>‹#›</a:t>
            </a:fld>
            <a:endParaRPr lang="hr-HR">
              <a:solidFill>
                <a:prstClr val="black"/>
              </a:solidFill>
            </a:endParaRPr>
          </a:p>
        </p:txBody>
      </p:sp>
    </p:spTree>
    <p:extLst>
      <p:ext uri="{BB962C8B-B14F-4D97-AF65-F5344CB8AC3E}">
        <p14:creationId xmlns:p14="http://schemas.microsoft.com/office/powerpoint/2010/main" val="213143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smtClean="0"/>
              <a:t>Kliknite da biste uredili stil naslova matrice</a:t>
            </a:r>
            <a:endParaRPr lang="hr-HR"/>
          </a:p>
        </p:txBody>
      </p:sp>
      <p:sp>
        <p:nvSpPr>
          <p:cNvPr id="3" name="Rezervirano mjesto datuma 2"/>
          <p:cNvSpPr>
            <a:spLocks noGrp="1"/>
          </p:cNvSpPr>
          <p:nvPr>
            <p:ph type="dt" sz="half" idx="10"/>
          </p:nvPr>
        </p:nvSpPr>
        <p:spPr>
          <a:xfrm>
            <a:off x="457200" y="6356350"/>
            <a:ext cx="2133600" cy="365125"/>
          </a:xfrm>
          <a:prstGeom prst="rect">
            <a:avLst/>
          </a:prstGeom>
        </p:spPr>
        <p:txBody>
          <a:bodyPr/>
          <a:lstStyle/>
          <a:p>
            <a:fld id="{FDC1A071-2A74-455A-A49A-8BB21E4AC2F6}" type="datetimeFigureOut">
              <a:rPr lang="sr-Latn-CS" smtClean="0">
                <a:solidFill>
                  <a:prstClr val="black"/>
                </a:solidFill>
              </a:rPr>
              <a:pPr/>
              <a:t>24.1.2017.</a:t>
            </a:fld>
            <a:endParaRPr lang="hr-HR">
              <a:solidFill>
                <a:prstClr val="black"/>
              </a:solidFill>
            </a:endParaRPr>
          </a:p>
        </p:txBody>
      </p:sp>
      <p:sp>
        <p:nvSpPr>
          <p:cNvPr id="4" name="Rezervirano mjesto podnožja 3"/>
          <p:cNvSpPr>
            <a:spLocks noGrp="1"/>
          </p:cNvSpPr>
          <p:nvPr>
            <p:ph type="ftr" sz="quarter" idx="11"/>
          </p:nvPr>
        </p:nvSpPr>
        <p:spPr>
          <a:xfrm>
            <a:off x="3124200" y="6356350"/>
            <a:ext cx="2895600" cy="365125"/>
          </a:xfrm>
          <a:prstGeom prst="rect">
            <a:avLst/>
          </a:prstGeom>
        </p:spPr>
        <p:txBody>
          <a:bodyPr/>
          <a:lstStyle/>
          <a:p>
            <a:endParaRPr lang="hr-HR">
              <a:solidFill>
                <a:prstClr val="black"/>
              </a:solidFill>
            </a:endParaRPr>
          </a:p>
        </p:txBody>
      </p:sp>
      <p:sp>
        <p:nvSpPr>
          <p:cNvPr id="5" name="Rezervirano mjesto broja slajda 4"/>
          <p:cNvSpPr>
            <a:spLocks noGrp="1"/>
          </p:cNvSpPr>
          <p:nvPr>
            <p:ph type="sldNum" sz="quarter" idx="12"/>
          </p:nvPr>
        </p:nvSpPr>
        <p:spPr>
          <a:xfrm>
            <a:off x="6553200" y="6356350"/>
            <a:ext cx="2133600" cy="365125"/>
          </a:xfrm>
          <a:prstGeom prst="rect">
            <a:avLst/>
          </a:prstGeom>
        </p:spPr>
        <p:txBody>
          <a:bodyPr/>
          <a:lstStyle/>
          <a:p>
            <a:fld id="{6FDD72BF-B849-4E00-8E72-529104776363}" type="slidenum">
              <a:rPr lang="hr-HR" smtClean="0">
                <a:solidFill>
                  <a:prstClr val="black"/>
                </a:solidFill>
              </a:rPr>
              <a:pPr/>
              <a:t>‹#›</a:t>
            </a:fld>
            <a:endParaRPr lang="hr-HR">
              <a:solidFill>
                <a:prstClr val="black"/>
              </a:solidFill>
            </a:endParaRPr>
          </a:p>
        </p:txBody>
      </p:sp>
    </p:spTree>
    <p:extLst>
      <p:ext uri="{BB962C8B-B14F-4D97-AF65-F5344CB8AC3E}">
        <p14:creationId xmlns:p14="http://schemas.microsoft.com/office/powerpoint/2010/main" val="21337903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Rezervirano mjesto datuma 1"/>
          <p:cNvSpPr>
            <a:spLocks noGrp="1"/>
          </p:cNvSpPr>
          <p:nvPr>
            <p:ph type="dt" sz="half" idx="10"/>
          </p:nvPr>
        </p:nvSpPr>
        <p:spPr>
          <a:xfrm>
            <a:off x="457200" y="6356350"/>
            <a:ext cx="2133600" cy="365125"/>
          </a:xfrm>
          <a:prstGeom prst="rect">
            <a:avLst/>
          </a:prstGeom>
        </p:spPr>
        <p:txBody>
          <a:bodyPr/>
          <a:lstStyle/>
          <a:p>
            <a:fld id="{FDC1A071-2A74-455A-A49A-8BB21E4AC2F6}" type="datetimeFigureOut">
              <a:rPr lang="sr-Latn-CS" smtClean="0">
                <a:solidFill>
                  <a:prstClr val="black"/>
                </a:solidFill>
              </a:rPr>
              <a:pPr/>
              <a:t>24.1.2017.</a:t>
            </a:fld>
            <a:endParaRPr lang="hr-HR">
              <a:solidFill>
                <a:prstClr val="black"/>
              </a:solidFill>
            </a:endParaRPr>
          </a:p>
        </p:txBody>
      </p:sp>
      <p:sp>
        <p:nvSpPr>
          <p:cNvPr id="3" name="Rezervirano mjesto podnožja 2"/>
          <p:cNvSpPr>
            <a:spLocks noGrp="1"/>
          </p:cNvSpPr>
          <p:nvPr>
            <p:ph type="ftr" sz="quarter" idx="11"/>
          </p:nvPr>
        </p:nvSpPr>
        <p:spPr>
          <a:xfrm>
            <a:off x="3124200" y="6356350"/>
            <a:ext cx="2895600" cy="365125"/>
          </a:xfrm>
          <a:prstGeom prst="rect">
            <a:avLst/>
          </a:prstGeom>
        </p:spPr>
        <p:txBody>
          <a:bodyPr/>
          <a:lstStyle/>
          <a:p>
            <a:endParaRPr lang="hr-HR">
              <a:solidFill>
                <a:prstClr val="black"/>
              </a:solidFill>
            </a:endParaRPr>
          </a:p>
        </p:txBody>
      </p:sp>
      <p:sp>
        <p:nvSpPr>
          <p:cNvPr id="4" name="Rezervirano mjesto broja slajda 3"/>
          <p:cNvSpPr>
            <a:spLocks noGrp="1"/>
          </p:cNvSpPr>
          <p:nvPr>
            <p:ph type="sldNum" sz="quarter" idx="12"/>
          </p:nvPr>
        </p:nvSpPr>
        <p:spPr>
          <a:xfrm>
            <a:off x="6553200" y="6356350"/>
            <a:ext cx="2133600" cy="365125"/>
          </a:xfrm>
          <a:prstGeom prst="rect">
            <a:avLst/>
          </a:prstGeom>
        </p:spPr>
        <p:txBody>
          <a:bodyPr/>
          <a:lstStyle/>
          <a:p>
            <a:fld id="{6FDD72BF-B849-4E00-8E72-529104776363}" type="slidenum">
              <a:rPr lang="hr-HR" smtClean="0">
                <a:solidFill>
                  <a:prstClr val="black"/>
                </a:solidFill>
              </a:rPr>
              <a:pPr/>
              <a:t>‹#›</a:t>
            </a:fld>
            <a:endParaRPr lang="hr-HR">
              <a:solidFill>
                <a:prstClr val="black"/>
              </a:solidFill>
            </a:endParaRPr>
          </a:p>
        </p:txBody>
      </p:sp>
    </p:spTree>
    <p:extLst>
      <p:ext uri="{BB962C8B-B14F-4D97-AF65-F5344CB8AC3E}">
        <p14:creationId xmlns:p14="http://schemas.microsoft.com/office/powerpoint/2010/main" val="33079675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p:cNvSpPr>
            <a:spLocks noGrp="1"/>
          </p:cNvSpPr>
          <p:nvPr>
            <p:ph type="title"/>
          </p:nvPr>
        </p:nvSpPr>
        <p:spPr>
          <a:xfrm>
            <a:off x="71406" y="142852"/>
            <a:ext cx="9072594" cy="642942"/>
          </a:xfrm>
          <a:prstGeom prst="rect">
            <a:avLst/>
          </a:prstGeom>
        </p:spPr>
        <p:txBody>
          <a:bodyPr vert="horz" lIns="91440" tIns="45720" rIns="91440" bIns="45720" rtlCol="0" anchor="ctr">
            <a:normAutofit/>
          </a:bodyPr>
          <a:lstStyle/>
          <a:p>
            <a:r>
              <a:rPr lang="hr-HR" dirty="0" smtClean="0"/>
              <a:t>Kliknite da biste uredili stil naslova matrice</a:t>
            </a:r>
            <a:endParaRPr lang="hr-HR" dirty="0"/>
          </a:p>
        </p:txBody>
      </p:sp>
      <p:sp>
        <p:nvSpPr>
          <p:cNvPr id="3" name="Rezervirano mjesto teksta 2"/>
          <p:cNvSpPr>
            <a:spLocks noGrp="1"/>
          </p:cNvSpPr>
          <p:nvPr>
            <p:ph type="body" idx="1"/>
          </p:nvPr>
        </p:nvSpPr>
        <p:spPr>
          <a:xfrm>
            <a:off x="71438" y="1000108"/>
            <a:ext cx="9001156" cy="5686428"/>
          </a:xfrm>
          <a:prstGeom prst="rect">
            <a:avLst/>
          </a:prstGeom>
        </p:spPr>
        <p:txBody>
          <a:bodyPr vert="horz" lIns="91440" tIns="45720" rIns="91440" bIns="45720" rtlCol="0">
            <a:normAutofit/>
          </a:bodyPr>
          <a:lstStyle/>
          <a:p>
            <a:pPr lvl="0"/>
            <a:r>
              <a:rPr lang="hr-HR" dirty="0" smtClean="0"/>
              <a:t>Kliknite da biste uredili stilove teksta matrice</a:t>
            </a:r>
          </a:p>
          <a:p>
            <a:pPr lvl="1"/>
            <a:r>
              <a:rPr lang="hr-HR" dirty="0" smtClean="0"/>
              <a:t>Druga razina</a:t>
            </a:r>
          </a:p>
          <a:p>
            <a:pPr lvl="2"/>
            <a:r>
              <a:rPr lang="hr-HR" dirty="0" smtClean="0"/>
              <a:t>Treća razina</a:t>
            </a:r>
          </a:p>
          <a:p>
            <a:pPr lvl="3"/>
            <a:r>
              <a:rPr lang="hr-HR" dirty="0" smtClean="0"/>
              <a:t>Četvrta razina</a:t>
            </a:r>
          </a:p>
          <a:p>
            <a:pPr lvl="4"/>
            <a:r>
              <a:rPr lang="hr-HR" dirty="0" smtClean="0"/>
              <a:t>Peta razina</a:t>
            </a:r>
            <a:endParaRPr lang="hr-HR" dirty="0"/>
          </a:p>
        </p:txBody>
      </p:sp>
    </p:spTree>
    <p:extLst>
      <p:ext uri="{BB962C8B-B14F-4D97-AF65-F5344CB8AC3E}">
        <p14:creationId xmlns:p14="http://schemas.microsoft.com/office/powerpoint/2010/main" val="2337296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jpeg"/><Relationship Id="rId1" Type="http://schemas.openxmlformats.org/officeDocument/2006/relationships/slideLayout" Target="../slideLayouts/slideLayout9.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zg.jp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8" name="Title 1"/>
          <p:cNvSpPr txBox="1">
            <a:spLocks/>
          </p:cNvSpPr>
          <p:nvPr/>
        </p:nvSpPr>
        <p:spPr>
          <a:xfrm>
            <a:off x="642910" y="428604"/>
            <a:ext cx="8196342" cy="864096"/>
          </a:xfrm>
          <a:prstGeom prst="rect">
            <a:avLst/>
          </a:prstGeom>
          <a:effectLst>
            <a:outerShdw blurRad="50800" dist="50800" dir="5400000" sx="83000" sy="83000" algn="ctr" rotWithShape="0">
              <a:schemeClr val="bg1"/>
            </a:outerShdw>
          </a:effectLst>
        </p:spPr>
        <p:txBody>
          <a:bodyPr wrap="square" anchor="ctr">
            <a:noAutofit/>
          </a:bodyPr>
          <a:lstStyle>
            <a:lvl1pPr algn="l" defTabSz="914400" rtl="0" eaLnBrk="1" latinLnBrk="0" hangingPunct="1">
              <a:spcBef>
                <a:spcPct val="0"/>
              </a:spcBef>
              <a:buNone/>
              <a:defRPr sz="4000" kern="1200">
                <a:solidFill>
                  <a:schemeClr val="tx1"/>
                </a:solidFill>
                <a:latin typeface="+mj-lt"/>
                <a:ea typeface="+mj-ea"/>
                <a:cs typeface="+mj-cs"/>
              </a:defRPr>
            </a:lvl1pPr>
          </a:lstStyle>
          <a:p>
            <a:pPr algn="r">
              <a:lnSpc>
                <a:spcPts val="7000"/>
              </a:lnSpc>
            </a:pPr>
            <a:r>
              <a:rPr lang="hr-HR" sz="6400" b="1" dirty="0" smtClean="0">
                <a:solidFill>
                  <a:srgbClr val="FFC000"/>
                </a:solidFill>
                <a:effectLst>
                  <a:outerShdw blurRad="38100" dist="38100" dir="2700000" algn="tl">
                    <a:srgbClr val="000000">
                      <a:alpha val="43137"/>
                    </a:srgbClr>
                  </a:outerShdw>
                </a:effectLst>
              </a:rPr>
              <a:t>Naselja Hrvatske</a:t>
            </a:r>
            <a:endParaRPr lang="hr-HR" sz="6400" b="1" dirty="0">
              <a:solidFill>
                <a:srgbClr val="FFC000"/>
              </a:solidFill>
              <a:effectLst>
                <a:outerShdw blurRad="38100" dist="38100" dir="2700000" algn="tl">
                  <a:srgbClr val="000000">
                    <a:alpha val="43137"/>
                  </a:srgbClr>
                </a:outerShdw>
              </a:effectLst>
            </a:endParaRPr>
          </a:p>
        </p:txBody>
      </p:sp>
      <p:sp>
        <p:nvSpPr>
          <p:cNvPr id="35" name="Subtitle 2"/>
          <p:cNvSpPr txBox="1">
            <a:spLocks/>
          </p:cNvSpPr>
          <p:nvPr/>
        </p:nvSpPr>
        <p:spPr>
          <a:xfrm>
            <a:off x="4857752" y="1214422"/>
            <a:ext cx="3929090" cy="357190"/>
          </a:xfrm>
          <a:prstGeom prst="rect">
            <a:avLst/>
          </a:prstGeom>
        </p:spPr>
        <p:txBody>
          <a:bodyPr>
            <a:noAutofit/>
          </a:bodyPr>
          <a:lstStyle>
            <a:lvl1pPr marL="342900" indent="-342900" algn="l" defTabSz="914400" rtl="0" eaLnBrk="1" latinLnBrk="0" hangingPunct="1">
              <a:spcBef>
                <a:spcPct val="20000"/>
              </a:spcBef>
              <a:buFont typeface="Calibri"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hr-HR" sz="2400" dirty="0" smtClean="0">
                <a:solidFill>
                  <a:schemeClr val="bg1"/>
                </a:solidFill>
              </a:rPr>
              <a:t>Turistička geografija</a:t>
            </a:r>
            <a:endParaRPr lang="hr-HR" sz="2400" dirty="0">
              <a:solidFill>
                <a:schemeClr val="bg1"/>
              </a:solidFill>
            </a:endParaRPr>
          </a:p>
        </p:txBody>
      </p:sp>
    </p:spTree>
    <p:extLst>
      <p:ext uri="{BB962C8B-B14F-4D97-AF65-F5344CB8AC3E}">
        <p14:creationId xmlns:p14="http://schemas.microsoft.com/office/powerpoint/2010/main" val="167463184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ornx\Desktop\SKOLA\Geografija\OSNOVNA\8r\KARTE\Slijepe_karte\05._Hrvatska_-_zupanije SLIJEPA.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35552" y="51844"/>
            <a:ext cx="7431140" cy="6752726"/>
          </a:xfrm>
          <a:prstGeom prst="rect">
            <a:avLst/>
          </a:prstGeom>
          <a:noFill/>
        </p:spPr>
      </p:pic>
      <p:sp>
        <p:nvSpPr>
          <p:cNvPr id="44" name="Freeform 43"/>
          <p:cNvSpPr/>
          <p:nvPr/>
        </p:nvSpPr>
        <p:spPr>
          <a:xfrm>
            <a:off x="229941" y="1282535"/>
            <a:ext cx="2697231" cy="2175115"/>
          </a:xfrm>
          <a:custGeom>
            <a:avLst/>
            <a:gdLst>
              <a:gd name="connsiteX0" fmla="*/ 1911927 w 2697231"/>
              <a:gd name="connsiteY0" fmla="*/ 0 h 2175115"/>
              <a:gd name="connsiteX1" fmla="*/ 2695699 w 2697231"/>
              <a:gd name="connsiteY1" fmla="*/ 1603169 h 2175115"/>
              <a:gd name="connsiteX2" fmla="*/ 1733797 w 2697231"/>
              <a:gd name="connsiteY2" fmla="*/ 2173184 h 2175115"/>
              <a:gd name="connsiteX3" fmla="*/ 0 w 2697231"/>
              <a:gd name="connsiteY3" fmla="*/ 1448790 h 2175115"/>
            </a:gdLst>
            <a:ahLst/>
            <a:cxnLst>
              <a:cxn ang="0">
                <a:pos x="connsiteX0" y="connsiteY0"/>
              </a:cxn>
              <a:cxn ang="0">
                <a:pos x="connsiteX1" y="connsiteY1"/>
              </a:cxn>
              <a:cxn ang="0">
                <a:pos x="connsiteX2" y="connsiteY2"/>
              </a:cxn>
              <a:cxn ang="0">
                <a:pos x="connsiteX3" y="connsiteY3"/>
              </a:cxn>
            </a:cxnLst>
            <a:rect l="l" t="t" r="r" b="b"/>
            <a:pathLst>
              <a:path w="2697231" h="2175115">
                <a:moveTo>
                  <a:pt x="1911927" y="0"/>
                </a:moveTo>
                <a:cubicBezTo>
                  <a:pt x="2318657" y="620486"/>
                  <a:pt x="2725387" y="1240972"/>
                  <a:pt x="2695699" y="1603169"/>
                </a:cubicBezTo>
                <a:cubicBezTo>
                  <a:pt x="2666011" y="1965366"/>
                  <a:pt x="2183080" y="2198914"/>
                  <a:pt x="1733797" y="2173184"/>
                </a:cubicBezTo>
                <a:cubicBezTo>
                  <a:pt x="1284514" y="2147454"/>
                  <a:pt x="162296" y="1571502"/>
                  <a:pt x="0" y="1448790"/>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45" name="Arc 44"/>
          <p:cNvSpPr/>
          <p:nvPr/>
        </p:nvSpPr>
        <p:spPr>
          <a:xfrm rot="16650639">
            <a:off x="1463917" y="2867599"/>
            <a:ext cx="4223768" cy="4162757"/>
          </a:xfrm>
          <a:prstGeom prst="arc">
            <a:avLst>
              <a:gd name="adj1" fmla="val 16200000"/>
              <a:gd name="adj2" fmla="val 770144"/>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r-HR"/>
          </a:p>
        </p:txBody>
      </p:sp>
      <p:sp>
        <p:nvSpPr>
          <p:cNvPr id="50" name="Arc 49"/>
          <p:cNvSpPr/>
          <p:nvPr/>
        </p:nvSpPr>
        <p:spPr>
          <a:xfrm rot="7487917">
            <a:off x="1099254" y="-2704746"/>
            <a:ext cx="5750335" cy="4895636"/>
          </a:xfrm>
          <a:prstGeom prst="arc">
            <a:avLst>
              <a:gd name="adj1" fmla="val 16200000"/>
              <a:gd name="adj2" fmla="val 1204516"/>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r-HR"/>
          </a:p>
        </p:txBody>
      </p:sp>
      <p:sp>
        <p:nvSpPr>
          <p:cNvPr id="51" name="Arc 50"/>
          <p:cNvSpPr/>
          <p:nvPr/>
        </p:nvSpPr>
        <p:spPr>
          <a:xfrm rot="13498950">
            <a:off x="5039995" y="15033"/>
            <a:ext cx="3672517" cy="3659583"/>
          </a:xfrm>
          <a:prstGeom prst="arc">
            <a:avLst>
              <a:gd name="adj1" fmla="val 16200000"/>
              <a:gd name="adj2" fmla="val 770144"/>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r-HR"/>
          </a:p>
        </p:txBody>
      </p:sp>
      <p:sp>
        <p:nvSpPr>
          <p:cNvPr id="3" name="Oval 2"/>
          <p:cNvSpPr/>
          <p:nvPr/>
        </p:nvSpPr>
        <p:spPr>
          <a:xfrm>
            <a:off x="1494461" y="1785926"/>
            <a:ext cx="216000" cy="216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4" name="Oval 3"/>
          <p:cNvSpPr/>
          <p:nvPr/>
        </p:nvSpPr>
        <p:spPr>
          <a:xfrm>
            <a:off x="3851915" y="4786322"/>
            <a:ext cx="216000" cy="216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5" name="Oval 4"/>
          <p:cNvSpPr/>
          <p:nvPr/>
        </p:nvSpPr>
        <p:spPr>
          <a:xfrm>
            <a:off x="3566163" y="1142984"/>
            <a:ext cx="216000" cy="216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6" name="Oval 5"/>
          <p:cNvSpPr/>
          <p:nvPr/>
        </p:nvSpPr>
        <p:spPr>
          <a:xfrm>
            <a:off x="6566559" y="1571612"/>
            <a:ext cx="216000" cy="216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7" name="Oval 6"/>
          <p:cNvSpPr/>
          <p:nvPr/>
        </p:nvSpPr>
        <p:spPr>
          <a:xfrm>
            <a:off x="2351717" y="3714752"/>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8" name="Oval 7"/>
          <p:cNvSpPr/>
          <p:nvPr/>
        </p:nvSpPr>
        <p:spPr>
          <a:xfrm>
            <a:off x="851519" y="2500306"/>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9" name="Oval 8"/>
          <p:cNvSpPr/>
          <p:nvPr/>
        </p:nvSpPr>
        <p:spPr>
          <a:xfrm>
            <a:off x="3137535" y="4357694"/>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Oval 9"/>
          <p:cNvSpPr/>
          <p:nvPr/>
        </p:nvSpPr>
        <p:spPr>
          <a:xfrm>
            <a:off x="5995055" y="6357958"/>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1" name="Oval 10"/>
          <p:cNvSpPr/>
          <p:nvPr/>
        </p:nvSpPr>
        <p:spPr>
          <a:xfrm>
            <a:off x="2851783" y="1785926"/>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2" name="Oval 11"/>
          <p:cNvSpPr/>
          <p:nvPr/>
        </p:nvSpPr>
        <p:spPr>
          <a:xfrm>
            <a:off x="3780477" y="1785926"/>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3" name="Oval 12"/>
          <p:cNvSpPr/>
          <p:nvPr/>
        </p:nvSpPr>
        <p:spPr>
          <a:xfrm>
            <a:off x="5780741" y="2285992"/>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4" name="Oval 13"/>
          <p:cNvSpPr/>
          <p:nvPr/>
        </p:nvSpPr>
        <p:spPr>
          <a:xfrm>
            <a:off x="6637997" y="1857364"/>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5" name="Oval 14"/>
          <p:cNvSpPr/>
          <p:nvPr/>
        </p:nvSpPr>
        <p:spPr>
          <a:xfrm>
            <a:off x="6852311" y="1785926"/>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6" name="Oval 15"/>
          <p:cNvSpPr/>
          <p:nvPr/>
        </p:nvSpPr>
        <p:spPr>
          <a:xfrm>
            <a:off x="3994791" y="285728"/>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7" name="Oval 16"/>
          <p:cNvSpPr/>
          <p:nvPr/>
        </p:nvSpPr>
        <p:spPr>
          <a:xfrm>
            <a:off x="4066229" y="142852"/>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8" name="Oval 17"/>
          <p:cNvSpPr/>
          <p:nvPr/>
        </p:nvSpPr>
        <p:spPr>
          <a:xfrm>
            <a:off x="4600786" y="1161620"/>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9" name="Oval 18"/>
          <p:cNvSpPr/>
          <p:nvPr/>
        </p:nvSpPr>
        <p:spPr>
          <a:xfrm>
            <a:off x="5280675" y="1268608"/>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0" name="Oval 19"/>
          <p:cNvSpPr/>
          <p:nvPr/>
        </p:nvSpPr>
        <p:spPr>
          <a:xfrm>
            <a:off x="4566295" y="785794"/>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1" name="Oval 20"/>
          <p:cNvSpPr/>
          <p:nvPr/>
        </p:nvSpPr>
        <p:spPr>
          <a:xfrm>
            <a:off x="5637865" y="1857364"/>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p>
        </p:txBody>
      </p:sp>
      <p:sp>
        <p:nvSpPr>
          <p:cNvPr id="22" name="Oval 21"/>
          <p:cNvSpPr/>
          <p:nvPr/>
        </p:nvSpPr>
        <p:spPr>
          <a:xfrm>
            <a:off x="3760795" y="1294486"/>
            <a:ext cx="142876" cy="142876"/>
          </a:xfrm>
          <a:prstGeom prst="ellipse">
            <a:avLst/>
          </a:prstGeom>
          <a:solidFill>
            <a:srgbClr val="0037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3" name="TextBox 22"/>
          <p:cNvSpPr txBox="1"/>
          <p:nvPr/>
        </p:nvSpPr>
        <p:spPr>
          <a:xfrm>
            <a:off x="2573427" y="1056556"/>
            <a:ext cx="1034194" cy="400110"/>
          </a:xfrm>
          <a:prstGeom prst="rect">
            <a:avLst/>
          </a:prstGeom>
          <a:noFill/>
        </p:spPr>
        <p:txBody>
          <a:bodyPr wrap="none" rtlCol="0">
            <a:spAutoFit/>
          </a:bodyPr>
          <a:lstStyle/>
          <a:p>
            <a:r>
              <a:rPr lang="hr-HR" sz="2000" b="1" dirty="0" smtClean="0"/>
              <a:t>ZAGREB</a:t>
            </a:r>
            <a:endParaRPr lang="hr-HR" sz="2000" b="1" dirty="0"/>
          </a:p>
        </p:txBody>
      </p:sp>
      <p:sp>
        <p:nvSpPr>
          <p:cNvPr id="24" name="TextBox 23"/>
          <p:cNvSpPr txBox="1"/>
          <p:nvPr/>
        </p:nvSpPr>
        <p:spPr>
          <a:xfrm>
            <a:off x="4032167" y="4686954"/>
            <a:ext cx="747320" cy="400110"/>
          </a:xfrm>
          <a:prstGeom prst="rect">
            <a:avLst/>
          </a:prstGeom>
          <a:noFill/>
        </p:spPr>
        <p:txBody>
          <a:bodyPr wrap="none" rtlCol="0">
            <a:spAutoFit/>
          </a:bodyPr>
          <a:lstStyle/>
          <a:p>
            <a:r>
              <a:rPr lang="hr-HR" sz="2000" b="1" dirty="0" smtClean="0"/>
              <a:t>SPLIT</a:t>
            </a:r>
            <a:endParaRPr lang="hr-HR" sz="2000" b="1" dirty="0"/>
          </a:p>
        </p:txBody>
      </p:sp>
      <p:sp>
        <p:nvSpPr>
          <p:cNvPr id="25" name="TextBox 24"/>
          <p:cNvSpPr txBox="1"/>
          <p:nvPr/>
        </p:nvSpPr>
        <p:spPr>
          <a:xfrm>
            <a:off x="637205" y="1686558"/>
            <a:ext cx="904415" cy="400110"/>
          </a:xfrm>
          <a:prstGeom prst="rect">
            <a:avLst/>
          </a:prstGeom>
          <a:noFill/>
        </p:spPr>
        <p:txBody>
          <a:bodyPr wrap="none" rtlCol="0">
            <a:spAutoFit/>
          </a:bodyPr>
          <a:lstStyle/>
          <a:p>
            <a:r>
              <a:rPr lang="hr-HR" sz="2000" b="1" dirty="0" smtClean="0"/>
              <a:t>RIJEKA</a:t>
            </a:r>
            <a:endParaRPr lang="hr-HR" sz="2000" b="1" dirty="0"/>
          </a:p>
        </p:txBody>
      </p:sp>
      <p:sp>
        <p:nvSpPr>
          <p:cNvPr id="26" name="TextBox 25"/>
          <p:cNvSpPr txBox="1"/>
          <p:nvPr/>
        </p:nvSpPr>
        <p:spPr>
          <a:xfrm>
            <a:off x="5709303" y="1487234"/>
            <a:ext cx="899605" cy="400110"/>
          </a:xfrm>
          <a:prstGeom prst="rect">
            <a:avLst/>
          </a:prstGeom>
          <a:noFill/>
        </p:spPr>
        <p:txBody>
          <a:bodyPr wrap="none" rtlCol="0">
            <a:spAutoFit/>
          </a:bodyPr>
          <a:lstStyle/>
          <a:p>
            <a:r>
              <a:rPr lang="hr-HR" sz="2000" b="1" dirty="0" smtClean="0"/>
              <a:t>OSIJEK</a:t>
            </a:r>
            <a:endParaRPr lang="hr-HR" sz="2000" b="1" dirty="0"/>
          </a:p>
        </p:txBody>
      </p:sp>
      <p:sp>
        <p:nvSpPr>
          <p:cNvPr id="27" name="TextBox 26"/>
          <p:cNvSpPr txBox="1"/>
          <p:nvPr/>
        </p:nvSpPr>
        <p:spPr>
          <a:xfrm>
            <a:off x="1780213" y="1691666"/>
            <a:ext cx="1098762" cy="338554"/>
          </a:xfrm>
          <a:prstGeom prst="rect">
            <a:avLst/>
          </a:prstGeom>
          <a:noFill/>
        </p:spPr>
        <p:txBody>
          <a:bodyPr wrap="none" rtlCol="0">
            <a:spAutoFit/>
          </a:bodyPr>
          <a:lstStyle/>
          <a:p>
            <a:r>
              <a:rPr lang="hr-HR" sz="1600" b="1" dirty="0" smtClean="0"/>
              <a:t>KARLOVAC</a:t>
            </a:r>
            <a:endParaRPr lang="hr-HR" sz="1600" b="1" dirty="0"/>
          </a:p>
        </p:txBody>
      </p:sp>
      <p:sp>
        <p:nvSpPr>
          <p:cNvPr id="28" name="TextBox 27"/>
          <p:cNvSpPr txBox="1"/>
          <p:nvPr/>
        </p:nvSpPr>
        <p:spPr>
          <a:xfrm>
            <a:off x="3881826" y="1684508"/>
            <a:ext cx="669479" cy="338554"/>
          </a:xfrm>
          <a:prstGeom prst="rect">
            <a:avLst/>
          </a:prstGeom>
          <a:noFill/>
        </p:spPr>
        <p:txBody>
          <a:bodyPr wrap="none" rtlCol="0">
            <a:spAutoFit/>
          </a:bodyPr>
          <a:lstStyle/>
          <a:p>
            <a:r>
              <a:rPr lang="hr-HR" sz="1600" b="1" dirty="0" smtClean="0"/>
              <a:t>SISAK</a:t>
            </a:r>
            <a:endParaRPr lang="hr-HR" sz="1600" b="1" dirty="0"/>
          </a:p>
        </p:txBody>
      </p:sp>
      <p:sp>
        <p:nvSpPr>
          <p:cNvPr id="29" name="TextBox 28"/>
          <p:cNvSpPr txBox="1"/>
          <p:nvPr/>
        </p:nvSpPr>
        <p:spPr>
          <a:xfrm>
            <a:off x="4100720" y="1233058"/>
            <a:ext cx="1037079" cy="338554"/>
          </a:xfrm>
          <a:prstGeom prst="rect">
            <a:avLst/>
          </a:prstGeom>
          <a:noFill/>
        </p:spPr>
        <p:txBody>
          <a:bodyPr wrap="none" rtlCol="0">
            <a:spAutoFit/>
          </a:bodyPr>
          <a:lstStyle/>
          <a:p>
            <a:r>
              <a:rPr lang="hr-HR" sz="1600" b="1" dirty="0" smtClean="0"/>
              <a:t>BJELOVAR</a:t>
            </a:r>
            <a:endParaRPr lang="hr-HR" sz="1600" b="1" dirty="0"/>
          </a:p>
        </p:txBody>
      </p:sp>
      <p:sp>
        <p:nvSpPr>
          <p:cNvPr id="30" name="TextBox 29"/>
          <p:cNvSpPr txBox="1"/>
          <p:nvPr/>
        </p:nvSpPr>
        <p:spPr>
          <a:xfrm>
            <a:off x="5533216" y="1090182"/>
            <a:ext cx="1176219" cy="338554"/>
          </a:xfrm>
          <a:prstGeom prst="rect">
            <a:avLst/>
          </a:prstGeom>
          <a:noFill/>
        </p:spPr>
        <p:txBody>
          <a:bodyPr wrap="none" rtlCol="0">
            <a:spAutoFit/>
          </a:bodyPr>
          <a:lstStyle/>
          <a:p>
            <a:r>
              <a:rPr lang="hr-HR" sz="1600" b="1" dirty="0" smtClean="0"/>
              <a:t>VIROVITICA</a:t>
            </a:r>
            <a:endParaRPr lang="hr-HR" sz="1600" b="1" dirty="0"/>
          </a:p>
        </p:txBody>
      </p:sp>
      <p:sp>
        <p:nvSpPr>
          <p:cNvPr id="31" name="TextBox 30"/>
          <p:cNvSpPr txBox="1"/>
          <p:nvPr/>
        </p:nvSpPr>
        <p:spPr>
          <a:xfrm>
            <a:off x="4637733" y="642918"/>
            <a:ext cx="1251240" cy="338554"/>
          </a:xfrm>
          <a:prstGeom prst="rect">
            <a:avLst/>
          </a:prstGeom>
          <a:noFill/>
        </p:spPr>
        <p:txBody>
          <a:bodyPr wrap="none" rtlCol="0">
            <a:spAutoFit/>
          </a:bodyPr>
          <a:lstStyle/>
          <a:p>
            <a:r>
              <a:rPr lang="hr-HR" sz="1600" b="1" dirty="0" smtClean="0"/>
              <a:t>KOPRIVNICA</a:t>
            </a:r>
            <a:endParaRPr lang="hr-HR" sz="1600" b="1" dirty="0"/>
          </a:p>
        </p:txBody>
      </p:sp>
      <p:sp>
        <p:nvSpPr>
          <p:cNvPr id="32" name="TextBox 31"/>
          <p:cNvSpPr txBox="1"/>
          <p:nvPr/>
        </p:nvSpPr>
        <p:spPr>
          <a:xfrm>
            <a:off x="2916932" y="172832"/>
            <a:ext cx="1077859" cy="338554"/>
          </a:xfrm>
          <a:prstGeom prst="rect">
            <a:avLst/>
          </a:prstGeom>
          <a:noFill/>
        </p:spPr>
        <p:txBody>
          <a:bodyPr wrap="none" rtlCol="0">
            <a:spAutoFit/>
          </a:bodyPr>
          <a:lstStyle/>
          <a:p>
            <a:r>
              <a:rPr lang="hr-HR" sz="1600" b="1" dirty="0" smtClean="0"/>
              <a:t>VARAŽDIN</a:t>
            </a:r>
            <a:endParaRPr lang="hr-HR" sz="1600" b="1" dirty="0"/>
          </a:p>
        </p:txBody>
      </p:sp>
      <p:sp>
        <p:nvSpPr>
          <p:cNvPr id="33" name="TextBox 32"/>
          <p:cNvSpPr txBox="1"/>
          <p:nvPr/>
        </p:nvSpPr>
        <p:spPr>
          <a:xfrm>
            <a:off x="4152657" y="44946"/>
            <a:ext cx="985013" cy="338554"/>
          </a:xfrm>
          <a:prstGeom prst="rect">
            <a:avLst/>
          </a:prstGeom>
          <a:noFill/>
        </p:spPr>
        <p:txBody>
          <a:bodyPr wrap="none" rtlCol="0">
            <a:spAutoFit/>
          </a:bodyPr>
          <a:lstStyle/>
          <a:p>
            <a:r>
              <a:rPr lang="hr-HR" sz="1600" b="1" dirty="0" smtClean="0"/>
              <a:t>ČAKOVEC</a:t>
            </a:r>
            <a:endParaRPr lang="hr-HR" sz="1600" b="1" dirty="0"/>
          </a:p>
        </p:txBody>
      </p:sp>
      <p:sp>
        <p:nvSpPr>
          <p:cNvPr id="34" name="TextBox 33"/>
          <p:cNvSpPr txBox="1"/>
          <p:nvPr/>
        </p:nvSpPr>
        <p:spPr>
          <a:xfrm>
            <a:off x="5308706" y="2415597"/>
            <a:ext cx="1186415" cy="584775"/>
          </a:xfrm>
          <a:prstGeom prst="rect">
            <a:avLst/>
          </a:prstGeom>
          <a:noFill/>
        </p:spPr>
        <p:txBody>
          <a:bodyPr wrap="none" rtlCol="0">
            <a:spAutoFit/>
          </a:bodyPr>
          <a:lstStyle/>
          <a:p>
            <a:r>
              <a:rPr lang="hr-HR" sz="1600" b="1" dirty="0" smtClean="0"/>
              <a:t>SLAVONSKI </a:t>
            </a:r>
          </a:p>
          <a:p>
            <a:pPr algn="ctr"/>
            <a:r>
              <a:rPr lang="hr-HR" sz="1600" b="1" dirty="0" smtClean="0"/>
              <a:t>BROD</a:t>
            </a:r>
            <a:endParaRPr lang="hr-HR" sz="1600" b="1" dirty="0"/>
          </a:p>
        </p:txBody>
      </p:sp>
      <p:sp>
        <p:nvSpPr>
          <p:cNvPr id="35" name="TextBox 34"/>
          <p:cNvSpPr txBox="1"/>
          <p:nvPr/>
        </p:nvSpPr>
        <p:spPr>
          <a:xfrm>
            <a:off x="4780609" y="1755946"/>
            <a:ext cx="880434" cy="338554"/>
          </a:xfrm>
          <a:prstGeom prst="rect">
            <a:avLst/>
          </a:prstGeom>
          <a:noFill/>
        </p:spPr>
        <p:txBody>
          <a:bodyPr wrap="none" rtlCol="0">
            <a:spAutoFit/>
          </a:bodyPr>
          <a:lstStyle/>
          <a:p>
            <a:r>
              <a:rPr lang="hr-HR" sz="1600" b="1" dirty="0" smtClean="0"/>
              <a:t>POŽEGA</a:t>
            </a:r>
            <a:endParaRPr lang="hr-HR" sz="1600" b="1" dirty="0"/>
          </a:p>
        </p:txBody>
      </p:sp>
      <p:sp>
        <p:nvSpPr>
          <p:cNvPr id="36" name="TextBox 35"/>
          <p:cNvSpPr txBox="1"/>
          <p:nvPr/>
        </p:nvSpPr>
        <p:spPr>
          <a:xfrm>
            <a:off x="5780741" y="1947438"/>
            <a:ext cx="1016753" cy="338554"/>
          </a:xfrm>
          <a:prstGeom prst="rect">
            <a:avLst/>
          </a:prstGeom>
          <a:noFill/>
        </p:spPr>
        <p:txBody>
          <a:bodyPr wrap="none" rtlCol="0">
            <a:spAutoFit/>
          </a:bodyPr>
          <a:lstStyle/>
          <a:p>
            <a:r>
              <a:rPr lang="hr-HR" sz="1600" b="1" dirty="0" smtClean="0"/>
              <a:t>VINKOVCI</a:t>
            </a:r>
            <a:endParaRPr lang="hr-HR" sz="1600" b="1" dirty="0"/>
          </a:p>
        </p:txBody>
      </p:sp>
      <p:sp>
        <p:nvSpPr>
          <p:cNvPr id="37" name="TextBox 36"/>
          <p:cNvSpPr txBox="1"/>
          <p:nvPr/>
        </p:nvSpPr>
        <p:spPr>
          <a:xfrm>
            <a:off x="6953729" y="1699498"/>
            <a:ext cx="1031629" cy="338554"/>
          </a:xfrm>
          <a:prstGeom prst="rect">
            <a:avLst/>
          </a:prstGeom>
          <a:noFill/>
        </p:spPr>
        <p:txBody>
          <a:bodyPr wrap="none" rtlCol="0">
            <a:spAutoFit/>
          </a:bodyPr>
          <a:lstStyle/>
          <a:p>
            <a:r>
              <a:rPr lang="hr-HR" sz="1600" b="1" dirty="0" smtClean="0"/>
              <a:t>VUKOVAR</a:t>
            </a:r>
            <a:endParaRPr lang="hr-HR" sz="1600" b="1" dirty="0"/>
          </a:p>
        </p:txBody>
      </p:sp>
      <p:sp>
        <p:nvSpPr>
          <p:cNvPr id="38" name="TextBox 37"/>
          <p:cNvSpPr txBox="1"/>
          <p:nvPr/>
        </p:nvSpPr>
        <p:spPr>
          <a:xfrm>
            <a:off x="268537" y="2413878"/>
            <a:ext cx="639919" cy="338554"/>
          </a:xfrm>
          <a:prstGeom prst="rect">
            <a:avLst/>
          </a:prstGeom>
          <a:noFill/>
        </p:spPr>
        <p:txBody>
          <a:bodyPr wrap="none" rtlCol="0">
            <a:spAutoFit/>
          </a:bodyPr>
          <a:lstStyle/>
          <a:p>
            <a:r>
              <a:rPr lang="hr-HR" sz="1600" b="1" dirty="0" smtClean="0"/>
              <a:t>PULA</a:t>
            </a:r>
            <a:endParaRPr lang="hr-HR" sz="1600" b="1" dirty="0"/>
          </a:p>
        </p:txBody>
      </p:sp>
      <p:sp>
        <p:nvSpPr>
          <p:cNvPr id="39" name="TextBox 38"/>
          <p:cNvSpPr txBox="1"/>
          <p:nvPr/>
        </p:nvSpPr>
        <p:spPr>
          <a:xfrm>
            <a:off x="1565899" y="3613334"/>
            <a:ext cx="771558" cy="338554"/>
          </a:xfrm>
          <a:prstGeom prst="rect">
            <a:avLst/>
          </a:prstGeom>
          <a:noFill/>
        </p:spPr>
        <p:txBody>
          <a:bodyPr wrap="none" rtlCol="0">
            <a:spAutoFit/>
          </a:bodyPr>
          <a:lstStyle/>
          <a:p>
            <a:r>
              <a:rPr lang="hr-HR" sz="1600" b="1" dirty="0" smtClean="0"/>
              <a:t>ZADAR</a:t>
            </a:r>
            <a:endParaRPr lang="hr-HR" sz="1600" b="1" dirty="0"/>
          </a:p>
        </p:txBody>
      </p:sp>
      <p:sp>
        <p:nvSpPr>
          <p:cNvPr id="40" name="TextBox 39"/>
          <p:cNvSpPr txBox="1"/>
          <p:nvPr/>
        </p:nvSpPr>
        <p:spPr>
          <a:xfrm>
            <a:off x="2298781" y="4274912"/>
            <a:ext cx="853119" cy="338554"/>
          </a:xfrm>
          <a:prstGeom prst="rect">
            <a:avLst/>
          </a:prstGeom>
          <a:noFill/>
        </p:spPr>
        <p:txBody>
          <a:bodyPr wrap="none" rtlCol="0">
            <a:spAutoFit/>
          </a:bodyPr>
          <a:lstStyle/>
          <a:p>
            <a:r>
              <a:rPr lang="hr-HR" sz="1600" b="1" dirty="0" smtClean="0"/>
              <a:t>ŠIBENIK</a:t>
            </a:r>
            <a:endParaRPr lang="hr-HR" sz="1600" b="1" dirty="0"/>
          </a:p>
        </p:txBody>
      </p:sp>
      <p:sp>
        <p:nvSpPr>
          <p:cNvPr id="41" name="TextBox 40"/>
          <p:cNvSpPr txBox="1"/>
          <p:nvPr/>
        </p:nvSpPr>
        <p:spPr>
          <a:xfrm>
            <a:off x="4769131" y="6248708"/>
            <a:ext cx="1237134" cy="338554"/>
          </a:xfrm>
          <a:prstGeom prst="rect">
            <a:avLst/>
          </a:prstGeom>
          <a:noFill/>
        </p:spPr>
        <p:txBody>
          <a:bodyPr wrap="none" rtlCol="0">
            <a:spAutoFit/>
          </a:bodyPr>
          <a:lstStyle/>
          <a:p>
            <a:r>
              <a:rPr lang="hr-HR" sz="1600" b="1" dirty="0" smtClean="0"/>
              <a:t>DUBROVNIK</a:t>
            </a:r>
            <a:endParaRPr lang="hr-HR" sz="1600" b="1" dirty="0"/>
          </a:p>
        </p:txBody>
      </p:sp>
      <p:sp>
        <p:nvSpPr>
          <p:cNvPr id="42" name="TextBox 41"/>
          <p:cNvSpPr txBox="1"/>
          <p:nvPr/>
        </p:nvSpPr>
        <p:spPr>
          <a:xfrm>
            <a:off x="3280411" y="1357298"/>
            <a:ext cx="1062791" cy="338554"/>
          </a:xfrm>
          <a:prstGeom prst="rect">
            <a:avLst/>
          </a:prstGeom>
          <a:noFill/>
        </p:spPr>
        <p:txBody>
          <a:bodyPr wrap="none" rtlCol="0">
            <a:spAutoFit/>
          </a:bodyPr>
          <a:lstStyle/>
          <a:p>
            <a:r>
              <a:rPr lang="hr-HR" sz="1600" b="1" dirty="0" smtClean="0"/>
              <a:t>V. GORICA</a:t>
            </a:r>
            <a:endParaRPr lang="hr-HR" sz="1600" b="1" dirty="0"/>
          </a:p>
        </p:txBody>
      </p:sp>
      <p:sp>
        <p:nvSpPr>
          <p:cNvPr id="49" name="Rectangle 48"/>
          <p:cNvSpPr/>
          <p:nvPr/>
        </p:nvSpPr>
        <p:spPr>
          <a:xfrm>
            <a:off x="5753775" y="3179892"/>
            <a:ext cx="3274096" cy="2677656"/>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txBody>
          <a:bodyPr wrap="square">
            <a:spAutoFit/>
          </a:bodyPr>
          <a:lstStyle/>
          <a:p>
            <a:pPr marL="266850" indent="-216000">
              <a:buFont typeface="Calibri" panose="020F0502020204030204" pitchFamily="34" charset="0"/>
              <a:buChar char="‒"/>
            </a:pPr>
            <a:r>
              <a:rPr lang="hr-HR" altLang="sr-Latn-RS" b="1" dirty="0">
                <a:solidFill>
                  <a:srgbClr val="FF0000"/>
                </a:solidFill>
              </a:rPr>
              <a:t>Zagreb</a:t>
            </a:r>
            <a:r>
              <a:rPr lang="hr-HR" altLang="sr-Latn-RS" dirty="0">
                <a:solidFill>
                  <a:srgbClr val="FF0000"/>
                </a:solidFill>
              </a:rPr>
              <a:t> </a:t>
            </a:r>
            <a:endParaRPr lang="hr-HR" altLang="sr-Latn-RS" dirty="0" smtClean="0"/>
          </a:p>
          <a:p>
            <a:pPr marL="724050" lvl="1" indent="-216000">
              <a:buFont typeface="Calibri" panose="020F0502020204030204" pitchFamily="34" charset="0"/>
              <a:buChar char="‒"/>
            </a:pPr>
            <a:r>
              <a:rPr lang="hr-HR" altLang="sr-Latn-RS" sz="1600" i="1" dirty="0" smtClean="0"/>
              <a:t>Karlovac</a:t>
            </a:r>
            <a:r>
              <a:rPr lang="hr-HR" altLang="sr-Latn-RS" sz="1600" i="1" dirty="0"/>
              <a:t>, Varaždin, Čakovec, Sisak, Bjelovar, Koprivnica, Virovitica, Velika Gorica</a:t>
            </a:r>
            <a:endParaRPr lang="hr-HR" altLang="sr-Latn-RS" i="1" dirty="0"/>
          </a:p>
          <a:p>
            <a:pPr marL="266850" indent="-216000">
              <a:buFont typeface="Calibri" panose="020F0502020204030204" pitchFamily="34" charset="0"/>
              <a:buChar char="‒"/>
            </a:pPr>
            <a:r>
              <a:rPr lang="hr-HR" altLang="sr-Latn-RS" b="1" dirty="0" smtClean="0">
                <a:solidFill>
                  <a:srgbClr val="FF0000"/>
                </a:solidFill>
              </a:rPr>
              <a:t>Split</a:t>
            </a:r>
            <a:r>
              <a:rPr lang="hr-HR" altLang="sr-Latn-RS" dirty="0" smtClean="0"/>
              <a:t> </a:t>
            </a:r>
          </a:p>
          <a:p>
            <a:pPr marL="724050" lvl="1" indent="-216000">
              <a:buFont typeface="Calibri" panose="020F0502020204030204" pitchFamily="34" charset="0"/>
              <a:buChar char="‒"/>
            </a:pPr>
            <a:r>
              <a:rPr lang="hr-HR" altLang="sr-Latn-RS" sz="1600" i="1" dirty="0" smtClean="0"/>
              <a:t>Zadar</a:t>
            </a:r>
            <a:r>
              <a:rPr lang="hr-HR" altLang="sr-Latn-RS" sz="1600" i="1" dirty="0"/>
              <a:t>, Šibenik, Dubrovnik</a:t>
            </a:r>
            <a:endParaRPr lang="hr-HR" altLang="sr-Latn-RS" i="1" dirty="0"/>
          </a:p>
          <a:p>
            <a:pPr marL="266850" indent="-216000">
              <a:buFont typeface="Calibri" panose="020F0502020204030204" pitchFamily="34" charset="0"/>
              <a:buChar char="‒"/>
            </a:pPr>
            <a:r>
              <a:rPr lang="hr-HR" altLang="sr-Latn-RS" b="1" dirty="0" smtClean="0">
                <a:solidFill>
                  <a:srgbClr val="FF0000"/>
                </a:solidFill>
              </a:rPr>
              <a:t>Rijeka</a:t>
            </a:r>
            <a:r>
              <a:rPr lang="hr-HR" altLang="sr-Latn-RS" dirty="0" smtClean="0">
                <a:solidFill>
                  <a:srgbClr val="FF0000"/>
                </a:solidFill>
              </a:rPr>
              <a:t> </a:t>
            </a:r>
            <a:r>
              <a:rPr lang="hr-HR" altLang="sr-Latn-RS" dirty="0" smtClean="0"/>
              <a:t>– </a:t>
            </a:r>
            <a:r>
              <a:rPr lang="hr-HR" altLang="sr-Latn-RS" sz="1600" i="1" dirty="0"/>
              <a:t>Pula </a:t>
            </a:r>
            <a:endParaRPr lang="hr-HR" altLang="sr-Latn-RS" i="1" dirty="0"/>
          </a:p>
          <a:p>
            <a:pPr marL="266850" indent="-216000">
              <a:buFont typeface="Calibri" panose="020F0502020204030204" pitchFamily="34" charset="0"/>
              <a:buChar char="‒"/>
            </a:pPr>
            <a:r>
              <a:rPr lang="hr-HR" altLang="sr-Latn-RS" b="1" dirty="0">
                <a:solidFill>
                  <a:srgbClr val="FF0000"/>
                </a:solidFill>
              </a:rPr>
              <a:t>Osijek</a:t>
            </a:r>
            <a:r>
              <a:rPr lang="hr-HR" altLang="sr-Latn-RS" dirty="0">
                <a:solidFill>
                  <a:srgbClr val="FF0000"/>
                </a:solidFill>
              </a:rPr>
              <a:t> </a:t>
            </a:r>
            <a:endParaRPr lang="hr-HR" altLang="sr-Latn-RS" dirty="0" smtClean="0"/>
          </a:p>
          <a:p>
            <a:pPr marL="724050" lvl="1" indent="-216000">
              <a:buFont typeface="Calibri" panose="020F0502020204030204" pitchFamily="34" charset="0"/>
              <a:buChar char="‒"/>
            </a:pPr>
            <a:r>
              <a:rPr lang="hr-HR" altLang="sr-Latn-RS" sz="1600" i="1" dirty="0" smtClean="0"/>
              <a:t>Slavonski </a:t>
            </a:r>
            <a:r>
              <a:rPr lang="hr-HR" altLang="sr-Latn-RS" sz="1600" i="1" dirty="0"/>
              <a:t>Brod, Vukovar, Vinkovci i Požega</a:t>
            </a:r>
            <a:endParaRPr lang="hr-HR" altLang="sr-Latn-RS" sz="1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par>
                          <p:cTn id="57" fill="hold">
                            <p:stCondLst>
                              <p:cond delay="2500"/>
                            </p:stCondLst>
                            <p:childTnLst>
                              <p:par>
                                <p:cTn id="58" presetID="10" presetClass="entr" presetSubtype="0"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childTnLst>
                          </p:cTn>
                        </p:par>
                        <p:par>
                          <p:cTn id="65" fill="hold">
                            <p:stCondLst>
                              <p:cond delay="3500"/>
                            </p:stCondLst>
                            <p:childTnLst>
                              <p:par>
                                <p:cTn id="66" presetID="10"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childTnLst>
                          </p:cTn>
                        </p:par>
                        <p:par>
                          <p:cTn id="74" fill="hold">
                            <p:stCondLst>
                              <p:cond delay="500"/>
                            </p:stCondLst>
                            <p:childTnLst>
                              <p:par>
                                <p:cTn id="75" presetID="10" presetClass="entr" presetSubtype="0"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childTnLst>
                          </p:cTn>
                        </p:par>
                        <p:par>
                          <p:cTn id="78" fill="hold">
                            <p:stCondLst>
                              <p:cond delay="1000"/>
                            </p:stCondLst>
                            <p:childTnLst>
                              <p:par>
                                <p:cTn id="79" presetID="10" presetClass="entr" presetSubtype="0"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fade">
                                      <p:cBhvr>
                                        <p:cTn id="81" dur="500"/>
                                        <p:tgtEl>
                                          <p:spTgt spid="36"/>
                                        </p:tgtEl>
                                      </p:cBhvr>
                                    </p:animEffect>
                                  </p:childTnLst>
                                </p:cTn>
                              </p:par>
                            </p:childTnLst>
                          </p:cTn>
                        </p:par>
                        <p:par>
                          <p:cTn id="82" fill="hold">
                            <p:stCondLst>
                              <p:cond delay="1500"/>
                            </p:stCondLst>
                            <p:childTnLst>
                              <p:par>
                                <p:cTn id="83" presetID="10" presetClass="entr" presetSubtype="0"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fad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fade">
                                      <p:cBhvr>
                                        <p:cTn id="95" dur="500"/>
                                        <p:tgtEl>
                                          <p:spTgt spid="39"/>
                                        </p:tgtEl>
                                      </p:cBhvr>
                                    </p:animEffect>
                                  </p:childTnLst>
                                </p:cTn>
                              </p:par>
                            </p:childTnLst>
                          </p:cTn>
                        </p:par>
                        <p:par>
                          <p:cTn id="96" fill="hold">
                            <p:stCondLst>
                              <p:cond delay="500"/>
                            </p:stCondLst>
                            <p:childTnLst>
                              <p:par>
                                <p:cTn id="97" presetID="10" presetClass="entr" presetSubtype="0" fill="hold" grpId="0" nodeType="after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fade">
                                      <p:cBhvr>
                                        <p:cTn id="99" dur="500"/>
                                        <p:tgtEl>
                                          <p:spTgt spid="40"/>
                                        </p:tgtEl>
                                      </p:cBhvr>
                                    </p:animEffect>
                                  </p:childTnLst>
                                </p:cTn>
                              </p:par>
                            </p:childTnLst>
                          </p:cTn>
                        </p:par>
                        <p:par>
                          <p:cTn id="100" fill="hold">
                            <p:stCondLst>
                              <p:cond delay="1000"/>
                            </p:stCondLst>
                            <p:childTnLst>
                              <p:par>
                                <p:cTn id="101" presetID="10" presetClass="entr" presetSubtype="0" fill="hold" grpId="0" nodeType="after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fade">
                                      <p:cBhvr>
                                        <p:cTn id="103" dur="500"/>
                                        <p:tgtEl>
                                          <p:spTgt spid="41"/>
                                        </p:tgtEl>
                                      </p:cBhvr>
                                    </p:animEffect>
                                  </p:childTnLst>
                                </p:cTn>
                              </p:par>
                            </p:childTnLst>
                          </p:cTn>
                        </p:par>
                        <p:par>
                          <p:cTn id="104" fill="hold">
                            <p:stCondLst>
                              <p:cond delay="1500"/>
                            </p:stCondLst>
                            <p:childTnLst>
                              <p:par>
                                <p:cTn id="105" presetID="10" presetClass="entr" presetSubtype="0" fill="hold" grpId="0" nodeType="afterEffect">
                                  <p:stCondLst>
                                    <p:cond delay="0"/>
                                  </p:stCondLst>
                                  <p:childTnLst>
                                    <p:set>
                                      <p:cBhvr>
                                        <p:cTn id="106" dur="1" fill="hold">
                                          <p:stCondLst>
                                            <p:cond delay="0"/>
                                          </p:stCondLst>
                                        </p:cTn>
                                        <p:tgtEl>
                                          <p:spTgt spid="49"/>
                                        </p:tgtEl>
                                        <p:attrNameLst>
                                          <p:attrName>style.visibility</p:attrName>
                                        </p:attrNameLst>
                                      </p:cBhvr>
                                      <p:to>
                                        <p:strVal val="visible"/>
                                      </p:to>
                                    </p:set>
                                    <p:animEffect transition="in" filter="fade">
                                      <p:cBhvr>
                                        <p:cTn id="10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50" grpId="0" animBg="1"/>
      <p:bldP spid="51"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zervirano mjesto teksta 3"/>
          <p:cNvSpPr>
            <a:spLocks noGrp="1"/>
          </p:cNvSpPr>
          <p:nvPr>
            <p:ph idx="1"/>
          </p:nvPr>
        </p:nvSpPr>
        <p:spPr>
          <a:xfrm>
            <a:off x="-108520" y="548680"/>
            <a:ext cx="9302280" cy="6048672"/>
          </a:xfrm>
        </p:spPr>
        <p:txBody>
          <a:bodyPr>
            <a:noAutofit/>
          </a:bodyPr>
          <a:lstStyle/>
          <a:p>
            <a:pPr marL="324000" indent="-288000">
              <a:spcBef>
                <a:spcPts val="1200"/>
              </a:spcBef>
              <a:buFont typeface="Calibri" panose="020F0502020204030204" pitchFamily="34" charset="0"/>
              <a:buChar char="‒"/>
            </a:pPr>
            <a:r>
              <a:rPr lang="hr-HR" altLang="sr-Latn-RS" sz="2400" dirty="0" smtClean="0"/>
              <a:t>prve gradove (naselja) grade </a:t>
            </a:r>
            <a:r>
              <a:rPr lang="hr-HR" altLang="sr-Latn-RS" sz="2400" b="1" dirty="0" smtClean="0">
                <a:solidFill>
                  <a:srgbClr val="FF0000"/>
                </a:solidFill>
              </a:rPr>
              <a:t>Iliri </a:t>
            </a:r>
            <a:r>
              <a:rPr lang="hr-HR" altLang="sr-Latn-RS" sz="2400" dirty="0" smtClean="0"/>
              <a:t>– </a:t>
            </a:r>
            <a:r>
              <a:rPr lang="hr-HR" altLang="sr-Latn-RS" sz="2400" dirty="0" smtClean="0"/>
              <a:t>Lika </a:t>
            </a:r>
            <a:endParaRPr lang="hr-HR" altLang="sr-Latn-RS" sz="2400" dirty="0" smtClean="0"/>
          </a:p>
          <a:p>
            <a:pPr marL="324000" indent="-288000">
              <a:spcBef>
                <a:spcPts val="1200"/>
              </a:spcBef>
              <a:buFont typeface="Calibri" panose="020F0502020204030204" pitchFamily="34" charset="0"/>
              <a:buChar char="‒"/>
            </a:pPr>
            <a:r>
              <a:rPr lang="hr-HR" altLang="sr-Latn-RS" sz="2400" b="1" dirty="0" smtClean="0">
                <a:solidFill>
                  <a:srgbClr val="FF0000"/>
                </a:solidFill>
              </a:rPr>
              <a:t>stari Grci </a:t>
            </a:r>
            <a:r>
              <a:rPr lang="hr-HR" altLang="sr-Latn-RS" sz="2400" dirty="0" smtClean="0"/>
              <a:t>– grade uglavnom na </a:t>
            </a:r>
            <a:r>
              <a:rPr lang="hr-HR" altLang="sr-Latn-RS" sz="2400" dirty="0" smtClean="0"/>
              <a:t>srednjodalmatinskim otocima</a:t>
            </a:r>
            <a:r>
              <a:rPr lang="hr-HR" altLang="sr-Latn-RS" sz="2400" dirty="0" smtClean="0"/>
              <a:t> i obali</a:t>
            </a:r>
          </a:p>
          <a:p>
            <a:pPr marL="724050" lvl="1" indent="-288000">
              <a:spcBef>
                <a:spcPts val="0"/>
              </a:spcBef>
              <a:buFont typeface="Calibri" panose="020F0502020204030204" pitchFamily="34" charset="0"/>
              <a:buChar char="‒"/>
            </a:pPr>
            <a:r>
              <a:rPr lang="hr-HR" altLang="sr-Latn-RS" sz="2000" dirty="0" err="1" smtClean="0"/>
              <a:t>Issa</a:t>
            </a:r>
            <a:r>
              <a:rPr lang="hr-HR" altLang="sr-Latn-RS" sz="2000" dirty="0"/>
              <a:t> </a:t>
            </a:r>
            <a:r>
              <a:rPr lang="hr-HR" altLang="sr-Latn-RS" sz="2000" dirty="0" smtClean="0"/>
              <a:t>– Vis, </a:t>
            </a:r>
            <a:r>
              <a:rPr lang="hr-HR" altLang="sr-Latn-RS" sz="2000" dirty="0" err="1"/>
              <a:t>Pharos</a:t>
            </a:r>
            <a:r>
              <a:rPr lang="hr-HR" altLang="sr-Latn-RS" sz="2000" dirty="0"/>
              <a:t> </a:t>
            </a:r>
            <a:r>
              <a:rPr lang="hr-HR" altLang="sr-Latn-RS" sz="2000" dirty="0" smtClean="0"/>
              <a:t>– Stari Grad </a:t>
            </a:r>
            <a:r>
              <a:rPr lang="hr-HR" altLang="sr-Latn-RS" sz="2000" dirty="0"/>
              <a:t>na Hvaru, </a:t>
            </a:r>
            <a:r>
              <a:rPr lang="hr-HR" altLang="sr-Latn-RS" sz="2000" dirty="0" err="1"/>
              <a:t>Tragurij</a:t>
            </a:r>
            <a:r>
              <a:rPr lang="hr-HR" altLang="sr-Latn-RS" sz="2000" dirty="0"/>
              <a:t> </a:t>
            </a:r>
            <a:r>
              <a:rPr lang="hr-HR" altLang="sr-Latn-RS" sz="2000" dirty="0" smtClean="0"/>
              <a:t>– Trogir, </a:t>
            </a:r>
            <a:r>
              <a:rPr lang="hr-HR" altLang="sr-Latn-RS" sz="2000" dirty="0" err="1" smtClean="0"/>
              <a:t>Epetij</a:t>
            </a:r>
            <a:r>
              <a:rPr lang="hr-HR" altLang="sr-Latn-RS" sz="2000" dirty="0" smtClean="0"/>
              <a:t> – Stobreč</a:t>
            </a:r>
            <a:endParaRPr lang="hr-HR" altLang="sr-Latn-RS" sz="2000" dirty="0" smtClean="0"/>
          </a:p>
          <a:p>
            <a:pPr marL="324000" indent="-288000">
              <a:spcBef>
                <a:spcPts val="1200"/>
              </a:spcBef>
              <a:buFont typeface="Calibri" panose="020F0502020204030204" pitchFamily="34" charset="0"/>
              <a:buChar char="‒"/>
            </a:pPr>
            <a:r>
              <a:rPr lang="hr-HR" altLang="sr-Latn-RS" sz="2400" b="1" dirty="0" smtClean="0">
                <a:solidFill>
                  <a:srgbClr val="FF0000"/>
                </a:solidFill>
              </a:rPr>
              <a:t>Rimljani </a:t>
            </a:r>
            <a:r>
              <a:rPr lang="hr-HR" altLang="sr-Latn-RS" sz="2400" dirty="0" smtClean="0"/>
              <a:t>– grade mrežu gradova na području cijele Hrvatske</a:t>
            </a:r>
          </a:p>
          <a:p>
            <a:pPr marL="724050" lvl="1" indent="-288000">
              <a:spcBef>
                <a:spcPts val="600"/>
              </a:spcBef>
              <a:buFont typeface="Calibri" panose="020F0502020204030204" pitchFamily="34" charset="0"/>
              <a:buChar char="‒"/>
            </a:pPr>
            <a:r>
              <a:rPr lang="hr-HR" altLang="sr-Latn-RS" sz="2000" dirty="0" smtClean="0"/>
              <a:t>Pola (Pula), </a:t>
            </a:r>
            <a:r>
              <a:rPr lang="hr-HR" altLang="sr-Latn-RS" sz="2000" dirty="0" err="1" smtClean="0"/>
              <a:t>Tarsatica</a:t>
            </a:r>
            <a:r>
              <a:rPr lang="hr-HR" altLang="sr-Latn-RS" sz="2000" dirty="0" smtClean="0"/>
              <a:t> (Rijeka</a:t>
            </a:r>
            <a:r>
              <a:rPr lang="hr-HR" altLang="sr-Latn-RS" sz="2000" dirty="0" smtClean="0"/>
              <a:t>), </a:t>
            </a:r>
            <a:r>
              <a:rPr lang="hr-HR" altLang="sr-Latn-RS" sz="2000" dirty="0" err="1" smtClean="0"/>
              <a:t>Solona</a:t>
            </a:r>
            <a:r>
              <a:rPr lang="hr-HR" altLang="sr-Latn-RS" sz="2000" dirty="0" smtClean="0"/>
              <a:t> (Solin), </a:t>
            </a:r>
            <a:r>
              <a:rPr lang="hr-HR" altLang="sr-Latn-RS" sz="2000" dirty="0" err="1" smtClean="0"/>
              <a:t>Narona</a:t>
            </a:r>
            <a:r>
              <a:rPr lang="hr-HR" altLang="sr-Latn-RS" sz="2000" dirty="0" smtClean="0"/>
              <a:t> (Vid kod Metkovića), </a:t>
            </a:r>
            <a:r>
              <a:rPr lang="hr-HR" altLang="sr-Latn-RS" sz="2000" dirty="0" err="1" smtClean="0"/>
              <a:t>Siscia</a:t>
            </a:r>
            <a:r>
              <a:rPr lang="hr-HR" altLang="sr-Latn-RS" sz="2000" dirty="0" smtClean="0"/>
              <a:t> (Sisak), </a:t>
            </a:r>
            <a:r>
              <a:rPr lang="hr-HR" altLang="sr-Latn-RS" sz="2000" dirty="0" err="1" smtClean="0"/>
              <a:t>Mursa</a:t>
            </a:r>
            <a:r>
              <a:rPr lang="hr-HR" altLang="sr-Latn-RS" sz="2000" dirty="0" smtClean="0"/>
              <a:t> (Osijek), </a:t>
            </a:r>
            <a:r>
              <a:rPr lang="hr-HR" altLang="sr-Latn-RS" sz="2000" dirty="0" err="1" smtClean="0"/>
              <a:t>Andautonia</a:t>
            </a:r>
            <a:r>
              <a:rPr lang="hr-HR" altLang="sr-Latn-RS" sz="2000" dirty="0" smtClean="0"/>
              <a:t> (Zagreb), Cibalia (Vinkovci), </a:t>
            </a:r>
            <a:r>
              <a:rPr lang="hr-HR" altLang="sr-Latn-RS" sz="2000" dirty="0" err="1" smtClean="0"/>
              <a:t>Iadera</a:t>
            </a:r>
            <a:r>
              <a:rPr lang="hr-HR" altLang="sr-Latn-RS" sz="2000" dirty="0" smtClean="0"/>
              <a:t> (Zadar)…</a:t>
            </a:r>
          </a:p>
          <a:p>
            <a:pPr marL="324000" indent="-288000">
              <a:spcBef>
                <a:spcPts val="1200"/>
              </a:spcBef>
              <a:buFont typeface="Calibri" panose="020F0502020204030204" pitchFamily="34" charset="0"/>
              <a:buChar char="‒"/>
            </a:pPr>
            <a:r>
              <a:rPr lang="hr-HR" altLang="sr-Latn-RS" sz="2400" dirty="0" smtClean="0"/>
              <a:t>u </a:t>
            </a:r>
            <a:r>
              <a:rPr lang="hr-HR" altLang="sr-Latn-RS" sz="2400" b="1" dirty="0" smtClean="0">
                <a:solidFill>
                  <a:srgbClr val="FF0000"/>
                </a:solidFill>
              </a:rPr>
              <a:t>srednjem vijeku </a:t>
            </a:r>
            <a:r>
              <a:rPr lang="hr-HR" altLang="sr-Latn-RS" sz="2400" dirty="0" smtClean="0"/>
              <a:t>se uništava Rimska mreža gradova, nastaju novi gradovi na križištu trgovačkih </a:t>
            </a:r>
            <a:r>
              <a:rPr lang="hr-HR" altLang="sr-Latn-RS" sz="2400" dirty="0" smtClean="0"/>
              <a:t>putova (sajmišta)</a:t>
            </a:r>
            <a:r>
              <a:rPr lang="hr-HR" altLang="sr-Latn-RS" sz="2400" dirty="0" smtClean="0"/>
              <a:t>, burgovi i uz samostane</a:t>
            </a:r>
            <a:endParaRPr lang="hr-HR" altLang="sr-Latn-RS" sz="2400" dirty="0" smtClean="0"/>
          </a:p>
          <a:p>
            <a:pPr marL="724050" lvl="1" indent="-288000">
              <a:spcBef>
                <a:spcPts val="600"/>
              </a:spcBef>
              <a:buFont typeface="Calibri" panose="020F0502020204030204" pitchFamily="34" charset="0"/>
              <a:buChar char="‒"/>
            </a:pPr>
            <a:r>
              <a:rPr lang="hr-HR" altLang="sr-Latn-RS" sz="2000" dirty="0" smtClean="0"/>
              <a:t>Gradec</a:t>
            </a:r>
            <a:r>
              <a:rPr lang="hr-HR" altLang="sr-Latn-RS" sz="2000" dirty="0" smtClean="0"/>
              <a:t>, Kaptol, </a:t>
            </a:r>
            <a:r>
              <a:rPr lang="hr-HR" altLang="sr-Latn-RS" sz="2000" dirty="0" smtClean="0"/>
              <a:t>Varaždin, Koprivnica, Križevci, Virovitica, Vukovar…</a:t>
            </a:r>
          </a:p>
          <a:p>
            <a:pPr marL="324000" indent="-288000">
              <a:spcBef>
                <a:spcPts val="1200"/>
              </a:spcBef>
              <a:buFont typeface="Calibri" panose="020F0502020204030204" pitchFamily="34" charset="0"/>
              <a:buChar char="‒"/>
            </a:pPr>
            <a:r>
              <a:rPr lang="hr-HR" altLang="sr-Latn-RS" sz="2400" b="1" dirty="0" smtClean="0">
                <a:solidFill>
                  <a:srgbClr val="FF0000"/>
                </a:solidFill>
              </a:rPr>
              <a:t>za vrijeme osmanlijskih osvajanja </a:t>
            </a:r>
            <a:r>
              <a:rPr lang="hr-HR" altLang="sr-Latn-RS" sz="2400" dirty="0" smtClean="0"/>
              <a:t>gradovi se okružuju bedemima</a:t>
            </a:r>
          </a:p>
          <a:p>
            <a:pPr marL="724050" lvl="1" indent="-288000">
              <a:spcBef>
                <a:spcPts val="0"/>
              </a:spcBef>
              <a:buFont typeface="Calibri" panose="020F0502020204030204" pitchFamily="34" charset="0"/>
              <a:buChar char="‒"/>
            </a:pPr>
            <a:r>
              <a:rPr lang="hr-HR" altLang="sr-Latn-RS" sz="2000" dirty="0" smtClean="0"/>
              <a:t>planski se grade obrambeni gradovi – Karlovac, Slavonski brod, Bjelovar…</a:t>
            </a:r>
          </a:p>
          <a:p>
            <a:pPr marL="324000" indent="-288000">
              <a:spcBef>
                <a:spcPts val="1200"/>
              </a:spcBef>
              <a:buFont typeface="Calibri" panose="020F0502020204030204" pitchFamily="34" charset="0"/>
              <a:buChar char="‒"/>
            </a:pPr>
            <a:r>
              <a:rPr lang="hr-HR" altLang="sr-Latn-RS" sz="2400" dirty="0" smtClean="0"/>
              <a:t>najveći rast broja gradova u 18. i 19. st – </a:t>
            </a:r>
            <a:r>
              <a:rPr lang="hr-HR" altLang="sr-Latn-RS" sz="2400" b="1" dirty="0" smtClean="0">
                <a:solidFill>
                  <a:srgbClr val="FF0000"/>
                </a:solidFill>
              </a:rPr>
              <a:t>industrijska revolucija</a:t>
            </a:r>
          </a:p>
          <a:p>
            <a:pPr marL="324000" indent="-288000">
              <a:spcBef>
                <a:spcPts val="1200"/>
              </a:spcBef>
              <a:buFont typeface="Calibri" panose="020F0502020204030204" pitchFamily="34" charset="0"/>
              <a:buChar char="‒"/>
            </a:pPr>
            <a:r>
              <a:rPr lang="hr-HR" altLang="sr-Latn-RS" sz="2400" dirty="0" smtClean="0"/>
              <a:t>od sredine 20. st raste broj stanovnika u gradovima –</a:t>
            </a:r>
            <a:r>
              <a:rPr lang="hr-HR" altLang="sr-Latn-RS" sz="2400" b="1" dirty="0" smtClean="0"/>
              <a:t> </a:t>
            </a:r>
            <a:r>
              <a:rPr lang="hr-HR" altLang="sr-Latn-RS" sz="2400" b="1" dirty="0" smtClean="0">
                <a:solidFill>
                  <a:srgbClr val="FF0000"/>
                </a:solidFill>
              </a:rPr>
              <a:t>urbanizacija </a:t>
            </a:r>
          </a:p>
          <a:p>
            <a:pPr marL="724050" lvl="1" indent="-288000">
              <a:spcBef>
                <a:spcPts val="0"/>
              </a:spcBef>
              <a:buFont typeface="Calibri" panose="020F0502020204030204" pitchFamily="34" charset="0"/>
              <a:buChar char="‒"/>
            </a:pPr>
            <a:r>
              <a:rPr lang="hr-HR" altLang="sr-Latn-RS" sz="2400" b="1" dirty="0" smtClean="0">
                <a:solidFill>
                  <a:srgbClr val="FF0000"/>
                </a:solidFill>
              </a:rPr>
              <a:t>posljedica naglog razvoja industrije</a:t>
            </a:r>
            <a:endParaRPr lang="hr-HR" altLang="sr-Latn-RS" sz="2400" b="1" dirty="0" smtClean="0">
              <a:solidFill>
                <a:srgbClr val="FF0000"/>
              </a:solidFill>
            </a:endParaRPr>
          </a:p>
        </p:txBody>
      </p:sp>
      <p:sp>
        <p:nvSpPr>
          <p:cNvPr id="8194" name="Naslov 1"/>
          <p:cNvSpPr>
            <a:spLocks noGrp="1"/>
          </p:cNvSpPr>
          <p:nvPr>
            <p:ph type="title"/>
          </p:nvPr>
        </p:nvSpPr>
        <p:spPr/>
        <p:txBody>
          <a:bodyPr/>
          <a:lstStyle/>
          <a:p>
            <a:r>
              <a:rPr lang="hr-HR" altLang="sr-Latn-RS" dirty="0" smtClean="0"/>
              <a:t>Razvoj gradova</a:t>
            </a:r>
          </a:p>
        </p:txBody>
      </p:sp>
    </p:spTree>
    <p:extLst>
      <p:ext uri="{BB962C8B-B14F-4D97-AF65-F5344CB8AC3E}">
        <p14:creationId xmlns:p14="http://schemas.microsoft.com/office/powerpoint/2010/main" val="923179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5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250"/>
                                        <p:tgtEl>
                                          <p:spTgt spid="819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50"/>
                                        <p:tgtEl>
                                          <p:spTgt spid="81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195">
                                            <p:txEl>
                                              <p:pRg st="3" end="3"/>
                                            </p:txEl>
                                          </p:spTgt>
                                        </p:tgtEl>
                                        <p:attrNameLst>
                                          <p:attrName>style.visibility</p:attrName>
                                        </p:attrNameLst>
                                      </p:cBhvr>
                                      <p:to>
                                        <p:strVal val="visible"/>
                                      </p:to>
                                    </p:set>
                                    <p:animEffect transition="in" filter="fade">
                                      <p:cBhvr>
                                        <p:cTn id="20" dur="250"/>
                                        <p:tgtEl>
                                          <p:spTgt spid="819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animEffect transition="in" filter="fade">
                                      <p:cBhvr>
                                        <p:cTn id="23" dur="250"/>
                                        <p:tgtEl>
                                          <p:spTgt spid="819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195">
                                            <p:txEl>
                                              <p:pRg st="5" end="5"/>
                                            </p:txEl>
                                          </p:spTgt>
                                        </p:tgtEl>
                                        <p:attrNameLst>
                                          <p:attrName>style.visibility</p:attrName>
                                        </p:attrNameLst>
                                      </p:cBhvr>
                                      <p:to>
                                        <p:strVal val="visible"/>
                                      </p:to>
                                    </p:set>
                                    <p:animEffect transition="in" filter="fade">
                                      <p:cBhvr>
                                        <p:cTn id="28" dur="250"/>
                                        <p:tgtEl>
                                          <p:spTgt spid="819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195">
                                            <p:txEl>
                                              <p:pRg st="6" end="6"/>
                                            </p:txEl>
                                          </p:spTgt>
                                        </p:tgtEl>
                                        <p:attrNameLst>
                                          <p:attrName>style.visibility</p:attrName>
                                        </p:attrNameLst>
                                      </p:cBhvr>
                                      <p:to>
                                        <p:strVal val="visible"/>
                                      </p:to>
                                    </p:set>
                                    <p:animEffect transition="in" filter="fade">
                                      <p:cBhvr>
                                        <p:cTn id="31" dur="250"/>
                                        <p:tgtEl>
                                          <p:spTgt spid="819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195">
                                            <p:txEl>
                                              <p:pRg st="7" end="7"/>
                                            </p:txEl>
                                          </p:spTgt>
                                        </p:tgtEl>
                                        <p:attrNameLst>
                                          <p:attrName>style.visibility</p:attrName>
                                        </p:attrNameLst>
                                      </p:cBhvr>
                                      <p:to>
                                        <p:strVal val="visible"/>
                                      </p:to>
                                    </p:set>
                                    <p:animEffect transition="in" filter="fade">
                                      <p:cBhvr>
                                        <p:cTn id="36" dur="250"/>
                                        <p:tgtEl>
                                          <p:spTgt spid="819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195">
                                            <p:txEl>
                                              <p:pRg st="8" end="8"/>
                                            </p:txEl>
                                          </p:spTgt>
                                        </p:tgtEl>
                                        <p:attrNameLst>
                                          <p:attrName>style.visibility</p:attrName>
                                        </p:attrNameLst>
                                      </p:cBhvr>
                                      <p:to>
                                        <p:strVal val="visible"/>
                                      </p:to>
                                    </p:set>
                                    <p:animEffect transition="in" filter="fade">
                                      <p:cBhvr>
                                        <p:cTn id="39" dur="250"/>
                                        <p:tgtEl>
                                          <p:spTgt spid="819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195">
                                            <p:txEl>
                                              <p:pRg st="9" end="9"/>
                                            </p:txEl>
                                          </p:spTgt>
                                        </p:tgtEl>
                                        <p:attrNameLst>
                                          <p:attrName>style.visibility</p:attrName>
                                        </p:attrNameLst>
                                      </p:cBhvr>
                                      <p:to>
                                        <p:strVal val="visible"/>
                                      </p:to>
                                    </p:set>
                                    <p:animEffect transition="in" filter="fade">
                                      <p:cBhvr>
                                        <p:cTn id="44" dur="250"/>
                                        <p:tgtEl>
                                          <p:spTgt spid="8195">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195">
                                            <p:txEl>
                                              <p:pRg st="10" end="10"/>
                                            </p:txEl>
                                          </p:spTgt>
                                        </p:tgtEl>
                                        <p:attrNameLst>
                                          <p:attrName>style.visibility</p:attrName>
                                        </p:attrNameLst>
                                      </p:cBhvr>
                                      <p:to>
                                        <p:strVal val="visible"/>
                                      </p:to>
                                    </p:set>
                                    <p:animEffect transition="in" filter="fade">
                                      <p:cBhvr>
                                        <p:cTn id="49" dur="250"/>
                                        <p:tgtEl>
                                          <p:spTgt spid="8195">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195">
                                            <p:txEl>
                                              <p:pRg st="11" end="11"/>
                                            </p:txEl>
                                          </p:spTgt>
                                        </p:tgtEl>
                                        <p:attrNameLst>
                                          <p:attrName>style.visibility</p:attrName>
                                        </p:attrNameLst>
                                      </p:cBhvr>
                                      <p:to>
                                        <p:strVal val="visible"/>
                                      </p:to>
                                    </p:set>
                                    <p:animEffect transition="in" filter="fade">
                                      <p:cBhvr>
                                        <p:cTn id="52" dur="250"/>
                                        <p:tgtEl>
                                          <p:spTgt spid="81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zervirano mjesto sadržaja 4" descr="22053 Geografija Hrvatske_Page_147.jpg"/>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rcRect/>
          <a:stretch>
            <a:fillRect/>
          </a:stretch>
        </p:blipFill>
        <p:spPr>
          <a:xfrm>
            <a:off x="500034" y="531622"/>
            <a:ext cx="8564848" cy="6326402"/>
          </a:xfrm>
          <a:prstGeom prst="rect">
            <a:avLst/>
          </a:prstGeom>
        </p:spPr>
      </p:pic>
      <p:sp>
        <p:nvSpPr>
          <p:cNvPr id="2" name="Title 1"/>
          <p:cNvSpPr>
            <a:spLocks noGrp="1"/>
          </p:cNvSpPr>
          <p:nvPr>
            <p:ph type="title"/>
          </p:nvPr>
        </p:nvSpPr>
        <p:spPr>
          <a:xfrm>
            <a:off x="71406" y="-24"/>
            <a:ext cx="9072594" cy="642942"/>
          </a:xfrm>
        </p:spPr>
        <p:txBody>
          <a:bodyPr>
            <a:normAutofit fontScale="90000"/>
          </a:bodyPr>
          <a:lstStyle/>
          <a:p>
            <a:r>
              <a:rPr lang="hr-HR" dirty="0" smtClean="0"/>
              <a:t>Kretanje broja stanovnika </a:t>
            </a:r>
            <a:r>
              <a:rPr lang="hr-HR" b="1" dirty="0" smtClean="0"/>
              <a:t>Zagreba</a:t>
            </a:r>
            <a:endParaRPr lang="hr-HR" b="1" dirty="0"/>
          </a:p>
        </p:txBody>
      </p:sp>
      <p:sp>
        <p:nvSpPr>
          <p:cNvPr id="4" name="TextBox 3"/>
          <p:cNvSpPr txBox="1"/>
          <p:nvPr/>
        </p:nvSpPr>
        <p:spPr>
          <a:xfrm>
            <a:off x="1240580" y="6376214"/>
            <a:ext cx="410369" cy="215444"/>
          </a:xfrm>
          <a:prstGeom prst="rect">
            <a:avLst/>
          </a:prstGeom>
          <a:solidFill>
            <a:schemeClr val="bg1"/>
          </a:solidFill>
        </p:spPr>
        <p:txBody>
          <a:bodyPr wrap="none" lIns="0" tIns="0" rIns="0" bIns="0" rtlCol="0" anchor="ctr">
            <a:spAutoFit/>
          </a:bodyPr>
          <a:lstStyle/>
          <a:p>
            <a:r>
              <a:rPr lang="hr-HR" sz="1400" dirty="0" smtClean="0"/>
              <a:t>1857.</a:t>
            </a:r>
            <a:endParaRPr lang="hr-HR" sz="1400" dirty="0"/>
          </a:p>
        </p:txBody>
      </p:sp>
      <p:sp>
        <p:nvSpPr>
          <p:cNvPr id="5" name="TextBox 4"/>
          <p:cNvSpPr txBox="1"/>
          <p:nvPr/>
        </p:nvSpPr>
        <p:spPr>
          <a:xfrm>
            <a:off x="3563888" y="6376214"/>
            <a:ext cx="410369" cy="215444"/>
          </a:xfrm>
          <a:prstGeom prst="rect">
            <a:avLst/>
          </a:prstGeom>
          <a:solidFill>
            <a:schemeClr val="bg1"/>
          </a:solidFill>
        </p:spPr>
        <p:txBody>
          <a:bodyPr wrap="none" lIns="0" tIns="0" rIns="0" bIns="0" rtlCol="0" anchor="ctr">
            <a:spAutoFit/>
          </a:bodyPr>
          <a:lstStyle/>
          <a:p>
            <a:r>
              <a:rPr lang="hr-HR" sz="1400" dirty="0" smtClean="0"/>
              <a:t>1910.</a:t>
            </a:r>
            <a:endParaRPr lang="hr-HR" sz="1400" dirty="0"/>
          </a:p>
        </p:txBody>
      </p:sp>
      <p:sp>
        <p:nvSpPr>
          <p:cNvPr id="6" name="TextBox 5"/>
          <p:cNvSpPr txBox="1"/>
          <p:nvPr/>
        </p:nvSpPr>
        <p:spPr>
          <a:xfrm>
            <a:off x="4955855" y="6376214"/>
            <a:ext cx="410369" cy="215444"/>
          </a:xfrm>
          <a:prstGeom prst="rect">
            <a:avLst/>
          </a:prstGeom>
          <a:solidFill>
            <a:schemeClr val="bg1"/>
          </a:solidFill>
        </p:spPr>
        <p:txBody>
          <a:bodyPr wrap="none" lIns="0" tIns="0" rIns="0" bIns="0" rtlCol="0" anchor="ctr">
            <a:spAutoFit/>
          </a:bodyPr>
          <a:lstStyle/>
          <a:p>
            <a:r>
              <a:rPr lang="hr-HR" sz="1400" dirty="0" smtClean="0"/>
              <a:t>1953.</a:t>
            </a:r>
            <a:endParaRPr lang="hr-HR" sz="1400" dirty="0"/>
          </a:p>
        </p:txBody>
      </p:sp>
      <p:sp>
        <p:nvSpPr>
          <p:cNvPr id="8" name="TextBox 7"/>
          <p:cNvSpPr txBox="1"/>
          <p:nvPr/>
        </p:nvSpPr>
        <p:spPr>
          <a:xfrm>
            <a:off x="5868144" y="6376214"/>
            <a:ext cx="410369" cy="215444"/>
          </a:xfrm>
          <a:prstGeom prst="rect">
            <a:avLst/>
          </a:prstGeom>
          <a:solidFill>
            <a:schemeClr val="bg1"/>
          </a:solidFill>
        </p:spPr>
        <p:txBody>
          <a:bodyPr wrap="none" lIns="0" tIns="0" rIns="0" bIns="0" rtlCol="0" anchor="ctr">
            <a:spAutoFit/>
          </a:bodyPr>
          <a:lstStyle/>
          <a:p>
            <a:r>
              <a:rPr lang="hr-HR" sz="1400" dirty="0" smtClean="0"/>
              <a:t>1981.</a:t>
            </a:r>
            <a:endParaRPr lang="hr-HR" sz="1400" dirty="0"/>
          </a:p>
        </p:txBody>
      </p:sp>
      <p:sp>
        <p:nvSpPr>
          <p:cNvPr id="9" name="TextBox 8"/>
          <p:cNvSpPr txBox="1"/>
          <p:nvPr/>
        </p:nvSpPr>
        <p:spPr>
          <a:xfrm>
            <a:off x="6588224" y="6376214"/>
            <a:ext cx="410369" cy="215444"/>
          </a:xfrm>
          <a:prstGeom prst="rect">
            <a:avLst/>
          </a:prstGeom>
          <a:solidFill>
            <a:schemeClr val="bg1"/>
          </a:solidFill>
        </p:spPr>
        <p:txBody>
          <a:bodyPr wrap="none" lIns="0" tIns="0" rIns="0" bIns="0" rtlCol="0" anchor="ctr">
            <a:spAutoFit/>
          </a:bodyPr>
          <a:lstStyle/>
          <a:p>
            <a:r>
              <a:rPr lang="hr-HR" sz="1400" dirty="0" smtClean="0"/>
              <a:t>1991.</a:t>
            </a:r>
            <a:endParaRPr lang="hr-HR" sz="1400" dirty="0"/>
          </a:p>
        </p:txBody>
      </p:sp>
      <p:sp>
        <p:nvSpPr>
          <p:cNvPr id="10" name="TextBox 9"/>
          <p:cNvSpPr txBox="1"/>
          <p:nvPr/>
        </p:nvSpPr>
        <p:spPr>
          <a:xfrm>
            <a:off x="7255348" y="6376214"/>
            <a:ext cx="410369" cy="215444"/>
          </a:xfrm>
          <a:prstGeom prst="rect">
            <a:avLst/>
          </a:prstGeom>
          <a:solidFill>
            <a:schemeClr val="bg1"/>
          </a:solidFill>
        </p:spPr>
        <p:txBody>
          <a:bodyPr wrap="none" lIns="0" tIns="0" rIns="0" bIns="0" rtlCol="0" anchor="ctr">
            <a:spAutoFit/>
          </a:bodyPr>
          <a:lstStyle/>
          <a:p>
            <a:r>
              <a:rPr lang="hr-HR" sz="1400" dirty="0" smtClean="0"/>
              <a:t>2001.</a:t>
            </a:r>
            <a:endParaRPr lang="hr-HR" sz="1400" dirty="0"/>
          </a:p>
        </p:txBody>
      </p:sp>
      <p:sp>
        <p:nvSpPr>
          <p:cNvPr id="11" name="TextBox 10"/>
          <p:cNvSpPr txBox="1"/>
          <p:nvPr/>
        </p:nvSpPr>
        <p:spPr>
          <a:xfrm>
            <a:off x="7850464" y="6382489"/>
            <a:ext cx="589963" cy="430887"/>
          </a:xfrm>
          <a:prstGeom prst="rect">
            <a:avLst/>
          </a:prstGeom>
          <a:solidFill>
            <a:schemeClr val="bg1"/>
          </a:solidFill>
        </p:spPr>
        <p:txBody>
          <a:bodyPr wrap="square" lIns="0" tIns="0" rIns="0" bIns="0" rtlCol="0" anchor="ctr">
            <a:spAutoFit/>
          </a:bodyPr>
          <a:lstStyle/>
          <a:p>
            <a:pPr algn="ctr"/>
            <a:r>
              <a:rPr lang="hr-HR" sz="1400" dirty="0" smtClean="0"/>
              <a:t>2011.</a:t>
            </a:r>
          </a:p>
          <a:p>
            <a:pPr algn="ctr"/>
            <a:r>
              <a:rPr lang="hr-HR" sz="1400" dirty="0" smtClean="0"/>
              <a:t>godina</a:t>
            </a:r>
            <a:endParaRPr lang="hr-HR" sz="1400" dirty="0"/>
          </a:p>
        </p:txBody>
      </p:sp>
    </p:spTree>
    <p:extLst>
      <p:ext uri="{BB962C8B-B14F-4D97-AF65-F5344CB8AC3E}">
        <p14:creationId xmlns:p14="http://schemas.microsoft.com/office/powerpoint/2010/main" val="237930328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9072594" cy="642942"/>
          </a:xfrm>
        </p:spPr>
        <p:txBody>
          <a:bodyPr>
            <a:normAutofit fontScale="90000"/>
          </a:bodyPr>
          <a:lstStyle/>
          <a:p>
            <a:r>
              <a:rPr lang="hr-HR" dirty="0" smtClean="0"/>
              <a:t>Kretanje broja stanovnika </a:t>
            </a:r>
            <a:r>
              <a:rPr lang="hr-HR" b="1" dirty="0" smtClean="0"/>
              <a:t>Splita</a:t>
            </a:r>
            <a:endParaRPr lang="hr-HR" b="1" dirty="0"/>
          </a:p>
        </p:txBody>
      </p:sp>
      <p:pic>
        <p:nvPicPr>
          <p:cNvPr id="4" name="Rezervirano mjesto sadržaja 4" descr="22053 Geografija Hrvatske_Page_148.jpg"/>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rcRect/>
          <a:stretch>
            <a:fillRect/>
          </a:stretch>
        </p:blipFill>
        <p:spPr>
          <a:xfrm>
            <a:off x="214282" y="857231"/>
            <a:ext cx="8072494" cy="5635169"/>
          </a:xfrm>
          <a:prstGeom prst="rect">
            <a:avLst/>
          </a:prstGeom>
        </p:spPr>
      </p:pic>
      <p:sp>
        <p:nvSpPr>
          <p:cNvPr id="6" name="TextBox 5"/>
          <p:cNvSpPr txBox="1"/>
          <p:nvPr/>
        </p:nvSpPr>
        <p:spPr>
          <a:xfrm>
            <a:off x="993279" y="6304206"/>
            <a:ext cx="410369" cy="215444"/>
          </a:xfrm>
          <a:prstGeom prst="rect">
            <a:avLst/>
          </a:prstGeom>
          <a:solidFill>
            <a:schemeClr val="bg1"/>
          </a:solidFill>
        </p:spPr>
        <p:txBody>
          <a:bodyPr wrap="none" lIns="0" tIns="0" rIns="0" bIns="0" rtlCol="0" anchor="ctr">
            <a:spAutoFit/>
          </a:bodyPr>
          <a:lstStyle/>
          <a:p>
            <a:r>
              <a:rPr lang="hr-HR" sz="1400" dirty="0" smtClean="0"/>
              <a:t>1857.</a:t>
            </a:r>
            <a:endParaRPr lang="hr-HR" sz="1400" dirty="0"/>
          </a:p>
        </p:txBody>
      </p:sp>
      <p:sp>
        <p:nvSpPr>
          <p:cNvPr id="7" name="TextBox 6"/>
          <p:cNvSpPr txBox="1"/>
          <p:nvPr/>
        </p:nvSpPr>
        <p:spPr>
          <a:xfrm>
            <a:off x="3287731" y="6304206"/>
            <a:ext cx="410369" cy="215444"/>
          </a:xfrm>
          <a:prstGeom prst="rect">
            <a:avLst/>
          </a:prstGeom>
          <a:solidFill>
            <a:schemeClr val="bg1"/>
          </a:solidFill>
        </p:spPr>
        <p:txBody>
          <a:bodyPr wrap="none" lIns="0" tIns="0" rIns="0" bIns="0" rtlCol="0" anchor="ctr">
            <a:spAutoFit/>
          </a:bodyPr>
          <a:lstStyle/>
          <a:p>
            <a:r>
              <a:rPr lang="hr-HR" sz="1400" dirty="0" smtClean="0"/>
              <a:t>1910.</a:t>
            </a:r>
            <a:endParaRPr lang="hr-HR" sz="1400" dirty="0"/>
          </a:p>
        </p:txBody>
      </p:sp>
      <p:sp>
        <p:nvSpPr>
          <p:cNvPr id="8" name="TextBox 7"/>
          <p:cNvSpPr txBox="1"/>
          <p:nvPr/>
        </p:nvSpPr>
        <p:spPr>
          <a:xfrm>
            <a:off x="4658980" y="6304206"/>
            <a:ext cx="410369" cy="215444"/>
          </a:xfrm>
          <a:prstGeom prst="rect">
            <a:avLst/>
          </a:prstGeom>
          <a:solidFill>
            <a:schemeClr val="bg1"/>
          </a:solidFill>
        </p:spPr>
        <p:txBody>
          <a:bodyPr wrap="none" lIns="0" tIns="0" rIns="0" bIns="0" rtlCol="0" anchor="ctr">
            <a:spAutoFit/>
          </a:bodyPr>
          <a:lstStyle/>
          <a:p>
            <a:r>
              <a:rPr lang="hr-HR" sz="1400" dirty="0" smtClean="0"/>
              <a:t>1953.</a:t>
            </a:r>
            <a:endParaRPr lang="hr-HR" sz="1400" dirty="0"/>
          </a:p>
        </p:txBody>
      </p:sp>
      <p:sp>
        <p:nvSpPr>
          <p:cNvPr id="9" name="TextBox 8"/>
          <p:cNvSpPr txBox="1"/>
          <p:nvPr/>
        </p:nvSpPr>
        <p:spPr>
          <a:xfrm>
            <a:off x="5547519" y="6304206"/>
            <a:ext cx="410369" cy="215444"/>
          </a:xfrm>
          <a:prstGeom prst="rect">
            <a:avLst/>
          </a:prstGeom>
          <a:solidFill>
            <a:schemeClr val="bg1"/>
          </a:solidFill>
        </p:spPr>
        <p:txBody>
          <a:bodyPr wrap="none" lIns="0" tIns="0" rIns="0" bIns="0" rtlCol="0" anchor="ctr">
            <a:spAutoFit/>
          </a:bodyPr>
          <a:lstStyle/>
          <a:p>
            <a:r>
              <a:rPr lang="hr-HR" sz="1400" dirty="0" smtClean="0"/>
              <a:t>1981.</a:t>
            </a:r>
            <a:endParaRPr lang="hr-HR" sz="1400" dirty="0"/>
          </a:p>
        </p:txBody>
      </p:sp>
      <p:sp>
        <p:nvSpPr>
          <p:cNvPr id="10" name="TextBox 9"/>
          <p:cNvSpPr txBox="1"/>
          <p:nvPr/>
        </p:nvSpPr>
        <p:spPr>
          <a:xfrm>
            <a:off x="6243849" y="6304206"/>
            <a:ext cx="410369" cy="215444"/>
          </a:xfrm>
          <a:prstGeom prst="rect">
            <a:avLst/>
          </a:prstGeom>
          <a:solidFill>
            <a:schemeClr val="bg1"/>
          </a:solidFill>
        </p:spPr>
        <p:txBody>
          <a:bodyPr wrap="none" lIns="0" tIns="0" rIns="0" bIns="0" rtlCol="0" anchor="ctr">
            <a:spAutoFit/>
          </a:bodyPr>
          <a:lstStyle/>
          <a:p>
            <a:r>
              <a:rPr lang="hr-HR" sz="1400" dirty="0" smtClean="0"/>
              <a:t>1991.</a:t>
            </a:r>
            <a:endParaRPr lang="hr-HR" sz="1400" dirty="0"/>
          </a:p>
        </p:txBody>
      </p:sp>
      <p:sp>
        <p:nvSpPr>
          <p:cNvPr id="11" name="TextBox 10"/>
          <p:cNvSpPr txBox="1"/>
          <p:nvPr/>
        </p:nvSpPr>
        <p:spPr>
          <a:xfrm>
            <a:off x="6910973" y="6304206"/>
            <a:ext cx="410369" cy="215444"/>
          </a:xfrm>
          <a:prstGeom prst="rect">
            <a:avLst/>
          </a:prstGeom>
          <a:solidFill>
            <a:schemeClr val="bg1"/>
          </a:solidFill>
        </p:spPr>
        <p:txBody>
          <a:bodyPr wrap="none" lIns="0" tIns="0" rIns="0" bIns="0" rtlCol="0" anchor="ctr">
            <a:spAutoFit/>
          </a:bodyPr>
          <a:lstStyle/>
          <a:p>
            <a:r>
              <a:rPr lang="hr-HR" sz="1400" dirty="0" smtClean="0"/>
              <a:t>2001.</a:t>
            </a:r>
            <a:endParaRPr lang="hr-HR" sz="1400" dirty="0"/>
          </a:p>
        </p:txBody>
      </p:sp>
      <p:sp>
        <p:nvSpPr>
          <p:cNvPr id="12" name="TextBox 11"/>
          <p:cNvSpPr txBox="1"/>
          <p:nvPr/>
        </p:nvSpPr>
        <p:spPr>
          <a:xfrm>
            <a:off x="7494214" y="6310481"/>
            <a:ext cx="589963" cy="430887"/>
          </a:xfrm>
          <a:prstGeom prst="rect">
            <a:avLst/>
          </a:prstGeom>
          <a:solidFill>
            <a:schemeClr val="bg1"/>
          </a:solidFill>
        </p:spPr>
        <p:txBody>
          <a:bodyPr wrap="square" lIns="0" tIns="0" rIns="0" bIns="0" rtlCol="0" anchor="ctr">
            <a:spAutoFit/>
          </a:bodyPr>
          <a:lstStyle/>
          <a:p>
            <a:pPr algn="ctr"/>
            <a:r>
              <a:rPr lang="hr-HR" sz="1400" dirty="0" smtClean="0"/>
              <a:t>2011.</a:t>
            </a:r>
          </a:p>
          <a:p>
            <a:pPr algn="ctr"/>
            <a:r>
              <a:rPr lang="hr-HR" sz="1400" dirty="0" smtClean="0"/>
              <a:t>godina</a:t>
            </a:r>
            <a:endParaRPr lang="hr-HR" sz="1400" dirty="0"/>
          </a:p>
        </p:txBody>
      </p:sp>
    </p:spTree>
    <p:extLst>
      <p:ext uri="{BB962C8B-B14F-4D97-AF65-F5344CB8AC3E}">
        <p14:creationId xmlns:p14="http://schemas.microsoft.com/office/powerpoint/2010/main" val="325232679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zervirano mjesto sadržaja 4" descr="22053 Geografija Hrvatske_Page_149.jpg"/>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rcRect/>
          <a:stretch>
            <a:fillRect/>
          </a:stretch>
        </p:blipFill>
        <p:spPr>
          <a:xfrm>
            <a:off x="575995" y="515812"/>
            <a:ext cx="7838447" cy="6153548"/>
          </a:xfrm>
          <a:prstGeom prst="rect">
            <a:avLst/>
          </a:prstGeom>
        </p:spPr>
      </p:pic>
      <p:sp>
        <p:nvSpPr>
          <p:cNvPr id="2" name="Title 1"/>
          <p:cNvSpPr>
            <a:spLocks noGrp="1"/>
          </p:cNvSpPr>
          <p:nvPr>
            <p:ph type="title"/>
          </p:nvPr>
        </p:nvSpPr>
        <p:spPr>
          <a:xfrm>
            <a:off x="71406" y="-24"/>
            <a:ext cx="9072594" cy="642942"/>
          </a:xfrm>
        </p:spPr>
        <p:txBody>
          <a:bodyPr>
            <a:normAutofit fontScale="90000"/>
          </a:bodyPr>
          <a:lstStyle/>
          <a:p>
            <a:r>
              <a:rPr lang="hr-HR" dirty="0" smtClean="0"/>
              <a:t>Kretanje broja stanovnika </a:t>
            </a:r>
            <a:r>
              <a:rPr lang="hr-HR" b="1" dirty="0" smtClean="0"/>
              <a:t>Rijeke</a:t>
            </a:r>
            <a:endParaRPr lang="hr-HR" b="1" dirty="0"/>
          </a:p>
        </p:txBody>
      </p:sp>
      <p:sp>
        <p:nvSpPr>
          <p:cNvPr id="7" name="TextBox 6"/>
          <p:cNvSpPr txBox="1"/>
          <p:nvPr/>
        </p:nvSpPr>
        <p:spPr>
          <a:xfrm>
            <a:off x="1305616" y="6237312"/>
            <a:ext cx="410369" cy="215444"/>
          </a:xfrm>
          <a:prstGeom prst="rect">
            <a:avLst/>
          </a:prstGeom>
          <a:solidFill>
            <a:schemeClr val="bg1"/>
          </a:solidFill>
        </p:spPr>
        <p:txBody>
          <a:bodyPr wrap="none" lIns="0" tIns="0" rIns="0" bIns="0" rtlCol="0" anchor="ctr">
            <a:spAutoFit/>
          </a:bodyPr>
          <a:lstStyle/>
          <a:p>
            <a:r>
              <a:rPr lang="hr-HR" sz="1400" dirty="0" smtClean="0"/>
              <a:t>1857.</a:t>
            </a:r>
            <a:endParaRPr lang="hr-HR" sz="1400" dirty="0"/>
          </a:p>
        </p:txBody>
      </p:sp>
      <p:sp>
        <p:nvSpPr>
          <p:cNvPr id="8" name="TextBox 7"/>
          <p:cNvSpPr txBox="1"/>
          <p:nvPr/>
        </p:nvSpPr>
        <p:spPr>
          <a:xfrm>
            <a:off x="3593299" y="6237312"/>
            <a:ext cx="410369" cy="215444"/>
          </a:xfrm>
          <a:prstGeom prst="rect">
            <a:avLst/>
          </a:prstGeom>
          <a:solidFill>
            <a:schemeClr val="bg1"/>
          </a:solidFill>
        </p:spPr>
        <p:txBody>
          <a:bodyPr wrap="none" lIns="0" tIns="0" rIns="0" bIns="0" rtlCol="0" anchor="ctr">
            <a:spAutoFit/>
          </a:bodyPr>
          <a:lstStyle/>
          <a:p>
            <a:r>
              <a:rPr lang="hr-HR" sz="1400" dirty="0" smtClean="0"/>
              <a:t>1910.</a:t>
            </a:r>
            <a:endParaRPr lang="hr-HR" sz="1400" dirty="0"/>
          </a:p>
        </p:txBody>
      </p:sp>
      <p:sp>
        <p:nvSpPr>
          <p:cNvPr id="9" name="TextBox 8"/>
          <p:cNvSpPr txBox="1"/>
          <p:nvPr/>
        </p:nvSpPr>
        <p:spPr>
          <a:xfrm>
            <a:off x="4937766" y="6237312"/>
            <a:ext cx="410369" cy="215444"/>
          </a:xfrm>
          <a:prstGeom prst="rect">
            <a:avLst/>
          </a:prstGeom>
          <a:solidFill>
            <a:schemeClr val="bg1"/>
          </a:solidFill>
        </p:spPr>
        <p:txBody>
          <a:bodyPr wrap="none" lIns="0" tIns="0" rIns="0" bIns="0" rtlCol="0" anchor="ctr">
            <a:spAutoFit/>
          </a:bodyPr>
          <a:lstStyle/>
          <a:p>
            <a:r>
              <a:rPr lang="hr-HR" sz="1400" dirty="0" smtClean="0"/>
              <a:t>1953.</a:t>
            </a:r>
            <a:endParaRPr lang="hr-HR" sz="1400" dirty="0"/>
          </a:p>
        </p:txBody>
      </p:sp>
      <p:sp>
        <p:nvSpPr>
          <p:cNvPr id="10" name="TextBox 9"/>
          <p:cNvSpPr txBox="1"/>
          <p:nvPr/>
        </p:nvSpPr>
        <p:spPr>
          <a:xfrm>
            <a:off x="5802555" y="6237312"/>
            <a:ext cx="410369" cy="215444"/>
          </a:xfrm>
          <a:prstGeom prst="rect">
            <a:avLst/>
          </a:prstGeom>
          <a:solidFill>
            <a:schemeClr val="bg1"/>
          </a:solidFill>
        </p:spPr>
        <p:txBody>
          <a:bodyPr wrap="none" lIns="0" tIns="0" rIns="0" bIns="0" rtlCol="0" anchor="ctr">
            <a:spAutoFit/>
          </a:bodyPr>
          <a:lstStyle/>
          <a:p>
            <a:r>
              <a:rPr lang="hr-HR" sz="1400" dirty="0" smtClean="0"/>
              <a:t>1981.</a:t>
            </a:r>
            <a:endParaRPr lang="hr-HR" sz="1400" dirty="0"/>
          </a:p>
        </p:txBody>
      </p:sp>
      <p:sp>
        <p:nvSpPr>
          <p:cNvPr id="11" name="TextBox 10"/>
          <p:cNvSpPr txBox="1"/>
          <p:nvPr/>
        </p:nvSpPr>
        <p:spPr>
          <a:xfrm>
            <a:off x="6487010" y="6237312"/>
            <a:ext cx="410369" cy="215444"/>
          </a:xfrm>
          <a:prstGeom prst="rect">
            <a:avLst/>
          </a:prstGeom>
          <a:solidFill>
            <a:schemeClr val="bg1"/>
          </a:solidFill>
        </p:spPr>
        <p:txBody>
          <a:bodyPr wrap="none" lIns="0" tIns="0" rIns="0" bIns="0" rtlCol="0" anchor="ctr">
            <a:spAutoFit/>
          </a:bodyPr>
          <a:lstStyle/>
          <a:p>
            <a:r>
              <a:rPr lang="hr-HR" sz="1400" dirty="0" smtClean="0"/>
              <a:t>1991.</a:t>
            </a:r>
            <a:endParaRPr lang="hr-HR" sz="1400" dirty="0"/>
          </a:p>
        </p:txBody>
      </p:sp>
      <p:sp>
        <p:nvSpPr>
          <p:cNvPr id="12" name="TextBox 11"/>
          <p:cNvSpPr txBox="1"/>
          <p:nvPr/>
        </p:nvSpPr>
        <p:spPr>
          <a:xfrm>
            <a:off x="7154134" y="6237312"/>
            <a:ext cx="410369" cy="215444"/>
          </a:xfrm>
          <a:prstGeom prst="rect">
            <a:avLst/>
          </a:prstGeom>
          <a:solidFill>
            <a:schemeClr val="bg1"/>
          </a:solidFill>
        </p:spPr>
        <p:txBody>
          <a:bodyPr wrap="none" lIns="0" tIns="0" rIns="0" bIns="0" rtlCol="0" anchor="ctr">
            <a:spAutoFit/>
          </a:bodyPr>
          <a:lstStyle/>
          <a:p>
            <a:r>
              <a:rPr lang="hr-HR" sz="1400" dirty="0" smtClean="0"/>
              <a:t>2001.</a:t>
            </a:r>
            <a:endParaRPr lang="hr-HR" sz="1400" dirty="0"/>
          </a:p>
        </p:txBody>
      </p:sp>
      <p:sp>
        <p:nvSpPr>
          <p:cNvPr id="13" name="TextBox 12"/>
          <p:cNvSpPr txBox="1"/>
          <p:nvPr/>
        </p:nvSpPr>
        <p:spPr>
          <a:xfrm>
            <a:off x="7725500" y="6243587"/>
            <a:ext cx="589963" cy="430887"/>
          </a:xfrm>
          <a:prstGeom prst="rect">
            <a:avLst/>
          </a:prstGeom>
          <a:solidFill>
            <a:schemeClr val="bg1"/>
          </a:solidFill>
        </p:spPr>
        <p:txBody>
          <a:bodyPr wrap="square" lIns="0" tIns="0" rIns="0" bIns="0" rtlCol="0" anchor="ctr">
            <a:spAutoFit/>
          </a:bodyPr>
          <a:lstStyle/>
          <a:p>
            <a:pPr algn="ctr"/>
            <a:r>
              <a:rPr lang="hr-HR" sz="1400" dirty="0" smtClean="0"/>
              <a:t>2011.</a:t>
            </a:r>
          </a:p>
          <a:p>
            <a:pPr algn="ctr"/>
            <a:r>
              <a:rPr lang="hr-HR" sz="1400" dirty="0" smtClean="0"/>
              <a:t>godina</a:t>
            </a:r>
            <a:endParaRPr lang="hr-HR" sz="1400" dirty="0"/>
          </a:p>
        </p:txBody>
      </p:sp>
    </p:spTree>
    <p:extLst>
      <p:ext uri="{BB962C8B-B14F-4D97-AF65-F5344CB8AC3E}">
        <p14:creationId xmlns:p14="http://schemas.microsoft.com/office/powerpoint/2010/main" val="374259229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zervirano mjesto sadržaja 4" descr="22053 Geografija Hrvatske_Page_150.jpg"/>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rcRect/>
          <a:stretch>
            <a:fillRect/>
          </a:stretch>
        </p:blipFill>
        <p:spPr>
          <a:xfrm>
            <a:off x="602854" y="476672"/>
            <a:ext cx="7929586" cy="6090068"/>
          </a:xfrm>
          <a:prstGeom prst="rect">
            <a:avLst/>
          </a:prstGeom>
        </p:spPr>
      </p:pic>
      <p:sp>
        <p:nvSpPr>
          <p:cNvPr id="2" name="Title 1"/>
          <p:cNvSpPr>
            <a:spLocks noGrp="1"/>
          </p:cNvSpPr>
          <p:nvPr>
            <p:ph type="title"/>
          </p:nvPr>
        </p:nvSpPr>
        <p:spPr>
          <a:xfrm>
            <a:off x="71406" y="-24"/>
            <a:ext cx="9072594" cy="642942"/>
          </a:xfrm>
        </p:spPr>
        <p:txBody>
          <a:bodyPr>
            <a:normAutofit fontScale="90000"/>
          </a:bodyPr>
          <a:lstStyle/>
          <a:p>
            <a:r>
              <a:rPr lang="hr-HR" dirty="0" smtClean="0"/>
              <a:t>Kretanje broja stanovnika </a:t>
            </a:r>
            <a:r>
              <a:rPr lang="hr-HR" b="1" dirty="0" smtClean="0"/>
              <a:t>Osijeka</a:t>
            </a:r>
            <a:endParaRPr lang="hr-HR" b="1" dirty="0"/>
          </a:p>
        </p:txBody>
      </p:sp>
      <p:sp>
        <p:nvSpPr>
          <p:cNvPr id="5" name="TextBox 4"/>
          <p:cNvSpPr txBox="1"/>
          <p:nvPr/>
        </p:nvSpPr>
        <p:spPr>
          <a:xfrm>
            <a:off x="1276205" y="6304206"/>
            <a:ext cx="410369" cy="215444"/>
          </a:xfrm>
          <a:prstGeom prst="rect">
            <a:avLst/>
          </a:prstGeom>
          <a:solidFill>
            <a:schemeClr val="bg1"/>
          </a:solidFill>
        </p:spPr>
        <p:txBody>
          <a:bodyPr wrap="none" lIns="0" tIns="0" rIns="0" bIns="0" rtlCol="0" anchor="ctr">
            <a:spAutoFit/>
          </a:bodyPr>
          <a:lstStyle/>
          <a:p>
            <a:r>
              <a:rPr lang="hr-HR" sz="1400" dirty="0" smtClean="0"/>
              <a:t>1857.</a:t>
            </a:r>
            <a:endParaRPr lang="hr-HR" sz="1400" dirty="0"/>
          </a:p>
        </p:txBody>
      </p:sp>
      <p:sp>
        <p:nvSpPr>
          <p:cNvPr id="6" name="TextBox 5"/>
          <p:cNvSpPr txBox="1"/>
          <p:nvPr/>
        </p:nvSpPr>
        <p:spPr>
          <a:xfrm>
            <a:off x="3599513" y="6304206"/>
            <a:ext cx="410369" cy="215444"/>
          </a:xfrm>
          <a:prstGeom prst="rect">
            <a:avLst/>
          </a:prstGeom>
          <a:solidFill>
            <a:schemeClr val="bg1"/>
          </a:solidFill>
        </p:spPr>
        <p:txBody>
          <a:bodyPr wrap="none" lIns="0" tIns="0" rIns="0" bIns="0" rtlCol="0" anchor="ctr">
            <a:spAutoFit/>
          </a:bodyPr>
          <a:lstStyle/>
          <a:p>
            <a:r>
              <a:rPr lang="hr-HR" sz="1400" dirty="0" smtClean="0"/>
              <a:t>1910.</a:t>
            </a:r>
            <a:endParaRPr lang="hr-HR" sz="1400" dirty="0"/>
          </a:p>
        </p:txBody>
      </p:sp>
      <p:sp>
        <p:nvSpPr>
          <p:cNvPr id="7" name="TextBox 6"/>
          <p:cNvSpPr txBox="1"/>
          <p:nvPr/>
        </p:nvSpPr>
        <p:spPr>
          <a:xfrm>
            <a:off x="4991480" y="6304206"/>
            <a:ext cx="410369" cy="215444"/>
          </a:xfrm>
          <a:prstGeom prst="rect">
            <a:avLst/>
          </a:prstGeom>
          <a:solidFill>
            <a:schemeClr val="bg1"/>
          </a:solidFill>
        </p:spPr>
        <p:txBody>
          <a:bodyPr wrap="none" lIns="0" tIns="0" rIns="0" bIns="0" rtlCol="0" anchor="ctr">
            <a:spAutoFit/>
          </a:bodyPr>
          <a:lstStyle/>
          <a:p>
            <a:r>
              <a:rPr lang="hr-HR" sz="1400" dirty="0" smtClean="0"/>
              <a:t>1953.</a:t>
            </a:r>
            <a:endParaRPr lang="hr-HR" sz="1400" dirty="0"/>
          </a:p>
        </p:txBody>
      </p:sp>
      <p:sp>
        <p:nvSpPr>
          <p:cNvPr id="8" name="TextBox 7"/>
          <p:cNvSpPr txBox="1"/>
          <p:nvPr/>
        </p:nvSpPr>
        <p:spPr>
          <a:xfrm>
            <a:off x="5903769" y="6304206"/>
            <a:ext cx="410369" cy="215444"/>
          </a:xfrm>
          <a:prstGeom prst="rect">
            <a:avLst/>
          </a:prstGeom>
          <a:solidFill>
            <a:schemeClr val="bg1"/>
          </a:solidFill>
        </p:spPr>
        <p:txBody>
          <a:bodyPr wrap="none" lIns="0" tIns="0" rIns="0" bIns="0" rtlCol="0" anchor="ctr">
            <a:spAutoFit/>
          </a:bodyPr>
          <a:lstStyle/>
          <a:p>
            <a:r>
              <a:rPr lang="hr-HR" sz="1400" dirty="0" smtClean="0"/>
              <a:t>1981.</a:t>
            </a:r>
            <a:endParaRPr lang="hr-HR" sz="1400" dirty="0"/>
          </a:p>
        </p:txBody>
      </p:sp>
      <p:sp>
        <p:nvSpPr>
          <p:cNvPr id="9" name="TextBox 8"/>
          <p:cNvSpPr txBox="1"/>
          <p:nvPr/>
        </p:nvSpPr>
        <p:spPr>
          <a:xfrm>
            <a:off x="6623849" y="6304206"/>
            <a:ext cx="410369" cy="215444"/>
          </a:xfrm>
          <a:prstGeom prst="rect">
            <a:avLst/>
          </a:prstGeom>
          <a:solidFill>
            <a:schemeClr val="bg1"/>
          </a:solidFill>
        </p:spPr>
        <p:txBody>
          <a:bodyPr wrap="none" lIns="0" tIns="0" rIns="0" bIns="0" rtlCol="0" anchor="ctr">
            <a:spAutoFit/>
          </a:bodyPr>
          <a:lstStyle/>
          <a:p>
            <a:r>
              <a:rPr lang="hr-HR" sz="1400" dirty="0" smtClean="0"/>
              <a:t>1991.</a:t>
            </a:r>
            <a:endParaRPr lang="hr-HR" sz="1400" dirty="0"/>
          </a:p>
        </p:txBody>
      </p:sp>
      <p:sp>
        <p:nvSpPr>
          <p:cNvPr id="10" name="TextBox 9"/>
          <p:cNvSpPr txBox="1"/>
          <p:nvPr/>
        </p:nvSpPr>
        <p:spPr>
          <a:xfrm>
            <a:off x="7290973" y="6304206"/>
            <a:ext cx="410369" cy="215444"/>
          </a:xfrm>
          <a:prstGeom prst="rect">
            <a:avLst/>
          </a:prstGeom>
          <a:solidFill>
            <a:schemeClr val="bg1"/>
          </a:solidFill>
        </p:spPr>
        <p:txBody>
          <a:bodyPr wrap="none" lIns="0" tIns="0" rIns="0" bIns="0" rtlCol="0" anchor="ctr">
            <a:spAutoFit/>
          </a:bodyPr>
          <a:lstStyle/>
          <a:p>
            <a:r>
              <a:rPr lang="hr-HR" sz="1400" dirty="0" smtClean="0"/>
              <a:t>2001.</a:t>
            </a:r>
            <a:endParaRPr lang="hr-HR" sz="1400" dirty="0"/>
          </a:p>
        </p:txBody>
      </p:sp>
      <p:sp>
        <p:nvSpPr>
          <p:cNvPr id="11" name="TextBox 10"/>
          <p:cNvSpPr txBox="1"/>
          <p:nvPr/>
        </p:nvSpPr>
        <p:spPr>
          <a:xfrm>
            <a:off x="7886089" y="6310481"/>
            <a:ext cx="589963" cy="430887"/>
          </a:xfrm>
          <a:prstGeom prst="rect">
            <a:avLst/>
          </a:prstGeom>
          <a:solidFill>
            <a:schemeClr val="bg1"/>
          </a:solidFill>
        </p:spPr>
        <p:txBody>
          <a:bodyPr wrap="square" lIns="0" tIns="0" rIns="0" bIns="0" rtlCol="0" anchor="ctr">
            <a:spAutoFit/>
          </a:bodyPr>
          <a:lstStyle/>
          <a:p>
            <a:pPr algn="ctr"/>
            <a:r>
              <a:rPr lang="hr-HR" sz="1400" dirty="0" smtClean="0"/>
              <a:t>2011.</a:t>
            </a:r>
          </a:p>
          <a:p>
            <a:pPr algn="ctr"/>
            <a:r>
              <a:rPr lang="hr-HR" sz="1400" dirty="0" smtClean="0"/>
              <a:t>godina</a:t>
            </a:r>
            <a:endParaRPr lang="hr-HR" sz="1400" dirty="0"/>
          </a:p>
        </p:txBody>
      </p:sp>
    </p:spTree>
    <p:extLst>
      <p:ext uri="{BB962C8B-B14F-4D97-AF65-F5344CB8AC3E}">
        <p14:creationId xmlns:p14="http://schemas.microsoft.com/office/powerpoint/2010/main" val="333984719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zervirano mjesto teksta 3"/>
          <p:cNvSpPr>
            <a:spLocks noGrp="1"/>
          </p:cNvSpPr>
          <p:nvPr>
            <p:ph idx="1"/>
          </p:nvPr>
        </p:nvSpPr>
        <p:spPr>
          <a:xfrm>
            <a:off x="45906" y="692696"/>
            <a:ext cx="9036496" cy="6048672"/>
          </a:xfrm>
        </p:spPr>
        <p:txBody>
          <a:bodyPr>
            <a:noAutofit/>
          </a:bodyPr>
          <a:lstStyle/>
          <a:p>
            <a:pPr marL="324000" indent="-288000">
              <a:spcBef>
                <a:spcPts val="1200"/>
              </a:spcBef>
              <a:buFont typeface="Calibri" panose="020F0502020204030204" pitchFamily="34" charset="0"/>
              <a:buChar char="‒"/>
            </a:pPr>
            <a:r>
              <a:rPr lang="hr-HR" altLang="sr-Latn-RS" sz="2400" dirty="0" smtClean="0"/>
              <a:t>Hrvatska </a:t>
            </a:r>
            <a:r>
              <a:rPr lang="hr-HR" altLang="sr-Latn-RS" sz="2400" dirty="0" smtClean="0"/>
              <a:t>je upravno </a:t>
            </a:r>
            <a:r>
              <a:rPr lang="hr-HR" altLang="sr-Latn-RS" sz="2400" dirty="0" smtClean="0"/>
              <a:t>podijeljena na: </a:t>
            </a:r>
          </a:p>
          <a:p>
            <a:pPr marL="724050" lvl="1" indent="-288000">
              <a:spcBef>
                <a:spcPts val="600"/>
              </a:spcBef>
              <a:buFont typeface="Calibri" panose="020F0502020204030204" pitchFamily="34" charset="0"/>
              <a:buChar char="‒"/>
            </a:pPr>
            <a:r>
              <a:rPr lang="hr-HR" altLang="sr-Latn-RS" sz="2400" b="1" dirty="0" smtClean="0"/>
              <a:t>21</a:t>
            </a:r>
            <a:r>
              <a:rPr lang="hr-HR" altLang="sr-Latn-RS" sz="2400" dirty="0" smtClean="0"/>
              <a:t> </a:t>
            </a:r>
            <a:r>
              <a:rPr lang="hr-HR" altLang="sr-Latn-RS" sz="2400" dirty="0" smtClean="0"/>
              <a:t>županiju (20 županija + Grad Zagreb)</a:t>
            </a:r>
            <a:endParaRPr lang="hr-HR" altLang="sr-Latn-RS" sz="2400" dirty="0" smtClean="0"/>
          </a:p>
          <a:p>
            <a:pPr marL="724050" lvl="1" indent="-288000">
              <a:spcBef>
                <a:spcPts val="600"/>
              </a:spcBef>
              <a:buFont typeface="Calibri" panose="020F0502020204030204" pitchFamily="34" charset="0"/>
              <a:buChar char="‒"/>
            </a:pPr>
            <a:r>
              <a:rPr lang="hr-HR" altLang="sr-Latn-RS" sz="2400" b="1" dirty="0" smtClean="0"/>
              <a:t>128</a:t>
            </a:r>
            <a:r>
              <a:rPr lang="hr-HR" altLang="sr-Latn-RS" sz="2400" dirty="0" smtClean="0"/>
              <a:t> upravnih gradova</a:t>
            </a:r>
          </a:p>
          <a:p>
            <a:pPr marL="724050" lvl="1" indent="-288000">
              <a:spcBef>
                <a:spcPts val="600"/>
              </a:spcBef>
              <a:buFont typeface="Calibri" panose="020F0502020204030204" pitchFamily="34" charset="0"/>
              <a:buChar char="‒"/>
            </a:pPr>
            <a:r>
              <a:rPr lang="hr-HR" altLang="sr-Latn-RS" sz="2400" b="1" dirty="0" smtClean="0"/>
              <a:t>428</a:t>
            </a:r>
            <a:r>
              <a:rPr lang="hr-HR" altLang="sr-Latn-RS" sz="2400" dirty="0" smtClean="0"/>
              <a:t> općina</a:t>
            </a:r>
          </a:p>
          <a:p>
            <a:pPr marL="324000" indent="-288000">
              <a:spcBef>
                <a:spcPts val="1200"/>
              </a:spcBef>
              <a:buFont typeface="Calibri" panose="020F0502020204030204" pitchFamily="34" charset="0"/>
              <a:buChar char="‒"/>
            </a:pPr>
            <a:r>
              <a:rPr lang="hr-HR" altLang="sr-Latn-RS" sz="2400" dirty="0" smtClean="0"/>
              <a:t>oko </a:t>
            </a:r>
            <a:r>
              <a:rPr lang="hr-HR" altLang="sr-Latn-RS" sz="2400" b="1" dirty="0" smtClean="0"/>
              <a:t>139 naselja </a:t>
            </a:r>
            <a:r>
              <a:rPr lang="hr-HR" altLang="sr-Latn-RS" sz="2400" dirty="0" smtClean="0"/>
              <a:t>ima obilježja grada, a </a:t>
            </a:r>
            <a:r>
              <a:rPr lang="hr-HR" altLang="sr-Latn-RS" sz="2400" b="1" dirty="0" smtClean="0"/>
              <a:t>6 617 ruralnih naselja</a:t>
            </a:r>
            <a:r>
              <a:rPr lang="hr-HR" altLang="sr-Latn-RS" sz="2400" dirty="0" smtClean="0"/>
              <a:t> (sela) u prosjeku sa 360 stanovnika</a:t>
            </a:r>
          </a:p>
          <a:p>
            <a:pPr marL="324000" indent="-288000">
              <a:spcBef>
                <a:spcPts val="1200"/>
              </a:spcBef>
              <a:buFont typeface="Calibri" panose="020F0502020204030204" pitchFamily="34" charset="0"/>
              <a:buChar char="‒"/>
            </a:pPr>
            <a:r>
              <a:rPr lang="hr-HR" altLang="sr-Latn-RS" sz="2400" b="1" dirty="0" smtClean="0"/>
              <a:t>45% </a:t>
            </a:r>
            <a:r>
              <a:rPr lang="hr-HR" altLang="sr-Latn-RS" sz="2400" dirty="0" smtClean="0"/>
              <a:t>stanovništva živi na selu, </a:t>
            </a:r>
            <a:r>
              <a:rPr lang="hr-HR" altLang="sr-Latn-RS" sz="2400" b="1" dirty="0" smtClean="0"/>
              <a:t>55%</a:t>
            </a:r>
            <a:r>
              <a:rPr lang="hr-HR" altLang="sr-Latn-RS" sz="2400" dirty="0" smtClean="0"/>
              <a:t> u gradovima</a:t>
            </a:r>
          </a:p>
          <a:p>
            <a:pPr marL="324000" indent="-288000">
              <a:spcBef>
                <a:spcPts val="1200"/>
              </a:spcBef>
              <a:buFont typeface="Calibri" panose="020F0502020204030204" pitchFamily="34" charset="0"/>
              <a:buChar char="‒"/>
            </a:pPr>
            <a:r>
              <a:rPr lang="hr-HR" altLang="sr-Latn-RS" sz="2400" dirty="0" smtClean="0"/>
              <a:t>4 najveća grada (</a:t>
            </a:r>
            <a:r>
              <a:rPr lang="hr-HR" altLang="sr-Latn-RS" sz="2400" b="1" dirty="0" smtClean="0">
                <a:solidFill>
                  <a:srgbClr val="FF0000"/>
                </a:solidFill>
              </a:rPr>
              <a:t>makroregionalna</a:t>
            </a:r>
            <a:r>
              <a:rPr lang="hr-HR" altLang="sr-Latn-RS" sz="2400" dirty="0" smtClean="0"/>
              <a:t> središta):</a:t>
            </a:r>
          </a:p>
          <a:p>
            <a:pPr marL="724050" lvl="1" indent="-288000">
              <a:spcBef>
                <a:spcPts val="600"/>
              </a:spcBef>
              <a:buFont typeface="Calibri" panose="020F0502020204030204" pitchFamily="34" charset="0"/>
              <a:buChar char="‒"/>
            </a:pPr>
            <a:r>
              <a:rPr lang="hr-HR" altLang="sr-Latn-RS" sz="2400" b="1" dirty="0" smtClean="0"/>
              <a:t>Zagreb</a:t>
            </a:r>
            <a:r>
              <a:rPr lang="hr-HR" altLang="sr-Latn-RS" sz="2400" dirty="0" smtClean="0"/>
              <a:t> – </a:t>
            </a:r>
            <a:r>
              <a:rPr lang="hr-HR" altLang="sr-Latn-RS" sz="2400" i="1" dirty="0" smtClean="0"/>
              <a:t>oko 690 000 </a:t>
            </a:r>
            <a:r>
              <a:rPr lang="hr-HR" altLang="sr-Latn-RS" sz="2400" i="1" dirty="0" smtClean="0"/>
              <a:t>st / 790 000 st</a:t>
            </a:r>
            <a:endParaRPr lang="hr-HR" altLang="sr-Latn-RS" sz="2400" i="1" dirty="0" smtClean="0"/>
          </a:p>
          <a:p>
            <a:pPr marL="724050" lvl="1" indent="-288000">
              <a:spcBef>
                <a:spcPts val="600"/>
              </a:spcBef>
              <a:buFont typeface="Calibri" panose="020F0502020204030204" pitchFamily="34" charset="0"/>
              <a:buChar char="‒"/>
            </a:pPr>
            <a:r>
              <a:rPr lang="hr-HR" altLang="sr-Latn-RS" sz="2400" b="1" dirty="0" smtClean="0"/>
              <a:t>Split</a:t>
            </a:r>
            <a:r>
              <a:rPr lang="hr-HR" altLang="sr-Latn-RS" sz="2400" dirty="0" smtClean="0"/>
              <a:t> – </a:t>
            </a:r>
            <a:r>
              <a:rPr lang="hr-HR" altLang="sr-Latn-RS" sz="2400" i="1" dirty="0" smtClean="0"/>
              <a:t>oko 170 000 </a:t>
            </a:r>
            <a:r>
              <a:rPr lang="hr-HR" altLang="sr-Latn-RS" sz="2400" i="1" dirty="0" smtClean="0"/>
              <a:t>st / 178 000 st</a:t>
            </a:r>
            <a:endParaRPr lang="hr-HR" altLang="sr-Latn-RS" sz="2400" i="1" dirty="0" smtClean="0"/>
          </a:p>
          <a:p>
            <a:pPr marL="724050" lvl="1" indent="-288000">
              <a:spcBef>
                <a:spcPts val="600"/>
              </a:spcBef>
              <a:buFont typeface="Calibri" panose="020F0502020204030204" pitchFamily="34" charset="0"/>
              <a:buChar char="‒"/>
            </a:pPr>
            <a:r>
              <a:rPr lang="hr-HR" altLang="sr-Latn-RS" sz="2400" b="1" dirty="0" smtClean="0"/>
              <a:t>Rijeka</a:t>
            </a:r>
            <a:r>
              <a:rPr lang="hr-HR" altLang="sr-Latn-RS" sz="2400" dirty="0" smtClean="0"/>
              <a:t> – </a:t>
            </a:r>
            <a:r>
              <a:rPr lang="hr-HR" altLang="sr-Latn-RS" sz="2400" i="1" dirty="0" smtClean="0"/>
              <a:t>oko 130 000 </a:t>
            </a:r>
            <a:r>
              <a:rPr lang="hr-HR" altLang="sr-Latn-RS" sz="2400" i="1" dirty="0" smtClean="0"/>
              <a:t>st / 130 000 st</a:t>
            </a:r>
            <a:endParaRPr lang="hr-HR" altLang="sr-Latn-RS" sz="2400" i="1" dirty="0" smtClean="0"/>
          </a:p>
          <a:p>
            <a:pPr marL="724050" lvl="1" indent="-288000">
              <a:spcBef>
                <a:spcPts val="600"/>
              </a:spcBef>
              <a:buFont typeface="Calibri" panose="020F0502020204030204" pitchFamily="34" charset="0"/>
              <a:buChar char="‒"/>
            </a:pPr>
            <a:r>
              <a:rPr lang="hr-HR" altLang="sr-Latn-RS" sz="2400" b="1" dirty="0" smtClean="0"/>
              <a:t>Osijek</a:t>
            </a:r>
            <a:r>
              <a:rPr lang="hr-HR" altLang="sr-Latn-RS" sz="2400" dirty="0" smtClean="0"/>
              <a:t> </a:t>
            </a:r>
            <a:r>
              <a:rPr lang="hr-HR" altLang="sr-Latn-RS" sz="2400" i="1" dirty="0" smtClean="0"/>
              <a:t>– oko 85 000 </a:t>
            </a:r>
            <a:r>
              <a:rPr lang="hr-HR" altLang="sr-Latn-RS" sz="2400" i="1" dirty="0" smtClean="0"/>
              <a:t>st / 108 000 st</a:t>
            </a:r>
            <a:endParaRPr lang="hr-HR" altLang="sr-Latn-RS" sz="2400" i="1" dirty="0" smtClean="0"/>
          </a:p>
        </p:txBody>
      </p:sp>
      <p:sp>
        <p:nvSpPr>
          <p:cNvPr id="8194" name="Naslov 1"/>
          <p:cNvSpPr>
            <a:spLocks noGrp="1"/>
          </p:cNvSpPr>
          <p:nvPr>
            <p:ph type="title"/>
          </p:nvPr>
        </p:nvSpPr>
        <p:spPr/>
        <p:txBody>
          <a:bodyPr/>
          <a:lstStyle/>
          <a:p>
            <a:r>
              <a:rPr lang="hr-HR" altLang="sr-Latn-RS" dirty="0"/>
              <a:t>Teritorijalno – upravni ustroj</a:t>
            </a:r>
            <a:endParaRPr lang="hr-HR" altLang="sr-Latn-RS" dirty="0" smtClean="0"/>
          </a:p>
        </p:txBody>
      </p:sp>
    </p:spTree>
    <p:extLst>
      <p:ext uri="{BB962C8B-B14F-4D97-AF65-F5344CB8AC3E}">
        <p14:creationId xmlns:p14="http://schemas.microsoft.com/office/powerpoint/2010/main" val="923179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5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50"/>
                                        <p:tgtEl>
                                          <p:spTgt spid="819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fade">
                                      <p:cBhvr>
                                        <p:cTn id="13" dur="250"/>
                                        <p:tgtEl>
                                          <p:spTgt spid="819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95">
                                            <p:txEl>
                                              <p:pRg st="3" end="3"/>
                                            </p:txEl>
                                          </p:spTgt>
                                        </p:tgtEl>
                                        <p:attrNameLst>
                                          <p:attrName>style.visibility</p:attrName>
                                        </p:attrNameLst>
                                      </p:cBhvr>
                                      <p:to>
                                        <p:strVal val="visible"/>
                                      </p:to>
                                    </p:set>
                                    <p:animEffect transition="in" filter="fade">
                                      <p:cBhvr>
                                        <p:cTn id="16" dur="250"/>
                                        <p:tgtEl>
                                          <p:spTgt spid="819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50"/>
                                        <p:tgtEl>
                                          <p:spTgt spid="819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195">
                                            <p:txEl>
                                              <p:pRg st="5" end="5"/>
                                            </p:txEl>
                                          </p:spTgt>
                                        </p:tgtEl>
                                        <p:attrNameLst>
                                          <p:attrName>style.visibility</p:attrName>
                                        </p:attrNameLst>
                                      </p:cBhvr>
                                      <p:to>
                                        <p:strVal val="visible"/>
                                      </p:to>
                                    </p:set>
                                    <p:animEffect transition="in" filter="fade">
                                      <p:cBhvr>
                                        <p:cTn id="26" dur="250"/>
                                        <p:tgtEl>
                                          <p:spTgt spid="819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195">
                                            <p:txEl>
                                              <p:pRg st="6" end="6"/>
                                            </p:txEl>
                                          </p:spTgt>
                                        </p:tgtEl>
                                        <p:attrNameLst>
                                          <p:attrName>style.visibility</p:attrName>
                                        </p:attrNameLst>
                                      </p:cBhvr>
                                      <p:to>
                                        <p:strVal val="visible"/>
                                      </p:to>
                                    </p:set>
                                    <p:animEffect transition="in" filter="fade">
                                      <p:cBhvr>
                                        <p:cTn id="31" dur="250"/>
                                        <p:tgtEl>
                                          <p:spTgt spid="819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195">
                                            <p:txEl>
                                              <p:pRg st="7" end="7"/>
                                            </p:txEl>
                                          </p:spTgt>
                                        </p:tgtEl>
                                        <p:attrNameLst>
                                          <p:attrName>style.visibility</p:attrName>
                                        </p:attrNameLst>
                                      </p:cBhvr>
                                      <p:to>
                                        <p:strVal val="visible"/>
                                      </p:to>
                                    </p:set>
                                    <p:animEffect transition="in" filter="fade">
                                      <p:cBhvr>
                                        <p:cTn id="34" dur="250"/>
                                        <p:tgtEl>
                                          <p:spTgt spid="8195">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195">
                                            <p:txEl>
                                              <p:pRg st="8" end="8"/>
                                            </p:txEl>
                                          </p:spTgt>
                                        </p:tgtEl>
                                        <p:attrNameLst>
                                          <p:attrName>style.visibility</p:attrName>
                                        </p:attrNameLst>
                                      </p:cBhvr>
                                      <p:to>
                                        <p:strVal val="visible"/>
                                      </p:to>
                                    </p:set>
                                    <p:animEffect transition="in" filter="fade">
                                      <p:cBhvr>
                                        <p:cTn id="37" dur="250"/>
                                        <p:tgtEl>
                                          <p:spTgt spid="8195">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195">
                                            <p:txEl>
                                              <p:pRg st="9" end="9"/>
                                            </p:txEl>
                                          </p:spTgt>
                                        </p:tgtEl>
                                        <p:attrNameLst>
                                          <p:attrName>style.visibility</p:attrName>
                                        </p:attrNameLst>
                                      </p:cBhvr>
                                      <p:to>
                                        <p:strVal val="visible"/>
                                      </p:to>
                                    </p:set>
                                    <p:animEffect transition="in" filter="fade">
                                      <p:cBhvr>
                                        <p:cTn id="40" dur="250"/>
                                        <p:tgtEl>
                                          <p:spTgt spid="8195">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195">
                                            <p:txEl>
                                              <p:pRg st="10" end="10"/>
                                            </p:txEl>
                                          </p:spTgt>
                                        </p:tgtEl>
                                        <p:attrNameLst>
                                          <p:attrName>style.visibility</p:attrName>
                                        </p:attrNameLst>
                                      </p:cBhvr>
                                      <p:to>
                                        <p:strVal val="visible"/>
                                      </p:to>
                                    </p:set>
                                    <p:animEffect transition="in" filter="fade">
                                      <p:cBhvr>
                                        <p:cTn id="43" dur="25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zervirano mjesto teksta 3"/>
          <p:cNvSpPr>
            <a:spLocks noGrp="1"/>
          </p:cNvSpPr>
          <p:nvPr>
            <p:ph idx="1"/>
          </p:nvPr>
        </p:nvSpPr>
        <p:spPr>
          <a:xfrm>
            <a:off x="22248" y="692696"/>
            <a:ext cx="9086256" cy="5112568"/>
          </a:xfrm>
        </p:spPr>
        <p:txBody>
          <a:bodyPr>
            <a:noAutofit/>
          </a:bodyPr>
          <a:lstStyle/>
          <a:p>
            <a:pPr marL="324000" indent="-288000">
              <a:spcBef>
                <a:spcPts val="1800"/>
              </a:spcBef>
              <a:buFont typeface="Calibri" panose="020F0502020204030204" pitchFamily="34" charset="0"/>
              <a:buChar char="‒"/>
            </a:pPr>
            <a:r>
              <a:rPr lang="hr-HR" altLang="sr-Latn-RS" sz="2400" dirty="0" smtClean="0"/>
              <a:t>velik </a:t>
            </a:r>
            <a:r>
              <a:rPr lang="hr-HR" altLang="sr-Latn-RS" sz="2400" dirty="0" smtClean="0"/>
              <a:t>broj gradova i općina uveden je radi </a:t>
            </a:r>
            <a:r>
              <a:rPr lang="hr-HR" altLang="sr-Latn-RS" sz="2400" b="1" dirty="0" smtClean="0">
                <a:solidFill>
                  <a:srgbClr val="FF0000"/>
                </a:solidFill>
              </a:rPr>
              <a:t>decentralizacije upravljanja </a:t>
            </a:r>
            <a:r>
              <a:rPr lang="hr-HR" altLang="sr-Latn-RS" sz="2400" dirty="0" smtClean="0"/>
              <a:t>i </a:t>
            </a:r>
            <a:r>
              <a:rPr lang="hr-HR" altLang="sr-Latn-RS" sz="2400" b="1" dirty="0" smtClean="0">
                <a:solidFill>
                  <a:srgbClr val="FF0000"/>
                </a:solidFill>
              </a:rPr>
              <a:t>ravnomjernog razvoja </a:t>
            </a:r>
            <a:r>
              <a:rPr lang="hr-HR" altLang="sr-Latn-RS" sz="2400" dirty="0" smtClean="0"/>
              <a:t>svih dijelova Hrvatske</a:t>
            </a:r>
          </a:p>
          <a:p>
            <a:pPr marL="324000" indent="-288000">
              <a:spcBef>
                <a:spcPts val="2400"/>
              </a:spcBef>
              <a:buFont typeface="Calibri" panose="020F0502020204030204" pitchFamily="34" charset="0"/>
              <a:buChar char="‒"/>
            </a:pPr>
            <a:r>
              <a:rPr lang="hr-HR" altLang="sr-Latn-RS" sz="2400" b="1" dirty="0" smtClean="0">
                <a:solidFill>
                  <a:srgbClr val="FF0000"/>
                </a:solidFill>
              </a:rPr>
              <a:t>županije</a:t>
            </a:r>
            <a:r>
              <a:rPr lang="hr-HR" altLang="sr-Latn-RS" sz="2400" dirty="0" smtClean="0"/>
              <a:t> – teritorijalne jedinice koje postojale još u srednjem vijeku</a:t>
            </a:r>
          </a:p>
          <a:p>
            <a:pPr marL="724050" lvl="1" indent="-288000">
              <a:spcBef>
                <a:spcPts val="600"/>
              </a:spcBef>
              <a:buFont typeface="Calibri" panose="020F0502020204030204" pitchFamily="34" charset="0"/>
              <a:buChar char="‒"/>
            </a:pPr>
            <a:r>
              <a:rPr lang="hr-HR" altLang="sr-Latn-RS" sz="2400" dirty="0" smtClean="0"/>
              <a:t>povezuju područja koja su slična po </a:t>
            </a:r>
            <a:r>
              <a:rPr lang="hr-HR" altLang="sr-Latn-RS" sz="2400" b="1" dirty="0" smtClean="0"/>
              <a:t>prirodnim</a:t>
            </a:r>
            <a:r>
              <a:rPr lang="hr-HR" altLang="sr-Latn-RS" sz="2400" dirty="0" smtClean="0"/>
              <a:t>, </a:t>
            </a:r>
            <a:r>
              <a:rPr lang="hr-HR" altLang="sr-Latn-RS" sz="2400" b="1" dirty="0" smtClean="0"/>
              <a:t>prometnim</a:t>
            </a:r>
            <a:r>
              <a:rPr lang="hr-HR" altLang="sr-Latn-RS" sz="2400" dirty="0" smtClean="0"/>
              <a:t>, </a:t>
            </a:r>
            <a:r>
              <a:rPr lang="hr-HR" altLang="sr-Latn-RS" sz="2400" b="1" dirty="0" smtClean="0"/>
              <a:t>gospodarskim</a:t>
            </a:r>
            <a:r>
              <a:rPr lang="hr-HR" altLang="sr-Latn-RS" sz="2400" dirty="0" smtClean="0"/>
              <a:t>, </a:t>
            </a:r>
            <a:r>
              <a:rPr lang="hr-HR" altLang="sr-Latn-RS" sz="2400" b="1" dirty="0" smtClean="0"/>
              <a:t>tradicijskim</a:t>
            </a:r>
            <a:r>
              <a:rPr lang="hr-HR" altLang="sr-Latn-RS" sz="2400" dirty="0" smtClean="0"/>
              <a:t>, </a:t>
            </a:r>
            <a:r>
              <a:rPr lang="hr-HR" altLang="sr-Latn-RS" sz="2400" b="1" dirty="0" smtClean="0"/>
              <a:t>demografskim</a:t>
            </a:r>
            <a:r>
              <a:rPr lang="hr-HR" altLang="sr-Latn-RS" sz="2400" dirty="0" smtClean="0"/>
              <a:t> i drugim obilježjima</a:t>
            </a:r>
          </a:p>
          <a:p>
            <a:pPr marL="724050" lvl="1" indent="-288000">
              <a:spcBef>
                <a:spcPts val="1200"/>
              </a:spcBef>
              <a:buFont typeface="Calibri" panose="020F0502020204030204" pitchFamily="34" charset="0"/>
              <a:buChar char="‒"/>
            </a:pPr>
            <a:r>
              <a:rPr lang="hr-HR" altLang="sr-Latn-RS" sz="2400" dirty="0" smtClean="0"/>
              <a:t>Zagreb ima poseban status kao glavni </a:t>
            </a:r>
            <a:r>
              <a:rPr lang="hr-HR" altLang="sr-Latn-RS" sz="2400" dirty="0" smtClean="0"/>
              <a:t>grad i županija</a:t>
            </a:r>
            <a:endParaRPr lang="hr-HR" altLang="sr-Latn-RS" sz="2400" dirty="0" smtClean="0"/>
          </a:p>
          <a:p>
            <a:pPr marL="324000" indent="-288000">
              <a:spcBef>
                <a:spcPts val="2400"/>
              </a:spcBef>
              <a:buFont typeface="Calibri" panose="020F0502020204030204" pitchFamily="34" charset="0"/>
              <a:buChar char="‒"/>
            </a:pPr>
            <a:r>
              <a:rPr lang="hr-HR" altLang="sr-Latn-RS" sz="2400" b="1" dirty="0" smtClean="0">
                <a:solidFill>
                  <a:srgbClr val="FF0000"/>
                </a:solidFill>
              </a:rPr>
              <a:t>NUTS regije </a:t>
            </a:r>
            <a:r>
              <a:rPr lang="hr-HR" altLang="sr-Latn-RS" sz="2400" dirty="0" smtClean="0"/>
              <a:t>– regionalizacija temeljena na statističkim potrebama i po broju stanovnika u Europskoj </a:t>
            </a:r>
            <a:r>
              <a:rPr lang="hr-HR" altLang="sr-Latn-RS" sz="2400" dirty="0" smtClean="0"/>
              <a:t>uniji</a:t>
            </a:r>
            <a:endParaRPr lang="hr-HR" altLang="sr-Latn-RS" sz="1600" i="1" dirty="0" smtClean="0">
              <a:latin typeface="+mj-lt"/>
            </a:endParaRPr>
          </a:p>
          <a:p>
            <a:pPr marL="724050" lvl="1" indent="-288000">
              <a:spcBef>
                <a:spcPts val="1200"/>
              </a:spcBef>
              <a:buFont typeface="Calibri" panose="020F0502020204030204" pitchFamily="34" charset="0"/>
              <a:buChar char="‒"/>
            </a:pPr>
            <a:r>
              <a:rPr lang="hr-HR" altLang="sr-Latn-RS" sz="2400" dirty="0" smtClean="0"/>
              <a:t>Hrvatska je podijeljena na Kontinentalnu i Jadransku regiju</a:t>
            </a:r>
            <a:endParaRPr lang="hr-HR" altLang="sr-Latn-RS" sz="2400" dirty="0" smtClean="0"/>
          </a:p>
        </p:txBody>
      </p:sp>
      <p:sp>
        <p:nvSpPr>
          <p:cNvPr id="8194" name="Naslov 1"/>
          <p:cNvSpPr>
            <a:spLocks noGrp="1"/>
          </p:cNvSpPr>
          <p:nvPr>
            <p:ph type="title"/>
          </p:nvPr>
        </p:nvSpPr>
        <p:spPr/>
        <p:txBody>
          <a:bodyPr/>
          <a:lstStyle/>
          <a:p>
            <a:r>
              <a:rPr lang="hr-HR" altLang="sr-Latn-RS" dirty="0" smtClean="0"/>
              <a:t>Teritorijalno – upravni ustroj</a:t>
            </a:r>
          </a:p>
        </p:txBody>
      </p:sp>
      <p:grpSp>
        <p:nvGrpSpPr>
          <p:cNvPr id="5" name="Group 4"/>
          <p:cNvGrpSpPr/>
          <p:nvPr/>
        </p:nvGrpSpPr>
        <p:grpSpPr>
          <a:xfrm>
            <a:off x="72008" y="6165304"/>
            <a:ext cx="8964488" cy="646331"/>
            <a:chOff x="72008" y="6165304"/>
            <a:chExt cx="8964488" cy="646331"/>
          </a:xfrm>
        </p:grpSpPr>
        <p:sp>
          <p:nvSpPr>
            <p:cNvPr id="2" name="TextBox 1"/>
            <p:cNvSpPr txBox="1"/>
            <p:nvPr/>
          </p:nvSpPr>
          <p:spPr>
            <a:xfrm>
              <a:off x="72008" y="6165304"/>
              <a:ext cx="8964488" cy="646331"/>
            </a:xfrm>
            <a:prstGeom prst="rect">
              <a:avLst/>
            </a:prstGeom>
            <a:noFill/>
          </p:spPr>
          <p:txBody>
            <a:bodyPr wrap="square" rtlCol="0">
              <a:spAutoFit/>
            </a:bodyPr>
            <a:lstStyle/>
            <a:p>
              <a:r>
                <a:rPr lang="hr-HR" b="1" dirty="0" smtClean="0"/>
                <a:t>NUTS</a:t>
              </a:r>
              <a:r>
                <a:rPr lang="hr-HR" dirty="0" smtClean="0"/>
                <a:t> – </a:t>
              </a:r>
              <a:r>
                <a:rPr lang="hr-HR" i="1" dirty="0" smtClean="0"/>
                <a:t>(fra</a:t>
              </a:r>
              <a:r>
                <a:rPr lang="hr-HR" dirty="0"/>
                <a:t>. </a:t>
              </a:r>
              <a:r>
                <a:rPr lang="hr-HR" i="1" dirty="0" err="1"/>
                <a:t>Nomenclature</a:t>
              </a:r>
              <a:r>
                <a:rPr lang="hr-HR" i="1" dirty="0"/>
                <a:t> </a:t>
              </a:r>
              <a:r>
                <a:rPr lang="hr-HR" i="1" dirty="0" err="1"/>
                <a:t>des</a:t>
              </a:r>
              <a:r>
                <a:rPr lang="hr-HR" i="1" dirty="0"/>
                <a:t> </a:t>
              </a:r>
              <a:r>
                <a:rPr lang="hr-HR" i="1" dirty="0" err="1"/>
                <a:t>unités</a:t>
              </a:r>
              <a:r>
                <a:rPr lang="hr-HR" i="1" dirty="0"/>
                <a:t> </a:t>
              </a:r>
              <a:r>
                <a:rPr lang="hr-HR" i="1" dirty="0" err="1"/>
                <a:t>territoriales</a:t>
              </a:r>
              <a:r>
                <a:rPr lang="hr-HR" i="1" dirty="0"/>
                <a:t> </a:t>
              </a:r>
              <a:r>
                <a:rPr lang="hr-HR" i="1" dirty="0" err="1" smtClean="0"/>
                <a:t>statistiques</a:t>
              </a:r>
              <a:r>
                <a:rPr lang="hr-HR" i="1" dirty="0" smtClean="0"/>
                <a:t>) – </a:t>
              </a:r>
              <a:r>
                <a:rPr lang="hr-HR" dirty="0" smtClean="0">
                  <a:solidFill>
                    <a:srgbClr val="252525"/>
                  </a:solidFill>
                </a:rPr>
                <a:t>Nomenklatura prostornih </a:t>
              </a:r>
              <a:r>
                <a:rPr lang="hr-HR" dirty="0">
                  <a:solidFill>
                    <a:srgbClr val="252525"/>
                  </a:solidFill>
                </a:rPr>
                <a:t>jedinica za </a:t>
              </a:r>
              <a:r>
                <a:rPr lang="hr-HR" dirty="0" smtClean="0">
                  <a:solidFill>
                    <a:srgbClr val="252525"/>
                  </a:solidFill>
                </a:rPr>
                <a:t>statistiku</a:t>
              </a:r>
              <a:endParaRPr lang="hr-HR" dirty="0"/>
            </a:p>
          </p:txBody>
        </p:sp>
        <p:cxnSp>
          <p:nvCxnSpPr>
            <p:cNvPr id="4" name="Straight Connector 3"/>
            <p:cNvCxnSpPr/>
            <p:nvPr/>
          </p:nvCxnSpPr>
          <p:spPr>
            <a:xfrm>
              <a:off x="179512" y="6165304"/>
              <a:ext cx="885698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3179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5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250"/>
                                        <p:tgtEl>
                                          <p:spTgt spid="8195">
                                            <p:txEl>
                                              <p:pRg st="1" end="1"/>
                                            </p:txEl>
                                          </p:spTgt>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8195">
                                            <p:txEl>
                                              <p:pRg st="2" end="2"/>
                                            </p:txEl>
                                          </p:spTgt>
                                        </p:tgtEl>
                                        <p:attrNameLst>
                                          <p:attrName>style.visibility</p:attrName>
                                        </p:attrNameLst>
                                      </p:cBhvr>
                                      <p:to>
                                        <p:strVal val="visible"/>
                                      </p:to>
                                    </p:set>
                                    <p:animEffect transition="in" filter="fade">
                                      <p:cBhvr>
                                        <p:cTn id="16" dur="250"/>
                                        <p:tgtEl>
                                          <p:spTgt spid="8195">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8195">
                                            <p:txEl>
                                              <p:pRg st="3" end="3"/>
                                            </p:txEl>
                                          </p:spTgt>
                                        </p:tgtEl>
                                        <p:attrNameLst>
                                          <p:attrName>style.visibility</p:attrName>
                                        </p:attrNameLst>
                                      </p:cBhvr>
                                      <p:to>
                                        <p:strVal val="visible"/>
                                      </p:to>
                                    </p:set>
                                    <p:animEffect transition="in" filter="fade">
                                      <p:cBhvr>
                                        <p:cTn id="20" dur="250"/>
                                        <p:tgtEl>
                                          <p:spTgt spid="819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animEffect transition="in" filter="fade">
                                      <p:cBhvr>
                                        <p:cTn id="25" dur="250"/>
                                        <p:tgtEl>
                                          <p:spTgt spid="8195">
                                            <p:txEl>
                                              <p:pRg st="4" end="4"/>
                                            </p:txEl>
                                          </p:spTgt>
                                        </p:tgtEl>
                                      </p:cBhvr>
                                    </p:animEffect>
                                  </p:childTnLst>
                                </p:cTn>
                              </p:par>
                            </p:childTnLst>
                          </p:cTn>
                        </p:par>
                        <p:par>
                          <p:cTn id="26" fill="hold">
                            <p:stCondLst>
                              <p:cond delay="250"/>
                            </p:stCondLst>
                            <p:childTnLst>
                              <p:par>
                                <p:cTn id="27" presetID="10" presetClass="entr" presetSubtype="0" fill="hold" grpId="0" nodeType="after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250"/>
                                        <p:tgtEl>
                                          <p:spTgt spid="8195">
                                            <p:txEl>
                                              <p:pRg st="5" end="5"/>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58106" y="2686696"/>
            <a:ext cx="4832180" cy="4126680"/>
          </a:xfrm>
          <a:prstGeom prst="rect">
            <a:avLst/>
          </a:prstGeom>
          <a:ln>
            <a:solidFill>
              <a:schemeClr val="bg1">
                <a:lumMod val="75000"/>
              </a:schemeClr>
            </a:solidFill>
          </a:ln>
          <a:effectLst/>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504" y="27066"/>
            <a:ext cx="5788265" cy="3142878"/>
          </a:xfrm>
          <a:prstGeom prst="rect">
            <a:avLst/>
          </a:prstGeom>
          <a:noFill/>
        </p:spPr>
      </p:pic>
      <p:sp>
        <p:nvSpPr>
          <p:cNvPr id="7" name="TextBox 6"/>
          <p:cNvSpPr txBox="1"/>
          <p:nvPr/>
        </p:nvSpPr>
        <p:spPr>
          <a:xfrm>
            <a:off x="2731042" y="6514556"/>
            <a:ext cx="1552926" cy="338554"/>
          </a:xfrm>
          <a:prstGeom prst="rect">
            <a:avLst/>
          </a:prstGeom>
          <a:noFill/>
        </p:spPr>
        <p:txBody>
          <a:bodyPr wrap="none" rtlCol="0">
            <a:spAutoFit/>
          </a:bodyPr>
          <a:lstStyle/>
          <a:p>
            <a:r>
              <a:rPr lang="hr-HR" sz="1600" dirty="0" smtClean="0"/>
              <a:t>Županije u 10. st</a:t>
            </a:r>
            <a:endParaRPr lang="hr-HR" sz="1600" dirty="0"/>
          </a:p>
        </p:txBody>
      </p:sp>
      <p:sp>
        <p:nvSpPr>
          <p:cNvPr id="8" name="TextBox 7"/>
          <p:cNvSpPr txBox="1"/>
          <p:nvPr/>
        </p:nvSpPr>
        <p:spPr>
          <a:xfrm>
            <a:off x="179512" y="3284984"/>
            <a:ext cx="3274614" cy="338554"/>
          </a:xfrm>
          <a:prstGeom prst="rect">
            <a:avLst/>
          </a:prstGeom>
          <a:noFill/>
        </p:spPr>
        <p:txBody>
          <a:bodyPr wrap="none" rtlCol="0">
            <a:spAutoFit/>
          </a:bodyPr>
          <a:lstStyle/>
          <a:p>
            <a:r>
              <a:rPr lang="hr-HR" sz="1600" dirty="0" smtClean="0"/>
              <a:t>Županije u </a:t>
            </a:r>
            <a:r>
              <a:rPr lang="hr-HR" sz="1600" dirty="0" err="1" smtClean="0"/>
              <a:t>Austro</a:t>
            </a:r>
            <a:r>
              <a:rPr lang="hr-HR" sz="1600" dirty="0" smtClean="0"/>
              <a:t>-Ugarskoj monarhiji</a:t>
            </a:r>
            <a:endParaRPr lang="hr-HR" sz="1600" dirty="0"/>
          </a:p>
        </p:txBody>
      </p:sp>
    </p:spTree>
    <p:extLst>
      <p:ext uri="{BB962C8B-B14F-4D97-AF65-F5344CB8AC3E}">
        <p14:creationId xmlns:p14="http://schemas.microsoft.com/office/powerpoint/2010/main" val="274768012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074414" y="206078"/>
            <a:ext cx="6633507" cy="6685015"/>
            <a:chOff x="1074414" y="206078"/>
            <a:chExt cx="6633507" cy="6685015"/>
          </a:xfrm>
        </p:grpSpPr>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89212" y="206078"/>
              <a:ext cx="6618709" cy="6685015"/>
            </a:xfrm>
            <a:prstGeom prst="rect">
              <a:avLst/>
            </a:prstGeom>
          </p:spPr>
        </p:pic>
        <p:sp>
          <p:nvSpPr>
            <p:cNvPr id="2" name="TextBox 1"/>
            <p:cNvSpPr txBox="1"/>
            <p:nvPr/>
          </p:nvSpPr>
          <p:spPr>
            <a:xfrm>
              <a:off x="1074414" y="6502605"/>
              <a:ext cx="1841402" cy="369332"/>
            </a:xfrm>
            <a:prstGeom prst="rect">
              <a:avLst/>
            </a:prstGeom>
            <a:solidFill>
              <a:schemeClr val="bg1"/>
            </a:solidFill>
          </p:spPr>
          <p:txBody>
            <a:bodyPr wrap="none" rtlCol="0">
              <a:spAutoFit/>
            </a:bodyPr>
            <a:lstStyle/>
            <a:p>
              <a:r>
                <a:rPr lang="hr-HR" dirty="0" smtClean="0"/>
                <a:t>Hrvatske županije</a:t>
              </a:r>
              <a:endParaRPr lang="hr-HR" dirty="0"/>
            </a:p>
          </p:txBody>
        </p:sp>
      </p:grpSp>
      <p:grpSp>
        <p:nvGrpSpPr>
          <p:cNvPr id="3" name="Group 2"/>
          <p:cNvGrpSpPr/>
          <p:nvPr/>
        </p:nvGrpSpPr>
        <p:grpSpPr>
          <a:xfrm>
            <a:off x="982246" y="206899"/>
            <a:ext cx="6875677" cy="6678485"/>
            <a:chOff x="982246" y="206899"/>
            <a:chExt cx="6875677" cy="6678485"/>
          </a:xfrm>
        </p:grpSpPr>
        <p:pic>
          <p:nvPicPr>
            <p:cNvPr id="7" name="Picture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82246" y="206899"/>
              <a:ext cx="6875677" cy="6651101"/>
            </a:xfrm>
            <a:prstGeom prst="rect">
              <a:avLst/>
            </a:prstGeom>
            <a:noFill/>
          </p:spPr>
        </p:pic>
        <p:sp>
          <p:nvSpPr>
            <p:cNvPr id="8" name="TextBox 7"/>
            <p:cNvSpPr txBox="1"/>
            <p:nvPr/>
          </p:nvSpPr>
          <p:spPr>
            <a:xfrm>
              <a:off x="1226814" y="6516052"/>
              <a:ext cx="1683859" cy="369332"/>
            </a:xfrm>
            <a:prstGeom prst="rect">
              <a:avLst/>
            </a:prstGeom>
            <a:solidFill>
              <a:schemeClr val="bg1"/>
            </a:solidFill>
          </p:spPr>
          <p:txBody>
            <a:bodyPr wrap="none" rtlCol="0">
              <a:spAutoFit/>
            </a:bodyPr>
            <a:lstStyle/>
            <a:p>
              <a:r>
                <a:rPr lang="hr-HR" dirty="0" smtClean="0"/>
                <a:t>Hrvatske općine</a:t>
              </a:r>
              <a:endParaRPr lang="hr-HR" dirty="0"/>
            </a:p>
          </p:txBody>
        </p:sp>
      </p:grpSp>
      <p:pic>
        <p:nvPicPr>
          <p:cNvPr id="10" name="Picture 9"/>
          <p:cNvPicPr>
            <a:picLocks noChangeAspect="1"/>
          </p:cNvPicPr>
          <p:nvPr/>
        </p:nvPicPr>
        <p:blipFill rotWithShape="1">
          <a:blip r:embed="rId4" cstate="email">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a:ext>
            </a:extLst>
          </a:blip>
          <a:srcRect/>
          <a:stretch/>
        </p:blipFill>
        <p:spPr>
          <a:xfrm>
            <a:off x="6156176" y="2852936"/>
            <a:ext cx="2736304" cy="2695461"/>
          </a:xfrm>
          <a:prstGeom prst="rect">
            <a:avLst/>
          </a:prstGeom>
          <a:noFill/>
          <a:ln>
            <a:solidFill>
              <a:schemeClr val="bg1">
                <a:lumMod val="75000"/>
              </a:schemeClr>
            </a:solidFill>
          </a:ln>
          <a:effectLst>
            <a:outerShdw blurRad="50800" dist="38100" dir="2700000" algn="tl" rotWithShape="0">
              <a:prstClr val="black">
                <a:alpha val="40000"/>
              </a:prstClr>
            </a:outerShdw>
          </a:effectLst>
        </p:spPr>
      </p:pic>
      <p:sp>
        <p:nvSpPr>
          <p:cNvPr id="11" name="Rectangle 10"/>
          <p:cNvSpPr/>
          <p:nvPr/>
        </p:nvSpPr>
        <p:spPr>
          <a:xfrm>
            <a:off x="2627784" y="2924944"/>
            <a:ext cx="792088" cy="79208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2" name="TextBox 11"/>
          <p:cNvSpPr txBox="1"/>
          <p:nvPr/>
        </p:nvSpPr>
        <p:spPr>
          <a:xfrm>
            <a:off x="6623849" y="5544323"/>
            <a:ext cx="2373855" cy="369332"/>
          </a:xfrm>
          <a:prstGeom prst="rect">
            <a:avLst/>
          </a:prstGeom>
          <a:noFill/>
        </p:spPr>
        <p:txBody>
          <a:bodyPr wrap="none" rtlCol="0">
            <a:spAutoFit/>
          </a:bodyPr>
          <a:lstStyle/>
          <a:p>
            <a:r>
              <a:rPr lang="hr-HR" dirty="0" smtClean="0"/>
              <a:t>4 općine na otoku Pagu</a:t>
            </a:r>
            <a:endParaRPr lang="hr-HR" dirty="0"/>
          </a:p>
        </p:txBody>
      </p:sp>
    </p:spTree>
    <p:extLst>
      <p:ext uri="{BB962C8B-B14F-4D97-AF65-F5344CB8AC3E}">
        <p14:creationId xmlns:p14="http://schemas.microsoft.com/office/powerpoint/2010/main" val="4793406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zervirano mjesto teksta 3"/>
          <p:cNvSpPr>
            <a:spLocks noGrp="1"/>
          </p:cNvSpPr>
          <p:nvPr>
            <p:ph idx="1"/>
          </p:nvPr>
        </p:nvSpPr>
        <p:spPr>
          <a:xfrm>
            <a:off x="-49760" y="692696"/>
            <a:ext cx="9086256" cy="6048672"/>
          </a:xfrm>
        </p:spPr>
        <p:txBody>
          <a:bodyPr>
            <a:noAutofit/>
          </a:bodyPr>
          <a:lstStyle/>
          <a:p>
            <a:pPr marL="324000" indent="-288000">
              <a:spcBef>
                <a:spcPts val="1200"/>
              </a:spcBef>
              <a:buFont typeface="Calibri" panose="020F0502020204030204" pitchFamily="34" charset="0"/>
              <a:buChar char="‒"/>
            </a:pPr>
            <a:r>
              <a:rPr lang="hr-HR" altLang="sr-Latn-RS" sz="2400" b="1" dirty="0" smtClean="0">
                <a:solidFill>
                  <a:srgbClr val="FF0000"/>
                </a:solidFill>
              </a:rPr>
              <a:t>selo</a:t>
            </a:r>
            <a:r>
              <a:rPr lang="hr-HR" altLang="sr-Latn-RS" sz="2400" dirty="0" smtClean="0"/>
              <a:t> je naselje s </a:t>
            </a:r>
            <a:r>
              <a:rPr lang="hr-HR" altLang="sr-Latn-RS" sz="2400" u="sng" dirty="0" smtClean="0"/>
              <a:t>manjim brojem stanovnika</a:t>
            </a:r>
            <a:r>
              <a:rPr lang="hr-HR" altLang="sr-Latn-RS" sz="2400" dirty="0" smtClean="0"/>
              <a:t> koje se bavi uglavnom </a:t>
            </a:r>
            <a:r>
              <a:rPr lang="hr-HR" altLang="sr-Latn-RS" sz="2400" b="1" dirty="0" smtClean="0">
                <a:solidFill>
                  <a:srgbClr val="FF0000"/>
                </a:solidFill>
              </a:rPr>
              <a:t>primarnim djelatnostima </a:t>
            </a:r>
            <a:r>
              <a:rPr lang="hr-HR" altLang="sr-Latn-RS" sz="2200" i="1" dirty="0" smtClean="0"/>
              <a:t>(poljoprivreda, </a:t>
            </a:r>
            <a:r>
              <a:rPr lang="hr-HR" altLang="sr-Latn-RS" sz="2200" i="1" dirty="0" smtClean="0"/>
              <a:t>stočarstvo, ribarstvo)</a:t>
            </a:r>
            <a:endParaRPr lang="hr-HR" altLang="sr-Latn-RS" sz="2200" i="1" dirty="0" smtClean="0"/>
          </a:p>
          <a:p>
            <a:pPr marL="324000" indent="-288000">
              <a:spcBef>
                <a:spcPts val="1200"/>
              </a:spcBef>
              <a:buFont typeface="Calibri" panose="020F0502020204030204" pitchFamily="34" charset="0"/>
              <a:buChar char="‒"/>
            </a:pPr>
            <a:r>
              <a:rPr lang="hr-HR" altLang="sr-Latn-RS" sz="2400" b="1" dirty="0" smtClean="0"/>
              <a:t>45% stanovništva</a:t>
            </a:r>
            <a:r>
              <a:rPr lang="hr-HR" altLang="sr-Latn-RS" sz="2400" dirty="0" smtClean="0"/>
              <a:t> Hrvatske živi na selu</a:t>
            </a:r>
          </a:p>
          <a:p>
            <a:pPr marL="324000" indent="-288000">
              <a:spcBef>
                <a:spcPts val="1200"/>
              </a:spcBef>
              <a:buFont typeface="Calibri" panose="020F0502020204030204" pitchFamily="34" charset="0"/>
              <a:buChar char="‒"/>
            </a:pPr>
            <a:r>
              <a:rPr lang="hr-HR" altLang="sr-Latn-RS" sz="2400" dirty="0" smtClean="0"/>
              <a:t>u </a:t>
            </a:r>
            <a:r>
              <a:rPr lang="hr-HR" altLang="sr-Latn-RS" sz="2400" dirty="0" smtClean="0"/>
              <a:t>Hrvatskoj je </a:t>
            </a:r>
            <a:r>
              <a:rPr lang="hr-HR" altLang="sr-Latn-RS" sz="2400" b="1" dirty="0" smtClean="0"/>
              <a:t>6 617 </a:t>
            </a:r>
            <a:r>
              <a:rPr lang="hr-HR" altLang="sr-Latn-RS" sz="2400" dirty="0" smtClean="0"/>
              <a:t>seoskih </a:t>
            </a:r>
            <a:r>
              <a:rPr lang="hr-HR" altLang="sr-Latn-RS" sz="2400" dirty="0" smtClean="0"/>
              <a:t>naselja u prosjeku sa 360 stanovnika</a:t>
            </a:r>
            <a:endParaRPr lang="hr-HR" altLang="sr-Latn-RS" sz="2400" dirty="0" smtClean="0"/>
          </a:p>
          <a:p>
            <a:pPr marL="724050" lvl="1" indent="-288000">
              <a:spcBef>
                <a:spcPts val="1200"/>
              </a:spcBef>
              <a:buFont typeface="Calibri" panose="020F0502020204030204" pitchFamily="34" charset="0"/>
              <a:buChar char="‒"/>
            </a:pPr>
            <a:r>
              <a:rPr lang="hr-HR" altLang="sr-Latn-RS" sz="2200" dirty="0" smtClean="0"/>
              <a:t>80</a:t>
            </a:r>
            <a:r>
              <a:rPr lang="hr-HR" altLang="sr-Latn-RS" sz="2200" dirty="0" smtClean="0"/>
              <a:t>% sela ima manje od 500 st, a 40% manje od 100 stanovnika</a:t>
            </a:r>
          </a:p>
          <a:p>
            <a:pPr marL="324000" indent="-288000">
              <a:spcBef>
                <a:spcPts val="1200"/>
              </a:spcBef>
              <a:buFont typeface="Calibri" panose="020F0502020204030204" pitchFamily="34" charset="0"/>
              <a:buChar char="‒"/>
            </a:pPr>
            <a:r>
              <a:rPr lang="hr-HR" altLang="sr-Latn-RS" sz="2400" b="1" dirty="0" smtClean="0">
                <a:solidFill>
                  <a:srgbClr val="FF0000"/>
                </a:solidFill>
              </a:rPr>
              <a:t>najmanja sela </a:t>
            </a:r>
            <a:r>
              <a:rPr lang="hr-HR" altLang="sr-Latn-RS" sz="2400" dirty="0" smtClean="0"/>
              <a:t>su u Gorsko-</a:t>
            </a:r>
            <a:r>
              <a:rPr lang="hr-HR" altLang="sr-Latn-RS" sz="2400" dirty="0" err="1" smtClean="0"/>
              <a:t>kotlinskoj</a:t>
            </a:r>
            <a:r>
              <a:rPr lang="hr-HR" altLang="sr-Latn-RS" sz="2400" dirty="0" smtClean="0"/>
              <a:t> </a:t>
            </a:r>
            <a:r>
              <a:rPr lang="hr-HR" altLang="sr-Latn-RS" sz="2400" dirty="0" err="1" smtClean="0"/>
              <a:t>Hrv</a:t>
            </a:r>
            <a:r>
              <a:rPr lang="hr-HR" altLang="sr-Latn-RS" sz="2400" dirty="0" smtClean="0"/>
              <a:t>., na otocima, u Istri i Dalmatinskoj zagori</a:t>
            </a:r>
          </a:p>
          <a:p>
            <a:pPr marL="324000" indent="-288000">
              <a:spcBef>
                <a:spcPts val="1200"/>
              </a:spcBef>
              <a:buFont typeface="Calibri" panose="020F0502020204030204" pitchFamily="34" charset="0"/>
              <a:buChar char="‒"/>
            </a:pPr>
            <a:r>
              <a:rPr lang="hr-HR" altLang="sr-Latn-RS" sz="2400" b="1" dirty="0" smtClean="0">
                <a:solidFill>
                  <a:srgbClr val="FF0000"/>
                </a:solidFill>
              </a:rPr>
              <a:t>najveća sela</a:t>
            </a:r>
            <a:r>
              <a:rPr lang="hr-HR" altLang="sr-Latn-RS" sz="2400" dirty="0" smtClean="0"/>
              <a:t> su u Istočnoj Hrvatskoj:</a:t>
            </a:r>
          </a:p>
          <a:p>
            <a:pPr marL="724050" lvl="1" indent="-288000">
              <a:spcBef>
                <a:spcPts val="1200"/>
              </a:spcBef>
              <a:buFont typeface="Calibri" panose="020F0502020204030204" pitchFamily="34" charset="0"/>
              <a:buChar char="‒"/>
            </a:pPr>
            <a:r>
              <a:rPr lang="hr-HR" altLang="sr-Latn-RS" sz="2000" b="1" dirty="0" smtClean="0"/>
              <a:t>Čepin</a:t>
            </a:r>
            <a:r>
              <a:rPr lang="hr-HR" altLang="sr-Latn-RS" sz="2000" dirty="0" smtClean="0"/>
              <a:t> (11 600 st) i </a:t>
            </a:r>
            <a:r>
              <a:rPr lang="hr-HR" altLang="sr-Latn-RS" sz="2000" b="1" dirty="0" smtClean="0"/>
              <a:t>Višnjevac</a:t>
            </a:r>
            <a:r>
              <a:rPr lang="hr-HR" altLang="sr-Latn-RS" sz="2000" dirty="0" smtClean="0"/>
              <a:t> (7 200 st) kod Osijeka</a:t>
            </a:r>
          </a:p>
          <a:p>
            <a:pPr marL="724050" lvl="1" indent="-288000">
              <a:spcBef>
                <a:spcPts val="1200"/>
              </a:spcBef>
              <a:buFont typeface="Calibri" panose="020F0502020204030204" pitchFamily="34" charset="0"/>
              <a:buChar char="‒"/>
            </a:pPr>
            <a:r>
              <a:rPr lang="hr-HR" altLang="sr-Latn-RS" sz="2000" b="1" dirty="0" smtClean="0"/>
              <a:t>Pitomača</a:t>
            </a:r>
            <a:r>
              <a:rPr lang="hr-HR" altLang="sr-Latn-RS" sz="2000" dirty="0" smtClean="0"/>
              <a:t> (10 060 st) kod Virovitice</a:t>
            </a:r>
          </a:p>
          <a:p>
            <a:pPr marL="724050" lvl="1" indent="-288000">
              <a:spcBef>
                <a:spcPts val="1200"/>
              </a:spcBef>
              <a:buFont typeface="Calibri" panose="020F0502020204030204" pitchFamily="34" charset="0"/>
              <a:buChar char="‒"/>
            </a:pPr>
            <a:r>
              <a:rPr lang="hr-HR" altLang="sr-Latn-RS" sz="2000" b="1" dirty="0" smtClean="0"/>
              <a:t>Gunja</a:t>
            </a:r>
            <a:r>
              <a:rPr lang="hr-HR" altLang="sr-Latn-RS" sz="2000" dirty="0" smtClean="0"/>
              <a:t> (3 732 st) kod Županje</a:t>
            </a:r>
          </a:p>
          <a:p>
            <a:pPr marL="724050" lvl="1" indent="-288000">
              <a:spcBef>
                <a:spcPts val="1200"/>
              </a:spcBef>
              <a:buFont typeface="Calibri" panose="020F0502020204030204" pitchFamily="34" charset="0"/>
              <a:buChar char="‒"/>
            </a:pPr>
            <a:r>
              <a:rPr lang="hr-HR" altLang="sr-Latn-RS" sz="2000" b="1" dirty="0" err="1" smtClean="0"/>
              <a:t>Ivankovo</a:t>
            </a:r>
            <a:r>
              <a:rPr lang="hr-HR" altLang="sr-Latn-RS" sz="2000" dirty="0" smtClean="0"/>
              <a:t> (8 000 st) kod Vinkovaca</a:t>
            </a:r>
          </a:p>
        </p:txBody>
      </p:sp>
      <p:sp>
        <p:nvSpPr>
          <p:cNvPr id="8194" name="Naslov 1"/>
          <p:cNvSpPr>
            <a:spLocks noGrp="1"/>
          </p:cNvSpPr>
          <p:nvPr>
            <p:ph type="title"/>
          </p:nvPr>
        </p:nvSpPr>
        <p:spPr/>
        <p:txBody>
          <a:bodyPr/>
          <a:lstStyle/>
          <a:p>
            <a:r>
              <a:rPr lang="hr-HR" altLang="sr-Latn-RS" dirty="0" smtClean="0"/>
              <a:t>Seoska naselja (ruralna naselja)</a:t>
            </a:r>
          </a:p>
        </p:txBody>
      </p:sp>
    </p:spTree>
    <p:extLst>
      <p:ext uri="{BB962C8B-B14F-4D97-AF65-F5344CB8AC3E}">
        <p14:creationId xmlns:p14="http://schemas.microsoft.com/office/powerpoint/2010/main" val="923179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50"/>
                                        <p:tgtEl>
                                          <p:spTgt spid="8195">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Effect transition="in" filter="fade">
                                      <p:cBhvr>
                                        <p:cTn id="11" dur="250"/>
                                        <p:tgtEl>
                                          <p:spTgt spid="8195">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50"/>
                                        <p:tgtEl>
                                          <p:spTgt spid="8195">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250"/>
                                        <p:tgtEl>
                                          <p:spTgt spid="819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250"/>
                                        <p:tgtEl>
                                          <p:spTgt spid="819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195">
                                            <p:txEl>
                                              <p:pRg st="5" end="5"/>
                                            </p:txEl>
                                          </p:spTgt>
                                        </p:tgtEl>
                                        <p:attrNameLst>
                                          <p:attrName>style.visibility</p:attrName>
                                        </p:attrNameLst>
                                      </p:cBhvr>
                                      <p:to>
                                        <p:strVal val="visible"/>
                                      </p:to>
                                    </p:set>
                                    <p:animEffect transition="in" filter="fade">
                                      <p:cBhvr>
                                        <p:cTn id="29" dur="250"/>
                                        <p:tgtEl>
                                          <p:spTgt spid="8195">
                                            <p:txEl>
                                              <p:pRg st="5" end="5"/>
                                            </p:txEl>
                                          </p:spTgt>
                                        </p:tgtEl>
                                      </p:cBhvr>
                                    </p:animEffect>
                                  </p:childTnLst>
                                </p:cTn>
                              </p:par>
                            </p:childTnLst>
                          </p:cTn>
                        </p:par>
                        <p:par>
                          <p:cTn id="30" fill="hold">
                            <p:stCondLst>
                              <p:cond delay="250"/>
                            </p:stCondLst>
                            <p:childTnLst>
                              <p:par>
                                <p:cTn id="31" presetID="10" presetClass="entr" presetSubtype="0" fill="hold" grpId="0" nodeType="afterEffect">
                                  <p:stCondLst>
                                    <p:cond delay="0"/>
                                  </p:stCondLst>
                                  <p:childTnLst>
                                    <p:set>
                                      <p:cBhvr>
                                        <p:cTn id="32" dur="1" fill="hold">
                                          <p:stCondLst>
                                            <p:cond delay="0"/>
                                          </p:stCondLst>
                                        </p:cTn>
                                        <p:tgtEl>
                                          <p:spTgt spid="8195">
                                            <p:txEl>
                                              <p:pRg st="6" end="6"/>
                                            </p:txEl>
                                          </p:spTgt>
                                        </p:tgtEl>
                                        <p:attrNameLst>
                                          <p:attrName>style.visibility</p:attrName>
                                        </p:attrNameLst>
                                      </p:cBhvr>
                                      <p:to>
                                        <p:strVal val="visible"/>
                                      </p:to>
                                    </p:set>
                                    <p:animEffect transition="in" filter="fade">
                                      <p:cBhvr>
                                        <p:cTn id="33" dur="250"/>
                                        <p:tgtEl>
                                          <p:spTgt spid="8195">
                                            <p:txEl>
                                              <p:pRg st="6" end="6"/>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8195">
                                            <p:txEl>
                                              <p:pRg st="7" end="7"/>
                                            </p:txEl>
                                          </p:spTgt>
                                        </p:tgtEl>
                                        <p:attrNameLst>
                                          <p:attrName>style.visibility</p:attrName>
                                        </p:attrNameLst>
                                      </p:cBhvr>
                                      <p:to>
                                        <p:strVal val="visible"/>
                                      </p:to>
                                    </p:set>
                                    <p:animEffect transition="in" filter="fade">
                                      <p:cBhvr>
                                        <p:cTn id="37" dur="250"/>
                                        <p:tgtEl>
                                          <p:spTgt spid="8195">
                                            <p:txEl>
                                              <p:pRg st="7" end="7"/>
                                            </p:txEl>
                                          </p:spTgt>
                                        </p:tgtEl>
                                      </p:cBhvr>
                                    </p:animEffect>
                                  </p:childTnLst>
                                </p:cTn>
                              </p:par>
                            </p:childTnLst>
                          </p:cTn>
                        </p:par>
                        <p:par>
                          <p:cTn id="38" fill="hold">
                            <p:stCondLst>
                              <p:cond delay="750"/>
                            </p:stCondLst>
                            <p:childTnLst>
                              <p:par>
                                <p:cTn id="39" presetID="10" presetClass="entr" presetSubtype="0" fill="hold" grpId="0" nodeType="afterEffect">
                                  <p:stCondLst>
                                    <p:cond delay="0"/>
                                  </p:stCondLst>
                                  <p:childTnLst>
                                    <p:set>
                                      <p:cBhvr>
                                        <p:cTn id="40" dur="1" fill="hold">
                                          <p:stCondLst>
                                            <p:cond delay="0"/>
                                          </p:stCondLst>
                                        </p:cTn>
                                        <p:tgtEl>
                                          <p:spTgt spid="8195">
                                            <p:txEl>
                                              <p:pRg st="8" end="8"/>
                                            </p:txEl>
                                          </p:spTgt>
                                        </p:tgtEl>
                                        <p:attrNameLst>
                                          <p:attrName>style.visibility</p:attrName>
                                        </p:attrNameLst>
                                      </p:cBhvr>
                                      <p:to>
                                        <p:strVal val="visible"/>
                                      </p:to>
                                    </p:set>
                                    <p:animEffect transition="in" filter="fade">
                                      <p:cBhvr>
                                        <p:cTn id="41" dur="250"/>
                                        <p:tgtEl>
                                          <p:spTgt spid="8195">
                                            <p:txEl>
                                              <p:pRg st="8" end="8"/>
                                            </p:txEl>
                                          </p:spTgt>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8195">
                                            <p:txEl>
                                              <p:pRg st="9" end="9"/>
                                            </p:txEl>
                                          </p:spTgt>
                                        </p:tgtEl>
                                        <p:attrNameLst>
                                          <p:attrName>style.visibility</p:attrName>
                                        </p:attrNameLst>
                                      </p:cBhvr>
                                      <p:to>
                                        <p:strVal val="visible"/>
                                      </p:to>
                                    </p:set>
                                    <p:animEffect transition="in" filter="fade">
                                      <p:cBhvr>
                                        <p:cTn id="45" dur="250"/>
                                        <p:tgtEl>
                                          <p:spTgt spid="8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zervirano mjesto teksta 3"/>
          <p:cNvSpPr>
            <a:spLocks noGrp="1"/>
          </p:cNvSpPr>
          <p:nvPr>
            <p:ph idx="1"/>
          </p:nvPr>
        </p:nvSpPr>
        <p:spPr>
          <a:xfrm>
            <a:off x="-49760" y="620688"/>
            <a:ext cx="9086256" cy="2951188"/>
          </a:xfrm>
        </p:spPr>
        <p:txBody>
          <a:bodyPr>
            <a:noAutofit/>
          </a:bodyPr>
          <a:lstStyle/>
          <a:p>
            <a:pPr marL="324000" indent="-288000">
              <a:spcBef>
                <a:spcPts val="1200"/>
              </a:spcBef>
              <a:buFont typeface="Calibri" panose="020F0502020204030204" pitchFamily="34" charset="0"/>
              <a:buChar char="‒"/>
            </a:pPr>
            <a:r>
              <a:rPr lang="hr-HR" altLang="sr-Latn-RS" sz="2400" dirty="0" smtClean="0"/>
              <a:t>tri osnovna tipa seoskih naselja:</a:t>
            </a:r>
          </a:p>
          <a:p>
            <a:pPr marL="724050" lvl="1" indent="-288000">
              <a:spcBef>
                <a:spcPts val="1200"/>
              </a:spcBef>
              <a:buFont typeface="Calibri" panose="020F0502020204030204" pitchFamily="34" charset="0"/>
              <a:buChar char="‒"/>
            </a:pPr>
            <a:r>
              <a:rPr lang="hr-HR" altLang="sr-Latn-RS" sz="2400" b="1" dirty="0" smtClean="0">
                <a:solidFill>
                  <a:srgbClr val="FF0000"/>
                </a:solidFill>
              </a:rPr>
              <a:t>raštrkana</a:t>
            </a:r>
            <a:r>
              <a:rPr lang="hr-HR" altLang="sr-Latn-RS" sz="2400" dirty="0" smtClean="0"/>
              <a:t> </a:t>
            </a:r>
            <a:r>
              <a:rPr lang="hr-HR" altLang="sr-Latn-RS" sz="2400" dirty="0" smtClean="0"/>
              <a:t>– gorski </a:t>
            </a:r>
            <a:r>
              <a:rPr lang="hr-HR" altLang="sr-Latn-RS" sz="2400" dirty="0" smtClean="0"/>
              <a:t>i brežuljkasti dijelovi (najviše </a:t>
            </a:r>
            <a:r>
              <a:rPr lang="hr-HR" altLang="sr-Latn-RS" sz="2400" dirty="0" smtClean="0"/>
              <a:t>sela je </a:t>
            </a:r>
            <a:r>
              <a:rPr lang="hr-HR" altLang="sr-Latn-RS" sz="2400" dirty="0" smtClean="0"/>
              <a:t>ovog tipa)</a:t>
            </a:r>
          </a:p>
          <a:p>
            <a:pPr marL="1124100" lvl="2" indent="-288000">
              <a:spcBef>
                <a:spcPts val="0"/>
              </a:spcBef>
              <a:buFont typeface="Calibri" panose="020F0502020204030204" pitchFamily="34" charset="0"/>
              <a:buChar char="‒"/>
            </a:pPr>
            <a:r>
              <a:rPr lang="hr-HR" altLang="sr-Latn-RS" dirty="0" smtClean="0"/>
              <a:t>imaju niz zaselaka</a:t>
            </a:r>
            <a:endParaRPr lang="hr-HR" altLang="sr-Latn-RS" sz="2000" dirty="0" smtClean="0"/>
          </a:p>
          <a:p>
            <a:pPr marL="724050" lvl="1" indent="-288000">
              <a:spcBef>
                <a:spcPts val="1200"/>
              </a:spcBef>
              <a:buFont typeface="Calibri" panose="020F0502020204030204" pitchFamily="34" charset="0"/>
              <a:buChar char="‒"/>
            </a:pPr>
            <a:r>
              <a:rPr lang="hr-HR" altLang="sr-Latn-RS" sz="2400" b="1" dirty="0" smtClean="0">
                <a:solidFill>
                  <a:srgbClr val="FF0000"/>
                </a:solidFill>
              </a:rPr>
              <a:t>zbijena</a:t>
            </a:r>
            <a:r>
              <a:rPr lang="hr-HR" altLang="sr-Latn-RS" sz="2400" dirty="0" smtClean="0"/>
              <a:t> – </a:t>
            </a:r>
            <a:r>
              <a:rPr lang="hr-HR" altLang="sr-Latn-RS" sz="2400" dirty="0" smtClean="0"/>
              <a:t>uz </a:t>
            </a:r>
            <a:r>
              <a:rPr lang="hr-HR" altLang="sr-Latn-RS" sz="2400" dirty="0" smtClean="0"/>
              <a:t>prometnice, obalu ili na brežuljcima (akropole)</a:t>
            </a:r>
          </a:p>
          <a:p>
            <a:pPr marL="724050" lvl="1" indent="-288000">
              <a:spcBef>
                <a:spcPts val="1200"/>
              </a:spcBef>
              <a:buFont typeface="Calibri" panose="020F0502020204030204" pitchFamily="34" charset="0"/>
              <a:buChar char="‒"/>
            </a:pPr>
            <a:r>
              <a:rPr lang="hr-HR" altLang="sr-Latn-RS" sz="2400" b="1" dirty="0" smtClean="0">
                <a:solidFill>
                  <a:srgbClr val="FF0000"/>
                </a:solidFill>
              </a:rPr>
              <a:t>osamljena</a:t>
            </a:r>
            <a:r>
              <a:rPr lang="hr-HR" altLang="sr-Latn-RS" sz="2400" dirty="0" smtClean="0"/>
              <a:t> – stočarski stanovi u Gorsko-</a:t>
            </a:r>
            <a:r>
              <a:rPr lang="hr-HR" altLang="sr-Latn-RS" sz="2400" dirty="0" err="1" smtClean="0"/>
              <a:t>kotlinskoj</a:t>
            </a:r>
            <a:r>
              <a:rPr lang="hr-HR" altLang="sr-Latn-RS" sz="2400" dirty="0" smtClean="0"/>
              <a:t> Hrvatskoj ili poljoprivredna gazdinstva u Panonsko-</a:t>
            </a:r>
            <a:r>
              <a:rPr lang="hr-HR" altLang="sr-Latn-RS" sz="2400" dirty="0" err="1" smtClean="0"/>
              <a:t>peripanonskoj</a:t>
            </a:r>
            <a:r>
              <a:rPr lang="hr-HR" altLang="sr-Latn-RS" sz="2400" dirty="0" smtClean="0"/>
              <a:t> </a:t>
            </a:r>
            <a:r>
              <a:rPr lang="hr-HR" altLang="sr-Latn-RS" sz="2400" dirty="0" err="1" smtClean="0"/>
              <a:t>Hrv</a:t>
            </a:r>
            <a:r>
              <a:rPr lang="hr-HR" altLang="sr-Latn-RS" sz="2400" dirty="0" smtClean="0"/>
              <a:t>.</a:t>
            </a:r>
            <a:endParaRPr lang="hr-HR" altLang="sr-Latn-RS" sz="1600" dirty="0" smtClean="0"/>
          </a:p>
        </p:txBody>
      </p:sp>
      <p:sp>
        <p:nvSpPr>
          <p:cNvPr id="8194" name="Naslov 1"/>
          <p:cNvSpPr>
            <a:spLocks noGrp="1"/>
          </p:cNvSpPr>
          <p:nvPr>
            <p:ph type="title"/>
          </p:nvPr>
        </p:nvSpPr>
        <p:spPr/>
        <p:txBody>
          <a:bodyPr/>
          <a:lstStyle/>
          <a:p>
            <a:r>
              <a:rPr lang="hr-HR" altLang="sr-Latn-RS" dirty="0" smtClean="0"/>
              <a:t>Obilježja seoskih naselja</a:t>
            </a:r>
          </a:p>
        </p:txBody>
      </p:sp>
      <p:pic>
        <p:nvPicPr>
          <p:cNvPr id="1026" name="Picture 2"/>
          <p:cNvPicPr>
            <a:picLocks noChangeAspect="1" noChangeArrowheads="1"/>
          </p:cNvPicPr>
          <p:nvPr/>
        </p:nvPicPr>
        <p:blipFill>
          <a:blip r:embed="rId3"/>
          <a:srcRect/>
          <a:stretch>
            <a:fillRect/>
          </a:stretch>
        </p:blipFill>
        <p:spPr bwMode="auto">
          <a:xfrm>
            <a:off x="251520" y="3915864"/>
            <a:ext cx="3275841" cy="2272431"/>
          </a:xfrm>
          <a:prstGeom prst="rect">
            <a:avLst/>
          </a:prstGeom>
          <a:noFill/>
          <a:ln w="6350">
            <a:solidFill>
              <a:schemeClr val="bg1">
                <a:lumMod val="50000"/>
              </a:schemeClr>
            </a:solid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3786182" y="3955064"/>
            <a:ext cx="3000396" cy="2331456"/>
          </a:xfrm>
          <a:prstGeom prst="rect">
            <a:avLst/>
          </a:prstGeom>
          <a:noFill/>
          <a:ln w="6350">
            <a:solidFill>
              <a:schemeClr val="bg1">
                <a:lumMod val="50000"/>
              </a:schemeClr>
            </a:solidFill>
            <a:miter lim="800000"/>
            <a:headEnd/>
            <a:tailEnd/>
          </a:ln>
          <a:effectLst/>
        </p:spPr>
      </p:pic>
      <p:pic>
        <p:nvPicPr>
          <p:cNvPr id="10" name="Content Placeholder 3" descr="137-1.jp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76256" y="3429000"/>
            <a:ext cx="2071670" cy="3294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3179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50"/>
                                        <p:tgtEl>
                                          <p:spTgt spid="8195">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Effect transition="in" filter="fade">
                                      <p:cBhvr>
                                        <p:cTn id="11" dur="250"/>
                                        <p:tgtEl>
                                          <p:spTgt spid="8195">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50"/>
                                        <p:tgtEl>
                                          <p:spTgt spid="8195">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Effect transition="in" filter="fade">
                                      <p:cBhvr>
                                        <p:cTn id="19" dur="250"/>
                                        <p:tgtEl>
                                          <p:spTgt spid="8195">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195">
                                            <p:txEl>
                                              <p:pRg st="4" end="4"/>
                                            </p:txEl>
                                          </p:spTgt>
                                        </p:tgtEl>
                                        <p:attrNameLst>
                                          <p:attrName>style.visibility</p:attrName>
                                        </p:attrNameLst>
                                      </p:cBhvr>
                                      <p:to>
                                        <p:strVal val="visible"/>
                                      </p:to>
                                    </p:set>
                                    <p:animEffect transition="in" filter="fade">
                                      <p:cBhvr>
                                        <p:cTn id="23" dur="250"/>
                                        <p:tgtEl>
                                          <p:spTgt spid="8195">
                                            <p:txEl>
                                              <p:pRg st="4" end="4"/>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250"/>
                                        <p:tgtEl>
                                          <p:spTgt spid="1026"/>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1027"/>
                                        </p:tgtEl>
                                        <p:attrNameLst>
                                          <p:attrName>style.visibility</p:attrName>
                                        </p:attrNameLst>
                                      </p:cBhvr>
                                      <p:to>
                                        <p:strVal val="visible"/>
                                      </p:to>
                                    </p:set>
                                    <p:animEffect transition="in" filter="fade">
                                      <p:cBhvr>
                                        <p:cTn id="31" dur="250"/>
                                        <p:tgtEl>
                                          <p:spTgt spid="1027"/>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a:ext>
            </a:extLst>
          </a:blip>
          <a:stretch>
            <a:fillRect/>
          </a:stretch>
        </p:blipFill>
        <p:spPr>
          <a:xfrm>
            <a:off x="71406" y="36598"/>
            <a:ext cx="4499992" cy="6749988"/>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334886" y="3643314"/>
            <a:ext cx="4666270" cy="3097236"/>
          </a:xfrm>
          <a:prstGeom prst="rect">
            <a:avLst/>
          </a:prstGeom>
          <a:ln w="76200">
            <a:solidFill>
              <a:schemeClr val="bg1"/>
            </a:solidFill>
          </a:ln>
        </p:spPr>
      </p:pic>
      <p:pic>
        <p:nvPicPr>
          <p:cNvPr id="4" name="Picture 2" descr="http://www.svetanedelja.hr/upload/tbl_struktura/sveta-nedelja1_133754.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334886" y="62768"/>
            <a:ext cx="4678811" cy="3509108"/>
          </a:xfrm>
          <a:prstGeom prst="rect">
            <a:avLst/>
          </a:prstGeom>
          <a:noFill/>
          <a:ln w="76200">
            <a:solidFill>
              <a:schemeClr val="bg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9986" y="24990"/>
            <a:ext cx="1173719" cy="338554"/>
          </a:xfrm>
          <a:prstGeom prst="rect">
            <a:avLst/>
          </a:prstGeom>
          <a:solidFill>
            <a:schemeClr val="bg1"/>
          </a:solidFill>
        </p:spPr>
        <p:txBody>
          <a:bodyPr wrap="none" rtlCol="0">
            <a:spAutoFit/>
          </a:bodyPr>
          <a:lstStyle/>
          <a:p>
            <a:r>
              <a:rPr lang="hr-HR" sz="1600" dirty="0" smtClean="0"/>
              <a:t>zbijeno selo</a:t>
            </a:r>
            <a:endParaRPr lang="hr-HR" sz="1600" dirty="0"/>
          </a:p>
        </p:txBody>
      </p:sp>
      <p:sp>
        <p:nvSpPr>
          <p:cNvPr id="6" name="TextBox 5"/>
          <p:cNvSpPr txBox="1"/>
          <p:nvPr/>
        </p:nvSpPr>
        <p:spPr>
          <a:xfrm>
            <a:off x="4334886" y="3242315"/>
            <a:ext cx="1173719" cy="338554"/>
          </a:xfrm>
          <a:prstGeom prst="rect">
            <a:avLst/>
          </a:prstGeom>
          <a:solidFill>
            <a:schemeClr val="bg1"/>
          </a:solidFill>
        </p:spPr>
        <p:txBody>
          <a:bodyPr wrap="none" rtlCol="0">
            <a:spAutoFit/>
          </a:bodyPr>
          <a:lstStyle/>
          <a:p>
            <a:r>
              <a:rPr lang="hr-HR" sz="1600" dirty="0" smtClean="0"/>
              <a:t>zbijeno selo</a:t>
            </a:r>
            <a:endParaRPr lang="hr-HR" sz="1600" dirty="0"/>
          </a:p>
        </p:txBody>
      </p:sp>
      <p:sp>
        <p:nvSpPr>
          <p:cNvPr id="7" name="TextBox 6"/>
          <p:cNvSpPr txBox="1"/>
          <p:nvPr/>
        </p:nvSpPr>
        <p:spPr>
          <a:xfrm>
            <a:off x="4330887" y="6401996"/>
            <a:ext cx="1357616" cy="338554"/>
          </a:xfrm>
          <a:prstGeom prst="rect">
            <a:avLst/>
          </a:prstGeom>
          <a:solidFill>
            <a:schemeClr val="bg1"/>
          </a:solidFill>
        </p:spPr>
        <p:txBody>
          <a:bodyPr wrap="none" rtlCol="0">
            <a:spAutoFit/>
          </a:bodyPr>
          <a:lstStyle/>
          <a:p>
            <a:r>
              <a:rPr lang="hr-HR" sz="1600" dirty="0" smtClean="0"/>
              <a:t>raštrkano selo</a:t>
            </a:r>
            <a:endParaRPr lang="hr-HR" sz="1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zervirano mjesto teksta 3"/>
          <p:cNvSpPr>
            <a:spLocks noGrp="1"/>
          </p:cNvSpPr>
          <p:nvPr>
            <p:ph idx="1"/>
          </p:nvPr>
        </p:nvSpPr>
        <p:spPr>
          <a:xfrm>
            <a:off x="-49760" y="620688"/>
            <a:ext cx="9193760" cy="6048672"/>
          </a:xfrm>
        </p:spPr>
        <p:txBody>
          <a:bodyPr>
            <a:noAutofit/>
          </a:bodyPr>
          <a:lstStyle/>
          <a:p>
            <a:pPr marL="324000" indent="-288000">
              <a:spcBef>
                <a:spcPts val="1200"/>
              </a:spcBef>
              <a:buFont typeface="Calibri" panose="020F0502020204030204" pitchFamily="34" charset="0"/>
              <a:buChar char="‒"/>
            </a:pPr>
            <a:r>
              <a:rPr lang="hr-HR" altLang="sr-Latn-RS" sz="2400" b="1" dirty="0" smtClean="0">
                <a:solidFill>
                  <a:srgbClr val="FF0000"/>
                </a:solidFill>
              </a:rPr>
              <a:t>grad</a:t>
            </a:r>
            <a:r>
              <a:rPr lang="hr-HR" altLang="sr-Latn-RS" sz="2400" dirty="0" smtClean="0"/>
              <a:t> je </a:t>
            </a:r>
            <a:r>
              <a:rPr lang="hr-HR" altLang="sr-Latn-RS" sz="2400" u="sng" dirty="0" smtClean="0"/>
              <a:t>veće naselje</a:t>
            </a:r>
            <a:r>
              <a:rPr lang="hr-HR" altLang="sr-Latn-RS" sz="2400" dirty="0" smtClean="0"/>
              <a:t> u kojem je većina stanovništva zaposleno u </a:t>
            </a:r>
            <a:r>
              <a:rPr lang="hr-HR" altLang="sr-Latn-RS" sz="2400" b="1" dirty="0" smtClean="0">
                <a:solidFill>
                  <a:srgbClr val="FF0000"/>
                </a:solidFill>
              </a:rPr>
              <a:t>sekundarnim, tercijarnim i kvartarnim djelatnostima</a:t>
            </a:r>
          </a:p>
          <a:p>
            <a:pPr marL="724050" lvl="1" indent="-288000">
              <a:spcBef>
                <a:spcPts val="600"/>
              </a:spcBef>
              <a:buFont typeface="Calibri" panose="020F0502020204030204" pitchFamily="34" charset="0"/>
              <a:buChar char="‒"/>
            </a:pPr>
            <a:r>
              <a:rPr lang="hr-HR" altLang="sr-Latn-RS" sz="2200" dirty="0" smtClean="0"/>
              <a:t>u Hrvatskoj je </a:t>
            </a:r>
            <a:r>
              <a:rPr lang="hr-HR" altLang="sr-Latn-RS" sz="2200" b="1" dirty="0" smtClean="0"/>
              <a:t>139</a:t>
            </a:r>
            <a:r>
              <a:rPr lang="hr-HR" altLang="sr-Latn-RS" sz="2200" dirty="0" smtClean="0"/>
              <a:t> gradskih </a:t>
            </a:r>
            <a:r>
              <a:rPr lang="hr-HR" altLang="sr-Latn-RS" sz="2200" dirty="0" smtClean="0"/>
              <a:t>naselja (</a:t>
            </a:r>
            <a:r>
              <a:rPr lang="hr-HR" altLang="sr-Latn-RS" sz="2200" b="1" dirty="0" smtClean="0"/>
              <a:t>128</a:t>
            </a:r>
            <a:r>
              <a:rPr lang="hr-HR" altLang="sr-Latn-RS" sz="2200" dirty="0" smtClean="0"/>
              <a:t> su upravni gradovi)</a:t>
            </a:r>
            <a:endParaRPr lang="hr-HR" altLang="sr-Latn-RS" sz="2200" dirty="0" smtClean="0"/>
          </a:p>
          <a:p>
            <a:pPr marL="724050" lvl="1" indent="-288000">
              <a:spcBef>
                <a:spcPts val="600"/>
              </a:spcBef>
              <a:buFont typeface="Calibri" panose="020F0502020204030204" pitchFamily="34" charset="0"/>
              <a:buChar char="‒"/>
            </a:pPr>
            <a:r>
              <a:rPr lang="hr-HR" altLang="sr-Latn-RS" sz="2200" b="1" dirty="0" smtClean="0"/>
              <a:t>55% </a:t>
            </a:r>
            <a:r>
              <a:rPr lang="hr-HR" altLang="sr-Latn-RS" sz="2200" b="1" dirty="0" smtClean="0"/>
              <a:t>stanovništva </a:t>
            </a:r>
            <a:r>
              <a:rPr lang="hr-HR" altLang="sr-Latn-RS" sz="2200" dirty="0" smtClean="0"/>
              <a:t>živi u gradovima</a:t>
            </a:r>
          </a:p>
          <a:p>
            <a:pPr marL="324000" indent="-288000">
              <a:spcBef>
                <a:spcPts val="600"/>
              </a:spcBef>
              <a:buFont typeface="Calibri" panose="020F0502020204030204" pitchFamily="34" charset="0"/>
              <a:buChar char="‒"/>
            </a:pPr>
            <a:r>
              <a:rPr lang="hr-HR" altLang="sr-Latn-RS" sz="2400" b="1" dirty="0" smtClean="0">
                <a:solidFill>
                  <a:srgbClr val="FF0000"/>
                </a:solidFill>
              </a:rPr>
              <a:t>neravnomjeran raspored gradova</a:t>
            </a:r>
            <a:r>
              <a:rPr lang="hr-HR" altLang="sr-Latn-RS" sz="2400" dirty="0" smtClean="0"/>
              <a:t> – </a:t>
            </a:r>
            <a:r>
              <a:rPr lang="hr-HR" altLang="sr-Latn-RS" sz="2400" b="1" dirty="0" smtClean="0"/>
              <a:t>više gradova je na obali</a:t>
            </a:r>
          </a:p>
          <a:p>
            <a:pPr marL="724050" lvl="1" indent="-288000">
              <a:spcBef>
                <a:spcPts val="0"/>
              </a:spcBef>
              <a:buFont typeface="Calibri" panose="020F0502020204030204" pitchFamily="34" charset="0"/>
              <a:buChar char="‒"/>
            </a:pPr>
            <a:r>
              <a:rPr lang="hr-HR" altLang="sr-Latn-RS" sz="2200" dirty="0" smtClean="0"/>
              <a:t>Splitsko-dalmatinska županija – 23 grada</a:t>
            </a:r>
          </a:p>
          <a:p>
            <a:pPr marL="724050" lvl="1" indent="-288000">
              <a:spcBef>
                <a:spcPts val="0"/>
              </a:spcBef>
              <a:buFont typeface="Calibri" panose="020F0502020204030204" pitchFamily="34" charset="0"/>
              <a:buChar char="‒"/>
            </a:pPr>
            <a:r>
              <a:rPr lang="hr-HR" altLang="sr-Latn-RS" sz="2200" dirty="0" smtClean="0"/>
              <a:t>Primorsko-goranska – 14 gradova</a:t>
            </a:r>
          </a:p>
          <a:p>
            <a:pPr marL="724050" lvl="1" indent="-288000">
              <a:spcBef>
                <a:spcPts val="0"/>
              </a:spcBef>
              <a:buFont typeface="Calibri" panose="020F0502020204030204" pitchFamily="34" charset="0"/>
              <a:buChar char="‒"/>
            </a:pPr>
            <a:r>
              <a:rPr lang="hr-HR" altLang="sr-Latn-RS" sz="2200" dirty="0" smtClean="0"/>
              <a:t>Istarska – 11 gradova</a:t>
            </a:r>
          </a:p>
          <a:p>
            <a:pPr marL="724050" lvl="1" indent="-288000">
              <a:spcBef>
                <a:spcPts val="0"/>
              </a:spcBef>
              <a:buFont typeface="Calibri" panose="020F0502020204030204" pitchFamily="34" charset="0"/>
              <a:buChar char="‒"/>
            </a:pPr>
            <a:r>
              <a:rPr lang="hr-HR" altLang="sr-Latn-RS" sz="2200" dirty="0" smtClean="0"/>
              <a:t>Brodsko-posavska i Međimurska županija – po 2 grada</a:t>
            </a:r>
          </a:p>
          <a:p>
            <a:pPr marL="324000" indent="-288000">
              <a:spcBef>
                <a:spcPts val="600"/>
              </a:spcBef>
              <a:buFont typeface="Calibri" panose="020F0502020204030204" pitchFamily="34" charset="0"/>
              <a:buChar char="‒"/>
            </a:pPr>
            <a:r>
              <a:rPr lang="hr-HR" altLang="sr-Latn-RS" sz="2400" dirty="0" smtClean="0"/>
              <a:t>gradovi imaju utjecaj na svoju okolicu </a:t>
            </a:r>
            <a:r>
              <a:rPr lang="hr-HR" altLang="sr-Latn-RS" sz="2400" dirty="0" smtClean="0"/>
              <a:t>– </a:t>
            </a:r>
            <a:r>
              <a:rPr lang="hr-HR" altLang="sr-Latn-RS" sz="2400" b="1" dirty="0" smtClean="0">
                <a:solidFill>
                  <a:srgbClr val="FF0000"/>
                </a:solidFill>
              </a:rPr>
              <a:t>gravitacijska </a:t>
            </a:r>
            <a:r>
              <a:rPr lang="hr-HR" altLang="sr-Latn-RS" sz="2400" b="1" dirty="0" smtClean="0">
                <a:solidFill>
                  <a:srgbClr val="FF0000"/>
                </a:solidFill>
              </a:rPr>
              <a:t>zona </a:t>
            </a:r>
            <a:r>
              <a:rPr lang="hr-HR" altLang="sr-Latn-RS" sz="2400" b="1" dirty="0" smtClean="0">
                <a:solidFill>
                  <a:srgbClr val="FF0000"/>
                </a:solidFill>
              </a:rPr>
              <a:t>grada</a:t>
            </a:r>
            <a:endParaRPr lang="hr-HR" altLang="sr-Latn-RS" sz="2400" dirty="0" smtClean="0"/>
          </a:p>
          <a:p>
            <a:pPr marL="324000" indent="-288000">
              <a:spcBef>
                <a:spcPts val="1200"/>
              </a:spcBef>
              <a:buFont typeface="Calibri" panose="020F0502020204030204" pitchFamily="34" charset="0"/>
              <a:buChar char="‒"/>
            </a:pPr>
            <a:r>
              <a:rPr lang="hr-HR" altLang="sr-Latn-RS" sz="2400" b="1" dirty="0" smtClean="0">
                <a:solidFill>
                  <a:srgbClr val="FF0000"/>
                </a:solidFill>
              </a:rPr>
              <a:t>4</a:t>
            </a:r>
            <a:r>
              <a:rPr lang="hr-HR" altLang="sr-Latn-RS" sz="2400" dirty="0" smtClean="0"/>
              <a:t> </a:t>
            </a:r>
            <a:r>
              <a:rPr lang="hr-HR" altLang="sr-Latn-RS" sz="2400" b="1" dirty="0" smtClean="0">
                <a:solidFill>
                  <a:srgbClr val="FF0000"/>
                </a:solidFill>
              </a:rPr>
              <a:t>makroregionalna</a:t>
            </a:r>
            <a:r>
              <a:rPr lang="hr-HR" altLang="sr-Latn-RS" sz="2400" dirty="0" smtClean="0"/>
              <a:t> </a:t>
            </a:r>
            <a:r>
              <a:rPr lang="hr-HR" altLang="sr-Latn-RS" sz="2400" dirty="0" smtClean="0"/>
              <a:t>središta </a:t>
            </a:r>
            <a:r>
              <a:rPr lang="hr-HR" altLang="sr-Latn-RS" sz="2200" i="1" dirty="0" smtClean="0"/>
              <a:t>(regionalna središta)</a:t>
            </a:r>
            <a:r>
              <a:rPr lang="hr-HR" altLang="sr-Latn-RS" sz="2400" dirty="0" smtClean="0"/>
              <a:t>:  </a:t>
            </a:r>
            <a:endParaRPr lang="hr-HR" altLang="sr-Latn-RS" sz="2400" dirty="0" smtClean="0"/>
          </a:p>
          <a:p>
            <a:pPr marL="724050" lvl="1" indent="-288000">
              <a:spcBef>
                <a:spcPts val="0"/>
              </a:spcBef>
              <a:buFont typeface="Calibri" panose="020F0502020204030204" pitchFamily="34" charset="0"/>
              <a:buChar char="‒"/>
            </a:pPr>
            <a:r>
              <a:rPr lang="hr-HR" altLang="sr-Latn-RS" sz="2400" b="1" dirty="0" smtClean="0">
                <a:solidFill>
                  <a:srgbClr val="FF0000"/>
                </a:solidFill>
              </a:rPr>
              <a:t>Zagreb</a:t>
            </a:r>
            <a:r>
              <a:rPr lang="hr-HR" altLang="sr-Latn-RS" sz="2400" dirty="0" smtClean="0">
                <a:solidFill>
                  <a:srgbClr val="FF0000"/>
                </a:solidFill>
              </a:rPr>
              <a:t> </a:t>
            </a:r>
            <a:r>
              <a:rPr lang="hr-HR" altLang="sr-Latn-RS" sz="2400" dirty="0" smtClean="0"/>
              <a:t>– </a:t>
            </a:r>
            <a:r>
              <a:rPr lang="hr-HR" altLang="sr-Latn-RS" sz="2000" i="1" dirty="0" smtClean="0"/>
              <a:t>Karlovac, Varaždin, Čakovec, Sisak, Bjelovar, Koprivnica, Virovitica, Velika Gorica</a:t>
            </a:r>
            <a:endParaRPr lang="hr-HR" altLang="sr-Latn-RS" sz="2400" i="1" dirty="0" smtClean="0"/>
          </a:p>
          <a:p>
            <a:pPr marL="724050" lvl="1" indent="-288000">
              <a:spcBef>
                <a:spcPts val="0"/>
              </a:spcBef>
              <a:buFont typeface="Calibri" panose="020F0502020204030204" pitchFamily="34" charset="0"/>
              <a:buChar char="‒"/>
            </a:pPr>
            <a:r>
              <a:rPr lang="hr-HR" altLang="sr-Latn-RS" sz="2400" b="1" dirty="0" smtClean="0">
                <a:solidFill>
                  <a:srgbClr val="FF0000"/>
                </a:solidFill>
              </a:rPr>
              <a:t>Split</a:t>
            </a:r>
            <a:r>
              <a:rPr lang="hr-HR" altLang="sr-Latn-RS" sz="2400" dirty="0" smtClean="0">
                <a:solidFill>
                  <a:srgbClr val="FF0000"/>
                </a:solidFill>
              </a:rPr>
              <a:t> </a:t>
            </a:r>
            <a:r>
              <a:rPr lang="hr-HR" altLang="sr-Latn-RS" sz="2400" dirty="0" smtClean="0"/>
              <a:t>– </a:t>
            </a:r>
            <a:r>
              <a:rPr lang="hr-HR" altLang="sr-Latn-RS" sz="2000" i="1" dirty="0" smtClean="0"/>
              <a:t>Zadar, Šibenik, Dubrovnik</a:t>
            </a:r>
            <a:endParaRPr lang="hr-HR" altLang="sr-Latn-RS" sz="2400" i="1" dirty="0" smtClean="0"/>
          </a:p>
          <a:p>
            <a:pPr marL="724050" lvl="1" indent="-288000">
              <a:spcBef>
                <a:spcPts val="0"/>
              </a:spcBef>
              <a:buFont typeface="Calibri" panose="020F0502020204030204" pitchFamily="34" charset="0"/>
              <a:buChar char="‒"/>
            </a:pPr>
            <a:r>
              <a:rPr lang="hr-HR" altLang="sr-Latn-RS" sz="2400" b="1" dirty="0" smtClean="0">
                <a:solidFill>
                  <a:srgbClr val="FF0000"/>
                </a:solidFill>
              </a:rPr>
              <a:t>Rijeka</a:t>
            </a:r>
            <a:r>
              <a:rPr lang="hr-HR" altLang="sr-Latn-RS" sz="2400" dirty="0" smtClean="0">
                <a:solidFill>
                  <a:srgbClr val="FF0000"/>
                </a:solidFill>
              </a:rPr>
              <a:t> </a:t>
            </a:r>
            <a:r>
              <a:rPr lang="hr-HR" altLang="sr-Latn-RS" sz="2400" dirty="0" smtClean="0"/>
              <a:t>– </a:t>
            </a:r>
            <a:r>
              <a:rPr lang="hr-HR" altLang="sr-Latn-RS" sz="2000" i="1" dirty="0" smtClean="0"/>
              <a:t>Pula </a:t>
            </a:r>
            <a:endParaRPr lang="hr-HR" altLang="sr-Latn-RS" sz="2400" i="1" dirty="0" smtClean="0"/>
          </a:p>
          <a:p>
            <a:pPr marL="724050" lvl="1" indent="-288000">
              <a:spcBef>
                <a:spcPts val="0"/>
              </a:spcBef>
              <a:buFont typeface="Calibri" panose="020F0502020204030204" pitchFamily="34" charset="0"/>
              <a:buChar char="‒"/>
            </a:pPr>
            <a:r>
              <a:rPr lang="hr-HR" altLang="sr-Latn-RS" sz="2400" b="1" dirty="0" smtClean="0">
                <a:solidFill>
                  <a:srgbClr val="FF0000"/>
                </a:solidFill>
              </a:rPr>
              <a:t>Osijek</a:t>
            </a:r>
            <a:r>
              <a:rPr lang="hr-HR" altLang="sr-Latn-RS" sz="2400" dirty="0" smtClean="0">
                <a:solidFill>
                  <a:srgbClr val="FF0000"/>
                </a:solidFill>
              </a:rPr>
              <a:t> </a:t>
            </a:r>
            <a:r>
              <a:rPr lang="hr-HR" altLang="sr-Latn-RS" sz="2400" dirty="0" smtClean="0"/>
              <a:t>– </a:t>
            </a:r>
            <a:r>
              <a:rPr lang="hr-HR" altLang="sr-Latn-RS" sz="2000" i="1" dirty="0" smtClean="0"/>
              <a:t>Slavonski Brod, Vukovar, Vinkovci i Požega</a:t>
            </a:r>
            <a:endParaRPr lang="hr-HR" altLang="sr-Latn-RS" sz="2000" dirty="0" smtClean="0"/>
          </a:p>
        </p:txBody>
      </p:sp>
      <p:sp>
        <p:nvSpPr>
          <p:cNvPr id="8194" name="Naslov 1"/>
          <p:cNvSpPr>
            <a:spLocks noGrp="1"/>
          </p:cNvSpPr>
          <p:nvPr>
            <p:ph type="title"/>
          </p:nvPr>
        </p:nvSpPr>
        <p:spPr/>
        <p:txBody>
          <a:bodyPr/>
          <a:lstStyle/>
          <a:p>
            <a:r>
              <a:rPr lang="hr-HR" altLang="sr-Latn-RS" dirty="0" smtClean="0"/>
              <a:t>Gradska naselja (urbana naselja)</a:t>
            </a:r>
          </a:p>
        </p:txBody>
      </p:sp>
    </p:spTree>
    <p:extLst>
      <p:ext uri="{BB962C8B-B14F-4D97-AF65-F5344CB8AC3E}">
        <p14:creationId xmlns:p14="http://schemas.microsoft.com/office/powerpoint/2010/main" val="923179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50"/>
                                        <p:tgtEl>
                                          <p:spTgt spid="8195">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Effect transition="in" filter="fade">
                                      <p:cBhvr>
                                        <p:cTn id="11" dur="250"/>
                                        <p:tgtEl>
                                          <p:spTgt spid="8195">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50"/>
                                        <p:tgtEl>
                                          <p:spTgt spid="81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195">
                                            <p:txEl>
                                              <p:pRg st="3" end="3"/>
                                            </p:txEl>
                                          </p:spTgt>
                                        </p:tgtEl>
                                        <p:attrNameLst>
                                          <p:attrName>style.visibility</p:attrName>
                                        </p:attrNameLst>
                                      </p:cBhvr>
                                      <p:to>
                                        <p:strVal val="visible"/>
                                      </p:to>
                                    </p:set>
                                    <p:animEffect transition="in" filter="fade">
                                      <p:cBhvr>
                                        <p:cTn id="20" dur="250"/>
                                        <p:tgtEl>
                                          <p:spTgt spid="8195">
                                            <p:txEl>
                                              <p:pRg st="3" end="3"/>
                                            </p:txEl>
                                          </p:spTgt>
                                        </p:tgtEl>
                                      </p:cBhvr>
                                    </p:animEffect>
                                  </p:childTnLst>
                                </p:cTn>
                              </p:par>
                            </p:childTnLst>
                          </p:cTn>
                        </p:par>
                        <p:par>
                          <p:cTn id="21" fill="hold">
                            <p:stCondLst>
                              <p:cond delay="250"/>
                            </p:stCondLst>
                            <p:childTnLst>
                              <p:par>
                                <p:cTn id="22" presetID="10" presetClass="entr" presetSubtype="0" fill="hold" grpId="0" nodeType="afterEffect">
                                  <p:stCondLst>
                                    <p:cond delay="0"/>
                                  </p:stCondLst>
                                  <p:childTnLst>
                                    <p:set>
                                      <p:cBhvr>
                                        <p:cTn id="23" dur="1" fill="hold">
                                          <p:stCondLst>
                                            <p:cond delay="0"/>
                                          </p:stCondLst>
                                        </p:cTn>
                                        <p:tgtEl>
                                          <p:spTgt spid="8195">
                                            <p:txEl>
                                              <p:pRg st="4" end="4"/>
                                            </p:txEl>
                                          </p:spTgt>
                                        </p:tgtEl>
                                        <p:attrNameLst>
                                          <p:attrName>style.visibility</p:attrName>
                                        </p:attrNameLst>
                                      </p:cBhvr>
                                      <p:to>
                                        <p:strVal val="visible"/>
                                      </p:to>
                                    </p:set>
                                    <p:animEffect transition="in" filter="fade">
                                      <p:cBhvr>
                                        <p:cTn id="24" dur="250"/>
                                        <p:tgtEl>
                                          <p:spTgt spid="8195">
                                            <p:txEl>
                                              <p:pRg st="4" end="4"/>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195">
                                            <p:txEl>
                                              <p:pRg st="5" end="5"/>
                                            </p:txEl>
                                          </p:spTgt>
                                        </p:tgtEl>
                                        <p:attrNameLst>
                                          <p:attrName>style.visibility</p:attrName>
                                        </p:attrNameLst>
                                      </p:cBhvr>
                                      <p:to>
                                        <p:strVal val="visible"/>
                                      </p:to>
                                    </p:set>
                                    <p:animEffect transition="in" filter="fade">
                                      <p:cBhvr>
                                        <p:cTn id="28" dur="250"/>
                                        <p:tgtEl>
                                          <p:spTgt spid="8195">
                                            <p:txEl>
                                              <p:pRg st="5" end="5"/>
                                            </p:txEl>
                                          </p:spTgt>
                                        </p:tgtEl>
                                      </p:cBhvr>
                                    </p:animEffect>
                                  </p:childTnLst>
                                </p:cTn>
                              </p:par>
                            </p:childTnLst>
                          </p:cTn>
                        </p:par>
                        <p:par>
                          <p:cTn id="29" fill="hold">
                            <p:stCondLst>
                              <p:cond delay="750"/>
                            </p:stCondLst>
                            <p:childTnLst>
                              <p:par>
                                <p:cTn id="30" presetID="10" presetClass="entr" presetSubtype="0" fill="hold" grpId="0" nodeType="afterEffect">
                                  <p:stCondLst>
                                    <p:cond delay="0"/>
                                  </p:stCondLst>
                                  <p:childTnLst>
                                    <p:set>
                                      <p:cBhvr>
                                        <p:cTn id="31" dur="1" fill="hold">
                                          <p:stCondLst>
                                            <p:cond delay="0"/>
                                          </p:stCondLst>
                                        </p:cTn>
                                        <p:tgtEl>
                                          <p:spTgt spid="8195">
                                            <p:txEl>
                                              <p:pRg st="6" end="6"/>
                                            </p:txEl>
                                          </p:spTgt>
                                        </p:tgtEl>
                                        <p:attrNameLst>
                                          <p:attrName>style.visibility</p:attrName>
                                        </p:attrNameLst>
                                      </p:cBhvr>
                                      <p:to>
                                        <p:strVal val="visible"/>
                                      </p:to>
                                    </p:set>
                                    <p:animEffect transition="in" filter="fade">
                                      <p:cBhvr>
                                        <p:cTn id="32" dur="250"/>
                                        <p:tgtEl>
                                          <p:spTgt spid="8195">
                                            <p:txEl>
                                              <p:pRg st="6" end="6"/>
                                            </p:txEl>
                                          </p:spTgt>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8195">
                                            <p:txEl>
                                              <p:pRg st="7" end="7"/>
                                            </p:txEl>
                                          </p:spTgt>
                                        </p:tgtEl>
                                        <p:attrNameLst>
                                          <p:attrName>style.visibility</p:attrName>
                                        </p:attrNameLst>
                                      </p:cBhvr>
                                      <p:to>
                                        <p:strVal val="visible"/>
                                      </p:to>
                                    </p:set>
                                    <p:animEffect transition="in" filter="fade">
                                      <p:cBhvr>
                                        <p:cTn id="36" dur="250"/>
                                        <p:tgtEl>
                                          <p:spTgt spid="8195">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195">
                                            <p:txEl>
                                              <p:pRg st="8" end="8"/>
                                            </p:txEl>
                                          </p:spTgt>
                                        </p:tgtEl>
                                        <p:attrNameLst>
                                          <p:attrName>style.visibility</p:attrName>
                                        </p:attrNameLst>
                                      </p:cBhvr>
                                      <p:to>
                                        <p:strVal val="visible"/>
                                      </p:to>
                                    </p:set>
                                    <p:animEffect transition="in" filter="fade">
                                      <p:cBhvr>
                                        <p:cTn id="41" dur="250"/>
                                        <p:tgtEl>
                                          <p:spTgt spid="8195">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195">
                                            <p:txEl>
                                              <p:pRg st="9" end="9"/>
                                            </p:txEl>
                                          </p:spTgt>
                                        </p:tgtEl>
                                        <p:attrNameLst>
                                          <p:attrName>style.visibility</p:attrName>
                                        </p:attrNameLst>
                                      </p:cBhvr>
                                      <p:to>
                                        <p:strVal val="visible"/>
                                      </p:to>
                                    </p:set>
                                    <p:animEffect transition="in" filter="fade">
                                      <p:cBhvr>
                                        <p:cTn id="46" dur="250"/>
                                        <p:tgtEl>
                                          <p:spTgt spid="8195">
                                            <p:txEl>
                                              <p:pRg st="9" end="9"/>
                                            </p:txEl>
                                          </p:spTgt>
                                        </p:tgtEl>
                                      </p:cBhvr>
                                    </p:animEffect>
                                  </p:childTnLst>
                                </p:cTn>
                              </p:par>
                            </p:childTnLst>
                          </p:cTn>
                        </p:par>
                        <p:par>
                          <p:cTn id="47" fill="hold">
                            <p:stCondLst>
                              <p:cond delay="250"/>
                            </p:stCondLst>
                            <p:childTnLst>
                              <p:par>
                                <p:cTn id="48" presetID="10" presetClass="entr" presetSubtype="0" fill="hold" grpId="0" nodeType="afterEffect">
                                  <p:stCondLst>
                                    <p:cond delay="0"/>
                                  </p:stCondLst>
                                  <p:childTnLst>
                                    <p:set>
                                      <p:cBhvr>
                                        <p:cTn id="49" dur="1" fill="hold">
                                          <p:stCondLst>
                                            <p:cond delay="0"/>
                                          </p:stCondLst>
                                        </p:cTn>
                                        <p:tgtEl>
                                          <p:spTgt spid="8195">
                                            <p:txEl>
                                              <p:pRg st="10" end="10"/>
                                            </p:txEl>
                                          </p:spTgt>
                                        </p:tgtEl>
                                        <p:attrNameLst>
                                          <p:attrName>style.visibility</p:attrName>
                                        </p:attrNameLst>
                                      </p:cBhvr>
                                      <p:to>
                                        <p:strVal val="visible"/>
                                      </p:to>
                                    </p:set>
                                    <p:animEffect transition="in" filter="fade">
                                      <p:cBhvr>
                                        <p:cTn id="50" dur="250"/>
                                        <p:tgtEl>
                                          <p:spTgt spid="8195">
                                            <p:txEl>
                                              <p:pRg st="10" end="10"/>
                                            </p:txEl>
                                          </p:spTgt>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8195">
                                            <p:txEl>
                                              <p:pRg st="11" end="11"/>
                                            </p:txEl>
                                          </p:spTgt>
                                        </p:tgtEl>
                                        <p:attrNameLst>
                                          <p:attrName>style.visibility</p:attrName>
                                        </p:attrNameLst>
                                      </p:cBhvr>
                                      <p:to>
                                        <p:strVal val="visible"/>
                                      </p:to>
                                    </p:set>
                                    <p:animEffect transition="in" filter="fade">
                                      <p:cBhvr>
                                        <p:cTn id="54" dur="250"/>
                                        <p:tgtEl>
                                          <p:spTgt spid="8195">
                                            <p:txEl>
                                              <p:pRg st="11" end="11"/>
                                            </p:txEl>
                                          </p:spTgt>
                                        </p:tgtEl>
                                      </p:cBhvr>
                                    </p:animEffect>
                                  </p:childTnLst>
                                </p:cTn>
                              </p:par>
                            </p:childTnLst>
                          </p:cTn>
                        </p:par>
                        <p:par>
                          <p:cTn id="55" fill="hold">
                            <p:stCondLst>
                              <p:cond delay="750"/>
                            </p:stCondLst>
                            <p:childTnLst>
                              <p:par>
                                <p:cTn id="56" presetID="10" presetClass="entr" presetSubtype="0" fill="hold" grpId="0" nodeType="afterEffect">
                                  <p:stCondLst>
                                    <p:cond delay="0"/>
                                  </p:stCondLst>
                                  <p:childTnLst>
                                    <p:set>
                                      <p:cBhvr>
                                        <p:cTn id="57" dur="1" fill="hold">
                                          <p:stCondLst>
                                            <p:cond delay="0"/>
                                          </p:stCondLst>
                                        </p:cTn>
                                        <p:tgtEl>
                                          <p:spTgt spid="8195">
                                            <p:txEl>
                                              <p:pRg st="12" end="12"/>
                                            </p:txEl>
                                          </p:spTgt>
                                        </p:tgtEl>
                                        <p:attrNameLst>
                                          <p:attrName>style.visibility</p:attrName>
                                        </p:attrNameLst>
                                      </p:cBhvr>
                                      <p:to>
                                        <p:strVal val="visible"/>
                                      </p:to>
                                    </p:set>
                                    <p:animEffect transition="in" filter="fade">
                                      <p:cBhvr>
                                        <p:cTn id="58" dur="250"/>
                                        <p:tgtEl>
                                          <p:spTgt spid="8195">
                                            <p:txEl>
                                              <p:pRg st="12" end="12"/>
                                            </p:txEl>
                                          </p:spTgt>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8195">
                                            <p:txEl>
                                              <p:pRg st="13" end="13"/>
                                            </p:txEl>
                                          </p:spTgt>
                                        </p:tgtEl>
                                        <p:attrNameLst>
                                          <p:attrName>style.visibility</p:attrName>
                                        </p:attrNameLst>
                                      </p:cBhvr>
                                      <p:to>
                                        <p:strVal val="visible"/>
                                      </p:to>
                                    </p:set>
                                    <p:animEffect transition="in" filter="fade">
                                      <p:cBhvr>
                                        <p:cTn id="62" dur="250"/>
                                        <p:tgtEl>
                                          <p:spTgt spid="819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2404</TotalTime>
  <Words>1746</Words>
  <PresentationFormat>On-screen Show (4:3)</PresentationFormat>
  <Paragraphs>332</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tema</vt:lpstr>
      <vt:lpstr>PowerPoint Presentation</vt:lpstr>
      <vt:lpstr>Teritorijalno – upravni ustroj</vt:lpstr>
      <vt:lpstr>Teritorijalno – upravni ustroj</vt:lpstr>
      <vt:lpstr>PowerPoint Presentation</vt:lpstr>
      <vt:lpstr>PowerPoint Presentation</vt:lpstr>
      <vt:lpstr>Seoska naselja (ruralna naselja)</vt:lpstr>
      <vt:lpstr>Obilježja seoskih naselja</vt:lpstr>
      <vt:lpstr>PowerPoint Presentation</vt:lpstr>
      <vt:lpstr>Gradska naselja (urbana naselja)</vt:lpstr>
      <vt:lpstr>PowerPoint Presentation</vt:lpstr>
      <vt:lpstr>Razvoj gradova</vt:lpstr>
      <vt:lpstr>Kretanje broja stanovnika Zagreba</vt:lpstr>
      <vt:lpstr>Kretanje broja stanovnika Splita</vt:lpstr>
      <vt:lpstr>Kretanje broja stanovnika Rijeke</vt:lpstr>
      <vt:lpstr>Kretanje broja stanovnika Osijeka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Turistička geografija</dc:subject>
  <dcterms:created xsi:type="dcterms:W3CDTF">2014-11-03T22:50:04Z</dcterms:created>
  <dcterms:modified xsi:type="dcterms:W3CDTF">2017-01-24T11:46:16Z</dcterms:modified>
</cp:coreProperties>
</file>