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36" r:id="rId2"/>
    <p:sldId id="317" r:id="rId3"/>
    <p:sldId id="338" r:id="rId4"/>
    <p:sldId id="337" r:id="rId5"/>
    <p:sldId id="339" r:id="rId6"/>
    <p:sldId id="340" r:id="rId7"/>
    <p:sldId id="341" r:id="rId8"/>
    <p:sldId id="342" r:id="rId9"/>
    <p:sldId id="343" r:id="rId10"/>
    <p:sldId id="345" r:id="rId11"/>
    <p:sldId id="347" r:id="rId12"/>
    <p:sldId id="348" r:id="rId13"/>
    <p:sldId id="349" r:id="rId14"/>
    <p:sldId id="346" r:id="rId15"/>
    <p:sldId id="351" r:id="rId16"/>
    <p:sldId id="350" r:id="rId17"/>
    <p:sldId id="352" r:id="rId18"/>
    <p:sldId id="361" r:id="rId19"/>
    <p:sldId id="353" r:id="rId20"/>
    <p:sldId id="354" r:id="rId21"/>
    <p:sldId id="355" r:id="rId22"/>
    <p:sldId id="358" r:id="rId23"/>
    <p:sldId id="359" r:id="rId24"/>
    <p:sldId id="356" r:id="rId25"/>
    <p:sldId id="357" r:id="rId26"/>
    <p:sldId id="360" r:id="rId27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C1298D-39EF-4E15-9ABE-B2BB77C9E508}">
          <p14:sldIdLst>
            <p14:sldId id="336"/>
            <p14:sldId id="317"/>
            <p14:sldId id="338"/>
            <p14:sldId id="337"/>
            <p14:sldId id="339"/>
            <p14:sldId id="340"/>
            <p14:sldId id="341"/>
            <p14:sldId id="342"/>
            <p14:sldId id="343"/>
            <p14:sldId id="345"/>
            <p14:sldId id="347"/>
            <p14:sldId id="348"/>
            <p14:sldId id="349"/>
            <p14:sldId id="346"/>
            <p14:sldId id="351"/>
            <p14:sldId id="350"/>
            <p14:sldId id="352"/>
            <p14:sldId id="361"/>
            <p14:sldId id="353"/>
            <p14:sldId id="354"/>
            <p14:sldId id="355"/>
            <p14:sldId id="358"/>
            <p14:sldId id="359"/>
            <p14:sldId id="356"/>
            <p14:sldId id="357"/>
            <p14:sldId id="3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79"/>
    <a:srgbClr val="FF4F4F"/>
    <a:srgbClr val="0037DB"/>
    <a:srgbClr val="1EA820"/>
    <a:srgbClr val="188A1B"/>
    <a:srgbClr val="184EE6"/>
    <a:srgbClr val="ED0030"/>
    <a:srgbClr val="F8F5E6"/>
    <a:srgbClr val="F9F800"/>
    <a:srgbClr val="EC7E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9" autoAdjust="0"/>
    <p:restoredTop sz="33401" autoAdjust="0"/>
  </p:normalViewPr>
  <p:slideViewPr>
    <p:cSldViewPr>
      <p:cViewPr varScale="1">
        <p:scale>
          <a:sx n="80" d="100"/>
          <a:sy n="80" d="100"/>
        </p:scale>
        <p:origin x="-8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98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Broj postelja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Sheet1!$A$2:$A$12</c:f>
              <c:strCache>
                <c:ptCount val="11"/>
                <c:pt idx="0">
                  <c:v>1967.</c:v>
                </c:pt>
                <c:pt idx="1">
                  <c:v>1968.</c:v>
                </c:pt>
                <c:pt idx="2">
                  <c:v>1969.</c:v>
                </c:pt>
                <c:pt idx="3">
                  <c:v>1970.</c:v>
                </c:pt>
                <c:pt idx="4">
                  <c:v>1971.</c:v>
                </c:pt>
                <c:pt idx="5">
                  <c:v>1972.</c:v>
                </c:pt>
                <c:pt idx="6">
                  <c:v>1973.</c:v>
                </c:pt>
                <c:pt idx="7">
                  <c:v>1974.</c:v>
                </c:pt>
                <c:pt idx="8">
                  <c:v>1975.</c:v>
                </c:pt>
                <c:pt idx="9">
                  <c:v>1980.</c:v>
                </c:pt>
                <c:pt idx="10">
                  <c:v>1985.</c:v>
                </c:pt>
              </c:strCache>
            </c:strRef>
          </c:cat>
          <c:val>
            <c:numRef>
              <c:f>Sheet1!$B$2:$B$12</c:f>
              <c:numCache>
                <c:formatCode>#,##0</c:formatCode>
                <c:ptCount val="11"/>
                <c:pt idx="0">
                  <c:v>351664</c:v>
                </c:pt>
                <c:pt idx="1">
                  <c:v>374803</c:v>
                </c:pt>
                <c:pt idx="2">
                  <c:v>415351</c:v>
                </c:pt>
                <c:pt idx="3">
                  <c:v>453071</c:v>
                </c:pt>
                <c:pt idx="4">
                  <c:v>510872</c:v>
                </c:pt>
                <c:pt idx="5">
                  <c:v>533885</c:v>
                </c:pt>
                <c:pt idx="6">
                  <c:v>554767</c:v>
                </c:pt>
                <c:pt idx="7">
                  <c:v>569436</c:v>
                </c:pt>
                <c:pt idx="8">
                  <c:v>616071</c:v>
                </c:pt>
                <c:pt idx="9">
                  <c:v>692000</c:v>
                </c:pt>
                <c:pt idx="10">
                  <c:v>820251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5"/>
        <c:overlap val="-25"/>
        <c:axId val="120839680"/>
        <c:axId val="118459200"/>
      </c:barChart>
      <c:catAx>
        <c:axId val="12083968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sr-Latn-RS"/>
          </a:p>
        </c:txPr>
        <c:crossAx val="118459200"/>
        <c:crosses val="autoZero"/>
        <c:auto val="1"/>
        <c:lblAlgn val="ctr"/>
        <c:lblOffset val="100"/>
        <c:noMultiLvlLbl val="0"/>
      </c:catAx>
      <c:valAx>
        <c:axId val="118459200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120839680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Broj postelja</c:v>
                </c:pt>
              </c:strCache>
            </c:strRef>
          </c:tx>
          <c:invertIfNegative val="0"/>
          <c:dLbls>
            <c:dLbl>
              <c:idx val="5"/>
              <c:layout>
                <c:manualLayout>
                  <c:x val="-4.1666666666666666E-3"/>
                  <c:y val="-1.77800106680064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0"/>
                  <c:y val="2.2860013716008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-6.9444444444444441E-3"/>
                  <c:y val="7.620004572002743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3"/>
              <c:layout>
                <c:manualLayout>
                  <c:x val="1.388888888888787E-3"/>
                  <c:y val="1.27000076200046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4"/>
              <c:layout>
                <c:manualLayout>
                  <c:x val="-1.8055555555555658E-2"/>
                  <c:y val="2.54000152400091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5"/>
              <c:layout>
                <c:manualLayout>
                  <c:x val="-1.0936132983377078E-7"/>
                  <c:y val="-7.620004572002743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sr-Latn-R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Sheet1!$A$2:$A$18</c:f>
              <c:strCache>
                <c:ptCount val="17"/>
                <c:pt idx="0">
                  <c:v>1967.</c:v>
                </c:pt>
                <c:pt idx="1">
                  <c:v>1968.</c:v>
                </c:pt>
                <c:pt idx="2">
                  <c:v>1969.</c:v>
                </c:pt>
                <c:pt idx="3">
                  <c:v>1970.</c:v>
                </c:pt>
                <c:pt idx="4">
                  <c:v>1971.</c:v>
                </c:pt>
                <c:pt idx="5">
                  <c:v>1972.</c:v>
                </c:pt>
                <c:pt idx="6">
                  <c:v>1973.</c:v>
                </c:pt>
                <c:pt idx="7">
                  <c:v>1974.</c:v>
                </c:pt>
                <c:pt idx="8">
                  <c:v>1975.</c:v>
                </c:pt>
                <c:pt idx="9">
                  <c:v>1980.</c:v>
                </c:pt>
                <c:pt idx="10">
                  <c:v>1985.</c:v>
                </c:pt>
                <c:pt idx="11">
                  <c:v>1990.</c:v>
                </c:pt>
                <c:pt idx="12">
                  <c:v>1995.</c:v>
                </c:pt>
                <c:pt idx="13">
                  <c:v>2000.</c:v>
                </c:pt>
                <c:pt idx="14">
                  <c:v>2005.</c:v>
                </c:pt>
                <c:pt idx="15">
                  <c:v>2010.</c:v>
                </c:pt>
                <c:pt idx="16">
                  <c:v>2015.</c:v>
                </c:pt>
              </c:strCache>
            </c:strRef>
          </c:cat>
          <c:val>
            <c:numRef>
              <c:f>Sheet1!$B$2:$B$18</c:f>
              <c:numCache>
                <c:formatCode>#,##0</c:formatCode>
                <c:ptCount val="17"/>
                <c:pt idx="0">
                  <c:v>351664</c:v>
                </c:pt>
                <c:pt idx="1">
                  <c:v>374803</c:v>
                </c:pt>
                <c:pt idx="2">
                  <c:v>415351</c:v>
                </c:pt>
                <c:pt idx="3">
                  <c:v>453071</c:v>
                </c:pt>
                <c:pt idx="4">
                  <c:v>510872</c:v>
                </c:pt>
                <c:pt idx="5">
                  <c:v>533885</c:v>
                </c:pt>
                <c:pt idx="6">
                  <c:v>554767</c:v>
                </c:pt>
                <c:pt idx="7">
                  <c:v>569436</c:v>
                </c:pt>
                <c:pt idx="8">
                  <c:v>616071</c:v>
                </c:pt>
                <c:pt idx="9">
                  <c:v>692000</c:v>
                </c:pt>
                <c:pt idx="10">
                  <c:v>820251</c:v>
                </c:pt>
                <c:pt idx="11">
                  <c:v>862680</c:v>
                </c:pt>
                <c:pt idx="12">
                  <c:v>608626</c:v>
                </c:pt>
                <c:pt idx="13">
                  <c:v>710188</c:v>
                </c:pt>
                <c:pt idx="14">
                  <c:v>909210</c:v>
                </c:pt>
                <c:pt idx="15">
                  <c:v>909951</c:v>
                </c:pt>
                <c:pt idx="16">
                  <c:v>1029312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5"/>
        <c:overlap val="-25"/>
        <c:axId val="121000960"/>
        <c:axId val="118458048"/>
      </c:barChart>
      <c:catAx>
        <c:axId val="12100096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050"/>
            </a:pPr>
            <a:endParaRPr lang="sr-Latn-RS"/>
          </a:p>
        </c:txPr>
        <c:crossAx val="118458048"/>
        <c:crosses val="autoZero"/>
        <c:auto val="1"/>
        <c:lblAlgn val="ctr"/>
        <c:lblOffset val="100"/>
        <c:noMultiLvlLbl val="0"/>
      </c:catAx>
      <c:valAx>
        <c:axId val="118458048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extTo"/>
        <c:crossAx val="1210009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6C9CA-C5D9-40EC-9843-4B926A619B7E}" type="datetimeFigureOut">
              <a:rPr lang="hr-HR" smtClean="0"/>
              <a:pPr/>
              <a:t>20.2.2017.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4E21-0F6E-4119-85F2-EA8BE55A0F50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615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24E21-0F6E-4119-85F2-EA8BE55A0F50}" type="slidenum">
              <a:rPr lang="hr-HR" smtClean="0"/>
              <a:pPr/>
              <a:t>1</a:t>
            </a:fld>
            <a:endParaRPr lang="hr-H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hr-HR" altLang="sr-Latn-RS" dirty="0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17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4B134-A984-4B7D-BFAA-B80C1B23B361}" type="slidenum">
              <a:rPr lang="en-US" altLang="sr-Latn-RS"/>
              <a:pPr/>
              <a:t>26</a:t>
            </a:fld>
            <a:endParaRPr lang="en-US" altLang="sr-Latn-R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RS" altLang="sr-Latn-R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hr-HR" altLang="sr-Latn-RS" dirty="0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2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hr-HR" altLang="sr-Latn-RS" dirty="0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4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hr-HR" altLang="sr-Latn-RS" dirty="0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5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hr-HR" altLang="sr-Latn-RS" dirty="0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6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hr-HR" altLang="sr-Latn-RS" dirty="0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10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hr-HR" altLang="sr-Latn-RS" dirty="0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14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hr-HR" altLang="sr-Latn-RS" dirty="0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15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hr-HR" altLang="sr-Latn-RS" dirty="0" smtClean="0"/>
          </a:p>
        </p:txBody>
      </p:sp>
      <p:sp>
        <p:nvSpPr>
          <p:cNvPr id="33796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90BDE3-F717-461D-B389-D07E52634F62}" type="slidenum">
              <a:rPr lang="hr-HR" altLang="sr-Latn-RS" smtClean="0"/>
              <a:pPr eaLnBrk="1" hangingPunct="1"/>
              <a:t>16</a:t>
            </a:fld>
            <a:endParaRPr lang="hr-HR" altLang="sr-Latn-R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20.2.2017.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7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20.2.2017.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04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20.2.2017.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45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20.2.2017.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2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20.2.2017.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09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9512" y="1124744"/>
            <a:ext cx="8856984" cy="5400600"/>
          </a:xfrm>
        </p:spPr>
        <p:txBody>
          <a:bodyPr/>
          <a:lstStyle>
            <a:lvl1pPr marL="342900" indent="-342900">
              <a:buFont typeface="Calibri" panose="020F0502020204030204" pitchFamily="34" charset="0"/>
              <a:buChar char="‒"/>
              <a:defRPr/>
            </a:lvl1pPr>
            <a:lvl2pPr marL="640080" indent="-228600">
              <a:buClrTx/>
              <a:buFont typeface="Calibri" panose="020F0502020204030204" pitchFamily="34" charset="0"/>
              <a:buChar char="‒"/>
              <a:defRPr/>
            </a:lvl2pPr>
            <a:lvl3pPr marL="1005840" indent="-228600">
              <a:buClrTx/>
              <a:buFont typeface="Calibri" panose="020F0502020204030204" pitchFamily="34" charset="0"/>
              <a:buChar char="‒"/>
              <a:defRPr/>
            </a:lvl3pPr>
            <a:lvl4pPr marL="1280160" indent="-228600">
              <a:buClrTx/>
              <a:buFont typeface="Calibri" panose="020F0502020204030204" pitchFamily="34" charset="0"/>
              <a:buChar char="‒"/>
              <a:defRPr/>
            </a:lvl4pPr>
            <a:lvl5pPr marL="1554480" indent="-228600">
              <a:buClrTx/>
              <a:buFont typeface="Calibri" panose="020F0502020204030204" pitchFamily="34" charset="0"/>
              <a:buChar char="‒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143000"/>
          </a:xfrm>
        </p:spPr>
        <p:txBody>
          <a:bodyPr/>
          <a:lstStyle>
            <a:lvl1pPr>
              <a:defRPr b="1">
                <a:solidFill>
                  <a:srgbClr val="FFC7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453375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70926" y="54898"/>
            <a:ext cx="8858312" cy="576064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86956" y="44624"/>
            <a:ext cx="8858312" cy="642942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59795"/>
            <a:ext cx="9144000" cy="6297597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64429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0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20.2.2017.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08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20.2.2017.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8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20.2.2017.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20.2.2017.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90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20.2.2017.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67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29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jpeg"/><Relationship Id="rId5" Type="http://schemas.openxmlformats.org/officeDocument/2006/relationships/image" Target="../media/image45.jpeg"/><Relationship Id="rId4" Type="http://schemas.openxmlformats.org/officeDocument/2006/relationships/image" Target="../media/image4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4843" y="404664"/>
            <a:ext cx="7543581" cy="4720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3528" y="5517232"/>
            <a:ext cx="8196342" cy="864096"/>
          </a:xfrm>
          <a:prstGeom prst="rect">
            <a:avLst/>
          </a:prstGeom>
          <a:effectLst>
            <a:outerShdw blurRad="50800" dist="50800" dir="5400000" sx="83000" sy="83000" algn="ctr" rotWithShape="0">
              <a:schemeClr val="bg1"/>
            </a:outerShdw>
          </a:effectLst>
        </p:spPr>
        <p:txBody>
          <a:bodyPr wrap="square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7000"/>
              </a:lnSpc>
            </a:pPr>
            <a:r>
              <a:rPr lang="hr-HR" sz="7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Turizam Hrvatske</a:t>
            </a:r>
            <a:endParaRPr lang="hr-HR" sz="7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Subtitle 2"/>
          <p:cNvSpPr txBox="1">
            <a:spLocks/>
          </p:cNvSpPr>
          <p:nvPr/>
        </p:nvSpPr>
        <p:spPr>
          <a:xfrm>
            <a:off x="354878" y="6240162"/>
            <a:ext cx="3929090" cy="3571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r-HR" sz="2200" dirty="0" smtClean="0"/>
              <a:t>Turistička geografija</a:t>
            </a:r>
            <a:endParaRPr lang="hr-HR" sz="2200" dirty="0"/>
          </a:p>
        </p:txBody>
      </p:sp>
      <p:sp>
        <p:nvSpPr>
          <p:cNvPr id="3" name="Rectangle 2"/>
          <p:cNvSpPr/>
          <p:nvPr/>
        </p:nvSpPr>
        <p:spPr>
          <a:xfrm>
            <a:off x="179512" y="116632"/>
            <a:ext cx="8856984" cy="5328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46318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1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1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1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1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1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573394"/>
            <a:ext cx="9086256" cy="6023958"/>
          </a:xfrm>
        </p:spPr>
        <p:txBody>
          <a:bodyPr>
            <a:noAutofit/>
          </a:bodyPr>
          <a:lstStyle/>
          <a:p>
            <a:pPr marL="324000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činitelji razvoja turizma:</a:t>
            </a:r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PRIRODNI </a:t>
            </a:r>
            <a:r>
              <a:rPr lang="hr-HR" altLang="sr-Latn-RS" sz="2400" dirty="0" smtClean="0"/>
              <a:t>činitelji</a:t>
            </a:r>
            <a:endParaRPr lang="hr-HR" altLang="sr-Latn-RS" sz="2200" dirty="0" smtClean="0"/>
          </a:p>
          <a:p>
            <a:pPr marL="1124100" lvl="2" indent="-288000">
              <a:spcBef>
                <a:spcPts val="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razvedena obala, očuvana priroda, 1246 otoka, otočića i hridi, oko 500 zaštićenih područja</a:t>
            </a:r>
          </a:p>
          <a:p>
            <a:pPr marL="724050" lvl="1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DRUŠTVENI </a:t>
            </a:r>
            <a:r>
              <a:rPr lang="hr-HR" altLang="sr-Latn-RS" sz="2400" dirty="0" smtClean="0"/>
              <a:t>činitelji</a:t>
            </a:r>
            <a:endParaRPr lang="hr-HR" altLang="sr-Latn-RS" sz="2200" dirty="0" smtClean="0"/>
          </a:p>
          <a:p>
            <a:pPr marL="1124100" lvl="2" indent="-288000">
              <a:spcBef>
                <a:spcPts val="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bogat kulturno-povijesna baština – preko 3000 zaštićenih spomenika kulture</a:t>
            </a:r>
          </a:p>
          <a:p>
            <a:pPr marL="724050" lvl="1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DOSTUPNOST </a:t>
            </a:r>
            <a:endParaRPr lang="hr-HR" altLang="sr-Latn-RS" sz="2200" b="1" dirty="0" smtClean="0">
              <a:solidFill>
                <a:srgbClr val="FF0000"/>
              </a:solidFill>
            </a:endParaRPr>
          </a:p>
          <a:p>
            <a:pPr marL="1124100" lvl="2" indent="-288000">
              <a:spcBef>
                <a:spcPts val="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informativna i prometna dostupnost  </a:t>
            </a:r>
          </a:p>
          <a:p>
            <a:pPr marL="1124100" lvl="2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gusta mreža prometnica, autoceste i niskotarifni zračni prijevoznici</a:t>
            </a:r>
          </a:p>
          <a:p>
            <a:pPr marL="324000" indent="-288000">
              <a:spcBef>
                <a:spcPts val="2400"/>
              </a:spcBef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SMJEŠTAJNE MOGUĆNOSTI HRVATSKE</a:t>
            </a:r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ukupno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1,03 mil. postelja</a:t>
            </a:r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dominiraju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privatni smještajni kapaciteti</a:t>
            </a:r>
            <a:r>
              <a:rPr lang="hr-HR" altLang="sr-Latn-RS" sz="22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200" dirty="0" smtClean="0"/>
              <a:t>– preko 500 000 postelja</a:t>
            </a:r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velik broj posjetitelja u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kampovima</a:t>
            </a:r>
            <a:r>
              <a:rPr lang="hr-HR" altLang="sr-Latn-RS" sz="2200" dirty="0" smtClean="0">
                <a:solidFill>
                  <a:srgbClr val="FF0000"/>
                </a:solidFill>
              </a:rPr>
              <a:t>,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turističkim naseljima i hotelima</a:t>
            </a:r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endParaRPr lang="hr-HR" altLang="sr-Latn-RS" sz="2000" dirty="0" smtClean="0"/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endParaRPr lang="hr-HR" altLang="sr-Latn-RS" sz="2000" dirty="0" smtClean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200" dirty="0" smtClean="0"/>
              <a:t>Turističke mogućnosti Hrvatske</a:t>
            </a:r>
          </a:p>
        </p:txBody>
      </p:sp>
    </p:spTree>
    <p:extLst>
      <p:ext uri="{BB962C8B-B14F-4D97-AF65-F5344CB8AC3E}">
        <p14:creationId xmlns:p14="http://schemas.microsoft.com/office/powerpoint/2010/main" val="18640827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990" y="19851"/>
            <a:ext cx="8339545" cy="382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5638" y="3921650"/>
            <a:ext cx="8312727" cy="289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38949" y="2156345"/>
            <a:ext cx="8389416" cy="642047"/>
          </a:xfrm>
          <a:prstGeom prst="rect">
            <a:avLst/>
          </a:prstGeom>
          <a:solidFill>
            <a:schemeClr val="bg1">
              <a:alpha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8949" y="3284779"/>
            <a:ext cx="8389416" cy="282108"/>
          </a:xfrm>
          <a:prstGeom prst="rect">
            <a:avLst/>
          </a:prstGeom>
          <a:solidFill>
            <a:schemeClr val="bg1">
              <a:alpha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798" y="2798392"/>
            <a:ext cx="8389416" cy="4863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5077" y="5326248"/>
            <a:ext cx="8389416" cy="503247"/>
          </a:xfrm>
          <a:prstGeom prst="rect">
            <a:avLst/>
          </a:prstGeom>
          <a:solidFill>
            <a:schemeClr val="bg1">
              <a:alpha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8196" y="6231468"/>
            <a:ext cx="8389416" cy="290954"/>
          </a:xfrm>
          <a:prstGeom prst="rect">
            <a:avLst/>
          </a:prstGeom>
          <a:solidFill>
            <a:schemeClr val="bg1">
              <a:alpha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798" y="4520995"/>
            <a:ext cx="8389416" cy="8052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0798" y="5829496"/>
            <a:ext cx="8389416" cy="401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0798" y="929045"/>
            <a:ext cx="8389416" cy="12272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31980" y="1858975"/>
            <a:ext cx="800314" cy="2830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Rounded Rectangle 16"/>
          <p:cNvSpPr/>
          <p:nvPr/>
        </p:nvSpPr>
        <p:spPr>
          <a:xfrm>
            <a:off x="7747947" y="3518480"/>
            <a:ext cx="968380" cy="2830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Rounded Rectangle 17"/>
          <p:cNvSpPr/>
          <p:nvPr/>
        </p:nvSpPr>
        <p:spPr>
          <a:xfrm>
            <a:off x="7528713" y="6473371"/>
            <a:ext cx="727558" cy="28301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77468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5" grpId="0" animBg="1"/>
      <p:bldP spid="14" grpId="0" animBg="1"/>
      <p:bldP spid="15" grpId="0" animBg="1"/>
      <p:bldP spid="9" grpId="0" animBg="1"/>
      <p:bldP spid="10" grpId="0" animBg="1"/>
      <p:bldP spid="16" grpId="0" animBg="1"/>
      <p:bldP spid="7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5101" y="1268760"/>
            <a:ext cx="7809388" cy="436443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06645" y="3930703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+31</a:t>
            </a:r>
            <a:endParaRPr lang="hr-HR" sz="28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6644" y="1947466"/>
            <a:ext cx="729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800" b="1" dirty="0" smtClean="0">
                <a:solidFill>
                  <a:srgbClr val="FF0000"/>
                </a:solidFill>
              </a:rPr>
              <a:t>+20</a:t>
            </a:r>
            <a:endParaRPr lang="hr-HR" sz="28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60" y="2470686"/>
            <a:ext cx="7857840" cy="1523774"/>
          </a:xfrm>
          <a:prstGeom prst="rect">
            <a:avLst/>
          </a:prstGeom>
          <a:solidFill>
            <a:schemeClr val="bg1">
              <a:alpha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560" y="4453923"/>
            <a:ext cx="7857840" cy="775277"/>
          </a:xfrm>
          <a:prstGeom prst="rect">
            <a:avLst/>
          </a:prstGeom>
          <a:solidFill>
            <a:schemeClr val="bg1">
              <a:alpha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1" y="2003478"/>
            <a:ext cx="7857839" cy="4352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1561" y="3994460"/>
            <a:ext cx="7857839" cy="3957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9242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 animBg="1"/>
      <p:bldP spid="11" grpId="0" animBg="1"/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344" y="188640"/>
            <a:ext cx="7445312" cy="308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12041" y="2048720"/>
            <a:ext cx="7582958" cy="8080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0989" y="3260500"/>
            <a:ext cx="8562023" cy="3415189"/>
            <a:chOff x="290989" y="3260500"/>
            <a:chExt cx="8562023" cy="3415189"/>
          </a:xfrm>
        </p:grpSpPr>
        <p:pic>
          <p:nvPicPr>
            <p:cNvPr id="410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89" y="3260500"/>
              <a:ext cx="8562023" cy="3415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3802" y="3725220"/>
              <a:ext cx="1639437" cy="23680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7648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573394"/>
            <a:ext cx="9086256" cy="6023958"/>
          </a:xfrm>
        </p:spPr>
        <p:txBody>
          <a:bodyPr>
            <a:noAutofit/>
          </a:bodyPr>
          <a:lstStyle/>
          <a:p>
            <a:pPr marL="324000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najzastupljeniji </a:t>
            </a:r>
            <a:r>
              <a:rPr lang="hr-HR" altLang="sr-Latn-RS" sz="2200" dirty="0"/>
              <a:t>oblik turizma u Hrvatskoj je </a:t>
            </a:r>
            <a:r>
              <a:rPr lang="hr-HR" altLang="sr-Latn-RS" sz="2200" b="1" dirty="0">
                <a:solidFill>
                  <a:srgbClr val="FF0000"/>
                </a:solidFill>
              </a:rPr>
              <a:t>kupališni</a:t>
            </a:r>
          </a:p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nautički </a:t>
            </a:r>
            <a:r>
              <a:rPr lang="hr-HR" altLang="sr-Latn-RS" sz="2200" b="1" dirty="0">
                <a:solidFill>
                  <a:srgbClr val="FF0000"/>
                </a:solidFill>
              </a:rPr>
              <a:t>turizam </a:t>
            </a:r>
            <a:r>
              <a:rPr lang="hr-HR" altLang="sr-Latn-RS" sz="2200" dirty="0"/>
              <a:t>se sve više razvija</a:t>
            </a:r>
          </a:p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selektivni oblici turizma </a:t>
            </a:r>
            <a:r>
              <a:rPr lang="hr-HR" altLang="sr-Latn-RS" sz="2200" dirty="0" smtClean="0"/>
              <a:t>– specijalizirani oblici turizma nastali kao reakcija na noviju turističku potražnju (</a:t>
            </a:r>
            <a:r>
              <a:rPr lang="hr-HR" altLang="sr-Latn-RS" sz="2200" dirty="0"/>
              <a:t>od </a:t>
            </a:r>
            <a:r>
              <a:rPr lang="hr-HR" altLang="sr-Latn-RS" sz="2200" dirty="0" smtClean="0"/>
              <a:t>1980-ih)</a:t>
            </a:r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i="1" dirty="0" smtClean="0"/>
              <a:t>turizam na seoskim gospodarstvima, nautički, sportsko-rekreacijski, izletnički, vjerski, kongresni, kulturni, lovni, ribolovni, vinski, gastronomski, ekoturizam. robinzonski…</a:t>
            </a:r>
          </a:p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u Nizinskoj Hrvatskoj </a:t>
            </a:r>
            <a:r>
              <a:rPr lang="hr-HR" altLang="sr-Latn-RS" sz="2200" dirty="0"/>
              <a:t>razvijen je lječilišni turizam, toplice, dvorci, turizam gradova, vjerski turizam, lovni turizam i dr</a:t>
            </a:r>
            <a:r>
              <a:rPr lang="hr-HR" altLang="sr-Latn-RS" sz="2200" dirty="0" smtClean="0"/>
              <a:t>.</a:t>
            </a:r>
            <a:endParaRPr lang="hr-HR" altLang="sr-Latn-RS" sz="2200" dirty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200" dirty="0" smtClean="0"/>
              <a:t>Oblici turizma</a:t>
            </a:r>
          </a:p>
        </p:txBody>
      </p:sp>
      <p:pic>
        <p:nvPicPr>
          <p:cNvPr id="1026" name="Picture 2" descr="http://www.croatiaweek.com/wp-content/uploads/2016/05/3-6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 bwMode="auto">
          <a:xfrm>
            <a:off x="107504" y="4271259"/>
            <a:ext cx="5090680" cy="247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ubrovnikdailytrips.com/wp-content/uploads/2015/04/wine-tours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2766" y="4271259"/>
            <a:ext cx="3732972" cy="247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2832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692696"/>
            <a:ext cx="9086256" cy="5904656"/>
          </a:xfrm>
        </p:spPr>
        <p:txBody>
          <a:bodyPr>
            <a:noAutofit/>
          </a:bodyPr>
          <a:lstStyle/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turizam izravno </a:t>
            </a:r>
            <a:r>
              <a:rPr lang="hr-HR" altLang="sr-Latn-RS" sz="2400" b="1" dirty="0" smtClean="0">
                <a:solidFill>
                  <a:srgbClr val="FF0000"/>
                </a:solidFill>
              </a:rPr>
              <a:t>donosi velike prihode</a:t>
            </a:r>
          </a:p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pozitivno </a:t>
            </a:r>
            <a:r>
              <a:rPr lang="hr-HR" altLang="sr-Latn-RS" sz="2400" b="1" dirty="0">
                <a:solidFill>
                  <a:srgbClr val="FF0000"/>
                </a:solidFill>
              </a:rPr>
              <a:t>utječe na niz gospodarskih grana </a:t>
            </a:r>
            <a:r>
              <a:rPr lang="hr-HR" altLang="sr-Latn-RS" sz="2400" dirty="0" smtClean="0"/>
              <a:t>– ugostiteljstvo, </a:t>
            </a:r>
            <a:r>
              <a:rPr lang="hr-HR" altLang="sr-Latn-RS" sz="2400" dirty="0"/>
              <a:t>promet i </a:t>
            </a:r>
            <a:r>
              <a:rPr lang="hr-HR" altLang="sr-Latn-RS" sz="2400" dirty="0" smtClean="0"/>
              <a:t>trgovinu </a:t>
            </a:r>
            <a:r>
              <a:rPr lang="hr-HR" altLang="sr-Latn-RS" sz="2400" dirty="0"/>
              <a:t>te </a:t>
            </a:r>
            <a:r>
              <a:rPr lang="hr-HR" altLang="sr-Latn-RS" sz="2400" dirty="0" smtClean="0"/>
              <a:t>lokalnu poljoprivredu</a:t>
            </a:r>
            <a:endParaRPr lang="hr-HR" altLang="sr-Latn-RS" sz="2400" dirty="0"/>
          </a:p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potiče </a:t>
            </a:r>
            <a:r>
              <a:rPr lang="hr-HR" altLang="sr-Latn-RS" sz="2400" b="1" dirty="0">
                <a:solidFill>
                  <a:srgbClr val="FF0000"/>
                </a:solidFill>
              </a:rPr>
              <a:t>zapošljavanje </a:t>
            </a:r>
            <a:r>
              <a:rPr lang="hr-HR" altLang="sr-Latn-RS" sz="2400" dirty="0"/>
              <a:t>te </a:t>
            </a:r>
            <a:r>
              <a:rPr lang="hr-HR" altLang="sr-Latn-RS" sz="2400" b="1" dirty="0">
                <a:solidFill>
                  <a:srgbClr val="FF0000"/>
                </a:solidFill>
              </a:rPr>
              <a:t>izgradnju </a:t>
            </a:r>
            <a:r>
              <a:rPr lang="hr-HR" altLang="sr-Latn-RS" sz="2400" dirty="0"/>
              <a:t>prometnica, vodovoda i električne mreže</a:t>
            </a:r>
          </a:p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turizam </a:t>
            </a:r>
            <a:r>
              <a:rPr lang="hr-HR" altLang="sr-Latn-RS" sz="2400" dirty="0"/>
              <a:t>utječe na </a:t>
            </a:r>
            <a:r>
              <a:rPr lang="hr-HR" altLang="sr-Latn-RS" sz="2400" b="1" dirty="0" err="1">
                <a:solidFill>
                  <a:srgbClr val="FF0000"/>
                </a:solidFill>
              </a:rPr>
              <a:t>tercijarizaciju</a:t>
            </a:r>
            <a:r>
              <a:rPr lang="hr-HR" altLang="sr-Latn-RS" sz="2400" b="1" dirty="0">
                <a:solidFill>
                  <a:srgbClr val="FF0000"/>
                </a:solidFill>
              </a:rPr>
              <a:t> </a:t>
            </a:r>
            <a:r>
              <a:rPr lang="hr-HR" altLang="sr-Latn-RS" sz="2400" b="1" dirty="0" smtClean="0">
                <a:solidFill>
                  <a:srgbClr val="FF0000"/>
                </a:solidFill>
              </a:rPr>
              <a:t>društva</a:t>
            </a:r>
          </a:p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400" dirty="0" smtClean="0"/>
              <a:t>turizam </a:t>
            </a:r>
            <a:r>
              <a:rPr lang="hr-HR" altLang="sr-Latn-RS" sz="2400" smtClean="0"/>
              <a:t>čini </a:t>
            </a:r>
            <a:r>
              <a:rPr lang="hr-HR" altLang="sr-Latn-RS" sz="2400" b="1" smtClean="0">
                <a:solidFill>
                  <a:srgbClr val="FF0000"/>
                </a:solidFill>
              </a:rPr>
              <a:t>19% </a:t>
            </a:r>
            <a:r>
              <a:rPr lang="hr-HR" altLang="sr-Latn-RS" sz="2400" b="1" dirty="0" smtClean="0">
                <a:solidFill>
                  <a:srgbClr val="FF0000"/>
                </a:solidFill>
              </a:rPr>
              <a:t>BDP-a </a:t>
            </a:r>
            <a:r>
              <a:rPr lang="hr-HR" altLang="sr-Latn-RS" sz="2400" dirty="0" smtClean="0"/>
              <a:t>Hrvatske</a:t>
            </a:r>
            <a:endParaRPr lang="hr-HR" altLang="sr-Latn-RS" sz="2400" dirty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200" dirty="0" smtClean="0"/>
              <a:t>Gospodarska važnost turizma za Hrvatsku</a:t>
            </a:r>
          </a:p>
        </p:txBody>
      </p:sp>
    </p:spTree>
    <p:extLst>
      <p:ext uri="{BB962C8B-B14F-4D97-AF65-F5344CB8AC3E}">
        <p14:creationId xmlns:p14="http://schemas.microsoft.com/office/powerpoint/2010/main" val="2122733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200" dirty="0" smtClean="0"/>
              <a:t>Turističke regije Hrvatske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002837" y="-89972"/>
            <a:ext cx="7105667" cy="6903347"/>
            <a:chOff x="2002837" y="-89972"/>
            <a:chExt cx="7105667" cy="690334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02837" y="-89972"/>
              <a:ext cx="7105667" cy="6903347"/>
            </a:xfrm>
            <a:prstGeom prst="rect">
              <a:avLst/>
            </a:prstGeom>
          </p:spPr>
        </p:pic>
        <p:sp>
          <p:nvSpPr>
            <p:cNvPr id="3" name="Freeform 2"/>
            <p:cNvSpPr/>
            <p:nvPr/>
          </p:nvSpPr>
          <p:spPr>
            <a:xfrm>
              <a:off x="6650182" y="1298864"/>
              <a:ext cx="529936" cy="1091045"/>
            </a:xfrm>
            <a:custGeom>
              <a:avLst/>
              <a:gdLst>
                <a:gd name="connsiteX0" fmla="*/ 529936 w 529936"/>
                <a:gd name="connsiteY0" fmla="*/ 0 h 1091045"/>
                <a:gd name="connsiteX1" fmla="*/ 509154 w 529936"/>
                <a:gd name="connsiteY1" fmla="*/ 51954 h 1091045"/>
                <a:gd name="connsiteX2" fmla="*/ 488373 w 529936"/>
                <a:gd name="connsiteY2" fmla="*/ 124691 h 1091045"/>
                <a:gd name="connsiteX3" fmla="*/ 467591 w 529936"/>
                <a:gd name="connsiteY3" fmla="*/ 166254 h 1091045"/>
                <a:gd name="connsiteX4" fmla="*/ 436418 w 529936"/>
                <a:gd name="connsiteY4" fmla="*/ 187036 h 1091045"/>
                <a:gd name="connsiteX5" fmla="*/ 415636 w 529936"/>
                <a:gd name="connsiteY5" fmla="*/ 218209 h 1091045"/>
                <a:gd name="connsiteX6" fmla="*/ 363682 w 529936"/>
                <a:gd name="connsiteY6" fmla="*/ 270163 h 1091045"/>
                <a:gd name="connsiteX7" fmla="*/ 342900 w 529936"/>
                <a:gd name="connsiteY7" fmla="*/ 384463 h 1091045"/>
                <a:gd name="connsiteX8" fmla="*/ 322118 w 529936"/>
                <a:gd name="connsiteY8" fmla="*/ 436418 h 1091045"/>
                <a:gd name="connsiteX9" fmla="*/ 342900 w 529936"/>
                <a:gd name="connsiteY9" fmla="*/ 529936 h 1091045"/>
                <a:gd name="connsiteX10" fmla="*/ 353291 w 529936"/>
                <a:gd name="connsiteY10" fmla="*/ 561109 h 1091045"/>
                <a:gd name="connsiteX11" fmla="*/ 342900 w 529936"/>
                <a:gd name="connsiteY11" fmla="*/ 685800 h 1091045"/>
                <a:gd name="connsiteX12" fmla="*/ 322118 w 529936"/>
                <a:gd name="connsiteY12" fmla="*/ 716972 h 1091045"/>
                <a:gd name="connsiteX13" fmla="*/ 311727 w 529936"/>
                <a:gd name="connsiteY13" fmla="*/ 748145 h 1091045"/>
                <a:gd name="connsiteX14" fmla="*/ 280554 w 529936"/>
                <a:gd name="connsiteY14" fmla="*/ 768927 h 1091045"/>
                <a:gd name="connsiteX15" fmla="*/ 62345 w 529936"/>
                <a:gd name="connsiteY15" fmla="*/ 800100 h 1091045"/>
                <a:gd name="connsiteX16" fmla="*/ 41563 w 529936"/>
                <a:gd name="connsiteY16" fmla="*/ 862445 h 1091045"/>
                <a:gd name="connsiteX17" fmla="*/ 0 w 529936"/>
                <a:gd name="connsiteY17" fmla="*/ 924791 h 1091045"/>
                <a:gd name="connsiteX18" fmla="*/ 10391 w 529936"/>
                <a:gd name="connsiteY18" fmla="*/ 997527 h 1091045"/>
                <a:gd name="connsiteX19" fmla="*/ 41563 w 529936"/>
                <a:gd name="connsiteY19" fmla="*/ 1018309 h 1091045"/>
                <a:gd name="connsiteX20" fmla="*/ 62345 w 529936"/>
                <a:gd name="connsiteY20" fmla="*/ 1091045 h 109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29936" h="1091045">
                  <a:moveTo>
                    <a:pt x="529936" y="0"/>
                  </a:moveTo>
                  <a:cubicBezTo>
                    <a:pt x="523009" y="17318"/>
                    <a:pt x="515052" y="34259"/>
                    <a:pt x="509154" y="51954"/>
                  </a:cubicBezTo>
                  <a:cubicBezTo>
                    <a:pt x="495977" y="91486"/>
                    <a:pt x="503378" y="89678"/>
                    <a:pt x="488373" y="124691"/>
                  </a:cubicBezTo>
                  <a:cubicBezTo>
                    <a:pt x="482271" y="138928"/>
                    <a:pt x="477507" y="154355"/>
                    <a:pt x="467591" y="166254"/>
                  </a:cubicBezTo>
                  <a:cubicBezTo>
                    <a:pt x="459596" y="175848"/>
                    <a:pt x="446809" y="180109"/>
                    <a:pt x="436418" y="187036"/>
                  </a:cubicBezTo>
                  <a:cubicBezTo>
                    <a:pt x="429491" y="197427"/>
                    <a:pt x="424467" y="209378"/>
                    <a:pt x="415636" y="218209"/>
                  </a:cubicBezTo>
                  <a:cubicBezTo>
                    <a:pt x="346365" y="287480"/>
                    <a:pt x="419097" y="187039"/>
                    <a:pt x="363682" y="270163"/>
                  </a:cubicBezTo>
                  <a:cubicBezTo>
                    <a:pt x="358273" y="308026"/>
                    <a:pt x="355149" y="347717"/>
                    <a:pt x="342900" y="384463"/>
                  </a:cubicBezTo>
                  <a:cubicBezTo>
                    <a:pt x="337002" y="402158"/>
                    <a:pt x="329045" y="419100"/>
                    <a:pt x="322118" y="436418"/>
                  </a:cubicBezTo>
                  <a:cubicBezTo>
                    <a:pt x="329260" y="472129"/>
                    <a:pt x="333117" y="495697"/>
                    <a:pt x="342900" y="529936"/>
                  </a:cubicBezTo>
                  <a:cubicBezTo>
                    <a:pt x="345909" y="540468"/>
                    <a:pt x="349827" y="550718"/>
                    <a:pt x="353291" y="561109"/>
                  </a:cubicBezTo>
                  <a:cubicBezTo>
                    <a:pt x="349827" y="602673"/>
                    <a:pt x="351080" y="644902"/>
                    <a:pt x="342900" y="685800"/>
                  </a:cubicBezTo>
                  <a:cubicBezTo>
                    <a:pt x="340451" y="698046"/>
                    <a:pt x="327703" y="705802"/>
                    <a:pt x="322118" y="716972"/>
                  </a:cubicBezTo>
                  <a:cubicBezTo>
                    <a:pt x="317220" y="726769"/>
                    <a:pt x="318569" y="739592"/>
                    <a:pt x="311727" y="748145"/>
                  </a:cubicBezTo>
                  <a:cubicBezTo>
                    <a:pt x="303926" y="757897"/>
                    <a:pt x="291966" y="763855"/>
                    <a:pt x="280554" y="768927"/>
                  </a:cubicBezTo>
                  <a:cubicBezTo>
                    <a:pt x="201676" y="803984"/>
                    <a:pt x="161946" y="793460"/>
                    <a:pt x="62345" y="800100"/>
                  </a:cubicBezTo>
                  <a:cubicBezTo>
                    <a:pt x="55418" y="820882"/>
                    <a:pt x="53714" y="844218"/>
                    <a:pt x="41563" y="862445"/>
                  </a:cubicBezTo>
                  <a:lnTo>
                    <a:pt x="0" y="924791"/>
                  </a:lnTo>
                  <a:cubicBezTo>
                    <a:pt x="3464" y="949036"/>
                    <a:pt x="444" y="975146"/>
                    <a:pt x="10391" y="997527"/>
                  </a:cubicBezTo>
                  <a:cubicBezTo>
                    <a:pt x="15463" y="1008939"/>
                    <a:pt x="34944" y="1007719"/>
                    <a:pt x="41563" y="1018309"/>
                  </a:cubicBezTo>
                  <a:cubicBezTo>
                    <a:pt x="63440" y="1053313"/>
                    <a:pt x="62345" y="1063591"/>
                    <a:pt x="62345" y="109104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" name="Freeform 3"/>
            <p:cNvSpPr/>
            <p:nvPr/>
          </p:nvSpPr>
          <p:spPr>
            <a:xfrm>
              <a:off x="4707082" y="1932709"/>
              <a:ext cx="477982" cy="855599"/>
            </a:xfrm>
            <a:custGeom>
              <a:avLst/>
              <a:gdLst>
                <a:gd name="connsiteX0" fmla="*/ 477982 w 477982"/>
                <a:gd name="connsiteY0" fmla="*/ 852055 h 855599"/>
                <a:gd name="connsiteX1" fmla="*/ 259773 w 477982"/>
                <a:gd name="connsiteY1" fmla="*/ 820882 h 855599"/>
                <a:gd name="connsiteX2" fmla="*/ 228600 w 477982"/>
                <a:gd name="connsiteY2" fmla="*/ 758536 h 855599"/>
                <a:gd name="connsiteX3" fmla="*/ 218209 w 477982"/>
                <a:gd name="connsiteY3" fmla="*/ 696191 h 855599"/>
                <a:gd name="connsiteX4" fmla="*/ 197427 w 477982"/>
                <a:gd name="connsiteY4" fmla="*/ 633846 h 855599"/>
                <a:gd name="connsiteX5" fmla="*/ 166254 w 477982"/>
                <a:gd name="connsiteY5" fmla="*/ 561109 h 855599"/>
                <a:gd name="connsiteX6" fmla="*/ 135082 w 477982"/>
                <a:gd name="connsiteY6" fmla="*/ 529936 h 855599"/>
                <a:gd name="connsiteX7" fmla="*/ 83127 w 477982"/>
                <a:gd name="connsiteY7" fmla="*/ 477982 h 855599"/>
                <a:gd name="connsiteX8" fmla="*/ 31173 w 477982"/>
                <a:gd name="connsiteY8" fmla="*/ 394855 h 855599"/>
                <a:gd name="connsiteX9" fmla="*/ 0 w 477982"/>
                <a:gd name="connsiteY9" fmla="*/ 384464 h 855599"/>
                <a:gd name="connsiteX10" fmla="*/ 20782 w 477982"/>
                <a:gd name="connsiteY10" fmla="*/ 322118 h 855599"/>
                <a:gd name="connsiteX11" fmla="*/ 103909 w 477982"/>
                <a:gd name="connsiteY11" fmla="*/ 311727 h 855599"/>
                <a:gd name="connsiteX12" fmla="*/ 93518 w 477982"/>
                <a:gd name="connsiteY12" fmla="*/ 249382 h 855599"/>
                <a:gd name="connsiteX13" fmla="*/ 31173 w 477982"/>
                <a:gd name="connsiteY13" fmla="*/ 197427 h 855599"/>
                <a:gd name="connsiteX14" fmla="*/ 10391 w 477982"/>
                <a:gd name="connsiteY14" fmla="*/ 166255 h 855599"/>
                <a:gd name="connsiteX15" fmla="*/ 51954 w 477982"/>
                <a:gd name="connsiteY15" fmla="*/ 103909 h 855599"/>
                <a:gd name="connsiteX16" fmla="*/ 103909 w 477982"/>
                <a:gd name="connsiteY16" fmla="*/ 93518 h 855599"/>
                <a:gd name="connsiteX17" fmla="*/ 93518 w 477982"/>
                <a:gd name="connsiteY17" fmla="*/ 51955 h 855599"/>
                <a:gd name="connsiteX18" fmla="*/ 62345 w 477982"/>
                <a:gd name="connsiteY18" fmla="*/ 41564 h 855599"/>
                <a:gd name="connsiteX19" fmla="*/ 10391 w 477982"/>
                <a:gd name="connsiteY19" fmla="*/ 0 h 855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77982" h="855599">
                  <a:moveTo>
                    <a:pt x="477982" y="852055"/>
                  </a:moveTo>
                  <a:cubicBezTo>
                    <a:pt x="425168" y="849121"/>
                    <a:pt x="313561" y="874671"/>
                    <a:pt x="259773" y="820882"/>
                  </a:cubicBezTo>
                  <a:cubicBezTo>
                    <a:pt x="243759" y="804868"/>
                    <a:pt x="233429" y="780268"/>
                    <a:pt x="228600" y="758536"/>
                  </a:cubicBezTo>
                  <a:cubicBezTo>
                    <a:pt x="224030" y="737969"/>
                    <a:pt x="223319" y="716630"/>
                    <a:pt x="218209" y="696191"/>
                  </a:cubicBezTo>
                  <a:cubicBezTo>
                    <a:pt x="212896" y="674939"/>
                    <a:pt x="204354" y="654628"/>
                    <a:pt x="197427" y="633846"/>
                  </a:cubicBezTo>
                  <a:cubicBezTo>
                    <a:pt x="188947" y="608406"/>
                    <a:pt x="182305" y="583580"/>
                    <a:pt x="166254" y="561109"/>
                  </a:cubicBezTo>
                  <a:cubicBezTo>
                    <a:pt x="157713" y="549151"/>
                    <a:pt x="143623" y="541894"/>
                    <a:pt x="135082" y="529936"/>
                  </a:cubicBezTo>
                  <a:cubicBezTo>
                    <a:pt x="94958" y="473762"/>
                    <a:pt x="139208" y="496676"/>
                    <a:pt x="83127" y="477982"/>
                  </a:cubicBezTo>
                  <a:cubicBezTo>
                    <a:pt x="64173" y="421120"/>
                    <a:pt x="77279" y="417908"/>
                    <a:pt x="31173" y="394855"/>
                  </a:cubicBezTo>
                  <a:cubicBezTo>
                    <a:pt x="21376" y="389957"/>
                    <a:pt x="10391" y="387928"/>
                    <a:pt x="0" y="384464"/>
                  </a:cubicBezTo>
                  <a:cubicBezTo>
                    <a:pt x="6927" y="363682"/>
                    <a:pt x="2836" y="334680"/>
                    <a:pt x="20782" y="322118"/>
                  </a:cubicBezTo>
                  <a:cubicBezTo>
                    <a:pt x="43659" y="306104"/>
                    <a:pt x="84163" y="331473"/>
                    <a:pt x="103909" y="311727"/>
                  </a:cubicBezTo>
                  <a:cubicBezTo>
                    <a:pt x="118807" y="296829"/>
                    <a:pt x="100180" y="269369"/>
                    <a:pt x="93518" y="249382"/>
                  </a:cubicBezTo>
                  <a:cubicBezTo>
                    <a:pt x="81768" y="214133"/>
                    <a:pt x="62046" y="212864"/>
                    <a:pt x="31173" y="197427"/>
                  </a:cubicBezTo>
                  <a:cubicBezTo>
                    <a:pt x="24246" y="187036"/>
                    <a:pt x="12157" y="178618"/>
                    <a:pt x="10391" y="166255"/>
                  </a:cubicBezTo>
                  <a:cubicBezTo>
                    <a:pt x="5742" y="133713"/>
                    <a:pt x="24700" y="114129"/>
                    <a:pt x="51954" y="103909"/>
                  </a:cubicBezTo>
                  <a:cubicBezTo>
                    <a:pt x="68491" y="97708"/>
                    <a:pt x="86591" y="96982"/>
                    <a:pt x="103909" y="93518"/>
                  </a:cubicBezTo>
                  <a:cubicBezTo>
                    <a:pt x="100445" y="79664"/>
                    <a:pt x="102439" y="63106"/>
                    <a:pt x="93518" y="51955"/>
                  </a:cubicBezTo>
                  <a:cubicBezTo>
                    <a:pt x="86676" y="43402"/>
                    <a:pt x="72142" y="46462"/>
                    <a:pt x="62345" y="41564"/>
                  </a:cubicBezTo>
                  <a:cubicBezTo>
                    <a:pt x="36131" y="28457"/>
                    <a:pt x="29720" y="19329"/>
                    <a:pt x="10391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5" name="Freeform 4"/>
            <p:cNvSpPr/>
            <p:nvPr/>
          </p:nvSpPr>
          <p:spPr>
            <a:xfrm>
              <a:off x="3813464" y="1818409"/>
              <a:ext cx="1859972" cy="2176027"/>
            </a:xfrm>
            <a:custGeom>
              <a:avLst/>
              <a:gdLst>
                <a:gd name="connsiteX0" fmla="*/ 0 w 1859972"/>
                <a:gd name="connsiteY0" fmla="*/ 0 h 2176027"/>
                <a:gd name="connsiteX1" fmla="*/ 51954 w 1859972"/>
                <a:gd name="connsiteY1" fmla="*/ 41564 h 2176027"/>
                <a:gd name="connsiteX2" fmla="*/ 83127 w 1859972"/>
                <a:gd name="connsiteY2" fmla="*/ 72736 h 2176027"/>
                <a:gd name="connsiteX3" fmla="*/ 114300 w 1859972"/>
                <a:gd name="connsiteY3" fmla="*/ 83127 h 2176027"/>
                <a:gd name="connsiteX4" fmla="*/ 135081 w 1859972"/>
                <a:gd name="connsiteY4" fmla="*/ 114300 h 2176027"/>
                <a:gd name="connsiteX5" fmla="*/ 187036 w 1859972"/>
                <a:gd name="connsiteY5" fmla="*/ 166255 h 2176027"/>
                <a:gd name="connsiteX6" fmla="*/ 197427 w 1859972"/>
                <a:gd name="connsiteY6" fmla="*/ 207818 h 2176027"/>
                <a:gd name="connsiteX7" fmla="*/ 207818 w 1859972"/>
                <a:gd name="connsiteY7" fmla="*/ 322118 h 2176027"/>
                <a:gd name="connsiteX8" fmla="*/ 228600 w 1859972"/>
                <a:gd name="connsiteY8" fmla="*/ 363682 h 2176027"/>
                <a:gd name="connsiteX9" fmla="*/ 259772 w 1859972"/>
                <a:gd name="connsiteY9" fmla="*/ 426027 h 2176027"/>
                <a:gd name="connsiteX10" fmla="*/ 301336 w 1859972"/>
                <a:gd name="connsiteY10" fmla="*/ 415636 h 2176027"/>
                <a:gd name="connsiteX11" fmla="*/ 405245 w 1859972"/>
                <a:gd name="connsiteY11" fmla="*/ 436418 h 2176027"/>
                <a:gd name="connsiteX12" fmla="*/ 426027 w 1859972"/>
                <a:gd name="connsiteY12" fmla="*/ 467591 h 2176027"/>
                <a:gd name="connsiteX13" fmla="*/ 477981 w 1859972"/>
                <a:gd name="connsiteY13" fmla="*/ 477982 h 2176027"/>
                <a:gd name="connsiteX14" fmla="*/ 540327 w 1859972"/>
                <a:gd name="connsiteY14" fmla="*/ 498764 h 2176027"/>
                <a:gd name="connsiteX15" fmla="*/ 561109 w 1859972"/>
                <a:gd name="connsiteY15" fmla="*/ 529936 h 2176027"/>
                <a:gd name="connsiteX16" fmla="*/ 571500 w 1859972"/>
                <a:gd name="connsiteY16" fmla="*/ 571500 h 2176027"/>
                <a:gd name="connsiteX17" fmla="*/ 602672 w 1859972"/>
                <a:gd name="connsiteY17" fmla="*/ 592282 h 2176027"/>
                <a:gd name="connsiteX18" fmla="*/ 623454 w 1859972"/>
                <a:gd name="connsiteY18" fmla="*/ 862446 h 2176027"/>
                <a:gd name="connsiteX19" fmla="*/ 665018 w 1859972"/>
                <a:gd name="connsiteY19" fmla="*/ 904009 h 2176027"/>
                <a:gd name="connsiteX20" fmla="*/ 675409 w 1859972"/>
                <a:gd name="connsiteY20" fmla="*/ 935182 h 2176027"/>
                <a:gd name="connsiteX21" fmla="*/ 685800 w 1859972"/>
                <a:gd name="connsiteY21" fmla="*/ 1007918 h 2176027"/>
                <a:gd name="connsiteX22" fmla="*/ 654627 w 1859972"/>
                <a:gd name="connsiteY22" fmla="*/ 1018309 h 2176027"/>
                <a:gd name="connsiteX23" fmla="*/ 665018 w 1859972"/>
                <a:gd name="connsiteY23" fmla="*/ 1059873 h 2176027"/>
                <a:gd name="connsiteX24" fmla="*/ 685800 w 1859972"/>
                <a:gd name="connsiteY24" fmla="*/ 1122218 h 2176027"/>
                <a:gd name="connsiteX25" fmla="*/ 696191 w 1859972"/>
                <a:gd name="connsiteY25" fmla="*/ 1153391 h 2176027"/>
                <a:gd name="connsiteX26" fmla="*/ 706581 w 1859972"/>
                <a:gd name="connsiteY26" fmla="*/ 1194955 h 2176027"/>
                <a:gd name="connsiteX27" fmla="*/ 706581 w 1859972"/>
                <a:gd name="connsiteY27" fmla="*/ 1402773 h 2176027"/>
                <a:gd name="connsiteX28" fmla="*/ 737754 w 1859972"/>
                <a:gd name="connsiteY28" fmla="*/ 1423555 h 2176027"/>
                <a:gd name="connsiteX29" fmla="*/ 800100 w 1859972"/>
                <a:gd name="connsiteY29" fmla="*/ 1475509 h 2176027"/>
                <a:gd name="connsiteX30" fmla="*/ 820881 w 1859972"/>
                <a:gd name="connsiteY30" fmla="*/ 1620982 h 2176027"/>
                <a:gd name="connsiteX31" fmla="*/ 872836 w 1859972"/>
                <a:gd name="connsiteY31" fmla="*/ 1631373 h 2176027"/>
                <a:gd name="connsiteX32" fmla="*/ 893618 w 1859972"/>
                <a:gd name="connsiteY32" fmla="*/ 1672936 h 2176027"/>
                <a:gd name="connsiteX33" fmla="*/ 924791 w 1859972"/>
                <a:gd name="connsiteY33" fmla="*/ 1683327 h 2176027"/>
                <a:gd name="connsiteX34" fmla="*/ 966354 w 1859972"/>
                <a:gd name="connsiteY34" fmla="*/ 1704109 h 2176027"/>
                <a:gd name="connsiteX35" fmla="*/ 976745 w 1859972"/>
                <a:gd name="connsiteY35" fmla="*/ 1745673 h 2176027"/>
                <a:gd name="connsiteX36" fmla="*/ 1007918 w 1859972"/>
                <a:gd name="connsiteY36" fmla="*/ 1776846 h 2176027"/>
                <a:gd name="connsiteX37" fmla="*/ 1111827 w 1859972"/>
                <a:gd name="connsiteY37" fmla="*/ 1839191 h 2176027"/>
                <a:gd name="connsiteX38" fmla="*/ 1184563 w 1859972"/>
                <a:gd name="connsiteY38" fmla="*/ 1859973 h 2176027"/>
                <a:gd name="connsiteX39" fmla="*/ 1215736 w 1859972"/>
                <a:gd name="connsiteY39" fmla="*/ 1891146 h 2176027"/>
                <a:gd name="connsiteX40" fmla="*/ 1257300 w 1859972"/>
                <a:gd name="connsiteY40" fmla="*/ 1911927 h 2176027"/>
                <a:gd name="connsiteX41" fmla="*/ 1267691 w 1859972"/>
                <a:gd name="connsiteY41" fmla="*/ 1943100 h 2176027"/>
                <a:gd name="connsiteX42" fmla="*/ 1402772 w 1859972"/>
                <a:gd name="connsiteY42" fmla="*/ 1963882 h 2176027"/>
                <a:gd name="connsiteX43" fmla="*/ 1444336 w 1859972"/>
                <a:gd name="connsiteY43" fmla="*/ 1974273 h 2176027"/>
                <a:gd name="connsiteX44" fmla="*/ 1475509 w 1859972"/>
                <a:gd name="connsiteY44" fmla="*/ 1995055 h 2176027"/>
                <a:gd name="connsiteX45" fmla="*/ 1496291 w 1859972"/>
                <a:gd name="connsiteY45" fmla="*/ 2036618 h 2176027"/>
                <a:gd name="connsiteX46" fmla="*/ 1548245 w 1859972"/>
                <a:gd name="connsiteY46" fmla="*/ 2057400 h 2176027"/>
                <a:gd name="connsiteX47" fmla="*/ 1579418 w 1859972"/>
                <a:gd name="connsiteY47" fmla="*/ 2078182 h 2176027"/>
                <a:gd name="connsiteX48" fmla="*/ 1620981 w 1859972"/>
                <a:gd name="connsiteY48" fmla="*/ 2098964 h 2176027"/>
                <a:gd name="connsiteX49" fmla="*/ 1683327 w 1859972"/>
                <a:gd name="connsiteY49" fmla="*/ 2140527 h 2176027"/>
                <a:gd name="connsiteX50" fmla="*/ 1724891 w 1859972"/>
                <a:gd name="connsiteY50" fmla="*/ 2161309 h 2176027"/>
                <a:gd name="connsiteX51" fmla="*/ 1735281 w 1859972"/>
                <a:gd name="connsiteY51" fmla="*/ 2130136 h 2176027"/>
                <a:gd name="connsiteX52" fmla="*/ 1756063 w 1859972"/>
                <a:gd name="connsiteY52" fmla="*/ 2088573 h 2176027"/>
                <a:gd name="connsiteX53" fmla="*/ 1787236 w 1859972"/>
                <a:gd name="connsiteY53" fmla="*/ 2067791 h 2176027"/>
                <a:gd name="connsiteX54" fmla="*/ 1859972 w 1859972"/>
                <a:gd name="connsiteY54" fmla="*/ 2047009 h 217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859972" h="2176027">
                  <a:moveTo>
                    <a:pt x="0" y="0"/>
                  </a:moveTo>
                  <a:cubicBezTo>
                    <a:pt x="17318" y="13855"/>
                    <a:pt x="35263" y="26960"/>
                    <a:pt x="51954" y="41564"/>
                  </a:cubicBezTo>
                  <a:cubicBezTo>
                    <a:pt x="63013" y="51241"/>
                    <a:pt x="70900" y="64585"/>
                    <a:pt x="83127" y="72736"/>
                  </a:cubicBezTo>
                  <a:cubicBezTo>
                    <a:pt x="92241" y="78812"/>
                    <a:pt x="103909" y="79663"/>
                    <a:pt x="114300" y="83127"/>
                  </a:cubicBezTo>
                  <a:cubicBezTo>
                    <a:pt x="121227" y="93518"/>
                    <a:pt x="126251" y="105469"/>
                    <a:pt x="135081" y="114300"/>
                  </a:cubicBezTo>
                  <a:cubicBezTo>
                    <a:pt x="204357" y="183577"/>
                    <a:pt x="131615" y="83123"/>
                    <a:pt x="187036" y="166255"/>
                  </a:cubicBezTo>
                  <a:cubicBezTo>
                    <a:pt x="190500" y="180109"/>
                    <a:pt x="195540" y="193663"/>
                    <a:pt x="197427" y="207818"/>
                  </a:cubicBezTo>
                  <a:cubicBezTo>
                    <a:pt x="202483" y="245740"/>
                    <a:pt x="200315" y="284604"/>
                    <a:pt x="207818" y="322118"/>
                  </a:cubicBezTo>
                  <a:cubicBezTo>
                    <a:pt x="210856" y="337307"/>
                    <a:pt x="222498" y="349444"/>
                    <a:pt x="228600" y="363682"/>
                  </a:cubicBezTo>
                  <a:cubicBezTo>
                    <a:pt x="254412" y="423911"/>
                    <a:pt x="219835" y="366121"/>
                    <a:pt x="259772" y="426027"/>
                  </a:cubicBezTo>
                  <a:cubicBezTo>
                    <a:pt x="273627" y="422563"/>
                    <a:pt x="287055" y="415636"/>
                    <a:pt x="301336" y="415636"/>
                  </a:cubicBezTo>
                  <a:cubicBezTo>
                    <a:pt x="349095" y="415636"/>
                    <a:pt x="366857" y="423622"/>
                    <a:pt x="405245" y="436418"/>
                  </a:cubicBezTo>
                  <a:cubicBezTo>
                    <a:pt x="412172" y="446809"/>
                    <a:pt x="415184" y="461395"/>
                    <a:pt x="426027" y="467591"/>
                  </a:cubicBezTo>
                  <a:cubicBezTo>
                    <a:pt x="441361" y="476353"/>
                    <a:pt x="460942" y="473335"/>
                    <a:pt x="477981" y="477982"/>
                  </a:cubicBezTo>
                  <a:cubicBezTo>
                    <a:pt x="499115" y="483746"/>
                    <a:pt x="519545" y="491837"/>
                    <a:pt x="540327" y="498764"/>
                  </a:cubicBezTo>
                  <a:cubicBezTo>
                    <a:pt x="547254" y="509155"/>
                    <a:pt x="556190" y="518458"/>
                    <a:pt x="561109" y="529936"/>
                  </a:cubicBezTo>
                  <a:cubicBezTo>
                    <a:pt x="566735" y="543062"/>
                    <a:pt x="563578" y="559617"/>
                    <a:pt x="571500" y="571500"/>
                  </a:cubicBezTo>
                  <a:cubicBezTo>
                    <a:pt x="578427" y="581891"/>
                    <a:pt x="592281" y="585355"/>
                    <a:pt x="602672" y="592282"/>
                  </a:cubicBezTo>
                  <a:cubicBezTo>
                    <a:pt x="630846" y="733151"/>
                    <a:pt x="597783" y="554397"/>
                    <a:pt x="623454" y="862446"/>
                  </a:cubicBezTo>
                  <a:cubicBezTo>
                    <a:pt x="626621" y="900446"/>
                    <a:pt x="634143" y="893717"/>
                    <a:pt x="665018" y="904009"/>
                  </a:cubicBezTo>
                  <a:cubicBezTo>
                    <a:pt x="668482" y="914400"/>
                    <a:pt x="670511" y="925385"/>
                    <a:pt x="675409" y="935182"/>
                  </a:cubicBezTo>
                  <a:cubicBezTo>
                    <a:pt x="689767" y="963897"/>
                    <a:pt x="715625" y="970638"/>
                    <a:pt x="685800" y="1007918"/>
                  </a:cubicBezTo>
                  <a:cubicBezTo>
                    <a:pt x="678958" y="1016471"/>
                    <a:pt x="665018" y="1014845"/>
                    <a:pt x="654627" y="1018309"/>
                  </a:cubicBezTo>
                  <a:cubicBezTo>
                    <a:pt x="658091" y="1032164"/>
                    <a:pt x="660914" y="1046194"/>
                    <a:pt x="665018" y="1059873"/>
                  </a:cubicBezTo>
                  <a:cubicBezTo>
                    <a:pt x="671313" y="1080855"/>
                    <a:pt x="678873" y="1101436"/>
                    <a:pt x="685800" y="1122218"/>
                  </a:cubicBezTo>
                  <a:cubicBezTo>
                    <a:pt x="689264" y="1132609"/>
                    <a:pt x="693535" y="1142765"/>
                    <a:pt x="696191" y="1153391"/>
                  </a:cubicBezTo>
                  <a:lnTo>
                    <a:pt x="706581" y="1194955"/>
                  </a:lnTo>
                  <a:cubicBezTo>
                    <a:pt x="686650" y="1274684"/>
                    <a:pt x="680037" y="1283323"/>
                    <a:pt x="706581" y="1402773"/>
                  </a:cubicBezTo>
                  <a:cubicBezTo>
                    <a:pt x="709290" y="1414964"/>
                    <a:pt x="728160" y="1415560"/>
                    <a:pt x="737754" y="1423555"/>
                  </a:cubicBezTo>
                  <a:cubicBezTo>
                    <a:pt x="817762" y="1490227"/>
                    <a:pt x="722703" y="1423911"/>
                    <a:pt x="800100" y="1475509"/>
                  </a:cubicBezTo>
                  <a:cubicBezTo>
                    <a:pt x="807027" y="1524000"/>
                    <a:pt x="800167" y="1576594"/>
                    <a:pt x="820881" y="1620982"/>
                  </a:cubicBezTo>
                  <a:cubicBezTo>
                    <a:pt x="828350" y="1636986"/>
                    <a:pt x="858464" y="1621108"/>
                    <a:pt x="872836" y="1631373"/>
                  </a:cubicBezTo>
                  <a:cubicBezTo>
                    <a:pt x="885441" y="1640376"/>
                    <a:pt x="882665" y="1661983"/>
                    <a:pt x="893618" y="1672936"/>
                  </a:cubicBezTo>
                  <a:cubicBezTo>
                    <a:pt x="901363" y="1680681"/>
                    <a:pt x="914724" y="1679012"/>
                    <a:pt x="924791" y="1683327"/>
                  </a:cubicBezTo>
                  <a:cubicBezTo>
                    <a:pt x="939028" y="1689429"/>
                    <a:pt x="952500" y="1697182"/>
                    <a:pt x="966354" y="1704109"/>
                  </a:cubicBezTo>
                  <a:cubicBezTo>
                    <a:pt x="969818" y="1717964"/>
                    <a:pt x="969660" y="1733274"/>
                    <a:pt x="976745" y="1745673"/>
                  </a:cubicBezTo>
                  <a:cubicBezTo>
                    <a:pt x="984036" y="1758432"/>
                    <a:pt x="996318" y="1767824"/>
                    <a:pt x="1007918" y="1776846"/>
                  </a:cubicBezTo>
                  <a:cubicBezTo>
                    <a:pt x="1038136" y="1800349"/>
                    <a:pt x="1075841" y="1823768"/>
                    <a:pt x="1111827" y="1839191"/>
                  </a:cubicBezTo>
                  <a:cubicBezTo>
                    <a:pt x="1132696" y="1848135"/>
                    <a:pt x="1163472" y="1854700"/>
                    <a:pt x="1184563" y="1859973"/>
                  </a:cubicBezTo>
                  <a:cubicBezTo>
                    <a:pt x="1194954" y="1870364"/>
                    <a:pt x="1203778" y="1882605"/>
                    <a:pt x="1215736" y="1891146"/>
                  </a:cubicBezTo>
                  <a:cubicBezTo>
                    <a:pt x="1228341" y="1900149"/>
                    <a:pt x="1246347" y="1900974"/>
                    <a:pt x="1257300" y="1911927"/>
                  </a:cubicBezTo>
                  <a:cubicBezTo>
                    <a:pt x="1265045" y="1919672"/>
                    <a:pt x="1257376" y="1939416"/>
                    <a:pt x="1267691" y="1943100"/>
                  </a:cubicBezTo>
                  <a:cubicBezTo>
                    <a:pt x="1310594" y="1958423"/>
                    <a:pt x="1357908" y="1955965"/>
                    <a:pt x="1402772" y="1963882"/>
                  </a:cubicBezTo>
                  <a:cubicBezTo>
                    <a:pt x="1416836" y="1966364"/>
                    <a:pt x="1430481" y="1970809"/>
                    <a:pt x="1444336" y="1974273"/>
                  </a:cubicBezTo>
                  <a:cubicBezTo>
                    <a:pt x="1454727" y="1981200"/>
                    <a:pt x="1467514" y="1985461"/>
                    <a:pt x="1475509" y="1995055"/>
                  </a:cubicBezTo>
                  <a:cubicBezTo>
                    <a:pt x="1485425" y="2006954"/>
                    <a:pt x="1484530" y="2026537"/>
                    <a:pt x="1496291" y="2036618"/>
                  </a:cubicBezTo>
                  <a:cubicBezTo>
                    <a:pt x="1510453" y="2048757"/>
                    <a:pt x="1531562" y="2049058"/>
                    <a:pt x="1548245" y="2057400"/>
                  </a:cubicBezTo>
                  <a:cubicBezTo>
                    <a:pt x="1559415" y="2062985"/>
                    <a:pt x="1568575" y="2071986"/>
                    <a:pt x="1579418" y="2078182"/>
                  </a:cubicBezTo>
                  <a:cubicBezTo>
                    <a:pt x="1592867" y="2085867"/>
                    <a:pt x="1608376" y="2089961"/>
                    <a:pt x="1620981" y="2098964"/>
                  </a:cubicBezTo>
                  <a:cubicBezTo>
                    <a:pt x="1689085" y="2147610"/>
                    <a:pt x="1616459" y="2118238"/>
                    <a:pt x="1683327" y="2140527"/>
                  </a:cubicBezTo>
                  <a:cubicBezTo>
                    <a:pt x="1690254" y="2161308"/>
                    <a:pt x="1690255" y="2195946"/>
                    <a:pt x="1724891" y="2161309"/>
                  </a:cubicBezTo>
                  <a:cubicBezTo>
                    <a:pt x="1732636" y="2153564"/>
                    <a:pt x="1730966" y="2140203"/>
                    <a:pt x="1735281" y="2130136"/>
                  </a:cubicBezTo>
                  <a:cubicBezTo>
                    <a:pt x="1741383" y="2115899"/>
                    <a:pt x="1746147" y="2100472"/>
                    <a:pt x="1756063" y="2088573"/>
                  </a:cubicBezTo>
                  <a:cubicBezTo>
                    <a:pt x="1764058" y="2078979"/>
                    <a:pt x="1776393" y="2073987"/>
                    <a:pt x="1787236" y="2067791"/>
                  </a:cubicBezTo>
                  <a:cubicBezTo>
                    <a:pt x="1831736" y="2042362"/>
                    <a:pt x="1817574" y="2047009"/>
                    <a:pt x="1859972" y="2047009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7" name="Freeform 6"/>
            <p:cNvSpPr/>
            <p:nvPr/>
          </p:nvSpPr>
          <p:spPr>
            <a:xfrm>
              <a:off x="4155926" y="3532909"/>
              <a:ext cx="623893" cy="509154"/>
            </a:xfrm>
            <a:custGeom>
              <a:avLst/>
              <a:gdLst>
                <a:gd name="connsiteX0" fmla="*/ 623893 w 623893"/>
                <a:gd name="connsiteY0" fmla="*/ 0 h 509154"/>
                <a:gd name="connsiteX1" fmla="*/ 582329 w 623893"/>
                <a:gd name="connsiteY1" fmla="*/ 51954 h 509154"/>
                <a:gd name="connsiteX2" fmla="*/ 540765 w 623893"/>
                <a:gd name="connsiteY2" fmla="*/ 114300 h 509154"/>
                <a:gd name="connsiteX3" fmla="*/ 509593 w 623893"/>
                <a:gd name="connsiteY3" fmla="*/ 135081 h 509154"/>
                <a:gd name="connsiteX4" fmla="*/ 488811 w 623893"/>
                <a:gd name="connsiteY4" fmla="*/ 197427 h 509154"/>
                <a:gd name="connsiteX5" fmla="*/ 426465 w 623893"/>
                <a:gd name="connsiteY5" fmla="*/ 238991 h 509154"/>
                <a:gd name="connsiteX6" fmla="*/ 364120 w 623893"/>
                <a:gd name="connsiteY6" fmla="*/ 270163 h 509154"/>
                <a:gd name="connsiteX7" fmla="*/ 332947 w 623893"/>
                <a:gd name="connsiteY7" fmla="*/ 301336 h 509154"/>
                <a:gd name="connsiteX8" fmla="*/ 291384 w 623893"/>
                <a:gd name="connsiteY8" fmla="*/ 311727 h 509154"/>
                <a:gd name="connsiteX9" fmla="*/ 218647 w 623893"/>
                <a:gd name="connsiteY9" fmla="*/ 332509 h 509154"/>
                <a:gd name="connsiteX10" fmla="*/ 177084 w 623893"/>
                <a:gd name="connsiteY10" fmla="*/ 342900 h 509154"/>
                <a:gd name="connsiteX11" fmla="*/ 114738 w 623893"/>
                <a:gd name="connsiteY11" fmla="*/ 363681 h 509154"/>
                <a:gd name="connsiteX12" fmla="*/ 93956 w 623893"/>
                <a:gd name="connsiteY12" fmla="*/ 405245 h 509154"/>
                <a:gd name="connsiteX13" fmla="*/ 62784 w 623893"/>
                <a:gd name="connsiteY13" fmla="*/ 415636 h 509154"/>
                <a:gd name="connsiteX14" fmla="*/ 52393 w 623893"/>
                <a:gd name="connsiteY14" fmla="*/ 446809 h 509154"/>
                <a:gd name="connsiteX15" fmla="*/ 31611 w 623893"/>
                <a:gd name="connsiteY15" fmla="*/ 477981 h 509154"/>
                <a:gd name="connsiteX16" fmla="*/ 438 w 623893"/>
                <a:gd name="connsiteY16" fmla="*/ 509154 h 50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3893" h="509154">
                  <a:moveTo>
                    <a:pt x="623893" y="0"/>
                  </a:moveTo>
                  <a:cubicBezTo>
                    <a:pt x="610038" y="17318"/>
                    <a:pt x="595374" y="34018"/>
                    <a:pt x="582329" y="51954"/>
                  </a:cubicBezTo>
                  <a:cubicBezTo>
                    <a:pt x="567638" y="72154"/>
                    <a:pt x="561547" y="100445"/>
                    <a:pt x="540765" y="114300"/>
                  </a:cubicBezTo>
                  <a:lnTo>
                    <a:pt x="509593" y="135081"/>
                  </a:lnTo>
                  <a:cubicBezTo>
                    <a:pt x="502666" y="155863"/>
                    <a:pt x="504301" y="181937"/>
                    <a:pt x="488811" y="197427"/>
                  </a:cubicBezTo>
                  <a:cubicBezTo>
                    <a:pt x="429719" y="256519"/>
                    <a:pt x="486616" y="208916"/>
                    <a:pt x="426465" y="238991"/>
                  </a:cubicBezTo>
                  <a:cubicBezTo>
                    <a:pt x="345893" y="279277"/>
                    <a:pt x="442475" y="244045"/>
                    <a:pt x="364120" y="270163"/>
                  </a:cubicBezTo>
                  <a:cubicBezTo>
                    <a:pt x="353729" y="280554"/>
                    <a:pt x="345706" y="294045"/>
                    <a:pt x="332947" y="301336"/>
                  </a:cubicBezTo>
                  <a:cubicBezTo>
                    <a:pt x="320548" y="308421"/>
                    <a:pt x="305162" y="307969"/>
                    <a:pt x="291384" y="311727"/>
                  </a:cubicBezTo>
                  <a:cubicBezTo>
                    <a:pt x="267057" y="318362"/>
                    <a:pt x="242974" y="325874"/>
                    <a:pt x="218647" y="332509"/>
                  </a:cubicBezTo>
                  <a:cubicBezTo>
                    <a:pt x="204869" y="336267"/>
                    <a:pt x="190762" y="338797"/>
                    <a:pt x="177084" y="342900"/>
                  </a:cubicBezTo>
                  <a:cubicBezTo>
                    <a:pt x="156102" y="349195"/>
                    <a:pt x="114738" y="363681"/>
                    <a:pt x="114738" y="363681"/>
                  </a:cubicBezTo>
                  <a:cubicBezTo>
                    <a:pt x="107811" y="377536"/>
                    <a:pt x="104909" y="394292"/>
                    <a:pt x="93956" y="405245"/>
                  </a:cubicBezTo>
                  <a:cubicBezTo>
                    <a:pt x="86211" y="412990"/>
                    <a:pt x="70529" y="407891"/>
                    <a:pt x="62784" y="415636"/>
                  </a:cubicBezTo>
                  <a:cubicBezTo>
                    <a:pt x="55039" y="423381"/>
                    <a:pt x="57291" y="437012"/>
                    <a:pt x="52393" y="446809"/>
                  </a:cubicBezTo>
                  <a:cubicBezTo>
                    <a:pt x="46808" y="457979"/>
                    <a:pt x="41363" y="470180"/>
                    <a:pt x="31611" y="477981"/>
                  </a:cubicBezTo>
                  <a:cubicBezTo>
                    <a:pt x="-6134" y="508176"/>
                    <a:pt x="438" y="466279"/>
                    <a:pt x="438" y="50915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4149080"/>
            <a:ext cx="9086256" cy="2304256"/>
          </a:xfrm>
        </p:spPr>
        <p:txBody>
          <a:bodyPr>
            <a:noAutofit/>
          </a:bodyPr>
          <a:lstStyle/>
          <a:p>
            <a:pPr marL="180000" indent="-252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5 turističkih regija</a:t>
            </a:r>
            <a:r>
              <a:rPr lang="hr-HR" altLang="sr-Latn-RS" sz="2200" dirty="0" smtClean="0"/>
              <a:t>:</a:t>
            </a:r>
          </a:p>
          <a:p>
            <a:pPr marL="720000" lvl="1" indent="-324000">
              <a:spcBef>
                <a:spcPts val="300"/>
              </a:spcBef>
              <a:buFont typeface="+mj-lt"/>
              <a:buAutoNum type="arabicPeriod"/>
            </a:pPr>
            <a:r>
              <a:rPr lang="hr-HR" altLang="sr-Latn-RS" sz="2200" b="1" dirty="0" smtClean="0"/>
              <a:t>Sjeverno primorje</a:t>
            </a:r>
            <a:r>
              <a:rPr lang="hr-HR" altLang="sr-Latn-RS" sz="2200" dirty="0" smtClean="0"/>
              <a:t> (Istra i Kvarner)</a:t>
            </a:r>
          </a:p>
          <a:p>
            <a:pPr marL="720000" lvl="1" indent="-324000">
              <a:spcBef>
                <a:spcPts val="300"/>
              </a:spcBef>
              <a:buFont typeface="+mj-lt"/>
              <a:buAutoNum type="arabicPeriod"/>
            </a:pPr>
            <a:r>
              <a:rPr lang="hr-HR" altLang="sr-Latn-RS" sz="2200" b="1" dirty="0" smtClean="0"/>
              <a:t>Južno primorje</a:t>
            </a:r>
            <a:r>
              <a:rPr lang="hr-HR" altLang="sr-Latn-RS" sz="2200" dirty="0" smtClean="0"/>
              <a:t> </a:t>
            </a:r>
            <a:br>
              <a:rPr lang="hr-HR" altLang="sr-Latn-RS" sz="2200" dirty="0" smtClean="0"/>
            </a:br>
            <a:r>
              <a:rPr lang="hr-HR" altLang="sr-Latn-RS" sz="2200" dirty="0" smtClean="0"/>
              <a:t>(Sjeverna, Srednja i Južna Dalmacija)</a:t>
            </a:r>
          </a:p>
          <a:p>
            <a:pPr marL="720000" lvl="1" indent="-324000">
              <a:spcBef>
                <a:spcPts val="300"/>
              </a:spcBef>
              <a:buFont typeface="+mj-lt"/>
              <a:buAutoNum type="arabicPeriod"/>
            </a:pPr>
            <a:r>
              <a:rPr lang="hr-HR" altLang="sr-Latn-RS" sz="2200" b="1" dirty="0" smtClean="0"/>
              <a:t>Gorska</a:t>
            </a:r>
            <a:r>
              <a:rPr lang="hr-HR" altLang="sr-Latn-RS" sz="2200" dirty="0" smtClean="0"/>
              <a:t> regija</a:t>
            </a:r>
          </a:p>
          <a:p>
            <a:pPr marL="720000" lvl="1" indent="-324000">
              <a:spcBef>
                <a:spcPts val="300"/>
              </a:spcBef>
              <a:buFont typeface="+mj-lt"/>
              <a:buAutoNum type="arabicPeriod"/>
            </a:pPr>
            <a:r>
              <a:rPr lang="hr-HR" altLang="sr-Latn-RS" sz="2200" b="1" dirty="0" smtClean="0"/>
              <a:t>Peripanonska</a:t>
            </a:r>
            <a:r>
              <a:rPr lang="hr-HR" altLang="sr-Latn-RS" sz="2200" dirty="0" smtClean="0"/>
              <a:t> regija</a:t>
            </a:r>
          </a:p>
          <a:p>
            <a:pPr marL="720000" lvl="1" indent="-324000">
              <a:spcBef>
                <a:spcPts val="300"/>
              </a:spcBef>
              <a:buFont typeface="+mj-lt"/>
              <a:buAutoNum type="arabicPeriod"/>
            </a:pPr>
            <a:r>
              <a:rPr lang="hr-HR" altLang="sr-Latn-RS" sz="2200" b="1" dirty="0" smtClean="0"/>
              <a:t>Panonska</a:t>
            </a:r>
            <a:r>
              <a:rPr lang="hr-HR" altLang="sr-Latn-RS" sz="2200" dirty="0" smtClean="0"/>
              <a:t> regija</a:t>
            </a:r>
          </a:p>
        </p:txBody>
      </p:sp>
    </p:spTree>
    <p:extLst>
      <p:ext uri="{BB962C8B-B14F-4D97-AF65-F5344CB8AC3E}">
        <p14:creationId xmlns:p14="http://schemas.microsoft.com/office/powerpoint/2010/main" val="28867925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-36512" y="573394"/>
            <a:ext cx="9180512" cy="6023958"/>
          </a:xfrm>
        </p:spPr>
        <p:txBody>
          <a:bodyPr>
            <a:noAutofit/>
          </a:bodyPr>
          <a:lstStyle/>
          <a:p>
            <a:pPr marL="324000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PRIMORSKA HRVATSKA </a:t>
            </a:r>
            <a:r>
              <a:rPr lang="hr-HR" altLang="sr-Latn-RS" sz="2000" dirty="0" smtClean="0"/>
              <a:t>– ostvaruje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95%</a:t>
            </a:r>
            <a:r>
              <a:rPr lang="hr-HR" altLang="sr-Latn-RS" sz="2000" dirty="0" smtClean="0"/>
              <a:t> turističkih noćenja</a:t>
            </a:r>
          </a:p>
          <a:p>
            <a:pPr marL="324000" indent="-288000">
              <a:spcBef>
                <a:spcPts val="500"/>
              </a:spcBef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Istra </a:t>
            </a:r>
            <a:r>
              <a:rPr lang="hr-HR" altLang="sr-Latn-RS" sz="2000" dirty="0" smtClean="0"/>
              <a:t>najposjećenija –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32% </a:t>
            </a:r>
            <a:r>
              <a:rPr lang="hr-HR" altLang="sr-Latn-RS" sz="2000" dirty="0" smtClean="0"/>
              <a:t>turističkih noćenja</a:t>
            </a:r>
          </a:p>
          <a:p>
            <a:pPr marL="724050" lvl="1" indent="-288000">
              <a:spcBef>
                <a:spcPts val="500"/>
              </a:spcBef>
              <a:buFont typeface="Calibri" panose="020F0502020204030204" pitchFamily="34" charset="0"/>
              <a:buChar char="‒"/>
            </a:pPr>
            <a:r>
              <a:rPr lang="hr-HR" altLang="sr-Latn-RS" sz="2000" b="1" dirty="0" smtClean="0"/>
              <a:t>razlog</a:t>
            </a:r>
            <a:r>
              <a:rPr lang="hr-HR" altLang="sr-Latn-RS" sz="2000" dirty="0" smtClean="0"/>
              <a:t>: blizina Srednjoj Europi, turistička tradicija, brojne prirodne ljepote i povijesna baština</a:t>
            </a:r>
          </a:p>
          <a:p>
            <a:pPr marL="324000" indent="-288000">
              <a:spcBef>
                <a:spcPts val="5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vodeća turistička mjesta –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Rovinj, Dubrovnik, Poreč, Medulin i Umag</a:t>
            </a:r>
          </a:p>
          <a:p>
            <a:pPr marL="324000" indent="-288000">
              <a:spcBef>
                <a:spcPts val="500"/>
              </a:spcBef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Kvarnerski otoci, Opatija i Crikvenica </a:t>
            </a:r>
            <a:r>
              <a:rPr lang="hr-HR" altLang="sr-Latn-RS" sz="2000" dirty="0" smtClean="0"/>
              <a:t>po broju noćenja odmah iza Istre</a:t>
            </a:r>
          </a:p>
          <a:p>
            <a:pPr marL="324000" indent="-288000">
              <a:spcBef>
                <a:spcPts val="500"/>
              </a:spcBef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Dalmacija </a:t>
            </a:r>
            <a:r>
              <a:rPr lang="hr-HR" altLang="sr-Latn-RS" sz="2000" dirty="0" smtClean="0"/>
              <a:t>– nacionalni parkovi, marine i kultura</a:t>
            </a:r>
          </a:p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GORSKA HRVATSKA </a:t>
            </a:r>
            <a:r>
              <a:rPr lang="hr-HR" altLang="sr-Latn-RS" sz="2000" dirty="0" smtClean="0"/>
              <a:t>– najslabije iskorištena regija</a:t>
            </a:r>
          </a:p>
          <a:p>
            <a:pPr marL="724050" lvl="1" indent="-288000">
              <a:spcBef>
                <a:spcPts val="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iznimka Plitvička jezera</a:t>
            </a:r>
          </a:p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PERIPANONSKA REGIJA </a:t>
            </a:r>
            <a:r>
              <a:rPr lang="hr-HR" altLang="sr-Latn-RS" sz="2000" dirty="0" smtClean="0"/>
              <a:t>– </a:t>
            </a:r>
            <a:r>
              <a:rPr lang="hr-HR" altLang="sr-Latn-RS" sz="2000" b="1" dirty="0" smtClean="0"/>
              <a:t>Zagreb</a:t>
            </a:r>
            <a:r>
              <a:rPr lang="hr-HR" altLang="sr-Latn-RS" sz="2000" dirty="0" smtClean="0"/>
              <a:t>, brojne </a:t>
            </a:r>
            <a:r>
              <a:rPr lang="hr-HR" altLang="sr-Latn-RS" sz="2000" b="1" dirty="0" smtClean="0"/>
              <a:t>toplice</a:t>
            </a:r>
            <a:r>
              <a:rPr lang="hr-HR" altLang="sr-Latn-RS" sz="2000" dirty="0" smtClean="0"/>
              <a:t> </a:t>
            </a:r>
            <a:br>
              <a:rPr lang="hr-HR" altLang="sr-Latn-RS" sz="2000" dirty="0" smtClean="0"/>
            </a:br>
            <a:r>
              <a:rPr lang="hr-HR" altLang="sr-Latn-RS" sz="2000" i="1" dirty="0" smtClean="0"/>
              <a:t>(Krapinske, Varaždinske, Tuheljske…), </a:t>
            </a:r>
            <a:r>
              <a:rPr lang="hr-HR" altLang="sr-Latn-RS" sz="2000" b="1" dirty="0" smtClean="0"/>
              <a:t>srednjovjekovni</a:t>
            </a:r>
            <a:r>
              <a:rPr lang="hr-HR" altLang="sr-Latn-RS" sz="2000" dirty="0" smtClean="0"/>
              <a:t> </a:t>
            </a:r>
            <a:br>
              <a:rPr lang="hr-HR" altLang="sr-Latn-RS" sz="2000" dirty="0" smtClean="0"/>
            </a:br>
            <a:r>
              <a:rPr lang="hr-HR" altLang="sr-Latn-RS" sz="2000" b="1" dirty="0" smtClean="0"/>
              <a:t>dvorci</a:t>
            </a:r>
            <a:r>
              <a:rPr lang="hr-HR" altLang="sr-Latn-RS" sz="2000" dirty="0" smtClean="0"/>
              <a:t> u Zagorju </a:t>
            </a:r>
            <a:r>
              <a:rPr lang="hr-HR" altLang="sr-Latn-RS" sz="2000" i="1" dirty="0" smtClean="0"/>
              <a:t>(Trakošćan, Veliki Tabor…)</a:t>
            </a:r>
            <a:r>
              <a:rPr lang="hr-HR" altLang="sr-Latn-RS" sz="2000" dirty="0" smtClean="0"/>
              <a:t>, </a:t>
            </a:r>
            <a:r>
              <a:rPr lang="hr-HR" altLang="sr-Latn-RS" sz="2000" b="1" dirty="0" smtClean="0"/>
              <a:t>parkovi</a:t>
            </a:r>
            <a:r>
              <a:rPr lang="hr-HR" altLang="sr-Latn-RS" sz="2000" dirty="0" smtClean="0"/>
              <a:t> </a:t>
            </a:r>
            <a:br>
              <a:rPr lang="hr-HR" altLang="sr-Latn-RS" sz="2000" dirty="0" smtClean="0"/>
            </a:br>
            <a:r>
              <a:rPr lang="hr-HR" altLang="sr-Latn-RS" sz="2000" b="1" dirty="0" smtClean="0"/>
              <a:t>prirode</a:t>
            </a:r>
            <a:r>
              <a:rPr lang="hr-HR" altLang="sr-Latn-RS" sz="2000" dirty="0" smtClean="0"/>
              <a:t> i </a:t>
            </a:r>
            <a:r>
              <a:rPr lang="hr-HR" altLang="sr-Latn-RS" sz="2000" b="1" dirty="0" smtClean="0"/>
              <a:t>svetišta</a:t>
            </a:r>
            <a:r>
              <a:rPr lang="hr-HR" altLang="sr-Latn-RS" sz="2000" dirty="0" smtClean="0"/>
              <a:t> </a:t>
            </a:r>
            <a:r>
              <a:rPr lang="hr-HR" altLang="sr-Latn-RS" sz="2000" i="1" dirty="0" smtClean="0"/>
              <a:t>(Marija Bistrica, Krašić, Ludbreg…)</a:t>
            </a:r>
          </a:p>
          <a:p>
            <a:pPr marL="324000" indent="-288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PANONSKA REGIJA </a:t>
            </a:r>
            <a:r>
              <a:rPr lang="hr-HR" altLang="sr-Latn-RS" sz="2000" dirty="0" smtClean="0"/>
              <a:t>– slabije iskorištena</a:t>
            </a:r>
          </a:p>
          <a:p>
            <a:pPr marL="724050" lvl="1" indent="-288000">
              <a:spcBef>
                <a:spcPts val="5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gradovi, lovišta </a:t>
            </a:r>
            <a:r>
              <a:rPr lang="hr-HR" altLang="sr-Latn-RS" sz="2000" dirty="0" err="1" smtClean="0"/>
              <a:t>Kopačkog</a:t>
            </a:r>
            <a:r>
              <a:rPr lang="hr-HR" altLang="sr-Latn-RS" sz="2000" dirty="0" smtClean="0"/>
              <a:t> rita, Bizovačke toplice, </a:t>
            </a:r>
            <a:br>
              <a:rPr lang="hr-HR" altLang="sr-Latn-RS" sz="2000" dirty="0" smtClean="0"/>
            </a:br>
            <a:r>
              <a:rPr lang="hr-HR" altLang="sr-Latn-RS" sz="2000" dirty="0" smtClean="0"/>
              <a:t>folklor </a:t>
            </a:r>
            <a:r>
              <a:rPr lang="hr-HR" altLang="sr-Latn-RS" sz="2000" i="1" dirty="0" smtClean="0"/>
              <a:t>(Vinkovačke jeseni, Đakovački vezovi…) </a:t>
            </a:r>
            <a:r>
              <a:rPr lang="hr-HR" altLang="sr-Latn-RS" sz="2000" dirty="0" smtClean="0"/>
              <a:t>i </a:t>
            </a:r>
            <a:br>
              <a:rPr lang="hr-HR" altLang="sr-Latn-RS" sz="2000" dirty="0" smtClean="0"/>
            </a:br>
            <a:r>
              <a:rPr lang="hr-HR" altLang="sr-Latn-RS" sz="2000" dirty="0" smtClean="0"/>
              <a:t>ruralni turizam</a:t>
            </a:r>
            <a:endParaRPr lang="hr-HR" altLang="sr-Latn-RS" sz="2000" dirty="0"/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/>
              <a:t>Turističke regije Hrvatske</a:t>
            </a:r>
            <a:endParaRPr lang="hr-HR" altLang="sr-Latn-RS" sz="32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691318"/>
              </p:ext>
            </p:extLst>
          </p:nvPr>
        </p:nvGraphicFramePr>
        <p:xfrm>
          <a:off x="6184039" y="2874452"/>
          <a:ext cx="2865363" cy="3864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581"/>
                <a:gridCol w="1292782"/>
              </a:tblGrid>
              <a:tr h="557127"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DESTINACIJA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POSJETITELJA (milijuna)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</a:tr>
              <a:tr h="330784">
                <a:tc>
                  <a:txBody>
                    <a:bodyPr/>
                    <a:lstStyle/>
                    <a:p>
                      <a:pPr marL="144000" algn="l"/>
                      <a:r>
                        <a:rPr lang="hr-HR" sz="1600" dirty="0" smtClean="0"/>
                        <a:t>Rovinj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3,261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</a:tr>
              <a:tr h="330784">
                <a:tc>
                  <a:txBody>
                    <a:bodyPr/>
                    <a:lstStyle/>
                    <a:p>
                      <a:pPr marL="144000" algn="l"/>
                      <a:r>
                        <a:rPr lang="hr-HR" sz="1600" dirty="0" smtClean="0"/>
                        <a:t>Dubrovnik</a:t>
                      </a:r>
                    </a:p>
                  </a:txBody>
                  <a:tcPr marL="32316" marR="32316" marT="32316" marB="32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3,092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</a:tr>
              <a:tr h="330784">
                <a:tc>
                  <a:txBody>
                    <a:bodyPr/>
                    <a:lstStyle/>
                    <a:p>
                      <a:pPr marL="144000" algn="l"/>
                      <a:r>
                        <a:rPr lang="hr-HR" sz="1600" dirty="0" smtClean="0"/>
                        <a:t>Poreč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3,085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</a:tr>
              <a:tr h="330784">
                <a:tc>
                  <a:txBody>
                    <a:bodyPr/>
                    <a:lstStyle/>
                    <a:p>
                      <a:pPr marL="144000" algn="l"/>
                      <a:r>
                        <a:rPr lang="hr-HR" sz="1600" dirty="0" smtClean="0"/>
                        <a:t>Medulin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2,415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</a:tr>
              <a:tr h="330784">
                <a:tc>
                  <a:txBody>
                    <a:bodyPr/>
                    <a:lstStyle/>
                    <a:p>
                      <a:pPr marL="144000" algn="l"/>
                      <a:r>
                        <a:rPr lang="hr-HR" sz="1600" dirty="0" smtClean="0"/>
                        <a:t>Umag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2,128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</a:tr>
              <a:tr h="330784">
                <a:tc>
                  <a:txBody>
                    <a:bodyPr/>
                    <a:lstStyle/>
                    <a:p>
                      <a:pPr marL="144000" algn="l"/>
                      <a:r>
                        <a:rPr lang="hr-HR" sz="1600" dirty="0" smtClean="0"/>
                        <a:t>Lošinj (otok)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1,875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</a:tr>
              <a:tr h="330784">
                <a:tc>
                  <a:txBody>
                    <a:bodyPr/>
                    <a:lstStyle/>
                    <a:p>
                      <a:pPr marL="144000" algn="l"/>
                      <a:r>
                        <a:rPr lang="hr-HR" sz="1600" dirty="0" smtClean="0"/>
                        <a:t>Zagreb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1,775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</a:tr>
              <a:tr h="330784">
                <a:tc>
                  <a:txBody>
                    <a:bodyPr/>
                    <a:lstStyle/>
                    <a:p>
                      <a:pPr marL="144000" algn="l"/>
                      <a:r>
                        <a:rPr lang="hr-HR" sz="1600" dirty="0" smtClean="0"/>
                        <a:t>Tar-</a:t>
                      </a:r>
                      <a:r>
                        <a:rPr lang="hr-HR" sz="1600" dirty="0" err="1" smtClean="0"/>
                        <a:t>Vabriga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1,570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</a:tr>
              <a:tr h="330784">
                <a:tc>
                  <a:txBody>
                    <a:bodyPr/>
                    <a:lstStyle/>
                    <a:p>
                      <a:pPr marL="144000" algn="l"/>
                      <a:r>
                        <a:rPr lang="hr-HR" sz="1600" dirty="0" smtClean="0"/>
                        <a:t>Crikvenica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1,548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</a:tr>
              <a:tr h="330784">
                <a:tc>
                  <a:txBody>
                    <a:bodyPr/>
                    <a:lstStyle/>
                    <a:p>
                      <a:pPr marL="144000" algn="l"/>
                      <a:r>
                        <a:rPr lang="hr-HR" sz="1600" dirty="0" smtClean="0"/>
                        <a:t>Pula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600" dirty="0" smtClean="0"/>
                        <a:t>1,542</a:t>
                      </a:r>
                      <a:endParaRPr lang="hr-HR" sz="1600" dirty="0"/>
                    </a:p>
                  </a:txBody>
                  <a:tcPr marL="32316" marR="32316" marT="32316" marB="32316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6480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87624" y="-16743"/>
            <a:ext cx="6948264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37066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terme-zagorje.com/wp-content/uploads/2010/04/IMG_0651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48248" y="88549"/>
            <a:ext cx="4488247" cy="326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restoran-dvapotoka.hr/images/terme-tuhelj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4008" y="3789131"/>
            <a:ext cx="4413691" cy="294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60784" y="111116"/>
            <a:ext cx="2003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Krapinske toplice</a:t>
            </a:r>
            <a:endParaRPr lang="hr-HR" sz="2000" b="1" dirty="0">
              <a:latin typeface="+mn-lt"/>
            </a:endParaRPr>
          </a:p>
        </p:txBody>
      </p:sp>
      <p:pic>
        <p:nvPicPr>
          <p:cNvPr id="8196" name="Picture 4" descr="http://www.villa-stipica-tuheljske-toplice.com/foto/10/Tuhelj%20Terme%207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429" y="3789132"/>
            <a:ext cx="4465355" cy="296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794" y="3727790"/>
            <a:ext cx="1962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Tuheljske toplice</a:t>
            </a:r>
            <a:endParaRPr lang="hr-H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8198" name="Picture 6" descr="http://www.idemvan.hr/content_images/big702713346406vdqnbxftkm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429" y="111116"/>
            <a:ext cx="4332555" cy="324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23528" y="2960423"/>
            <a:ext cx="2228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Varaždinske toplice</a:t>
            </a:r>
            <a:endParaRPr lang="hr-HR" sz="2000" b="1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78323" y="6310231"/>
            <a:ext cx="1867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Stubičke toplice</a:t>
            </a:r>
            <a:endParaRPr lang="hr-HR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14030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92325" y="4208731"/>
            <a:ext cx="340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Hrvatska u brojkama – 2016. </a:t>
            </a:r>
            <a:r>
              <a:rPr lang="hr-HR" i="1" dirty="0" smtClean="0">
                <a:solidFill>
                  <a:schemeClr val="bg1"/>
                </a:solidFill>
              </a:rPr>
              <a:t>(DZS)</a:t>
            </a:r>
            <a:endParaRPr lang="hr-HR" i="1" dirty="0">
              <a:solidFill>
                <a:schemeClr val="bg1"/>
              </a:solidFill>
            </a:endParaRPr>
          </a:p>
        </p:txBody>
      </p:sp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573394"/>
            <a:ext cx="9086256" cy="3359662"/>
          </a:xfrm>
        </p:spPr>
        <p:txBody>
          <a:bodyPr>
            <a:noAutofit/>
          </a:bodyPr>
          <a:lstStyle/>
          <a:p>
            <a:pPr marL="324000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doba lječilišnog turizma</a:t>
            </a:r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razvoj turizma u Hrvatskoj počinje u 19. st – termalni izvori, lječilišta, more i zrak</a:t>
            </a:r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turizam na moru – zimski turizam – radi svježeg zraka</a:t>
            </a:r>
          </a:p>
          <a:p>
            <a:pPr marL="324000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kupališni turizam se razvija izgradnjom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željeznica </a:t>
            </a:r>
            <a:r>
              <a:rPr lang="hr-HR" altLang="sr-Latn-RS" sz="2200" dirty="0" smtClean="0"/>
              <a:t>i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parobrodskih linija</a:t>
            </a:r>
          </a:p>
          <a:p>
            <a:pPr marL="324000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turistička mjesta: </a:t>
            </a:r>
            <a:r>
              <a:rPr lang="hr-HR" altLang="sr-Latn-RS" sz="2200" dirty="0" smtClean="0"/>
              <a:t>Lovran, Opatija, Crikvenica, Rab, Lošinj i Krk</a:t>
            </a:r>
          </a:p>
          <a:p>
            <a:pPr marL="324000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prva vila </a:t>
            </a:r>
            <a:r>
              <a:rPr lang="hr-HR" altLang="sr-Latn-RS" sz="2200" dirty="0" smtClean="0"/>
              <a:t>– 1844. – vila </a:t>
            </a:r>
            <a:r>
              <a:rPr lang="hr-HR" altLang="sr-Latn-RS" sz="2200" dirty="0" err="1" smtClean="0"/>
              <a:t>Angiolina</a:t>
            </a:r>
            <a:r>
              <a:rPr lang="hr-HR" altLang="sr-Latn-RS" sz="2200" dirty="0" smtClean="0"/>
              <a:t> u Opatiji (danas muzej turizma)</a:t>
            </a:r>
          </a:p>
          <a:p>
            <a:pPr marL="324000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prvi hotel </a:t>
            </a:r>
            <a:r>
              <a:rPr lang="hr-HR" altLang="sr-Latn-RS" sz="2200" dirty="0" smtClean="0"/>
              <a:t>– 1884. – hotel </a:t>
            </a:r>
            <a:r>
              <a:rPr lang="hr-HR" altLang="sr-Latn-RS" sz="2200" b="1" dirty="0" smtClean="0"/>
              <a:t>Kvarner</a:t>
            </a:r>
            <a:r>
              <a:rPr lang="hr-HR" altLang="sr-Latn-RS" sz="2200" dirty="0" smtClean="0"/>
              <a:t> u Opatiji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200" dirty="0" smtClean="0"/>
              <a:t>Povijesni razvoj turizma u Hrvatskoj</a:t>
            </a:r>
          </a:p>
        </p:txBody>
      </p:sp>
      <p:pic>
        <p:nvPicPr>
          <p:cNvPr id="8" name="Picture 2" descr="http://visitopatija.com/files/img/galerija/497/640x360-4/1623646_649888305103215_7054566070699058427_n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5777" y="4149080"/>
            <a:ext cx="4536703" cy="2551896"/>
          </a:xfrm>
          <a:prstGeom prst="rect">
            <a:avLst/>
          </a:prstGeom>
          <a:noFill/>
          <a:ln w="762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images.opatija.net/zanimljivosti/000009-005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329" y="4163536"/>
            <a:ext cx="3903753" cy="253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r-ec.bstatic.com/images/hotel/840x460/941/9414898.jpg"/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3329" y="4148666"/>
            <a:ext cx="3903753" cy="2552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1792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578" y="6309320"/>
            <a:ext cx="7275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Marija Bistrica </a:t>
            </a:r>
            <a:r>
              <a:rPr lang="hr-HR" sz="2000" b="1" dirty="0">
                <a:latin typeface="+mn-lt"/>
              </a:rPr>
              <a:t>- Hrvatsko nacionalno svetište Majke Božje </a:t>
            </a:r>
            <a:r>
              <a:rPr lang="hr-HR" sz="2000" b="1" dirty="0" err="1">
                <a:latin typeface="+mn-lt"/>
              </a:rPr>
              <a:t>Bistričke</a:t>
            </a:r>
            <a:endParaRPr lang="hr-HR" sz="2000" b="1" dirty="0">
              <a:latin typeface="+mn-lt"/>
            </a:endParaRPr>
          </a:p>
        </p:txBody>
      </p:sp>
      <p:pic>
        <p:nvPicPr>
          <p:cNvPr id="6146" name="Picture 2" descr="https://www.bluesunhotels.com/EasyEdit/UserFiles/Marija_Bistrica%20(7)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552" y="150892"/>
            <a:ext cx="8179112" cy="61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0896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82453" y="3717032"/>
            <a:ext cx="1047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Ludbreg</a:t>
            </a:r>
            <a:endParaRPr lang="hr-HR" sz="2000" b="1" dirty="0">
              <a:latin typeface="+mn-lt"/>
            </a:endParaRPr>
          </a:p>
        </p:txBody>
      </p:sp>
      <p:pic>
        <p:nvPicPr>
          <p:cNvPr id="7170" name="Picture 2" descr="http://www.laudato.hr/getattachment/42f48020-5a79-40b0-92ab-3f12c34cf141/.aspx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8113" y="85725"/>
            <a:ext cx="4841743" cy="363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croatianhistory.net/glagoljica/slike/aljmas_crkv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175" y="3789040"/>
            <a:ext cx="6895291" cy="300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48264" y="6485274"/>
            <a:ext cx="906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Aljmaš</a:t>
            </a:r>
            <a:endParaRPr lang="hr-HR" sz="2000" b="1" dirty="0">
              <a:latin typeface="+mn-lt"/>
            </a:endParaRPr>
          </a:p>
        </p:txBody>
      </p:sp>
      <p:pic>
        <p:nvPicPr>
          <p:cNvPr id="7174" name="Picture 6" descr="http://mw2.google.com/mw-panoramio/photos/medium/60583343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175" y="85725"/>
            <a:ext cx="4119939" cy="317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175" y="3256679"/>
            <a:ext cx="807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Krašić</a:t>
            </a:r>
            <a:endParaRPr lang="hr-HR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2945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www.zagrebtours.com/data/img/placemark_000019_46e9e2870a542aee9ada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017" y="3645024"/>
            <a:ext cx="6889743" cy="31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mojportal.ba/slike/novosti/AAA%20SHOWBIZ/KULTURA/Spanci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88641"/>
            <a:ext cx="4464496" cy="334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37724" y="3530329"/>
            <a:ext cx="1298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r-HR" b="1" dirty="0" err="1" smtClean="0">
                <a:latin typeface="+mn-lt"/>
              </a:rPr>
              <a:t>Špancirfest</a:t>
            </a:r>
            <a:endParaRPr lang="hr-HR" b="1" dirty="0">
              <a:latin typeface="+mn-lt"/>
            </a:endParaRPr>
          </a:p>
        </p:txBody>
      </p:sp>
      <p:pic>
        <p:nvPicPr>
          <p:cNvPr id="2056" name="Picture 8" descr="http://www.idemvan.hr/content_images/header992098947995vwmyjqkbgs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4404443" cy="273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5496" y="2939258"/>
            <a:ext cx="1909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1" dirty="0" smtClean="0">
                <a:latin typeface="+mn-lt"/>
              </a:rPr>
              <a:t>Barokne večeri</a:t>
            </a:r>
            <a:endParaRPr lang="hr-HR" b="1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92280" y="6167045"/>
            <a:ext cx="1909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1" dirty="0" smtClean="0">
                <a:latin typeface="+mn-lt"/>
              </a:rPr>
              <a:t>Stari grad Varaždin</a:t>
            </a:r>
            <a:endParaRPr lang="hr-H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7553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kajkavske-popevke.hr/wp-content/uploads/2013/09/Krapina-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57497" y="71514"/>
            <a:ext cx="4667068" cy="317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fasnik.com/upload/tbl_novosti/max_8678_83657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946" y="3430740"/>
            <a:ext cx="5270766" cy="332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15686" y="6362322"/>
            <a:ext cx="2120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Samoborski fašnik</a:t>
            </a:r>
            <a:endParaRPr lang="hr-HR" sz="2000" b="1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15886" y="3250224"/>
            <a:ext cx="3635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r-HR" b="1" dirty="0" smtClean="0">
                <a:latin typeface="+mn-lt"/>
              </a:rPr>
              <a:t>Festival </a:t>
            </a:r>
            <a:r>
              <a:rPr lang="hr-HR" b="1" dirty="0">
                <a:latin typeface="+mn-lt"/>
              </a:rPr>
              <a:t>kajkavski </a:t>
            </a:r>
            <a:r>
              <a:rPr lang="hr-HR" b="1" dirty="0" err="1">
                <a:latin typeface="+mn-lt"/>
              </a:rPr>
              <a:t>popevki</a:t>
            </a:r>
            <a:r>
              <a:rPr lang="hr-HR" b="1" dirty="0">
                <a:latin typeface="+mn-lt"/>
              </a:rPr>
              <a:t> </a:t>
            </a:r>
            <a:r>
              <a:rPr lang="hr-HR" b="1" dirty="0" smtClean="0">
                <a:latin typeface="+mn-lt"/>
              </a:rPr>
              <a:t>u Krapini</a:t>
            </a:r>
            <a:endParaRPr lang="hr-HR" b="1" dirty="0">
              <a:latin typeface="+mn-lt"/>
            </a:endParaRPr>
          </a:p>
        </p:txBody>
      </p:sp>
      <p:pic>
        <p:nvPicPr>
          <p:cNvPr id="3078" name="Picture 6" descr="http://www.zagorje.com/Resource/SmartSize?url=%257e%252fCms_Data%252fContents%252fzagorjecom%252fFolders%252fSlike%252fGradoviOpcine%252fKrapina%252f%257econtents%252f2NS2LADLAWAN78XT%252fMuzej%252520krapinskog%252520pracovjeka2.jpg&amp;width=0&amp;height=600&amp;vAlign=top&amp;hAlign=left&amp;quality=9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180" y="96389"/>
            <a:ext cx="4268340" cy="284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0646" y="2915652"/>
            <a:ext cx="42520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1" dirty="0" smtClean="0">
                <a:latin typeface="+mn-lt"/>
              </a:rPr>
              <a:t>Muzej </a:t>
            </a:r>
            <a:r>
              <a:rPr lang="hr-HR" b="1" dirty="0" err="1" smtClean="0">
                <a:latin typeface="+mn-lt"/>
              </a:rPr>
              <a:t>Krapiskog</a:t>
            </a:r>
            <a:r>
              <a:rPr lang="hr-HR" b="1" dirty="0">
                <a:latin typeface="+mn-lt"/>
              </a:rPr>
              <a:t> </a:t>
            </a:r>
            <a:r>
              <a:rPr lang="hr-HR" b="1" dirty="0" smtClean="0">
                <a:latin typeface="+mn-lt"/>
              </a:rPr>
              <a:t>neandertalca u Krapini</a:t>
            </a:r>
            <a:endParaRPr lang="hr-HR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83256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68900" y="6384921"/>
            <a:ext cx="1994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err="1" smtClean="0">
                <a:latin typeface="+mn-lt"/>
              </a:rPr>
              <a:t>Đakovečki</a:t>
            </a:r>
            <a:r>
              <a:rPr lang="hr-HR" sz="2000" b="1" dirty="0" smtClean="0">
                <a:latin typeface="+mn-lt"/>
              </a:rPr>
              <a:t> vezovi</a:t>
            </a:r>
            <a:endParaRPr lang="hr-HR" sz="2000" b="1" dirty="0">
              <a:latin typeface="+mn-lt"/>
            </a:endParaRPr>
          </a:p>
        </p:txBody>
      </p:sp>
      <p:pic>
        <p:nvPicPr>
          <p:cNvPr id="4100" name="Picture 4" descr="http://smart-travel.hr/wp-content/uploads/2015/04/%C4%90akova%C4%8Dki-vezov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992" y="2632853"/>
            <a:ext cx="4568084" cy="302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glas-slavonije.hr/Slike/2012/09/20256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504" y="116632"/>
            <a:ext cx="6984776" cy="2459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7504" y="2576814"/>
            <a:ext cx="20456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err="1" smtClean="0">
                <a:latin typeface="+mn-lt"/>
              </a:rPr>
              <a:t>Đakovečka</a:t>
            </a:r>
            <a:r>
              <a:rPr lang="hr-HR" sz="2000" b="1" dirty="0" smtClean="0">
                <a:latin typeface="+mn-lt"/>
              </a:rPr>
              <a:t> ergela</a:t>
            </a:r>
            <a:endParaRPr lang="hr-HR" sz="2000" b="1" dirty="0">
              <a:latin typeface="+mn-lt"/>
            </a:endParaRPr>
          </a:p>
        </p:txBody>
      </p:sp>
      <p:pic>
        <p:nvPicPr>
          <p:cNvPr id="4098" name="Picture 2" descr="http://m.visitosijekbaranja.com/UserFiles/Image/gallery/dakovacki-vezovi-3.jp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504" y="3717032"/>
            <a:ext cx="4937919" cy="3067107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564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ttp://www.vinkovackejeseni.hr/slike/sadrzaj/2013_08_22_23_5067377_b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645" b="3119"/>
          <a:stretch/>
        </p:blipFill>
        <p:spPr bwMode="auto">
          <a:xfrm>
            <a:off x="107504" y="3443844"/>
            <a:ext cx="4968552" cy="332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184133" y="6369259"/>
            <a:ext cx="2075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latin typeface="+mn-lt"/>
              </a:rPr>
              <a:t>Vinkovačke jeseni</a:t>
            </a:r>
            <a:endParaRPr lang="hr-HR" sz="2000" b="1" dirty="0">
              <a:latin typeface="+mn-lt"/>
            </a:endParaRPr>
          </a:p>
        </p:txBody>
      </p:sp>
      <p:pic>
        <p:nvPicPr>
          <p:cNvPr id="5122" name="Picture 2" descr="http://radio.hrt.hr/data/article/070333_0b6e7e294021d239fce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00200" y="116632"/>
            <a:ext cx="7236296" cy="361814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5984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2225" y="3368374"/>
            <a:ext cx="4651898" cy="3331732"/>
            <a:chOff x="92225" y="3368374"/>
            <a:chExt cx="4651898" cy="3331732"/>
          </a:xfrm>
        </p:grpSpPr>
        <p:pic>
          <p:nvPicPr>
            <p:cNvPr id="10244" name="Picture 4" descr="http://www.fenixdtours.hr/files/foto/veliki-tabor_0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2225" y="3368374"/>
              <a:ext cx="4651898" cy="3331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92225" y="3368374"/>
              <a:ext cx="19090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b="1" dirty="0" smtClean="0">
                  <a:latin typeface="+mn-lt"/>
                </a:rPr>
                <a:t>Veliki Tabor</a:t>
              </a:r>
              <a:endParaRPr lang="hr-HR" b="1" dirty="0"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830184" y="3340904"/>
            <a:ext cx="4218565" cy="3359202"/>
            <a:chOff x="4830184" y="3340904"/>
            <a:chExt cx="4218565" cy="3359202"/>
          </a:xfrm>
        </p:grpSpPr>
        <p:pic>
          <p:nvPicPr>
            <p:cNvPr id="10242" name="Picture 2" descr="http://www.trakoscan.hr/images/slide1.jpg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830184" y="3356992"/>
              <a:ext cx="4218565" cy="3343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4832397" y="3340904"/>
              <a:ext cx="19090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+mn-lt"/>
                </a:rPr>
                <a:t>Trakošćan</a:t>
              </a:r>
              <a:endParaRPr lang="hr-HR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86914" y="96818"/>
            <a:ext cx="3249582" cy="3187711"/>
            <a:chOff x="5786914" y="96818"/>
            <a:chExt cx="3249582" cy="3187711"/>
          </a:xfrm>
        </p:grpSpPr>
        <p:pic>
          <p:nvPicPr>
            <p:cNvPr id="10246" name="Picture 6" descr="http://www.zhrmku.org.mk/images/Hrvatska/3_Sjeverna_Hrvatska/Klenovnik/Dvorac_Klenovnik_1a.jpg"/>
            <p:cNvPicPr>
              <a:picLocks noChangeAspect="1" noChangeArrowheads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786914" y="96818"/>
              <a:ext cx="3249582" cy="3187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5786914" y="2915197"/>
              <a:ext cx="19090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b="1" dirty="0" err="1" smtClean="0">
                  <a:solidFill>
                    <a:schemeClr val="bg1"/>
                  </a:solidFill>
                  <a:latin typeface="+mn-lt"/>
                </a:rPr>
                <a:t>Klenovnik</a:t>
              </a:r>
              <a:endParaRPr lang="hr-HR" b="1" dirty="0">
                <a:solidFill>
                  <a:schemeClr val="bg1"/>
                </a:solidFill>
                <a:latin typeface="+mn-l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2224" y="96818"/>
            <a:ext cx="5609329" cy="3188166"/>
            <a:chOff x="92224" y="96818"/>
            <a:chExt cx="5609329" cy="3188166"/>
          </a:xfrm>
        </p:grpSpPr>
        <p:pic>
          <p:nvPicPr>
            <p:cNvPr id="9" name="Picture 4" descr="http://landmarkings.com/images/stari_gradovi/ozalj/ozalj.jpg"/>
            <p:cNvPicPr>
              <a:picLocks noChangeAspect="1" noChangeArrowheads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50" b="-14"/>
            <a:stretch/>
          </p:blipFill>
          <p:spPr bwMode="auto">
            <a:xfrm>
              <a:off x="92224" y="96818"/>
              <a:ext cx="5609329" cy="3188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/>
            <p:cNvSpPr/>
            <p:nvPr/>
          </p:nvSpPr>
          <p:spPr>
            <a:xfrm>
              <a:off x="92225" y="100265"/>
              <a:ext cx="190903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+mn-lt"/>
                </a:rPr>
                <a:t>Ozalj</a:t>
              </a:r>
              <a:endParaRPr lang="hr-HR" b="1" dirty="0">
                <a:solidFill>
                  <a:schemeClr val="bg1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6934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kulturni-turizam.com/slike/opatijakupanje19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5429" y="1196752"/>
            <a:ext cx="8923205" cy="4539682"/>
          </a:xfrm>
          <a:prstGeom prst="rect">
            <a:avLst/>
          </a:prstGeom>
          <a:noFill/>
          <a:ln w="7620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Lječilišni turizam s početka 20. st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325781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92325" y="4208731"/>
            <a:ext cx="340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Hrvatska u brojkama – 2016. </a:t>
            </a:r>
            <a:r>
              <a:rPr lang="hr-HR" i="1" dirty="0" smtClean="0">
                <a:solidFill>
                  <a:schemeClr val="bg1"/>
                </a:solidFill>
              </a:rPr>
              <a:t>(DZS)</a:t>
            </a:r>
            <a:endParaRPr lang="hr-HR" i="1" dirty="0">
              <a:solidFill>
                <a:schemeClr val="bg1"/>
              </a:solidFill>
            </a:endParaRPr>
          </a:p>
        </p:txBody>
      </p:sp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-36512" y="573394"/>
            <a:ext cx="9230272" cy="6023958"/>
          </a:xfrm>
        </p:spPr>
        <p:txBody>
          <a:bodyPr>
            <a:noAutofit/>
          </a:bodyPr>
          <a:lstStyle/>
          <a:p>
            <a:pPr marL="324000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između dva svjetska rata</a:t>
            </a:r>
          </a:p>
          <a:p>
            <a:pPr marL="724050" lvl="1" indent="-288000">
              <a:spcBef>
                <a:spcPts val="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nakon 1. </a:t>
            </a:r>
            <a:r>
              <a:rPr lang="hr-HR" altLang="sr-Latn-RS" sz="2200" dirty="0" err="1" smtClean="0"/>
              <a:t>svj</a:t>
            </a:r>
            <a:r>
              <a:rPr lang="hr-HR" altLang="sr-Latn-RS" sz="2200" dirty="0" smtClean="0"/>
              <a:t>. rata turistički promet raste</a:t>
            </a:r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počinju se graditi brojni hoteli, poboljšavaju se ceste i željezničke pruge</a:t>
            </a:r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posjetitelji uglavnom iz bogatijih slojeva</a:t>
            </a:r>
          </a:p>
          <a:p>
            <a:pPr marL="1124100" lvl="2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najčešći gosti: Česi, Slovaci, Talijani, Mađari, Austrijanci, Nijemci i Englezi</a:t>
            </a:r>
          </a:p>
          <a:p>
            <a:pPr marL="324000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za vrijeme 2. </a:t>
            </a:r>
            <a:r>
              <a:rPr lang="hr-HR" altLang="sr-Latn-RS" sz="2200" dirty="0" err="1" smtClean="0"/>
              <a:t>svj</a:t>
            </a:r>
            <a:r>
              <a:rPr lang="hr-HR" altLang="sr-Latn-RS" sz="2200" dirty="0" smtClean="0"/>
              <a:t>. rata uništeni su brojni ugostiteljski objekti – oko 20% ih je ostalo u funkciji</a:t>
            </a:r>
          </a:p>
          <a:p>
            <a:pPr marL="324000" indent="-28800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od 1965. do 1988. – veliki uspon hrvatskog turizma -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era masovnog turizma</a:t>
            </a:r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grade se brojni </a:t>
            </a:r>
            <a:r>
              <a:rPr lang="hr-HR" altLang="sr-Latn-RS" sz="2200" dirty="0" err="1" smtClean="0"/>
              <a:t>ug</a:t>
            </a:r>
            <a:r>
              <a:rPr lang="hr-HR" altLang="sr-Latn-RS" sz="2200" dirty="0" smtClean="0"/>
              <a:t>. objekti i smještajni kapaciteti na Jadranu</a:t>
            </a:r>
          </a:p>
          <a:p>
            <a:pPr marL="324000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Hrvatska je ostvarivala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više od 75%</a:t>
            </a:r>
            <a:r>
              <a:rPr lang="hr-HR" altLang="sr-Latn-RS" sz="2200" b="1" dirty="0" smtClean="0"/>
              <a:t> ukupnog turističkog prometa Jugoslavije</a:t>
            </a:r>
          </a:p>
          <a:p>
            <a:pPr marL="324000" indent="-288000">
              <a:spcBef>
                <a:spcPts val="1800"/>
              </a:spcBef>
              <a:buFont typeface="Calibri" panose="020F0502020204030204" pitchFamily="34" charset="0"/>
              <a:buChar char="‒"/>
            </a:pPr>
            <a:r>
              <a:rPr lang="hr-HR" altLang="sr-Latn-RS" sz="2400" b="1" dirty="0" smtClean="0">
                <a:solidFill>
                  <a:srgbClr val="FF0000"/>
                </a:solidFill>
              </a:rPr>
              <a:t>masovni turizam</a:t>
            </a:r>
          </a:p>
          <a:p>
            <a:pPr marL="724050" lvl="1" indent="-288000">
              <a:spcBef>
                <a:spcPts val="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cilja se na masovnost gostiju a ne na kvalitetu ponude</a:t>
            </a:r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kvaliteta</a:t>
            </a:r>
            <a:r>
              <a:rPr lang="hr-HR" altLang="sr-Latn-RS" sz="22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200" dirty="0" smtClean="0"/>
              <a:t>turističke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usluge</a:t>
            </a:r>
            <a:r>
              <a:rPr lang="hr-HR" altLang="sr-Latn-RS" sz="22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200" dirty="0" smtClean="0"/>
              <a:t>je bila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uglavnom niska</a:t>
            </a:r>
            <a:r>
              <a:rPr lang="hr-HR" altLang="sr-Latn-RS" sz="22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200" dirty="0" smtClean="0"/>
              <a:t>– sunce i more</a:t>
            </a:r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Hrvatska –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jeftino turističko odredište s naglaskom na kupališni turizam</a:t>
            </a:r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najbrojniji turisti iz Njemačke, Austrije i Italije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200" dirty="0" smtClean="0"/>
              <a:t>Povijesni razvoj turizma u Hrvatskoj</a:t>
            </a:r>
          </a:p>
        </p:txBody>
      </p:sp>
    </p:spTree>
    <p:extLst>
      <p:ext uri="{BB962C8B-B14F-4D97-AF65-F5344CB8AC3E}">
        <p14:creationId xmlns:p14="http://schemas.microsoft.com/office/powerpoint/2010/main" val="7190213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92325" y="4208731"/>
            <a:ext cx="340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</a:rPr>
              <a:t>Hrvatska u brojkama – 2016. </a:t>
            </a:r>
            <a:r>
              <a:rPr lang="hr-HR" i="1" dirty="0" smtClean="0">
                <a:solidFill>
                  <a:schemeClr val="bg1"/>
                </a:solidFill>
              </a:rPr>
              <a:t>(DZS)</a:t>
            </a:r>
            <a:endParaRPr lang="hr-HR" i="1" dirty="0">
              <a:solidFill>
                <a:schemeClr val="bg1"/>
              </a:solidFill>
            </a:endParaRP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200" dirty="0" smtClean="0"/>
              <a:t>Broj postelja u Hrvatskoj od 1967. do 1985. g</a:t>
            </a: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116212"/>
              </p:ext>
            </p:extLst>
          </p:nvPr>
        </p:nvGraphicFramePr>
        <p:xfrm>
          <a:off x="179512" y="1124744"/>
          <a:ext cx="8713167" cy="5416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Freeform 10"/>
          <p:cNvSpPr/>
          <p:nvPr/>
        </p:nvSpPr>
        <p:spPr>
          <a:xfrm>
            <a:off x="614430" y="1696619"/>
            <a:ext cx="7820139" cy="2568172"/>
          </a:xfrm>
          <a:custGeom>
            <a:avLst/>
            <a:gdLst>
              <a:gd name="connsiteX0" fmla="*/ 0 w 7742712"/>
              <a:gd name="connsiteY0" fmla="*/ 2517569 h 2517569"/>
              <a:gd name="connsiteX1" fmla="*/ 807522 w 7742712"/>
              <a:gd name="connsiteY1" fmla="*/ 2434442 h 2517569"/>
              <a:gd name="connsiteX2" fmla="*/ 1579418 w 7742712"/>
              <a:gd name="connsiteY2" fmla="*/ 2196935 h 2517569"/>
              <a:gd name="connsiteX3" fmla="*/ 2351314 w 7742712"/>
              <a:gd name="connsiteY3" fmla="*/ 1995055 h 2517569"/>
              <a:gd name="connsiteX4" fmla="*/ 3135086 w 7742712"/>
              <a:gd name="connsiteY4" fmla="*/ 1686297 h 2517569"/>
              <a:gd name="connsiteX5" fmla="*/ 3871356 w 7742712"/>
              <a:gd name="connsiteY5" fmla="*/ 1543793 h 2517569"/>
              <a:gd name="connsiteX6" fmla="*/ 4643252 w 7742712"/>
              <a:gd name="connsiteY6" fmla="*/ 1425039 h 2517569"/>
              <a:gd name="connsiteX7" fmla="*/ 5391397 w 7742712"/>
              <a:gd name="connsiteY7" fmla="*/ 1365663 h 2517569"/>
              <a:gd name="connsiteX8" fmla="*/ 6187044 w 7742712"/>
              <a:gd name="connsiteY8" fmla="*/ 1116281 h 2517569"/>
              <a:gd name="connsiteX9" fmla="*/ 6935189 w 7742712"/>
              <a:gd name="connsiteY9" fmla="*/ 712520 h 2517569"/>
              <a:gd name="connsiteX10" fmla="*/ 7742712 w 7742712"/>
              <a:gd name="connsiteY10" fmla="*/ 0 h 2517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42712" h="2517569">
                <a:moveTo>
                  <a:pt x="0" y="2517569"/>
                </a:moveTo>
                <a:cubicBezTo>
                  <a:pt x="272143" y="2502725"/>
                  <a:pt x="544286" y="2487881"/>
                  <a:pt x="807522" y="2434442"/>
                </a:cubicBezTo>
                <a:cubicBezTo>
                  <a:pt x="1070758" y="2381003"/>
                  <a:pt x="1322119" y="2270166"/>
                  <a:pt x="1579418" y="2196935"/>
                </a:cubicBezTo>
                <a:cubicBezTo>
                  <a:pt x="1836717" y="2123704"/>
                  <a:pt x="2092036" y="2080161"/>
                  <a:pt x="2351314" y="1995055"/>
                </a:cubicBezTo>
                <a:cubicBezTo>
                  <a:pt x="2610592" y="1909949"/>
                  <a:pt x="2881746" y="1761507"/>
                  <a:pt x="3135086" y="1686297"/>
                </a:cubicBezTo>
                <a:cubicBezTo>
                  <a:pt x="3388426" y="1611087"/>
                  <a:pt x="3619995" y="1587336"/>
                  <a:pt x="3871356" y="1543793"/>
                </a:cubicBezTo>
                <a:cubicBezTo>
                  <a:pt x="4122717" y="1500250"/>
                  <a:pt x="4389912" y="1454727"/>
                  <a:pt x="4643252" y="1425039"/>
                </a:cubicBezTo>
                <a:cubicBezTo>
                  <a:pt x="4896592" y="1395351"/>
                  <a:pt x="5134098" y="1417123"/>
                  <a:pt x="5391397" y="1365663"/>
                </a:cubicBezTo>
                <a:cubicBezTo>
                  <a:pt x="5648696" y="1314203"/>
                  <a:pt x="5929745" y="1225138"/>
                  <a:pt x="6187044" y="1116281"/>
                </a:cubicBezTo>
                <a:cubicBezTo>
                  <a:pt x="6444343" y="1007424"/>
                  <a:pt x="6675911" y="898567"/>
                  <a:pt x="6935189" y="712520"/>
                </a:cubicBezTo>
                <a:cubicBezTo>
                  <a:pt x="7194467" y="526473"/>
                  <a:pt x="7468589" y="263236"/>
                  <a:pt x="7742712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44" y="1988840"/>
            <a:ext cx="1184962" cy="118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7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883938"/>
              </p:ext>
            </p:extLst>
          </p:nvPr>
        </p:nvGraphicFramePr>
        <p:xfrm>
          <a:off x="0" y="1741371"/>
          <a:ext cx="9144000" cy="4999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195" name="Rezervirano mjesto teksta 3"/>
          <p:cNvSpPr>
            <a:spLocks noGrp="1"/>
          </p:cNvSpPr>
          <p:nvPr>
            <p:ph idx="1"/>
          </p:nvPr>
        </p:nvSpPr>
        <p:spPr>
          <a:xfrm>
            <a:off x="22248" y="573394"/>
            <a:ext cx="9086256" cy="6023958"/>
          </a:xfrm>
        </p:spPr>
        <p:txBody>
          <a:bodyPr>
            <a:noAutofit/>
          </a:bodyPr>
          <a:lstStyle/>
          <a:p>
            <a:pPr marL="324000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za vrijeme velikosrpske agresije na Hrvatsku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turizam zamire </a:t>
            </a:r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20% dolazaka i 15% noćenja iz predratnog razdoblja</a:t>
            </a:r>
          </a:p>
          <a:p>
            <a:pPr marL="724050" lvl="1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brojni turistički objekti uništeni ili oštećeni</a:t>
            </a:r>
          </a:p>
          <a:p>
            <a:pPr marL="324000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oporavak turizma od 1996. </a:t>
            </a:r>
            <a:r>
              <a:rPr lang="hr-HR" altLang="sr-Latn-RS" sz="2200" dirty="0" smtClean="0"/>
              <a:t>i sve do danas bilježimo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rast turističkog prometa</a:t>
            </a:r>
            <a:r>
              <a:rPr lang="hr-HR" altLang="sr-Latn-RS" sz="2200" dirty="0" smtClean="0"/>
              <a:t> (broj dolazaka, broj noćenja i visina prihoda od turizma)</a:t>
            </a:r>
          </a:p>
          <a:p>
            <a:pPr marL="324000" indent="-288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godišnja stopa rasta </a:t>
            </a:r>
            <a:r>
              <a:rPr lang="hr-HR" altLang="sr-Latn-RS" sz="2200" dirty="0" smtClean="0"/>
              <a:t>turističkih kretanja – </a:t>
            </a:r>
            <a:r>
              <a:rPr lang="hr-HR" altLang="sr-Latn-RS" sz="2200" b="1" dirty="0" smtClean="0">
                <a:solidFill>
                  <a:srgbClr val="FF0000"/>
                </a:solidFill>
              </a:rPr>
              <a:t>oko 9%</a:t>
            </a:r>
          </a:p>
        </p:txBody>
      </p:sp>
      <p:sp>
        <p:nvSpPr>
          <p:cNvPr id="8194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z="3200" dirty="0" smtClean="0"/>
              <a:t>Povijesni razvoj turizma u Hrvatskoj</a:t>
            </a:r>
          </a:p>
        </p:txBody>
      </p:sp>
      <p:sp>
        <p:nvSpPr>
          <p:cNvPr id="2" name="Freeform 1"/>
          <p:cNvSpPr/>
          <p:nvPr/>
        </p:nvSpPr>
        <p:spPr>
          <a:xfrm>
            <a:off x="380010" y="2541319"/>
            <a:ext cx="8383980" cy="2553195"/>
          </a:xfrm>
          <a:custGeom>
            <a:avLst/>
            <a:gdLst>
              <a:gd name="connsiteX0" fmla="*/ 0 w 8383980"/>
              <a:gd name="connsiteY0" fmla="*/ 2553195 h 2553195"/>
              <a:gd name="connsiteX1" fmla="*/ 570016 w 8383980"/>
              <a:gd name="connsiteY1" fmla="*/ 2470068 h 2553195"/>
              <a:gd name="connsiteX2" fmla="*/ 1045029 w 8383980"/>
              <a:gd name="connsiteY2" fmla="*/ 2327564 h 2553195"/>
              <a:gd name="connsiteX3" fmla="*/ 1591294 w 8383980"/>
              <a:gd name="connsiteY3" fmla="*/ 2196936 h 2553195"/>
              <a:gd name="connsiteX4" fmla="*/ 2125684 w 8383980"/>
              <a:gd name="connsiteY4" fmla="*/ 1959429 h 2553195"/>
              <a:gd name="connsiteX5" fmla="*/ 2636322 w 8383980"/>
              <a:gd name="connsiteY5" fmla="*/ 1876302 h 2553195"/>
              <a:gd name="connsiteX6" fmla="*/ 3158837 w 8383980"/>
              <a:gd name="connsiteY6" fmla="*/ 1769424 h 2553195"/>
              <a:gd name="connsiteX7" fmla="*/ 3669476 w 8383980"/>
              <a:gd name="connsiteY7" fmla="*/ 1745673 h 2553195"/>
              <a:gd name="connsiteX8" fmla="*/ 4191990 w 8383980"/>
              <a:gd name="connsiteY8" fmla="*/ 1531917 h 2553195"/>
              <a:gd name="connsiteX9" fmla="*/ 4702629 w 8383980"/>
              <a:gd name="connsiteY9" fmla="*/ 1258785 h 2553195"/>
              <a:gd name="connsiteX10" fmla="*/ 5237019 w 8383980"/>
              <a:gd name="connsiteY10" fmla="*/ 771897 h 2553195"/>
              <a:gd name="connsiteX11" fmla="*/ 5759533 w 8383980"/>
              <a:gd name="connsiteY11" fmla="*/ 629393 h 2553195"/>
              <a:gd name="connsiteX12" fmla="*/ 6258296 w 8383980"/>
              <a:gd name="connsiteY12" fmla="*/ 1591294 h 2553195"/>
              <a:gd name="connsiteX13" fmla="*/ 6792686 w 8383980"/>
              <a:gd name="connsiteY13" fmla="*/ 1187533 h 2553195"/>
              <a:gd name="connsiteX14" fmla="*/ 7279574 w 8383980"/>
              <a:gd name="connsiteY14" fmla="*/ 451263 h 2553195"/>
              <a:gd name="connsiteX15" fmla="*/ 7885216 w 8383980"/>
              <a:gd name="connsiteY15" fmla="*/ 451263 h 2553195"/>
              <a:gd name="connsiteX16" fmla="*/ 8383980 w 8383980"/>
              <a:gd name="connsiteY16" fmla="*/ 0 h 255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8383980" h="2553195">
                <a:moveTo>
                  <a:pt x="0" y="2553195"/>
                </a:moveTo>
                <a:cubicBezTo>
                  <a:pt x="197922" y="2530434"/>
                  <a:pt x="395845" y="2507673"/>
                  <a:pt x="570016" y="2470068"/>
                </a:cubicBezTo>
                <a:cubicBezTo>
                  <a:pt x="744188" y="2432463"/>
                  <a:pt x="874816" y="2373086"/>
                  <a:pt x="1045029" y="2327564"/>
                </a:cubicBezTo>
                <a:cubicBezTo>
                  <a:pt x="1215242" y="2282042"/>
                  <a:pt x="1411185" y="2258292"/>
                  <a:pt x="1591294" y="2196936"/>
                </a:cubicBezTo>
                <a:cubicBezTo>
                  <a:pt x="1771403" y="2135580"/>
                  <a:pt x="1951513" y="2012868"/>
                  <a:pt x="2125684" y="1959429"/>
                </a:cubicBezTo>
                <a:cubicBezTo>
                  <a:pt x="2299855" y="1905990"/>
                  <a:pt x="2464130" y="1907969"/>
                  <a:pt x="2636322" y="1876302"/>
                </a:cubicBezTo>
                <a:cubicBezTo>
                  <a:pt x="2808514" y="1844635"/>
                  <a:pt x="2986645" y="1791195"/>
                  <a:pt x="3158837" y="1769424"/>
                </a:cubicBezTo>
                <a:cubicBezTo>
                  <a:pt x="3331029" y="1747653"/>
                  <a:pt x="3497284" y="1785257"/>
                  <a:pt x="3669476" y="1745673"/>
                </a:cubicBezTo>
                <a:cubicBezTo>
                  <a:pt x="3841668" y="1706088"/>
                  <a:pt x="4019798" y="1613065"/>
                  <a:pt x="4191990" y="1531917"/>
                </a:cubicBezTo>
                <a:cubicBezTo>
                  <a:pt x="4364182" y="1450769"/>
                  <a:pt x="4528457" y="1385455"/>
                  <a:pt x="4702629" y="1258785"/>
                </a:cubicBezTo>
                <a:cubicBezTo>
                  <a:pt x="4876801" y="1132115"/>
                  <a:pt x="5060869" y="876796"/>
                  <a:pt x="5237019" y="771897"/>
                </a:cubicBezTo>
                <a:cubicBezTo>
                  <a:pt x="5413169" y="666998"/>
                  <a:pt x="5589320" y="492827"/>
                  <a:pt x="5759533" y="629393"/>
                </a:cubicBezTo>
                <a:cubicBezTo>
                  <a:pt x="5929746" y="765959"/>
                  <a:pt x="6086104" y="1498271"/>
                  <a:pt x="6258296" y="1591294"/>
                </a:cubicBezTo>
                <a:cubicBezTo>
                  <a:pt x="6430488" y="1684317"/>
                  <a:pt x="6622473" y="1377538"/>
                  <a:pt x="6792686" y="1187533"/>
                </a:cubicBezTo>
                <a:cubicBezTo>
                  <a:pt x="6962899" y="997528"/>
                  <a:pt x="7097486" y="573975"/>
                  <a:pt x="7279574" y="451263"/>
                </a:cubicBezTo>
                <a:cubicBezTo>
                  <a:pt x="7461662" y="328551"/>
                  <a:pt x="7701148" y="526473"/>
                  <a:pt x="7885216" y="451263"/>
                </a:cubicBezTo>
                <a:cubicBezTo>
                  <a:pt x="8069284" y="376053"/>
                  <a:pt x="8226632" y="188026"/>
                  <a:pt x="8383980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/>
          <p:cNvSpPr/>
          <p:nvPr/>
        </p:nvSpPr>
        <p:spPr>
          <a:xfrm>
            <a:off x="5836719" y="2541319"/>
            <a:ext cx="2126574" cy="4200049"/>
          </a:xfrm>
          <a:prstGeom prst="rect">
            <a:avLst/>
          </a:prstGeom>
          <a:noFill/>
          <a:ln w="57150">
            <a:solidFill>
              <a:srgbClr val="FF4F4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939" y="3328262"/>
            <a:ext cx="979307" cy="97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75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8195" grpId="0" uiExpand="1" build="p"/>
      <p:bldP spid="2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5370" y="17659"/>
            <a:ext cx="8504224" cy="225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2947" y="2492896"/>
            <a:ext cx="8685543" cy="2270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Freeform 49"/>
          <p:cNvSpPr/>
          <p:nvPr/>
        </p:nvSpPr>
        <p:spPr>
          <a:xfrm>
            <a:off x="1330036" y="363426"/>
            <a:ext cx="7058388" cy="1271735"/>
          </a:xfrm>
          <a:custGeom>
            <a:avLst/>
            <a:gdLst>
              <a:gd name="connsiteX0" fmla="*/ 0 w 7220198"/>
              <a:gd name="connsiteY0" fmla="*/ 665019 h 1271735"/>
              <a:gd name="connsiteX1" fmla="*/ 1045029 w 7220198"/>
              <a:gd name="connsiteY1" fmla="*/ 451263 h 1271735"/>
              <a:gd name="connsiteX2" fmla="*/ 2066307 w 7220198"/>
              <a:gd name="connsiteY2" fmla="*/ 641268 h 1271735"/>
              <a:gd name="connsiteX3" fmla="*/ 3099460 w 7220198"/>
              <a:gd name="connsiteY3" fmla="*/ 1270660 h 1271735"/>
              <a:gd name="connsiteX4" fmla="*/ 4156364 w 7220198"/>
              <a:gd name="connsiteY4" fmla="*/ 783772 h 1271735"/>
              <a:gd name="connsiteX5" fmla="*/ 5142016 w 7220198"/>
              <a:gd name="connsiteY5" fmla="*/ 463138 h 1271735"/>
              <a:gd name="connsiteX6" fmla="*/ 6175169 w 7220198"/>
              <a:gd name="connsiteY6" fmla="*/ 415637 h 1271735"/>
              <a:gd name="connsiteX7" fmla="*/ 7220198 w 7220198"/>
              <a:gd name="connsiteY7" fmla="*/ 0 h 1271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0198" h="1271735">
                <a:moveTo>
                  <a:pt x="0" y="665019"/>
                </a:moveTo>
                <a:cubicBezTo>
                  <a:pt x="350322" y="560120"/>
                  <a:pt x="700645" y="455221"/>
                  <a:pt x="1045029" y="451263"/>
                </a:cubicBezTo>
                <a:cubicBezTo>
                  <a:pt x="1389413" y="447305"/>
                  <a:pt x="1723902" y="504702"/>
                  <a:pt x="2066307" y="641268"/>
                </a:cubicBezTo>
                <a:cubicBezTo>
                  <a:pt x="2408712" y="777834"/>
                  <a:pt x="2751117" y="1246909"/>
                  <a:pt x="3099460" y="1270660"/>
                </a:cubicBezTo>
                <a:cubicBezTo>
                  <a:pt x="3447803" y="1294411"/>
                  <a:pt x="3815938" y="918359"/>
                  <a:pt x="4156364" y="783772"/>
                </a:cubicBezTo>
                <a:cubicBezTo>
                  <a:pt x="4496790" y="649185"/>
                  <a:pt x="4805549" y="524494"/>
                  <a:pt x="5142016" y="463138"/>
                </a:cubicBezTo>
                <a:cubicBezTo>
                  <a:pt x="5478483" y="401782"/>
                  <a:pt x="5828805" y="492827"/>
                  <a:pt x="6175169" y="415637"/>
                </a:cubicBezTo>
                <a:cubicBezTo>
                  <a:pt x="6521533" y="338447"/>
                  <a:pt x="6870865" y="169223"/>
                  <a:pt x="7220198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1" name="Freeform 50"/>
          <p:cNvSpPr/>
          <p:nvPr/>
        </p:nvSpPr>
        <p:spPr>
          <a:xfrm>
            <a:off x="1721922" y="2723729"/>
            <a:ext cx="6666502" cy="1226330"/>
          </a:xfrm>
          <a:custGeom>
            <a:avLst/>
            <a:gdLst>
              <a:gd name="connsiteX0" fmla="*/ 0 w 6828312"/>
              <a:gd name="connsiteY0" fmla="*/ 391885 h 1226330"/>
              <a:gd name="connsiteX1" fmla="*/ 997527 w 6828312"/>
              <a:gd name="connsiteY1" fmla="*/ 83127 h 1226330"/>
              <a:gd name="connsiteX2" fmla="*/ 1935678 w 6828312"/>
              <a:gd name="connsiteY2" fmla="*/ 403761 h 1226330"/>
              <a:gd name="connsiteX3" fmla="*/ 2909455 w 6828312"/>
              <a:gd name="connsiteY3" fmla="*/ 1223158 h 1226330"/>
              <a:gd name="connsiteX4" fmla="*/ 3883231 w 6828312"/>
              <a:gd name="connsiteY4" fmla="*/ 676893 h 1226330"/>
              <a:gd name="connsiteX5" fmla="*/ 4857008 w 6828312"/>
              <a:gd name="connsiteY5" fmla="*/ 415636 h 1226330"/>
              <a:gd name="connsiteX6" fmla="*/ 5830784 w 6828312"/>
              <a:gd name="connsiteY6" fmla="*/ 308758 h 1226330"/>
              <a:gd name="connsiteX7" fmla="*/ 6828312 w 6828312"/>
              <a:gd name="connsiteY7" fmla="*/ 0 h 122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28312" h="1226330">
                <a:moveTo>
                  <a:pt x="0" y="391885"/>
                </a:moveTo>
                <a:cubicBezTo>
                  <a:pt x="337457" y="236516"/>
                  <a:pt x="674914" y="81148"/>
                  <a:pt x="997527" y="83127"/>
                </a:cubicBezTo>
                <a:cubicBezTo>
                  <a:pt x="1320140" y="85106"/>
                  <a:pt x="1617023" y="213756"/>
                  <a:pt x="1935678" y="403761"/>
                </a:cubicBezTo>
                <a:cubicBezTo>
                  <a:pt x="2254333" y="593766"/>
                  <a:pt x="2584863" y="1177636"/>
                  <a:pt x="2909455" y="1223158"/>
                </a:cubicBezTo>
                <a:cubicBezTo>
                  <a:pt x="3234047" y="1268680"/>
                  <a:pt x="3558639" y="811480"/>
                  <a:pt x="3883231" y="676893"/>
                </a:cubicBezTo>
                <a:cubicBezTo>
                  <a:pt x="4207823" y="542306"/>
                  <a:pt x="4532416" y="476992"/>
                  <a:pt x="4857008" y="415636"/>
                </a:cubicBezTo>
                <a:cubicBezTo>
                  <a:pt x="5181600" y="354280"/>
                  <a:pt x="5502233" y="378031"/>
                  <a:pt x="5830784" y="308758"/>
                </a:cubicBezTo>
                <a:cubicBezTo>
                  <a:pt x="6159335" y="239485"/>
                  <a:pt x="6493823" y="119742"/>
                  <a:pt x="6828312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1908" y="4714503"/>
            <a:ext cx="8494588" cy="2106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3685522" y="4797152"/>
            <a:ext cx="2139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BROJ POSTELJA</a:t>
            </a:r>
            <a:endParaRPr lang="hr-H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491880" y="2535287"/>
            <a:ext cx="2526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NOĆENJA TURISTA</a:t>
            </a:r>
            <a:endParaRPr lang="hr-H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41413" y="230000"/>
            <a:ext cx="242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DOLASCI TURISTA</a:t>
            </a:r>
            <a:endParaRPr lang="hr-H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1840675" y="5094514"/>
            <a:ext cx="6650182" cy="540692"/>
          </a:xfrm>
          <a:custGeom>
            <a:avLst/>
            <a:gdLst>
              <a:gd name="connsiteX0" fmla="*/ 0 w 6650182"/>
              <a:gd name="connsiteY0" fmla="*/ 427512 h 540692"/>
              <a:gd name="connsiteX1" fmla="*/ 985652 w 6650182"/>
              <a:gd name="connsiteY1" fmla="*/ 249382 h 540692"/>
              <a:gd name="connsiteX2" fmla="*/ 1923803 w 6650182"/>
              <a:gd name="connsiteY2" fmla="*/ 190005 h 540692"/>
              <a:gd name="connsiteX3" fmla="*/ 2826328 w 6650182"/>
              <a:gd name="connsiteY3" fmla="*/ 534390 h 540692"/>
              <a:gd name="connsiteX4" fmla="*/ 3811980 w 6650182"/>
              <a:gd name="connsiteY4" fmla="*/ 391886 h 540692"/>
              <a:gd name="connsiteX5" fmla="*/ 4762006 w 6650182"/>
              <a:gd name="connsiteY5" fmla="*/ 130629 h 540692"/>
              <a:gd name="connsiteX6" fmla="*/ 5688281 w 6650182"/>
              <a:gd name="connsiteY6" fmla="*/ 154380 h 540692"/>
              <a:gd name="connsiteX7" fmla="*/ 6650182 w 6650182"/>
              <a:gd name="connsiteY7" fmla="*/ 0 h 5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0182" h="540692">
                <a:moveTo>
                  <a:pt x="0" y="427512"/>
                </a:moveTo>
                <a:cubicBezTo>
                  <a:pt x="332509" y="358239"/>
                  <a:pt x="665018" y="288966"/>
                  <a:pt x="985652" y="249382"/>
                </a:cubicBezTo>
                <a:cubicBezTo>
                  <a:pt x="1306286" y="209798"/>
                  <a:pt x="1617024" y="142504"/>
                  <a:pt x="1923803" y="190005"/>
                </a:cubicBezTo>
                <a:cubicBezTo>
                  <a:pt x="2230582" y="237506"/>
                  <a:pt x="2511632" y="500743"/>
                  <a:pt x="2826328" y="534390"/>
                </a:cubicBezTo>
                <a:cubicBezTo>
                  <a:pt x="3141024" y="568037"/>
                  <a:pt x="3489367" y="459179"/>
                  <a:pt x="3811980" y="391886"/>
                </a:cubicBezTo>
                <a:cubicBezTo>
                  <a:pt x="4134593" y="324593"/>
                  <a:pt x="4449289" y="170213"/>
                  <a:pt x="4762006" y="130629"/>
                </a:cubicBezTo>
                <a:cubicBezTo>
                  <a:pt x="5074723" y="91045"/>
                  <a:pt x="5373585" y="176152"/>
                  <a:pt x="5688281" y="154380"/>
                </a:cubicBezTo>
                <a:cubicBezTo>
                  <a:pt x="6002977" y="132608"/>
                  <a:pt x="6326579" y="66304"/>
                  <a:pt x="6650182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4" name="Rectangle 53"/>
          <p:cNvSpPr/>
          <p:nvPr/>
        </p:nvSpPr>
        <p:spPr>
          <a:xfrm rot="16200000">
            <a:off x="7640175" y="3180254"/>
            <a:ext cx="1370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78,5 </a:t>
            </a:r>
            <a:r>
              <a:rPr lang="hr-H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mil.</a:t>
            </a:r>
          </a:p>
        </p:txBody>
      </p:sp>
      <p:sp>
        <p:nvSpPr>
          <p:cNvPr id="57" name="Rectangle 56"/>
          <p:cNvSpPr/>
          <p:nvPr/>
        </p:nvSpPr>
        <p:spPr>
          <a:xfrm rot="16200000">
            <a:off x="7654602" y="851909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14,1</a:t>
            </a:r>
            <a:r>
              <a:rPr lang="hr-H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</a:t>
            </a:r>
            <a:r>
              <a:rPr lang="hr-H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hr-H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Rectangle 63"/>
          <p:cNvSpPr/>
          <p:nvPr/>
        </p:nvSpPr>
        <p:spPr>
          <a:xfrm rot="16200000">
            <a:off x="7805413" y="5451873"/>
            <a:ext cx="1370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1,03 </a:t>
            </a:r>
            <a:r>
              <a:rPr lang="hr-HR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</a:t>
            </a:r>
            <a:r>
              <a:rPr lang="hr-H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222947" y="2276872"/>
            <a:ext cx="881354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22947" y="4652378"/>
            <a:ext cx="881354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271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4" grpId="0"/>
      <p:bldP spid="57" grpId="0"/>
      <p:bldP spid="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600" dirty="0" smtClean="0"/>
              <a:t>Turistički promet</a:t>
            </a:r>
            <a:endParaRPr lang="hr-HR" sz="36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7504" y="908720"/>
            <a:ext cx="8772015" cy="525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-108520" y="1870093"/>
            <a:ext cx="496855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36000" rtlCol="0" anchor="ctr">
            <a:spAutoFit/>
          </a:bodyPr>
          <a:lstStyle/>
          <a:p>
            <a:pPr marL="216000"/>
            <a:r>
              <a:rPr lang="hr-HR" sz="2000" dirty="0" smtClean="0"/>
              <a:t>2015. </a:t>
            </a:r>
            <a:r>
              <a:rPr lang="hr-HR" sz="2000" b="1" dirty="0" smtClean="0"/>
              <a:t>– </a:t>
            </a:r>
            <a:r>
              <a:rPr lang="hr-HR" sz="2000" b="1" dirty="0" smtClean="0">
                <a:solidFill>
                  <a:srgbClr val="FF0000"/>
                </a:solidFill>
              </a:rPr>
              <a:t>78,57 </a:t>
            </a:r>
            <a:r>
              <a:rPr lang="hr-HR" sz="2000" dirty="0" smtClean="0"/>
              <a:t>mil. noćenja – </a:t>
            </a:r>
            <a:r>
              <a:rPr lang="hr-HR" sz="2000" b="1" dirty="0" smtClean="0">
                <a:solidFill>
                  <a:srgbClr val="FF0000"/>
                </a:solidFill>
              </a:rPr>
              <a:t>14,1</a:t>
            </a:r>
            <a:r>
              <a:rPr lang="hr-HR" sz="2000" dirty="0" smtClean="0"/>
              <a:t> mil. gostiju</a:t>
            </a:r>
            <a:endParaRPr lang="hr-HR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-108520" y="1391482"/>
            <a:ext cx="489654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36000" rtlCol="0" anchor="ctr">
            <a:spAutoFit/>
          </a:bodyPr>
          <a:lstStyle/>
          <a:p>
            <a:pPr marL="216000"/>
            <a:r>
              <a:rPr lang="hr-HR" sz="2000" dirty="0" smtClean="0"/>
              <a:t>2014. </a:t>
            </a:r>
            <a:r>
              <a:rPr lang="hr-HR" sz="2000" b="1" dirty="0" smtClean="0"/>
              <a:t>– </a:t>
            </a:r>
            <a:r>
              <a:rPr lang="hr-HR" sz="2000" b="1" dirty="0" smtClean="0">
                <a:solidFill>
                  <a:srgbClr val="FF0000"/>
                </a:solidFill>
              </a:rPr>
              <a:t>71,5 </a:t>
            </a:r>
            <a:r>
              <a:rPr lang="hr-HR" sz="2000" dirty="0" smtClean="0"/>
              <a:t>mil. noćenja – </a:t>
            </a:r>
            <a:r>
              <a:rPr lang="hr-HR" sz="2000" b="1" dirty="0" smtClean="0">
                <a:solidFill>
                  <a:srgbClr val="FF0000"/>
                </a:solidFill>
              </a:rPr>
              <a:t>12,7</a:t>
            </a:r>
            <a:r>
              <a:rPr lang="hr-HR" sz="2000" dirty="0" smtClean="0"/>
              <a:t> mil. gostiju</a:t>
            </a:r>
            <a:endParaRPr lang="hr-H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-91576" y="2348703"/>
            <a:ext cx="466357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Ins="36000" rtlCol="0" anchor="ctr">
            <a:spAutoFit/>
          </a:bodyPr>
          <a:lstStyle/>
          <a:p>
            <a:pPr marL="216000"/>
            <a:r>
              <a:rPr lang="hr-HR" sz="2000" dirty="0" smtClean="0"/>
              <a:t>oko</a:t>
            </a:r>
            <a:r>
              <a:rPr lang="hr-HR" sz="2000" b="1" dirty="0" smtClean="0"/>
              <a:t> </a:t>
            </a:r>
            <a:r>
              <a:rPr lang="hr-HR" sz="2000" b="1" dirty="0" smtClean="0">
                <a:solidFill>
                  <a:srgbClr val="FF0000"/>
                </a:solidFill>
              </a:rPr>
              <a:t>9,3 </a:t>
            </a:r>
            <a:r>
              <a:rPr lang="hr-HR" sz="2000" dirty="0" err="1" smtClean="0"/>
              <a:t>mlrd</a:t>
            </a:r>
            <a:r>
              <a:rPr lang="hr-HR" sz="2000" dirty="0" smtClean="0"/>
              <a:t>. €</a:t>
            </a:r>
            <a:r>
              <a:rPr lang="hr-HR" sz="2000" b="1" dirty="0" smtClean="0"/>
              <a:t> </a:t>
            </a:r>
            <a:r>
              <a:rPr lang="hr-HR" sz="2000" dirty="0" smtClean="0"/>
              <a:t>prihoda (strani </a:t>
            </a:r>
            <a:r>
              <a:rPr lang="hr-HR" sz="2000" b="1" dirty="0" smtClean="0">
                <a:solidFill>
                  <a:srgbClr val="FF0000"/>
                </a:solidFill>
              </a:rPr>
              <a:t>7,3</a:t>
            </a:r>
            <a:r>
              <a:rPr lang="hr-HR" sz="2000" dirty="0" smtClean="0"/>
              <a:t> </a:t>
            </a:r>
            <a:r>
              <a:rPr lang="hr-HR" sz="2000" dirty="0" err="1" smtClean="0"/>
              <a:t>mlrd</a:t>
            </a:r>
            <a:r>
              <a:rPr lang="hr-HR" sz="2000" dirty="0" smtClean="0"/>
              <a:t> €)</a:t>
            </a:r>
            <a:endParaRPr lang="hr-H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092280" y="1316095"/>
            <a:ext cx="1872208" cy="15081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b="1" dirty="0"/>
              <a:t>2015.</a:t>
            </a:r>
            <a:r>
              <a:rPr lang="hr-HR" dirty="0"/>
              <a:t> </a:t>
            </a:r>
            <a:r>
              <a:rPr lang="hr-HR" dirty="0" err="1"/>
              <a:t>vs</a:t>
            </a:r>
            <a:r>
              <a:rPr lang="hr-HR" dirty="0"/>
              <a:t> </a:t>
            </a:r>
            <a:r>
              <a:rPr lang="hr-HR" b="1" dirty="0"/>
              <a:t>2014</a:t>
            </a:r>
            <a:r>
              <a:rPr lang="hr-HR" b="1" dirty="0" smtClean="0"/>
              <a:t>.</a:t>
            </a:r>
          </a:p>
          <a:p>
            <a:r>
              <a:rPr lang="hr-HR" sz="2400" b="1" dirty="0" smtClean="0">
                <a:solidFill>
                  <a:srgbClr val="5CB40C"/>
                </a:solidFill>
              </a:rPr>
              <a:t>+6,8% </a:t>
            </a:r>
            <a:r>
              <a:rPr lang="hr-HR" sz="2000" dirty="0" smtClean="0"/>
              <a:t>noćenja </a:t>
            </a:r>
          </a:p>
          <a:p>
            <a:r>
              <a:rPr lang="hr-HR" sz="2400" b="1" dirty="0" smtClean="0">
                <a:solidFill>
                  <a:srgbClr val="5CB40C"/>
                </a:solidFill>
              </a:rPr>
              <a:t>+8,3% </a:t>
            </a:r>
            <a:r>
              <a:rPr lang="hr-HR" sz="2000" dirty="0" smtClean="0"/>
              <a:t>gostiju</a:t>
            </a:r>
          </a:p>
          <a:p>
            <a:r>
              <a:rPr lang="hr-HR" sz="2400" b="1" dirty="0" smtClean="0">
                <a:solidFill>
                  <a:srgbClr val="5CB40C"/>
                </a:solidFill>
              </a:rPr>
              <a:t>+7,6% </a:t>
            </a:r>
            <a:r>
              <a:rPr lang="hr-HR" sz="2000" dirty="0" smtClean="0"/>
              <a:t>prihoda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26305798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9762" y="2342109"/>
            <a:ext cx="4748262" cy="4509214"/>
            <a:chOff x="87384" y="3428363"/>
            <a:chExt cx="3604423" cy="342296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84" y="3428364"/>
              <a:ext cx="3604423" cy="3422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87384" y="3428363"/>
              <a:ext cx="1172248" cy="5767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44097" y="529919"/>
            <a:ext cx="5399903" cy="397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2844" y="-27384"/>
            <a:ext cx="9001156" cy="642942"/>
          </a:xfrm>
        </p:spPr>
        <p:txBody>
          <a:bodyPr/>
          <a:lstStyle/>
          <a:p>
            <a:r>
              <a:rPr lang="hr-HR" sz="3200" dirty="0" smtClean="0"/>
              <a:t>Rezultati po emitivnim tržištima </a:t>
            </a:r>
            <a:r>
              <a:rPr lang="hr-HR" sz="3200" i="1" dirty="0" smtClean="0"/>
              <a:t>(I.-XII. 2015.)</a:t>
            </a:r>
            <a:endParaRPr lang="hr-HR" sz="32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5301208"/>
            <a:ext cx="547260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rgbClr val="FF0000"/>
                </a:solidFill>
              </a:rPr>
              <a:t>DOMAĆI TURISTI</a:t>
            </a:r>
          </a:p>
          <a:p>
            <a:pPr>
              <a:spcBef>
                <a:spcPts val="600"/>
              </a:spcBef>
            </a:pPr>
            <a:r>
              <a:rPr lang="hr-HR" sz="2400" b="1" dirty="0" smtClean="0"/>
              <a:t>2. po dolascima </a:t>
            </a:r>
            <a:r>
              <a:rPr lang="hr-HR" sz="2000" dirty="0" smtClean="0"/>
              <a:t>– 1,41 mil. dolazaka (+10,3%)</a:t>
            </a:r>
          </a:p>
          <a:p>
            <a:pPr>
              <a:spcBef>
                <a:spcPts val="600"/>
              </a:spcBef>
            </a:pPr>
            <a:r>
              <a:rPr lang="hr-HR" sz="2400" b="1" dirty="0" smtClean="0"/>
              <a:t>3. po noćenjima </a:t>
            </a:r>
            <a:r>
              <a:rPr lang="hr-HR" sz="2000" dirty="0" smtClean="0"/>
              <a:t>– 7,06 mil. noćenja (+8,5%)</a:t>
            </a:r>
            <a:endParaRPr lang="hr-HR" sz="2000" dirty="0"/>
          </a:p>
        </p:txBody>
      </p:sp>
      <p:sp>
        <p:nvSpPr>
          <p:cNvPr id="10" name="Rectangle 9"/>
          <p:cNvSpPr/>
          <p:nvPr/>
        </p:nvSpPr>
        <p:spPr>
          <a:xfrm>
            <a:off x="1584015" y="1044162"/>
            <a:ext cx="2159514" cy="2813637"/>
          </a:xfrm>
          <a:prstGeom prst="rect">
            <a:avLst/>
          </a:prstGeom>
          <a:solidFill>
            <a:schemeClr val="bg1">
              <a:alpha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8570" y="1052736"/>
            <a:ext cx="1955600" cy="2805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r">
              <a:lnSpc>
                <a:spcPct val="150000"/>
              </a:lnSpc>
              <a:buAutoNum type="arabicPeriod"/>
            </a:pPr>
            <a:r>
              <a:rPr lang="hr-HR" sz="2400" b="1" dirty="0" smtClean="0"/>
              <a:t>NJEMAČKA</a:t>
            </a:r>
          </a:p>
          <a:p>
            <a:pPr marL="342900" indent="-342900" algn="r">
              <a:lnSpc>
                <a:spcPct val="150000"/>
              </a:lnSpc>
              <a:buAutoNum type="arabicPeriod"/>
            </a:pPr>
            <a:r>
              <a:rPr lang="hr-HR" sz="2400" b="1" dirty="0" smtClean="0"/>
              <a:t>SLOVENIJA</a:t>
            </a:r>
          </a:p>
          <a:p>
            <a:pPr marL="342900" indent="-342900" algn="r">
              <a:lnSpc>
                <a:spcPct val="150000"/>
              </a:lnSpc>
              <a:buAutoNum type="arabicPeriod"/>
            </a:pPr>
            <a:r>
              <a:rPr lang="hr-HR" sz="2400" b="1" dirty="0" smtClean="0"/>
              <a:t>AUSTRIJA</a:t>
            </a:r>
          </a:p>
          <a:p>
            <a:pPr marL="342900" indent="-342900" algn="r">
              <a:lnSpc>
                <a:spcPct val="150000"/>
              </a:lnSpc>
              <a:buAutoNum type="arabicPeriod"/>
            </a:pPr>
            <a:r>
              <a:rPr lang="hr-HR" sz="2400" b="1" dirty="0" smtClean="0"/>
              <a:t>ČEŠKA</a:t>
            </a:r>
          </a:p>
          <a:p>
            <a:pPr marL="342900" indent="-342900" algn="r">
              <a:lnSpc>
                <a:spcPct val="150000"/>
              </a:lnSpc>
              <a:buAutoNum type="arabicPeriod"/>
            </a:pPr>
            <a:r>
              <a:rPr lang="hr-HR" sz="2400" b="1" dirty="0" smtClean="0"/>
              <a:t>ITALIJA</a:t>
            </a:r>
            <a:endParaRPr lang="hr-HR" sz="2400" b="1" dirty="0"/>
          </a:p>
        </p:txBody>
      </p:sp>
    </p:spTree>
    <p:extLst>
      <p:ext uri="{BB962C8B-B14F-4D97-AF65-F5344CB8AC3E}">
        <p14:creationId xmlns:p14="http://schemas.microsoft.com/office/powerpoint/2010/main" val="32719231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863</Words>
  <PresentationFormat>On-screen Show (4:3)</PresentationFormat>
  <Paragraphs>165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tema</vt:lpstr>
      <vt:lpstr>PowerPoint Presentation</vt:lpstr>
      <vt:lpstr>Povijesni razvoj turizma u Hrvatskoj</vt:lpstr>
      <vt:lpstr>Lječilišni turizam s početka 20. st</vt:lpstr>
      <vt:lpstr>Povijesni razvoj turizma u Hrvatskoj</vt:lpstr>
      <vt:lpstr>Broj postelja u Hrvatskoj od 1967. do 1985. g</vt:lpstr>
      <vt:lpstr>Povijesni razvoj turizma u Hrvatskoj</vt:lpstr>
      <vt:lpstr>PowerPoint Presentation</vt:lpstr>
      <vt:lpstr>Turistički promet</vt:lpstr>
      <vt:lpstr>Rezultati po emitivnim tržištima (I.-XII. 2015.)</vt:lpstr>
      <vt:lpstr>Turističke mogućnosti Hrvatske</vt:lpstr>
      <vt:lpstr>PowerPoint Presentation</vt:lpstr>
      <vt:lpstr>PowerPoint Presentation</vt:lpstr>
      <vt:lpstr>PowerPoint Presentation</vt:lpstr>
      <vt:lpstr>Oblici turizma</vt:lpstr>
      <vt:lpstr>Gospodarska važnost turizma za Hrvatsku</vt:lpstr>
      <vt:lpstr>Turističke regije Hrvatske</vt:lpstr>
      <vt:lpstr>Turističke regije Hrvatske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Turistička geografija</dc:subject>
  <dcterms:created xsi:type="dcterms:W3CDTF">2014-11-03T22:50:04Z</dcterms:created>
  <dcterms:modified xsi:type="dcterms:W3CDTF">2017-02-20T17:31:03Z</dcterms:modified>
</cp:coreProperties>
</file>