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2" r:id="rId2"/>
    <p:sldMasterId id="2147483737" r:id="rId3"/>
  </p:sldMasterIdLst>
  <p:notesMasterIdLst>
    <p:notesMasterId r:id="rId12"/>
  </p:notesMasterIdLst>
  <p:handoutMasterIdLst>
    <p:handoutMasterId r:id="rId13"/>
  </p:handoutMasterIdLst>
  <p:sldIdLst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66"/>
    <a:srgbClr val="A50021"/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6" autoAdjust="0"/>
    <p:restoredTop sz="94660"/>
  </p:normalViewPr>
  <p:slideViewPr>
    <p:cSldViewPr>
      <p:cViewPr varScale="1">
        <p:scale>
          <a:sx n="80" d="100"/>
          <a:sy n="80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59B4-7D68-4E38-8861-2D8A564BF21D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0529-F084-4447-BAFE-2A3E1355385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0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sr-Latn-R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D3C529-72BA-4F13-9658-816238A11FC1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89588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2267-4B7B-47E1-94ED-E47B06AEE70B}" type="slidenum">
              <a:rPr lang="en-US" altLang="sr-Latn-RS"/>
              <a:pPr/>
              <a:t>1</a:t>
            </a:fld>
            <a:endParaRPr lang="en-US" altLang="sr-Latn-R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4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5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6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8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85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37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600200"/>
            <a:ext cx="2112963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912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406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85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08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28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06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290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90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047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6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666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58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350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88913"/>
            <a:ext cx="2057400" cy="6110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19800" cy="6110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2276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5834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96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6487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726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91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025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653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6460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4613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649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219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10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55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60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6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36838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pic>
        <p:nvPicPr>
          <p:cNvPr id="121859" name="Picture 3" descr="gea cop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7213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skolsk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88913"/>
            <a:ext cx="6213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73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text styles</a:t>
            </a:r>
          </a:p>
          <a:p>
            <a:pPr lvl="1"/>
            <a:r>
              <a:rPr lang="hr-HR" altLang="sr-Latn-RS" smtClean="0"/>
              <a:t>Second level</a:t>
            </a:r>
          </a:p>
          <a:p>
            <a:pPr lvl="2"/>
            <a:r>
              <a:rPr lang="hr-HR" altLang="sr-Latn-RS" smtClean="0"/>
              <a:t>Third level</a:t>
            </a:r>
          </a:p>
          <a:p>
            <a:pPr lvl="3"/>
            <a:r>
              <a:rPr lang="hr-HR" altLang="sr-Latn-RS" smtClean="0"/>
              <a:t>Fourth level</a:t>
            </a:r>
          </a:p>
          <a:p>
            <a:pPr lvl="4"/>
            <a:r>
              <a:rPr lang="hr-HR" altLang="sr-Latn-RS" smtClean="0"/>
              <a:t>Fifth level</a:t>
            </a:r>
          </a:p>
        </p:txBody>
      </p:sp>
      <p:pic>
        <p:nvPicPr>
          <p:cNvPr id="123908" name="Picture 4" descr="gea co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kolsk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19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1124744"/>
            <a:ext cx="8316913" cy="189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hr-HR" altLang="sr-Latn-R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Institucije Europske unije i ostale europske integracije</a:t>
            </a:r>
            <a:endParaRPr lang="en-US" altLang="sr-Latn-R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17" y="3361189"/>
            <a:ext cx="4523935" cy="30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VIJEĆE EUROPSKE </a:t>
            </a: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UNIJE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glavna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institucija EU-a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– okuplja ministre vlada svih članica unije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postoji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više Vijeća ministara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, ovisno o temi o kojoj se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raspravlja</a:t>
            </a:r>
            <a:endParaRPr lang="hr-HR" altLang="sr-Latn-R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Vijeće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ministara vanjskih poslova, poljoprivrede, ekonomije, prometa, okoliša…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suradnji s Europskim parlamentom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donosi pravne odluke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zaključke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zajedno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 Europskim parlamentom Vijeće je zaduženo za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donošenje proračuna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vijećem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zasjeda svakih 6 mjeseci druga zemlja članica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prema unaprijed utvrđenom rasporedu</a:t>
            </a:r>
          </a:p>
        </p:txBody>
      </p:sp>
    </p:spTree>
    <p:extLst>
      <p:ext uri="{BB962C8B-B14F-4D97-AF65-F5344CB8AC3E}">
        <p14:creationId xmlns:p14="http://schemas.microsoft.com/office/powerpoint/2010/main" val="17736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ra.europa.eu/sites/default/files/fra_images/justus_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94654" cy="48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805264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Vijeće Europske unije </a:t>
            </a:r>
            <a:r>
              <a:rPr lang="hr-HR" sz="2000" dirty="0">
                <a:latin typeface="+mj-lt"/>
              </a:rPr>
              <a:t>u Bruxellesu</a:t>
            </a:r>
          </a:p>
        </p:txBody>
      </p:sp>
    </p:spTree>
    <p:extLst>
      <p:ext uri="{BB962C8B-B14F-4D97-AF65-F5344CB8AC3E}">
        <p14:creationId xmlns:p14="http://schemas.microsoft.com/office/powerpoint/2010/main" val="17909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EUROPSKO VIJEĆE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daje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opće političke smjernice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sastaje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 4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puta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godišnje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 </a:t>
            </a:r>
            <a:r>
              <a:rPr lang="hr-HR" altLang="sr-Latn-R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summitima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altLang="sr-Latn-R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čine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ga čelnici država ili vlada članica EU + predsjednik Komisije EU</a:t>
            </a:r>
          </a:p>
        </p:txBody>
      </p:sp>
      <p:pic>
        <p:nvPicPr>
          <p:cNvPr id="4" name="Picture 4" descr="369001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/>
        </p:blipFill>
        <p:spPr>
          <a:xfrm>
            <a:off x="2051720" y="2823758"/>
            <a:ext cx="5223976" cy="3589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6413266"/>
            <a:ext cx="324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Vijeća EU </a:t>
            </a:r>
            <a:r>
              <a:rPr lang="hr-HR" sz="2000" dirty="0">
                <a:latin typeface="+mj-lt"/>
              </a:rPr>
              <a:t>u Bruxellesu</a:t>
            </a:r>
          </a:p>
        </p:txBody>
      </p:sp>
    </p:spTree>
    <p:extLst>
      <p:ext uri="{BB962C8B-B14F-4D97-AF65-F5344CB8AC3E}">
        <p14:creationId xmlns:p14="http://schemas.microsoft.com/office/powerpoint/2010/main" val="40087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EUROPSKI PARLAMENT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sudjeluje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donošenju zakonskih odredbi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751 člana (11 iz Hrvatske) –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biraju se na izborima za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Europski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parlament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sjednice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se održavaju u Strasbourgu i Bruxellesu, dok je sjedište tajništva u Luksemburgu</a:t>
            </a:r>
          </a:p>
        </p:txBody>
      </p:sp>
      <p:pic>
        <p:nvPicPr>
          <p:cNvPr id="6" name="Picture 4" descr="34031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3570"/>
          <a:stretch/>
        </p:blipFill>
        <p:spPr>
          <a:xfrm>
            <a:off x="3995936" y="3498333"/>
            <a:ext cx="5040560" cy="2949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1721" y="6430949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Europski parlament </a:t>
            </a:r>
            <a:r>
              <a:rPr lang="hr-HR" sz="2000" dirty="0">
                <a:latin typeface="+mj-lt"/>
              </a:rPr>
              <a:t>u </a:t>
            </a:r>
            <a:r>
              <a:rPr lang="hr-HR" sz="2000" dirty="0" smtClean="0">
                <a:latin typeface="+mj-lt"/>
              </a:rPr>
              <a:t>Strasbourgu</a:t>
            </a:r>
            <a:endParaRPr lang="hr-H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1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KOMISIJA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ključno tijelo EU-a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predstavlja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izvršno-administrativnu vlast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zadaće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provođenje politike unije, posredovanje među državama članicama, priprema pravnih akata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od 2013. ima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 članova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po jednog iz svake države članice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članovi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komisije se imenuju sporazumno vlade država članica (dakle, ne demokratski) i mandat im traje 5 godina</a:t>
            </a:r>
          </a:p>
        </p:txBody>
      </p:sp>
    </p:spTree>
    <p:extLst>
      <p:ext uri="{BB962C8B-B14F-4D97-AF65-F5344CB8AC3E}">
        <p14:creationId xmlns:p14="http://schemas.microsoft.com/office/powerpoint/2010/main" val="5459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53281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Europske komisije u </a:t>
            </a:r>
            <a:r>
              <a:rPr lang="hr-HR" sz="2000" dirty="0">
                <a:latin typeface="+mj-lt"/>
              </a:rPr>
              <a:t>Bruxellesu</a:t>
            </a:r>
          </a:p>
        </p:txBody>
      </p:sp>
      <p:pic>
        <p:nvPicPr>
          <p:cNvPr id="7170" name="Picture 2" descr="https://www.mimoa.eu/images/37350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056218" cy="581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 PRAVDE EUROPSKE UNIJE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sjedište u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Luxembourgu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sastoji se od sudaca i glavnih tužitelja koji se imenuju na 6 godina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suda je osigurat poštivanje zakona u tumačenju i provedbi Ugovora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provjerava rad parlamenta, vijeća i komisije</a:t>
            </a:r>
            <a:endParaRPr lang="vi-VN" altLang="sr-Latn-RS" sz="2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://www.newscentral.de/wp-content/uploads/2011/10/Europ%C3%A4ischer-Gerichtsh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37" y="3544490"/>
            <a:ext cx="4366099" cy="29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9299" y="6424809"/>
            <a:ext cx="283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+mj-lt"/>
              </a:rPr>
              <a:t>Sud pravde (Luxembourg)</a:t>
            </a:r>
          </a:p>
        </p:txBody>
      </p:sp>
    </p:spTree>
    <p:extLst>
      <p:ext uri="{BB962C8B-B14F-4D97-AF65-F5344CB8AC3E}">
        <p14:creationId xmlns:p14="http://schemas.microsoft.com/office/powerpoint/2010/main" val="21545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heme/theme1.xml><?xml version="1.0" encoding="utf-8"?>
<a:theme xmlns:a="http://schemas.openxmlformats.org/drawingml/2006/main" name="p87">
  <a:themeElements>
    <a:clrScheme name="ge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a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p87</Template>
  <TotalTime>467</TotalTime>
  <Words>268</Words>
  <Application>Microsoft Office PowerPoint</Application>
  <PresentationFormat>On-screen Show (4:3)</PresentationFormat>
  <Paragraphs>37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p87</vt:lpstr>
      <vt:lpstr>Custom Design</vt:lpstr>
      <vt:lpstr>moja_tema</vt:lpstr>
      <vt:lpstr>PowerPoint Presentation</vt:lpstr>
      <vt:lpstr>VIJEĆE EUROPSKE UNIJE</vt:lpstr>
      <vt:lpstr>PowerPoint Presentation</vt:lpstr>
      <vt:lpstr>EUROPSKO VIJEĆE</vt:lpstr>
      <vt:lpstr>EUROPSKI PARLAMENT</vt:lpstr>
      <vt:lpstr>EUROPSKA KOMISIJA</vt:lpstr>
      <vt:lpstr>PowerPoint Presentation</vt:lpstr>
      <vt:lpstr>SUD PRAVDE EUROPSKE UNIJE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UJEDINJAVANJE EUROPE</dc:title>
  <dc:creator>cornx</dc:creator>
  <cp:lastModifiedBy>cornx</cp:lastModifiedBy>
  <cp:revision>69</cp:revision>
  <dcterms:created xsi:type="dcterms:W3CDTF">2016-05-05T16:10:58Z</dcterms:created>
  <dcterms:modified xsi:type="dcterms:W3CDTF">2017-10-22T21:46:13Z</dcterms:modified>
</cp:coreProperties>
</file>