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12" r:id="rId2"/>
    <p:sldMasterId id="2147483737" r:id="rId3"/>
  </p:sldMasterIdLst>
  <p:notesMasterIdLst>
    <p:notesMasterId r:id="rId31"/>
  </p:notesMasterIdLst>
  <p:handoutMasterIdLst>
    <p:handoutMasterId r:id="rId32"/>
  </p:handoutMasterIdLst>
  <p:sldIdLst>
    <p:sldId id="275" r:id="rId4"/>
    <p:sldId id="258" r:id="rId5"/>
    <p:sldId id="267" r:id="rId6"/>
    <p:sldId id="271" r:id="rId7"/>
    <p:sldId id="260" r:id="rId8"/>
    <p:sldId id="268" r:id="rId9"/>
    <p:sldId id="261" r:id="rId10"/>
    <p:sldId id="269" r:id="rId11"/>
    <p:sldId id="276" r:id="rId12"/>
    <p:sldId id="278" r:id="rId13"/>
    <p:sldId id="262" r:id="rId14"/>
    <p:sldId id="266" r:id="rId15"/>
    <p:sldId id="274" r:id="rId16"/>
    <p:sldId id="264" r:id="rId17"/>
    <p:sldId id="272" r:id="rId18"/>
    <p:sldId id="279" r:id="rId19"/>
    <p:sldId id="263" r:id="rId20"/>
    <p:sldId id="273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66"/>
    <a:srgbClr val="A50021"/>
    <a:srgbClr val="FF0000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6" autoAdjust="0"/>
    <p:restoredTop sz="94660"/>
  </p:normalViewPr>
  <p:slideViewPr>
    <p:cSldViewPr>
      <p:cViewPr varScale="1">
        <p:scale>
          <a:sx n="80" d="100"/>
          <a:sy n="80" d="100"/>
        </p:scale>
        <p:origin x="-5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59B4-7D68-4E38-8861-2D8A564BF21D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80529-F084-4447-BAFE-2A3E1355385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9603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sr-Latn-RS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text styles</a:t>
            </a:r>
          </a:p>
          <a:p>
            <a:pPr lvl="1"/>
            <a:r>
              <a:rPr lang="en-US" altLang="sr-Latn-RS" smtClean="0"/>
              <a:t>Second level</a:t>
            </a:r>
          </a:p>
          <a:p>
            <a:pPr lvl="2"/>
            <a:r>
              <a:rPr lang="en-US" altLang="sr-Latn-RS" smtClean="0"/>
              <a:t>Third level</a:t>
            </a:r>
          </a:p>
          <a:p>
            <a:pPr lvl="3"/>
            <a:r>
              <a:rPr lang="en-US" altLang="sr-Latn-RS" smtClean="0"/>
              <a:t>Fourth level</a:t>
            </a:r>
          </a:p>
          <a:p>
            <a:pPr lvl="4"/>
            <a:r>
              <a:rPr lang="en-US" altLang="sr-Latn-RS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sr-Latn-R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D3C529-72BA-4F13-9658-816238A11FC1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8958805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2267-4B7B-47E1-94ED-E47B06AEE70B}" type="slidenum">
              <a:rPr lang="en-US" altLang="sr-Latn-RS"/>
              <a:pPr/>
              <a:t>1</a:t>
            </a:fld>
            <a:endParaRPr lang="en-US" altLang="sr-Latn-R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10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2F8F7-25F1-4C2C-8CAF-8B81B990A0FE}" type="slidenum">
              <a:rPr lang="en-US" altLang="sr-Latn-RS"/>
              <a:pPr/>
              <a:t>11</a:t>
            </a:fld>
            <a:endParaRPr lang="en-US" altLang="sr-Latn-R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BCE86-2B10-49B5-AEAF-EB5FB03610AD}" type="slidenum">
              <a:rPr lang="en-US" altLang="sr-Latn-RS"/>
              <a:pPr/>
              <a:t>12</a:t>
            </a:fld>
            <a:endParaRPr lang="en-US" altLang="sr-Latn-R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14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15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16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17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18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A007C2-3F8D-4A73-8C8D-41C20F4CB5B5}" type="slidenum">
              <a:rPr lang="en-US" altLang="sr-Latn-RS"/>
              <a:pPr/>
              <a:t>19</a:t>
            </a:fld>
            <a:endParaRPr lang="en-US" altLang="sr-Latn-R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A2267-4B7B-47E1-94ED-E47B06AEE70B}" type="slidenum">
              <a:rPr lang="en-US" altLang="sr-Latn-RS"/>
              <a:pPr/>
              <a:t>20</a:t>
            </a:fld>
            <a:endParaRPr lang="en-US" altLang="sr-Latn-R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751B51-B1B4-4B67-9098-FBF04ECFC00B}" type="slidenum">
              <a:rPr lang="en-US" altLang="sr-Latn-RS"/>
              <a:pPr/>
              <a:t>2</a:t>
            </a:fld>
            <a:endParaRPr lang="en-US" altLang="sr-Latn-R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21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23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24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25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27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3AC1-37CF-4C38-A138-3291CAF87FAE}" type="slidenum">
              <a:rPr lang="en-US" altLang="sr-Latn-RS"/>
              <a:pPr/>
              <a:t>3</a:t>
            </a:fld>
            <a:endParaRPr lang="en-US" altLang="sr-Latn-R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ED8FA-B08A-4F6A-BD97-1DFA9ABAC11F}" type="slidenum">
              <a:rPr lang="en-US" altLang="sr-Latn-RS"/>
              <a:pPr/>
              <a:t>4</a:t>
            </a:fld>
            <a:endParaRPr lang="en-US" altLang="sr-Latn-R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F03297-C3F3-40A9-A200-727C00DD9209}" type="slidenum">
              <a:rPr lang="en-US" altLang="sr-Latn-RS"/>
              <a:pPr/>
              <a:t>5</a:t>
            </a:fld>
            <a:endParaRPr lang="en-US" altLang="sr-Latn-R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5FCBA9-A62B-4630-8121-5E7E9310D177}" type="slidenum">
              <a:rPr lang="en-US" altLang="sr-Latn-RS"/>
              <a:pPr/>
              <a:t>6</a:t>
            </a:fld>
            <a:endParaRPr lang="en-US" altLang="sr-Latn-R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1103DF-4489-4AB4-8923-FC1AD8EAD14B}" type="slidenum">
              <a:rPr lang="en-US" altLang="sr-Latn-RS"/>
              <a:pPr/>
              <a:t>7</a:t>
            </a:fld>
            <a:endParaRPr lang="en-US" altLang="sr-Latn-R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685B5-3D15-43CA-855B-8FD82B3E1161}" type="slidenum">
              <a:rPr lang="en-US" altLang="sr-Latn-RS"/>
              <a:pPr/>
              <a:t>8</a:t>
            </a:fld>
            <a:endParaRPr lang="en-US" altLang="sr-Latn-R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EC696-CE11-4C1B-B41A-A0E27DB7A81F}" type="slidenum">
              <a:rPr lang="en-US" altLang="sr-Latn-RS"/>
              <a:pPr/>
              <a:t>9</a:t>
            </a:fld>
            <a:endParaRPr lang="en-US" altLang="sr-Latn-R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85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370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600200"/>
            <a:ext cx="2112963" cy="4525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1912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4063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885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08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28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806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02907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4909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047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6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5666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558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35067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7488" y="188913"/>
            <a:ext cx="2057400" cy="6110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88913"/>
            <a:ext cx="6019800" cy="6110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22760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5834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39659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44624"/>
            <a:ext cx="8856984" cy="720080"/>
          </a:xfrm>
        </p:spPr>
        <p:txBody>
          <a:bodyPr/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856984" cy="5760640"/>
          </a:xfrm>
        </p:spPr>
        <p:txBody>
          <a:bodyPr/>
          <a:lstStyle>
            <a:lvl1pPr marL="324000" indent="-324000">
              <a:buFont typeface="Calibri" panose="020F0502020204030204" pitchFamily="34" charset="0"/>
              <a:buChar char="–"/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­"/>
              <a:defRPr/>
            </a:lvl3pPr>
            <a:lvl5pPr marL="2057400" indent="-228600">
              <a:buFont typeface="Courier New" panose="02070309020205020404" pitchFamily="49" charset="0"/>
              <a:buChar char="­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1520" y="692696"/>
            <a:ext cx="8712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6487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4726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91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9025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5653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66460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4613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36490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219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102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6288" y="1773238"/>
            <a:ext cx="4038600" cy="2185987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6288" y="4111625"/>
            <a:ext cx="4038600" cy="2187575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06418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188913"/>
            <a:ext cx="62134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773238"/>
            <a:ext cx="4038600" cy="4525962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–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5834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55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7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602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6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69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339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36838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 smtClean="0"/>
              <a:t>Click to edit Master title style</a:t>
            </a:r>
            <a:endParaRPr lang="hr-HR" altLang="sr-Latn-RS" smtClean="0"/>
          </a:p>
        </p:txBody>
      </p:sp>
      <p:pic>
        <p:nvPicPr>
          <p:cNvPr id="121859" name="Picture 3" descr="gea cop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97213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0" name="Picture 4" descr="skolsk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188913"/>
            <a:ext cx="6213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title style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773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altLang="sr-Latn-RS" smtClean="0"/>
              <a:t>Click to edit Master text styles</a:t>
            </a:r>
          </a:p>
          <a:p>
            <a:pPr lvl="1"/>
            <a:r>
              <a:rPr lang="hr-HR" altLang="sr-Latn-RS" smtClean="0"/>
              <a:t>Second level</a:t>
            </a:r>
          </a:p>
          <a:p>
            <a:pPr lvl="2"/>
            <a:r>
              <a:rPr lang="hr-HR" altLang="sr-Latn-RS" smtClean="0"/>
              <a:t>Third level</a:t>
            </a:r>
          </a:p>
          <a:p>
            <a:pPr lvl="3"/>
            <a:r>
              <a:rPr lang="hr-HR" altLang="sr-Latn-RS" smtClean="0"/>
              <a:t>Fourth level</a:t>
            </a:r>
          </a:p>
          <a:p>
            <a:pPr lvl="4"/>
            <a:r>
              <a:rPr lang="hr-HR" altLang="sr-Latn-RS" smtClean="0"/>
              <a:t>Fifth level</a:t>
            </a:r>
          </a:p>
        </p:txBody>
      </p:sp>
      <p:pic>
        <p:nvPicPr>
          <p:cNvPr id="123908" name="Picture 4" descr="gea copy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103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909" name="Picture 5" descr="skolsk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6434138"/>
            <a:ext cx="2087562" cy="42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bg2">
                <a:tint val="80000"/>
                <a:satMod val="300000"/>
                <a:lumMod val="61000"/>
              </a:schemeClr>
            </a:gs>
            <a:gs pos="100000">
              <a:schemeClr val="bg2">
                <a:shade val="30000"/>
                <a:satMod val="200000"/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99E3-C80B-47D9-ACF1-8D032AC3480F}" type="datetimeFigureOut">
              <a:rPr lang="hr-HR" smtClean="0"/>
              <a:pPr/>
              <a:t>22.10.2017.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384F-49FB-4005-9252-655E6B80B31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9199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slide" Target="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3.png"/><Relationship Id="rId18" Type="http://schemas.openxmlformats.org/officeDocument/2006/relationships/image" Target="../media/image18.png"/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12" Type="http://schemas.openxmlformats.org/officeDocument/2006/relationships/image" Target="../media/image41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openxmlformats.org/officeDocument/2006/relationships/image" Target="../media/image39.png"/><Relationship Id="rId15" Type="http://schemas.openxmlformats.org/officeDocument/2006/relationships/image" Target="../media/image25.png"/><Relationship Id="rId10" Type="http://schemas.openxmlformats.org/officeDocument/2006/relationships/image" Target="../media/image36.png"/><Relationship Id="rId19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2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20" Type="http://schemas.openxmlformats.org/officeDocument/2006/relationships/image" Target="../media/image38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24" Type="http://schemas.openxmlformats.org/officeDocument/2006/relationships/image" Target="../media/image14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13.png"/><Relationship Id="rId27" Type="http://schemas.openxmlformats.org/officeDocument/2006/relationships/image" Target="../media/image46.png"/><Relationship Id="rId30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Cix6iaku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www.youtube.com/watch?v=CGihQ7DUXL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gif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26" Type="http://schemas.openxmlformats.org/officeDocument/2006/relationships/image" Target="../media/image42.png"/><Relationship Id="rId3" Type="http://schemas.openxmlformats.org/officeDocument/2006/relationships/image" Target="../media/image23.png"/><Relationship Id="rId21" Type="http://schemas.openxmlformats.org/officeDocument/2006/relationships/image" Target="../media/image39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12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6.png"/><Relationship Id="rId11" Type="http://schemas.openxmlformats.org/officeDocument/2006/relationships/image" Target="../media/image18.png"/><Relationship Id="rId24" Type="http://schemas.openxmlformats.org/officeDocument/2006/relationships/image" Target="../media/image14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4.png"/><Relationship Id="rId10" Type="http://schemas.openxmlformats.org/officeDocument/2006/relationships/image" Target="../media/image30.png"/><Relationship Id="rId19" Type="http://schemas.openxmlformats.org/officeDocument/2006/relationships/image" Target="../media/image37.png"/><Relationship Id="rId31" Type="http://schemas.openxmlformats.org/officeDocument/2006/relationships/image" Target="../media/image1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Relationship Id="rId22" Type="http://schemas.openxmlformats.org/officeDocument/2006/relationships/image" Target="../media/image13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1124744"/>
            <a:ext cx="8316913" cy="189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hr-HR" altLang="sr-Latn-R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unija </a:t>
            </a:r>
            <a:endParaRPr lang="hr-HR" altLang="sr-Latn-RS" sz="6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r-HR" altLang="sr-Latn-RS" sz="6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nastanak i razvoj</a:t>
            </a:r>
            <a:endParaRPr lang="en-US" altLang="sr-Latn-R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17" y="3361189"/>
            <a:ext cx="4523935" cy="30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9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KRITERIJI ZA PRISTUPANJE EU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08" y="1124744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altLang="sr-Latn-R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Kopenhaški</a:t>
            </a:r>
            <a:r>
              <a:rPr lang="hr-HR" altLang="sr-Latn-R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 kriteriji </a:t>
            </a:r>
            <a:r>
              <a:rPr lang="hr-HR" altLang="sr-Latn-RS" sz="2400" dirty="0" smtClean="0">
                <a:latin typeface="+mj-lt"/>
              </a:rPr>
              <a:t>– kriteriji </a:t>
            </a:r>
            <a:r>
              <a:rPr lang="hr-HR" altLang="sr-Latn-RS" sz="2400" dirty="0">
                <a:latin typeface="+mj-lt"/>
              </a:rPr>
              <a:t>koje zemlja kandidatkinja mora ispuniti da bi </a:t>
            </a:r>
            <a:r>
              <a:rPr lang="hr-HR" altLang="sr-Latn-RS" sz="2400" dirty="0" smtClean="0">
                <a:latin typeface="+mj-lt"/>
              </a:rPr>
              <a:t>pristupila Europskoj uniji</a:t>
            </a:r>
            <a:endParaRPr lang="hr-HR" altLang="sr-Latn-RS" sz="2400" dirty="0">
              <a:latin typeface="+mj-lt"/>
            </a:endParaRP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POLITIČKI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–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moraju imati stabilne institucije koje osiguravaju demokraciju, vladavinu prava, ljudska prava i zaštitu manjina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EKONOMSKI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 –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moraju imati tržišno gospodarstvo i biti sposobne natjecati se u tržišnoj utakmici (konkurencija)</a:t>
            </a:r>
          </a:p>
          <a:p>
            <a:pPr marL="914400" lvl="1" indent="-514350">
              <a:spcBef>
                <a:spcPts val="1800"/>
              </a:spcBef>
              <a:buFont typeface="+mj-lt"/>
              <a:buAutoNum type="arabicPeriod"/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PRIHVAČANJE PRAVNE STEČEVINE EU</a:t>
            </a:r>
          </a:p>
          <a:p>
            <a:pPr>
              <a:spcBef>
                <a:spcPts val="30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alibri" panose="020F0502020204030204" pitchFamily="34" charset="0"/>
              </a:rPr>
              <a:t>prvi korak je članstvo u Vijeću Europe</a:t>
            </a:r>
          </a:p>
          <a:p>
            <a:pPr>
              <a:spcBef>
                <a:spcPts val="1800"/>
              </a:spcBef>
            </a:pPr>
            <a:r>
              <a:rPr lang="vi-VN" altLang="sr-Latn-R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Šengenski </a:t>
            </a:r>
            <a:r>
              <a:rPr lang="vi-VN" altLang="sr-Latn-R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sporazum</a:t>
            </a:r>
            <a:r>
              <a:rPr lang="hr-HR" altLang="sr-Latn-R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(1985.)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– p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ostupno </a:t>
            </a:r>
            <a:r>
              <a:rPr lang="vi-VN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ukidanje unutarnjih zajedničkih graničnih </a:t>
            </a:r>
            <a:r>
              <a:rPr lang="vi-VN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kontrola</a:t>
            </a:r>
            <a:endParaRPr lang="vi-VN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UNIJA – STOŽER EUROPSKOG JEDINSTVA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82" y="1728490"/>
            <a:ext cx="3779838" cy="486886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zajednica bila je najuspješnije međunarodno udruženje u Europi</a:t>
            </a:r>
          </a:p>
          <a:p>
            <a:pPr>
              <a:spcBef>
                <a:spcPts val="1800"/>
              </a:spcBef>
            </a:pP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Razvija se i ideja političkog ujedinjenja</a:t>
            </a:r>
          </a:p>
          <a:p>
            <a:pPr>
              <a:spcBef>
                <a:spcPts val="1800"/>
              </a:spcBef>
            </a:pP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 1990. odluka o europskom državljanstvu</a:t>
            </a:r>
          </a:p>
        </p:txBody>
      </p:sp>
      <p:pic>
        <p:nvPicPr>
          <p:cNvPr id="8499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920" y="1772816"/>
            <a:ext cx="4999037" cy="4306887"/>
          </a:xfrm>
          <a:noFill/>
          <a:ln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6424" y="144015"/>
            <a:ext cx="5220072" cy="659735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1992. </a:t>
            </a:r>
            <a:r>
              <a:rPr lang="hr-HR" altLang="sr-Latn-R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Ugovorom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Maastrichtu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 snazi od 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1.11.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1993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.)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Europska Unija (EU)</a:t>
            </a:r>
          </a:p>
          <a:p>
            <a:pPr>
              <a:spcBef>
                <a:spcPts val="1800"/>
              </a:spcBef>
            </a:pP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ežnja </a:t>
            </a: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stvaranje državne zajednice s </a:t>
            </a:r>
            <a:r>
              <a:rPr lang="hr-HR" altLang="sr-Latn-R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jedinstvenom vanjskom politikom, obranom, zajedničkim novcem (eurom) i zakonima</a:t>
            </a:r>
          </a:p>
          <a:p>
            <a:pPr>
              <a:spcBef>
                <a:spcPts val="1800"/>
              </a:spcBef>
            </a:pPr>
            <a:r>
              <a:rPr lang="hr-HR" altLang="sr-Latn-R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Zajednička tijela EU-a </a:t>
            </a:r>
            <a:r>
              <a:rPr lang="hr-HR" altLang="sr-Latn-R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su:</a:t>
            </a:r>
          </a:p>
          <a:p>
            <a:pPr lvl="1">
              <a:spcBef>
                <a:spcPts val="600"/>
              </a:spcBef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Europski </a:t>
            </a:r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</a:t>
            </a:r>
            <a:r>
              <a:rPr lang="hr-HR" alt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altLang="sr-Latn-R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Strasbourg</a:t>
            </a:r>
            <a:r>
              <a:rPr lang="hr-HR" alt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Vijeće </a:t>
            </a:r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i Europska komisija </a:t>
            </a:r>
            <a:r>
              <a:rPr lang="hr-HR" alt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(Bruxelles</a:t>
            </a:r>
            <a:r>
              <a:rPr lang="hr-HR" alt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 </a:t>
            </a:r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pravde </a:t>
            </a:r>
            <a:r>
              <a:rPr lang="hr-HR" alt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(Luxembourg</a:t>
            </a:r>
            <a:r>
              <a:rPr lang="hr-HR" altLang="sr-Latn-R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sr-Latn-R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64" name="Picture 4" descr="00000624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812" y="3445444"/>
            <a:ext cx="3605723" cy="2782322"/>
          </a:xfr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67" name="Picture 7" descr="shutterstock_215454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314" y="260648"/>
            <a:ext cx="3600719" cy="2412132"/>
          </a:xfrm>
          <a:noFill/>
          <a:ln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-40773" y="2699628"/>
            <a:ext cx="39708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dirty="0">
                <a:latin typeface="+mn-lt"/>
              </a:rPr>
              <a:t>Euro je valuta u </a:t>
            </a:r>
            <a:r>
              <a:rPr lang="hr-HR" altLang="sr-Latn-RS" dirty="0" smtClean="0">
                <a:latin typeface="+mn-lt"/>
              </a:rPr>
              <a:t>osamnaest zemalja </a:t>
            </a:r>
            <a:r>
              <a:rPr lang="hr-HR" altLang="sr-Latn-RS" dirty="0">
                <a:latin typeface="+mn-lt"/>
              </a:rPr>
              <a:t>EU-a</a:t>
            </a:r>
            <a:endParaRPr lang="en-US" altLang="sr-Latn-RS" dirty="0">
              <a:latin typeface="+mn-lt"/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32544" y="6269250"/>
            <a:ext cx="2420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dirty="0">
                <a:latin typeface="+mn-lt"/>
              </a:rPr>
              <a:t>Sjedište EU u Bruxellesu</a:t>
            </a:r>
            <a:endParaRPr lang="en-US" altLang="sr-Latn-R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369001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/>
        </p:blipFill>
        <p:spPr>
          <a:xfrm>
            <a:off x="4765370" y="3429000"/>
            <a:ext cx="4236126" cy="2910735"/>
          </a:xfrm>
          <a:prstGeom prst="rect">
            <a:avLst/>
          </a:prstGeom>
        </p:spPr>
      </p:pic>
      <p:pic>
        <p:nvPicPr>
          <p:cNvPr id="2" name="Picture 4" descr="34031">
            <a:hlinkClick r:id="rId4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3570"/>
          <a:stretch/>
        </p:blipFill>
        <p:spPr>
          <a:xfrm>
            <a:off x="467544" y="118752"/>
            <a:ext cx="4824536" cy="2823491"/>
          </a:xfrm>
          <a:prstGeom prst="rect">
            <a:avLst/>
          </a:prstGeom>
        </p:spPr>
      </p:pic>
      <p:pic>
        <p:nvPicPr>
          <p:cNvPr id="1026" name="Picture 2" descr="http://www.newscentral.de/wp-content/uploads/2011/10/Europ%C3%A4ischer-Gerichtshof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38" y="3429001"/>
            <a:ext cx="4366099" cy="29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040" y="2924944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Europski parlament </a:t>
            </a:r>
            <a:r>
              <a:rPr lang="hr-HR" sz="2000" dirty="0">
                <a:latin typeface="+mj-lt"/>
              </a:rPr>
              <a:t>u </a:t>
            </a:r>
            <a:r>
              <a:rPr lang="hr-HR" sz="2000" dirty="0" smtClean="0">
                <a:latin typeface="+mj-lt"/>
              </a:rPr>
              <a:t>Strasbourgu</a:t>
            </a:r>
            <a:endParaRPr lang="hr-HR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6447" y="6309320"/>
            <a:ext cx="324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Vijeća EU </a:t>
            </a:r>
            <a:r>
              <a:rPr lang="hr-HR" sz="2000" dirty="0">
                <a:latin typeface="+mj-lt"/>
              </a:rPr>
              <a:t>u Bruxellesu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6309320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+mj-lt"/>
              </a:rPr>
              <a:t>Sud pravde (Luxembourg)</a:t>
            </a:r>
          </a:p>
        </p:txBody>
      </p:sp>
    </p:spTree>
    <p:extLst>
      <p:ext uri="{BB962C8B-B14F-4D97-AF65-F5344CB8AC3E}">
        <p14:creationId xmlns:p14="http://schemas.microsoft.com/office/powerpoint/2010/main" val="3722511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4355976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U SVIJETU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28800"/>
            <a:ext cx="4859338" cy="4365625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gospodarska žarišta u svijetu su EU, SAD, Japan i Kina</a:t>
            </a:r>
          </a:p>
          <a:p>
            <a:pPr>
              <a:spcBef>
                <a:spcPts val="24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Poseban trgovinski sporazum EU i više od 75 država bivših kolonija sadašnjih članica EU-a</a:t>
            </a:r>
          </a:p>
          <a:p>
            <a:pPr>
              <a:spcBef>
                <a:spcPts val="24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je čimbenik svjetske politike</a:t>
            </a:r>
          </a:p>
          <a:p>
            <a:pPr>
              <a:spcBef>
                <a:spcPts val="24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Dvije članice EU (Francuska i Ujedinjeno Kraljevstvo) u Vijeću sigurnosti UN-a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7044" name="Picture 4" descr="strana 17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6702" y="86900"/>
            <a:ext cx="4157786" cy="665446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€URO – ZAJEDNIČKA VALUTA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980728"/>
            <a:ext cx="8748464" cy="580526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1999. dvanaest članica EU uvodi zajedničku valutu –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</a:t>
            </a:r>
          </a:p>
          <a:p>
            <a:pPr>
              <a:spcBef>
                <a:spcPts val="1800"/>
              </a:spcBef>
            </a:pP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2001. pridružila se Grčka</a:t>
            </a:r>
          </a:p>
          <a:p>
            <a:pPr>
              <a:spcBef>
                <a:spcPts val="18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2002.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 službeno pušten u opticaj u 13 zemalja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kasnije euro prihvaćaju Slovenija, Cipar, Malta, Estonija i Latvija</a:t>
            </a:r>
          </a:p>
          <a:p>
            <a:pPr>
              <a:spcBef>
                <a:spcPts val="1800"/>
              </a:spcBef>
            </a:pPr>
            <a:endParaRPr lang="hr-HR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EMU – Europska monetarna unija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čine je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zemalja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EU-a koje imaju euro kao svoju valutu</a:t>
            </a:r>
          </a:p>
          <a:p>
            <a:pPr>
              <a:spcBef>
                <a:spcPts val="1800"/>
              </a:spcBef>
            </a:pP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središnja banka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(Frankfurt) brine o tečaju eura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izvan Europske unije, euro se koristi u Andori, Crnoj Gori, Kosovu, Monaku, San Marinu i Vatikanu</a:t>
            </a:r>
            <a:b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75" y="1916832"/>
            <a:ext cx="609600" cy="6096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22635" y="3645024"/>
            <a:ext cx="3195840" cy="609600"/>
            <a:chOff x="622635" y="4437112"/>
            <a:chExt cx="3195840" cy="6096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35" y="4437112"/>
              <a:ext cx="609600" cy="6096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195" y="4437112"/>
              <a:ext cx="609600" cy="6096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755" y="4437112"/>
              <a:ext cx="609600" cy="6096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2315" y="4437112"/>
              <a:ext cx="609600" cy="6096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8875" y="4437112"/>
              <a:ext cx="609600" cy="609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683568" y="1340768"/>
            <a:ext cx="7538707" cy="609600"/>
            <a:chOff x="865951" y="1340768"/>
            <a:chExt cx="7538707" cy="609600"/>
          </a:xfrm>
        </p:grpSpPr>
        <p:grpSp>
          <p:nvGrpSpPr>
            <p:cNvPr id="20" name="Group 19"/>
            <p:cNvGrpSpPr/>
            <p:nvPr/>
          </p:nvGrpSpPr>
          <p:grpSpPr>
            <a:xfrm>
              <a:off x="865951" y="1340768"/>
              <a:ext cx="6885564" cy="609600"/>
              <a:chOff x="865951" y="1787116"/>
              <a:chExt cx="6885564" cy="60960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5951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3547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1143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8739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6335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931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1527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123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6719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4315" y="1787116"/>
                <a:ext cx="609600" cy="6096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1915" y="1787116"/>
                <a:ext cx="609600" cy="609600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5058" y="1340768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942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HRVATSKA I EUROPSKA UNIJA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5328592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altLang="sr-Latn-RS" sz="2600" dirty="0"/>
              <a:t>21. 2. </a:t>
            </a:r>
            <a:r>
              <a:rPr lang="hr-HR" altLang="sr-Latn-RS" sz="2600" dirty="0"/>
              <a:t>2003. </a:t>
            </a:r>
            <a:r>
              <a:rPr lang="hr-HR" altLang="sr-Latn-RS" sz="2600" dirty="0" smtClean="0"/>
              <a:t>– RH podnijela </a:t>
            </a:r>
            <a:r>
              <a:rPr lang="hr-HR" altLang="sr-Latn-RS" sz="2600" dirty="0"/>
              <a:t>zahtjev za članstvo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18. 6. 2004. – dobili status kandidata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3. 10. 2005. – službeno otvaranje pregovora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Nekoliko faza: </a:t>
            </a:r>
            <a:r>
              <a:rPr lang="hr-HR" altLang="sr-Latn-RS" sz="2600" dirty="0" err="1"/>
              <a:t>screening</a:t>
            </a:r>
            <a:r>
              <a:rPr lang="hr-HR" altLang="sr-Latn-RS" sz="2600" dirty="0"/>
              <a:t> → pregovori o uvjetima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9. 12. 2011. – ugovor o pristupanju RH Europskoj uniji</a:t>
            </a:r>
          </a:p>
          <a:p>
            <a:pPr>
              <a:spcBef>
                <a:spcPts val="1200"/>
              </a:spcBef>
            </a:pPr>
            <a:r>
              <a:rPr lang="hr-HR" altLang="sr-Latn-RS" sz="2600" dirty="0"/>
              <a:t>1. 7. 2013. </a:t>
            </a:r>
            <a:r>
              <a:rPr lang="hr-HR" altLang="sr-Latn-RS" sz="2600" dirty="0"/>
              <a:t>– punopravna članica </a:t>
            </a:r>
            <a:r>
              <a:rPr lang="hr-HR" altLang="sr-Latn-RS" sz="2600" dirty="0" smtClean="0"/>
              <a:t>EU</a:t>
            </a:r>
            <a:endParaRPr lang="hr-HR" altLang="sr-Latn-RS" sz="2600" dirty="0"/>
          </a:p>
        </p:txBody>
      </p:sp>
      <p:pic>
        <p:nvPicPr>
          <p:cNvPr id="6" name="Picture 5" descr="http://danas.net.hr/2013/07/01/0053007.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2" r="13747"/>
          <a:stretch>
            <a:fillRect/>
          </a:stretch>
        </p:blipFill>
        <p:spPr bwMode="auto">
          <a:xfrm>
            <a:off x="5292080" y="1052736"/>
            <a:ext cx="3851920" cy="535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4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U EUROPI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4744"/>
            <a:ext cx="5364088" cy="453650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država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članica (UK istupilo)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rostire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na oko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4,</a:t>
            </a:r>
            <a:r>
              <a:rPr lang="hr-HR" altLang="sr-Latn-RS" sz="24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mil. km</a:t>
            </a:r>
            <a:r>
              <a:rPr lang="en-US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²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ko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508 mil. st.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70%</a:t>
            </a:r>
            <a:r>
              <a:rPr lang="hr-HR" altLang="sr-Latn-R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st.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Europe)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t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reće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najmnogoljudnije područje svijeta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j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ezgra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europskog gospodarstva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p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ovezanost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sa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zemljama EFTA-e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/>
            </a:r>
            <a:b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</a:b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(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od 1994. osnovan je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Europski gospodarski prostor (EEA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)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pic>
        <p:nvPicPr>
          <p:cNvPr id="86022" name="Picture 6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1523" r="26730"/>
          <a:stretch/>
        </p:blipFill>
        <p:spPr>
          <a:xfrm>
            <a:off x="5408422" y="1196752"/>
            <a:ext cx="3556066" cy="4176464"/>
          </a:xfrm>
          <a:solidFill>
            <a:schemeClr val="tx1"/>
          </a:solidFill>
          <a:ln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1" y="6165304"/>
            <a:ext cx="609600" cy="6096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31" y="6165304"/>
            <a:ext cx="609600" cy="6096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21" y="6165304"/>
            <a:ext cx="609600" cy="6096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11" y="6165304"/>
            <a:ext cx="609600" cy="6096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01" y="6165304"/>
            <a:ext cx="609600" cy="6096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91" y="6165304"/>
            <a:ext cx="609600" cy="6096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81" y="6165304"/>
            <a:ext cx="609600" cy="609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71" y="6165304"/>
            <a:ext cx="609600" cy="6096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61" y="6165304"/>
            <a:ext cx="609600" cy="6096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51" y="6165304"/>
            <a:ext cx="609600" cy="6096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41" y="6165304"/>
            <a:ext cx="6096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31" y="6165304"/>
            <a:ext cx="609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21" y="6165304"/>
            <a:ext cx="609600" cy="6096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1" y="5649974"/>
            <a:ext cx="609600" cy="609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76" y="5649974"/>
            <a:ext cx="609600" cy="6096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21" y="5649974"/>
            <a:ext cx="609600" cy="6096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566" y="5649974"/>
            <a:ext cx="609600" cy="6096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11" y="5649974"/>
            <a:ext cx="609600" cy="609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56" y="5649974"/>
            <a:ext cx="609600" cy="6096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01" y="5649974"/>
            <a:ext cx="609600" cy="6096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46" y="5649974"/>
            <a:ext cx="609600" cy="6096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91" y="5649974"/>
            <a:ext cx="609600" cy="6096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36" y="5649974"/>
            <a:ext cx="609600" cy="6096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481" y="5649974"/>
            <a:ext cx="609600" cy="6096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26" y="5649974"/>
            <a:ext cx="609600" cy="60960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71" y="5649974"/>
            <a:ext cx="609600" cy="6096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6" y="5649974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86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7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75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25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750"/>
                            </p:stCondLst>
                            <p:childTnLst>
                              <p:par>
                                <p:cTn id="1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250"/>
                            </p:stCondLst>
                            <p:childTnLst>
                              <p:par>
                                <p:cTn id="1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50"/>
                            </p:stCondLst>
                            <p:childTnLst>
                              <p:par>
                                <p:cTn id="1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250"/>
                            </p:stCondLst>
                            <p:childTnLst>
                              <p:par>
                                <p:cTn id="1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unija </a:t>
            </a:r>
            <a:r>
              <a:rPr lang="hr-HR" altLang="sr-Latn-R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nastanak i razvoj</a:t>
            </a:r>
            <a:endParaRPr lang="en-US" altLang="sr-Latn-R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80728"/>
            <a:ext cx="9144000" cy="580526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altLang="sr-Latn-RS" sz="2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prvo gospodarsko udruživanje u Europi  </a:t>
            </a:r>
            <a:r>
              <a:rPr lang="hr-HR" altLang="sr-Latn-RS" sz="2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(Belgija, Nizozemska i Luksemburg)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1952. - </a:t>
            </a:r>
            <a:r>
              <a:rPr lang="hr-HR" altLang="sr-Latn-RS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Benelux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+ Francuska, Italija i Zapadna Njemačka udružuju se u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Zajednica za ugljen i čelik 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– preteča Europske unije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1957.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Rimskim ugovorom </a:t>
            </a: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ekonomska zajednica (EEZ)</a:t>
            </a:r>
          </a:p>
          <a:p>
            <a:pPr lvl="1">
              <a:spcBef>
                <a:spcPts val="1200"/>
              </a:spcBef>
            </a:pPr>
            <a:r>
              <a:rPr lang="hr-HR" altLang="sr-Latn-RS" sz="2200" dirty="0" smtClean="0"/>
              <a:t>cilj je ujedinjenje Europe, ukidanje granica i carina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/>
              <a:t>1960</a:t>
            </a:r>
            <a:r>
              <a:rPr lang="hr-HR" altLang="sr-Latn-RS" sz="2200" dirty="0"/>
              <a:t>. osniva se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EFTA (Europska slobodna trgovinska zona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/>
              <a:t>1967. EEZ mijenja naziv u Europska zajednica (EZ)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1992.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Ugovorom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2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Maastrichtu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(na snazi od 1993.) </a:t>
            </a:r>
            <a:r>
              <a:rPr lang="hr-HR" altLang="sr-Latn-RS" sz="2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stvara se Europska Unija (EU)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/>
              <a:t>usklađivanje zakona, ukidanje carina i granica, jedinstvena valuta</a:t>
            </a:r>
          </a:p>
          <a:p>
            <a:pPr>
              <a:spcBef>
                <a:spcPts val="1200"/>
              </a:spcBef>
            </a:pPr>
            <a:r>
              <a:rPr lang="hr-HR" altLang="sr-Latn-RS" sz="2200" dirty="0" smtClean="0"/>
              <a:t>danas EU broji </a:t>
            </a:r>
            <a:r>
              <a:rPr lang="hr-HR" altLang="sr-Latn-RS" sz="2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 članica (UK istupio 2017.) </a:t>
            </a:r>
            <a:endParaRPr lang="hr-HR" altLang="sr-Latn-RS" sz="2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hr-HR" altLang="sr-Latn-RS" sz="2200" dirty="0" smtClean="0"/>
              <a:t>u 18 zemalja službena valuta je euro (€)</a:t>
            </a:r>
            <a:endParaRPr lang="en-US" alt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68942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002853"/>
            <a:ext cx="7704856" cy="4090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251520" y="1468928"/>
            <a:ext cx="8568952" cy="434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hr-HR" altLang="sr-Latn-R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Korisni linkovi</a:t>
            </a:r>
            <a:endParaRPr lang="en-US" altLang="sr-Latn-R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8032" y="980728"/>
            <a:ext cx="8676456" cy="5328592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r-HR" altLang="sr-Latn-RS" sz="2200" dirty="0">
                <a:solidFill>
                  <a:schemeClr val="bg1"/>
                </a:solidFill>
              </a:rPr>
              <a:t>Povijest </a:t>
            </a:r>
            <a:r>
              <a:rPr lang="hr-HR" altLang="sr-Latn-RS" sz="2200" dirty="0" smtClean="0">
                <a:solidFill>
                  <a:schemeClr val="bg1"/>
                </a:solidFill>
              </a:rPr>
              <a:t>EU-a - </a:t>
            </a:r>
            <a:r>
              <a:rPr lang="hr-HR" altLang="sr-Latn-RS" sz="22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hr-HR" altLang="sr-Latn-RS" sz="2200" dirty="0" smtClean="0">
                <a:solidFill>
                  <a:schemeClr val="bg1"/>
                </a:solidFill>
                <a:hlinkClick r:id="rId3"/>
              </a:rPr>
              <a:t>www.youtube.com/watch?v=oXCix6iaku4</a:t>
            </a:r>
            <a:r>
              <a:rPr lang="hr-HR" altLang="sr-Latn-RS" sz="2200" dirty="0" smtClean="0">
                <a:solidFill>
                  <a:schemeClr val="bg1"/>
                </a:solidFill>
              </a:rPr>
              <a:t> </a:t>
            </a:r>
            <a:endParaRPr lang="hr-HR" altLang="sr-Latn-RS" sz="2200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hr-HR" altLang="sr-Latn-RS" sz="2200" dirty="0">
                <a:solidFill>
                  <a:schemeClr val="bg1"/>
                </a:solidFill>
              </a:rPr>
              <a:t>Kako funkcionira EU </a:t>
            </a:r>
            <a:r>
              <a:rPr lang="hr-HR" altLang="sr-Latn-RS" sz="2200" dirty="0" smtClean="0">
                <a:solidFill>
                  <a:schemeClr val="bg1"/>
                </a:solidFill>
              </a:rPr>
              <a:t>- </a:t>
            </a:r>
            <a:r>
              <a:rPr lang="hr-HR" altLang="sr-Latn-RS" sz="22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hr-HR" altLang="sr-Latn-RS" sz="2200" dirty="0">
                <a:solidFill>
                  <a:schemeClr val="bg1"/>
                </a:solidFill>
                <a:hlinkClick r:id="rId4"/>
              </a:rPr>
              <a:t>://www.youtube.com/watch?v=CGihQ7DUXL8</a:t>
            </a:r>
            <a:r>
              <a:rPr lang="hr-HR" altLang="sr-Latn-RS" sz="2200" dirty="0">
                <a:solidFill>
                  <a:schemeClr val="bg1"/>
                </a:solidFill>
              </a:rPr>
              <a:t> </a:t>
            </a:r>
            <a:endParaRPr lang="en-US" altLang="sr-Latn-R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6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0732"/>
            <a:ext cx="9143999" cy="1143000"/>
          </a:xfrm>
        </p:spPr>
        <p:txBody>
          <a:bodyPr>
            <a:no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EUROPA – POVIJEST PUNA SUKOBA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1" y="1628800"/>
            <a:ext cx="3960117" cy="4687863"/>
          </a:xfrm>
        </p:spPr>
        <p:txBody>
          <a:bodyPr/>
          <a:lstStyle/>
          <a:p>
            <a:pPr>
              <a:buFont typeface="Calibri" panose="020F0502020204030204" pitchFamily="34" charset="0"/>
              <a:buChar char="‒"/>
            </a:pP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kraja 2. </a:t>
            </a:r>
            <a:r>
              <a:rPr lang="hr-HR" altLang="sr-Latn-R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rata europske države bile su politički i gospodarski razjedinjene</a:t>
            </a:r>
          </a:p>
          <a:p>
            <a:pPr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prije 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svjetskih ratova europske države su se </a:t>
            </a: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povezivale – politički i vojni savezi</a:t>
            </a:r>
            <a:endParaRPr lang="en-US" altLang="sr-Latn-R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736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3968" y="1191816"/>
            <a:ext cx="3313112" cy="2603500"/>
          </a:xfrm>
          <a:ln>
            <a:solidFill>
              <a:srgbClr val="FFFFFF"/>
            </a:solidFill>
            <a:miter lim="800000"/>
            <a:headEnd/>
            <a:tailEnd/>
          </a:ln>
        </p:spPr>
      </p:pic>
      <p:grpSp>
        <p:nvGrpSpPr>
          <p:cNvPr id="4" name="Group 3"/>
          <p:cNvGrpSpPr/>
          <p:nvPr/>
        </p:nvGrpSpPr>
        <p:grpSpPr>
          <a:xfrm>
            <a:off x="4943504" y="3573016"/>
            <a:ext cx="4119385" cy="3148276"/>
            <a:chOff x="4943504" y="3573016"/>
            <a:chExt cx="4119385" cy="3148276"/>
          </a:xfrm>
        </p:grpSpPr>
        <p:pic>
          <p:nvPicPr>
            <p:cNvPr id="1026" name="Picture 2" descr="https://upload.wikimedia.org/wikipedia/commons/d/d0/Haupthandelsroute_Hans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3504" y="3573016"/>
              <a:ext cx="4119385" cy="31482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148063" y="3610650"/>
              <a:ext cx="3332451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hr-HR" b="1" dirty="0" err="1" smtClean="0">
                  <a:solidFill>
                    <a:schemeClr val="bg1"/>
                  </a:solidFill>
                  <a:latin typeface="+mj-lt"/>
                </a:rPr>
                <a:t>Hanza</a:t>
              </a:r>
              <a:r>
                <a:rPr lang="hr-HR" dirty="0" smtClean="0">
                  <a:solidFill>
                    <a:schemeClr val="bg1"/>
                  </a:solidFill>
                  <a:latin typeface="+mj-lt"/>
                </a:rPr>
                <a:t> (Hanzeatski savez gradova)</a:t>
              </a:r>
              <a:endParaRPr lang="hr-HR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1124744"/>
            <a:ext cx="8316913" cy="1897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hr-HR" altLang="sr-Latn-R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Institucije Europske unije i ostale europske integracije</a:t>
            </a:r>
            <a:endParaRPr lang="en-US" altLang="sr-Latn-R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17" y="3361189"/>
            <a:ext cx="4523935" cy="301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46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VIJEĆE EUROPSKE </a:t>
            </a: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UNIJE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glavna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institucija EU-a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– okuplja ministre vlada svih članica unije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postoji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više Vijeća ministara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, ovisno o temi o kojoj se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raspravlja</a:t>
            </a:r>
            <a:endParaRPr lang="hr-HR" altLang="sr-Latn-R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Vijeće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ministara vanjskih poslova, poljoprivrede, ekonomije, prometa, okoliša…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suradnji s Europskim parlamentom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donosi pravne odluke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zaključke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zajedno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 Europskim parlamentom Vijeće je zaduženo za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donošenje proračuna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vijećem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 zasjeda svakih 6 mjeseci druga zemlja članica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prema unaprijed utvrđenom rasporedu</a:t>
            </a:r>
          </a:p>
        </p:txBody>
      </p:sp>
    </p:spTree>
    <p:extLst>
      <p:ext uri="{BB962C8B-B14F-4D97-AF65-F5344CB8AC3E}">
        <p14:creationId xmlns:p14="http://schemas.microsoft.com/office/powerpoint/2010/main" val="177361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ra.europa.eu/sites/default/files/fra_images/justus_t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6712"/>
            <a:ext cx="7794654" cy="480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5805264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Vijeće Europske unije </a:t>
            </a:r>
            <a:r>
              <a:rPr lang="hr-HR" sz="2000" dirty="0">
                <a:latin typeface="+mj-lt"/>
              </a:rPr>
              <a:t>u Bruxellesu</a:t>
            </a:r>
            <a:endParaRPr lang="hr-H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9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EUROPSKO VIJEĆE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daje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opće političke smjernice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sastaje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do 4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puta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godišnje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 </a:t>
            </a:r>
            <a:r>
              <a:rPr lang="hr-HR" altLang="sr-Latn-RS" sz="2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summitima</a:t>
            </a:r>
            <a:r>
              <a:rPr lang="hr-HR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vi-VN" altLang="sr-Latn-R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čine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ga čelnici država ili vlada članica EU + predsjednik Komisije EU</a:t>
            </a:r>
          </a:p>
        </p:txBody>
      </p:sp>
      <p:pic>
        <p:nvPicPr>
          <p:cNvPr id="4" name="Picture 4" descr="369001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"/>
          <a:stretch/>
        </p:blipFill>
        <p:spPr>
          <a:xfrm>
            <a:off x="2051720" y="2823758"/>
            <a:ext cx="5223976" cy="3589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720" y="6413266"/>
            <a:ext cx="324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Vijeća EU </a:t>
            </a:r>
            <a:r>
              <a:rPr lang="hr-HR" sz="2000" dirty="0">
                <a:latin typeface="+mj-lt"/>
              </a:rPr>
              <a:t>u Bruxellesu</a:t>
            </a:r>
          </a:p>
        </p:txBody>
      </p:sp>
    </p:spTree>
    <p:extLst>
      <p:ext uri="{BB962C8B-B14F-4D97-AF65-F5344CB8AC3E}">
        <p14:creationId xmlns:p14="http://schemas.microsoft.com/office/powerpoint/2010/main" val="4008777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EUROPSKI PARLAMENT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sudjeluje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donošenju zakonskih odredbi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751 člana (11 iz Hrvatske) –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biraju se na izborima za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Europski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parlament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sjednice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se održavaju u Strasbourgu i Bruxellesu, dok je sjedište tajništva u Luksemburgu</a:t>
            </a:r>
          </a:p>
        </p:txBody>
      </p:sp>
      <p:pic>
        <p:nvPicPr>
          <p:cNvPr id="6" name="Picture 4" descr="34031">
            <a:hlinkClick r:id="rId3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1" b="3570"/>
          <a:stretch/>
        </p:blipFill>
        <p:spPr>
          <a:xfrm>
            <a:off x="3995936" y="3498333"/>
            <a:ext cx="5040560" cy="2949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1721" y="6430949"/>
            <a:ext cx="3995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Europski parlament </a:t>
            </a:r>
            <a:r>
              <a:rPr lang="hr-HR" sz="2000" dirty="0">
                <a:latin typeface="+mj-lt"/>
              </a:rPr>
              <a:t>u </a:t>
            </a:r>
            <a:r>
              <a:rPr lang="hr-HR" sz="2000" dirty="0" smtClean="0">
                <a:latin typeface="+mj-lt"/>
              </a:rPr>
              <a:t>Strasbourgu</a:t>
            </a:r>
            <a:endParaRPr lang="hr-H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163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KOMISIJA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ključno tijelo EU-a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predstavlja 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izvršno-administrativnu vlast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zadaće</a:t>
            </a:r>
            <a:r>
              <a:rPr lang="vi-VN" altLang="sr-Latn-RS" sz="26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provođenje politike unije, posredovanje među državama članicama, priprema pravnih akata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od 2013. ima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28 članova 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po jednog iz svake države članice</a:t>
            </a:r>
          </a:p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članovi </a:t>
            </a:r>
            <a:r>
              <a:rPr lang="vi-VN" altLang="sr-Latn-RS" sz="2600" dirty="0">
                <a:latin typeface="Calibri" panose="020F0502020204030204" pitchFamily="34" charset="0"/>
                <a:cs typeface="Calibri" panose="020F0502020204030204" pitchFamily="34" charset="0"/>
              </a:rPr>
              <a:t>komisije se imenuju sporazumno vlade država članica (dakle, ne demokratski) i mandat im traje 5 godina</a:t>
            </a:r>
          </a:p>
        </p:txBody>
      </p:sp>
    </p:spTree>
    <p:extLst>
      <p:ext uri="{BB962C8B-B14F-4D97-AF65-F5344CB8AC3E}">
        <p14:creationId xmlns:p14="http://schemas.microsoft.com/office/powerpoint/2010/main" val="5459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656" y="6253281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latin typeface="+mj-lt"/>
              </a:rPr>
              <a:t>Zgrada Europske komisije </a:t>
            </a:r>
            <a:r>
              <a:rPr lang="hr-HR" sz="2000" dirty="0" smtClean="0">
                <a:latin typeface="+mj-lt"/>
              </a:rPr>
              <a:t>u </a:t>
            </a:r>
            <a:r>
              <a:rPr lang="hr-HR" sz="2000" dirty="0">
                <a:latin typeface="+mj-lt"/>
              </a:rPr>
              <a:t>Bruxellesu</a:t>
            </a:r>
            <a:endParaRPr lang="hr-HR" sz="2000" dirty="0">
              <a:latin typeface="+mj-lt"/>
            </a:endParaRPr>
          </a:p>
        </p:txBody>
      </p:sp>
      <p:pic>
        <p:nvPicPr>
          <p:cNvPr id="7170" name="Picture 2" descr="https://www.mimoa.eu/images/37350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056218" cy="581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1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 PRAVDE EUROPSKE UNIJE</a:t>
            </a:r>
            <a:endParaRPr lang="hr-HR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6" y="1052736"/>
            <a:ext cx="9121204" cy="20162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sjedište u </a:t>
            </a: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Luxembourgu</a:t>
            </a:r>
            <a:r>
              <a:rPr lang="vi-VN" altLang="sr-Latn-R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sastoji se od sudaca i glavnih tužitelja koji se imenuju na 6 godina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uloga suda je osigurat poštivanje zakona u tumačenju i provedbi Ugovora</a:t>
            </a:r>
          </a:p>
          <a:p>
            <a:pPr>
              <a:spcBef>
                <a:spcPts val="1200"/>
              </a:spcBef>
            </a:pPr>
            <a:r>
              <a:rPr lang="vi-VN" altLang="sr-Latn-RS" sz="2600" b="1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provjerava rad parlamenta, vijeća i komisije</a:t>
            </a:r>
            <a:endParaRPr lang="vi-VN" altLang="sr-Latn-RS" sz="26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://www.newscentral.de/wp-content/uploads/2011/10/Europ%C3%A4ischer-Gerichtsho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937" y="3544490"/>
            <a:ext cx="4366099" cy="29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9299" y="6424809"/>
            <a:ext cx="2834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>
                <a:latin typeface="+mj-lt"/>
              </a:rPr>
              <a:t>Sud pravde (Luxembourg)</a:t>
            </a:r>
          </a:p>
        </p:txBody>
      </p:sp>
    </p:spTree>
    <p:extLst>
      <p:ext uri="{BB962C8B-B14F-4D97-AF65-F5344CB8AC3E}">
        <p14:creationId xmlns:p14="http://schemas.microsoft.com/office/powerpoint/2010/main" val="215454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23850"/>
            <a:ext cx="2627783" cy="2817813"/>
          </a:xfrm>
        </p:spPr>
        <p:txBody>
          <a:bodyPr>
            <a:normAutofit/>
          </a:bodyPr>
          <a:lstStyle/>
          <a:p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Povezivanja naroda i država Europe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započinje </a:t>
            </a:r>
            <a:r>
              <a:rPr lang="hr-HR" altLang="sr-Latn-R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nakon 2. </a:t>
            </a:r>
            <a:r>
              <a:rPr lang="hr-HR" altLang="sr-Latn-R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</a:t>
            </a:r>
            <a:r>
              <a:rPr lang="hr-HR" altLang="sr-Latn-R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hr-HR" altLang="sr-Latn-R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</a:t>
            </a:r>
            <a:endParaRPr lang="hr-HR" altLang="sr-Latn-R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752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0338" y="0"/>
            <a:ext cx="6443662" cy="6858000"/>
          </a:xfrm>
          <a:noFill/>
          <a:ln/>
        </p:spPr>
      </p:pic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814638" y="41275"/>
            <a:ext cx="3095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000" dirty="0">
                <a:solidFill>
                  <a:srgbClr val="000000"/>
                </a:solidFill>
                <a:latin typeface="+mj-lt"/>
              </a:rPr>
              <a:t>Europa u doba Hladnog rata</a:t>
            </a:r>
            <a:endParaRPr lang="en-US" altLang="sr-Latn-RS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030538" y="323850"/>
            <a:ext cx="273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dirty="0">
                <a:solidFill>
                  <a:srgbClr val="000000"/>
                </a:solidFill>
                <a:latin typeface="+mj-lt"/>
              </a:rPr>
              <a:t>(sredina 1940-tih do 1990.)</a:t>
            </a:r>
            <a:endParaRPr lang="en-US" altLang="sr-Latn-RS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07542" name="Group 22"/>
          <p:cNvGrpSpPr>
            <a:grpSpLocks/>
          </p:cNvGrpSpPr>
          <p:nvPr/>
        </p:nvGrpSpPr>
        <p:grpSpPr bwMode="auto">
          <a:xfrm>
            <a:off x="179388" y="3695700"/>
            <a:ext cx="2508250" cy="2447925"/>
            <a:chOff x="45" y="2750"/>
            <a:chExt cx="1580" cy="1542"/>
          </a:xfrm>
        </p:grpSpPr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45" y="2750"/>
              <a:ext cx="340" cy="273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45" y="3067"/>
              <a:ext cx="340" cy="27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1" name="Rectangle 11"/>
            <p:cNvSpPr>
              <a:spLocks noChangeArrowheads="1"/>
            </p:cNvSpPr>
            <p:nvPr/>
          </p:nvSpPr>
          <p:spPr bwMode="auto">
            <a:xfrm>
              <a:off x="45" y="3701"/>
              <a:ext cx="340" cy="27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45" y="4019"/>
              <a:ext cx="340" cy="27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45" y="3385"/>
              <a:ext cx="340" cy="273"/>
            </a:xfrm>
            <a:prstGeom prst="rect">
              <a:avLst/>
            </a:prstGeom>
            <a:solidFill>
              <a:srgbClr val="A5002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r-H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537" name="Text Box 17"/>
            <p:cNvSpPr txBox="1">
              <a:spLocks noChangeArrowheads="1"/>
            </p:cNvSpPr>
            <p:nvPr/>
          </p:nvSpPr>
          <p:spPr bwMode="auto">
            <a:xfrm>
              <a:off x="385" y="2750"/>
              <a:ext cx="9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Zapadni blok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38" name="Text Box 18"/>
            <p:cNvSpPr txBox="1">
              <a:spLocks noChangeArrowheads="1"/>
            </p:cNvSpPr>
            <p:nvPr/>
          </p:nvSpPr>
          <p:spPr bwMode="auto">
            <a:xfrm>
              <a:off x="385" y="3087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Istočni blok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39" name="Text Box 19"/>
            <p:cNvSpPr txBox="1">
              <a:spLocks noChangeArrowheads="1"/>
            </p:cNvSpPr>
            <p:nvPr/>
          </p:nvSpPr>
          <p:spPr bwMode="auto">
            <a:xfrm>
              <a:off x="385" y="3397"/>
              <a:ext cx="10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Sovjetski Savez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40" name="Text Box 20"/>
            <p:cNvSpPr txBox="1">
              <a:spLocks noChangeArrowheads="1"/>
            </p:cNvSpPr>
            <p:nvPr/>
          </p:nvSpPr>
          <p:spPr bwMode="auto">
            <a:xfrm>
              <a:off x="418" y="3723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Jugoslavija</a:t>
              </a:r>
              <a:endParaRPr lang="en-US" altLang="sr-Latn-R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107541" name="Text Box 21"/>
            <p:cNvSpPr txBox="1">
              <a:spLocks noChangeArrowheads="1"/>
            </p:cNvSpPr>
            <p:nvPr/>
          </p:nvSpPr>
          <p:spPr bwMode="auto">
            <a:xfrm>
              <a:off x="385" y="4040"/>
              <a:ext cx="12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hr-HR" altLang="sr-Latn-RS"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Neutralne države</a:t>
              </a:r>
              <a:endParaRPr lang="en-US" altLang="sr-Latn-R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7" grpId="0"/>
      <p:bldP spid="1075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2776"/>
            <a:ext cx="4165414" cy="4843505"/>
          </a:xfrm>
          <a:prstGeom prst="rect">
            <a:avLst/>
          </a:prstGeom>
          <a:effectLst>
            <a:outerShdw dist="25400" algn="ctr" rotWithShape="0">
              <a:schemeClr val="tx1"/>
            </a:outerShdw>
          </a:effectLst>
        </p:spPr>
      </p:pic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EUROPA SE UJEDINJUJE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55976" y="1196975"/>
            <a:ext cx="4535933" cy="4897438"/>
          </a:xfrm>
        </p:spPr>
        <p:txBody>
          <a:bodyPr>
            <a:normAutofit/>
          </a:bodyPr>
          <a:lstStyle/>
          <a:p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Jedan od prvih oblika povezivanja bio je </a:t>
            </a:r>
            <a:r>
              <a:rPr lang="hr-HR" altLang="sr-Latn-RS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(gospodarski savez Belgije, Nizozemske i Luksemburga</a:t>
            </a:r>
            <a:r>
              <a:rPr lang="hr-HR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hr-HR" altLang="sr-Latn-R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428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88024" y="404664"/>
            <a:ext cx="4248472" cy="5904656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1952. nastaje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Zajednica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ugljen i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čelik </a:t>
            </a:r>
            <a:r>
              <a:rPr lang="hr-HR" altLang="sr-Latn-RS" sz="2400" i="1" dirty="0" smtClean="0"/>
              <a:t>(</a:t>
            </a:r>
            <a:r>
              <a:rPr lang="hr-HR" altLang="sr-Latn-R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Benelux</a:t>
            </a:r>
            <a:r>
              <a:rPr lang="hr-HR" altLang="sr-Latn-R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r-HR" altLang="sr-Latn-R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Italija, Francuska i </a:t>
            </a:r>
            <a:r>
              <a:rPr lang="hr-HR" altLang="sr-Latn-R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Zapadna Njemačka)</a:t>
            </a:r>
            <a:endParaRPr lang="hr-HR" altLang="sr-Latn-R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800"/>
              </a:spcBef>
            </a:pP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Rimskim ugovorom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 1957.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države osnivaju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Europsku ekonomsku zajednicu (EEZ)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sklopu EEZ-a stvara se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zajedničko tržište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postupno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ukidaju carine</a:t>
            </a:r>
            <a:r>
              <a:rPr lang="hr-HR" altLang="sr-Latn-R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se potiče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slobodno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kretanje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robe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ljudi i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kapitala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zajednička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poljoprivredna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trgovinska politika </a:t>
            </a:r>
            <a:endParaRPr lang="en-US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5780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"/>
          <a:stretch/>
        </p:blipFill>
        <p:spPr>
          <a:xfrm>
            <a:off x="107504" y="620688"/>
            <a:ext cx="4604196" cy="5565399"/>
          </a:xfrm>
          <a:noFill/>
          <a:ln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404664"/>
            <a:ext cx="7853236" cy="5112568"/>
          </a:xfrm>
          <a:noFill/>
          <a:ln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476375" y="5732463"/>
            <a:ext cx="6266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Sporazumom u Rimu 25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3. 1957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stvorena je EEZ</a:t>
            </a:r>
            <a:endParaRPr lang="en-US" altLang="sr-Latn-R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404665"/>
            <a:ext cx="5292079" cy="362135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Godine 1967. EEZ mijenja naziv u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Europska zajednica (EZ)</a:t>
            </a:r>
          </a:p>
          <a:p>
            <a:pPr>
              <a:spcBef>
                <a:spcPts val="1800"/>
              </a:spcBef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Dolazi do postupnog širenja priključivanjem novih članica</a:t>
            </a:r>
          </a:p>
          <a:p>
            <a:pPr>
              <a:spcBef>
                <a:spcPts val="1200"/>
              </a:spcBef>
            </a:pP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Godine 1960. osniva se udruženje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EFTA (Europska slobodna trgovinska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zona)</a:t>
            </a:r>
            <a:endParaRPr lang="hr-HR" altLang="sr-Latn-R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6807" name="Picture 7" descr="motto"/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77308" y="260648"/>
            <a:ext cx="3511790" cy="2808312"/>
          </a:xfrm>
          <a:noFill/>
          <a:ln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722848" y="3179306"/>
            <a:ext cx="316689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Moto EU glasi </a:t>
            </a:r>
          </a:p>
          <a:p>
            <a:pPr algn="ctr" eaLnBrk="0" hangingPunct="0"/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</a:t>
            </a:r>
            <a:r>
              <a:rPr lang="hr-HR" altLang="sr-Latn-R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Ujedinjeni u raznolikosti</a:t>
            </a:r>
            <a:r>
              <a:rPr lang="hr-HR" altLang="sr-Latn-R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”</a:t>
            </a:r>
            <a:endParaRPr lang="en-US" altLang="sr-Latn-R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5229200"/>
            <a:ext cx="903649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zemlje članice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nisu međusobno carinile robu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razvijale su trgovinu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–"/>
            </a:pP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nakon što su mnoge članice pristupile EU u </a:t>
            </a:r>
            <a:r>
              <a:rPr lang="hr-HR" altLang="sr-Latn-R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EFTA-i </a:t>
            </a:r>
            <a:r>
              <a:rPr lang="hr-HR" altLang="sr-Latn-R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su ostali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Island, </a:t>
            </a:r>
            <a:r>
              <a:rPr lang="hr-HR" altLang="sr-Latn-R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Lihtenštajn, Norveška i </a:t>
            </a:r>
            <a:r>
              <a:rPr lang="hr-HR" altLang="sr-Latn-R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Švicarska</a:t>
            </a:r>
            <a:endParaRPr lang="hr-HR" sz="24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560306"/>
            <a:ext cx="876806" cy="8768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9" y="3560306"/>
            <a:ext cx="876806" cy="876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41" y="3560306"/>
            <a:ext cx="876806" cy="876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4" y="3560306"/>
            <a:ext cx="876806" cy="876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46" y="3560306"/>
            <a:ext cx="876806" cy="8768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67676"/>
            <a:ext cx="876806" cy="876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89" y="4267676"/>
            <a:ext cx="876806" cy="8768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94" y="4267676"/>
            <a:ext cx="876806" cy="876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41" y="4267676"/>
            <a:ext cx="876806" cy="8768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546" y="4267676"/>
            <a:ext cx="876806" cy="876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/>
      <p:bldP spid="768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8"/>
          <a:stretch>
            <a:fillRect/>
          </a:stretch>
        </p:blipFill>
        <p:spPr>
          <a:xfrm>
            <a:off x="1171575" y="692696"/>
            <a:ext cx="6985000" cy="4894263"/>
          </a:xfrm>
          <a:noFill/>
          <a:ln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979613" y="5849938"/>
            <a:ext cx="4919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hr-HR" altLang="sr-Latn-RS" sz="2400" dirty="0">
                <a:latin typeface="+mj-lt"/>
              </a:rPr>
              <a:t>U Stockholmu je 1960. </a:t>
            </a:r>
            <a:r>
              <a:rPr lang="hr-HR" altLang="sr-Latn-RS" sz="2400" dirty="0" smtClean="0">
                <a:latin typeface="+mj-lt"/>
              </a:rPr>
              <a:t>osnovana EFTA</a:t>
            </a:r>
            <a:endParaRPr lang="en-US" altLang="sr-Latn-R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>
            <a:normAutofit/>
          </a:bodyPr>
          <a:lstStyle/>
          <a:p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</a:t>
            </a:r>
            <a:r>
              <a:rPr lang="hr-HR" altLang="sr-Latn-R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7 valova proširenja</a:t>
            </a:r>
            <a:endParaRPr lang="en-US" altLang="sr-Latn-R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008" y="980728"/>
            <a:ext cx="5364088" cy="4752528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1973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Danska, Irska, UK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1981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Grčka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Španjolska i Portugal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1995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Austrija, Švedska i Finska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Cipar, Malta, Češka, Slovačka, Slovenija, Mađarska, Poljska, Estonija, Latvija, Litva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Bugarska i Rumunjska</a:t>
            </a:r>
          </a:p>
          <a:p>
            <a:pPr>
              <a:spcBef>
                <a:spcPts val="800"/>
              </a:spcBef>
            </a:pPr>
            <a:r>
              <a:rPr lang="vi-VN" altLang="sr-Latn-R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vi-VN" altLang="sr-Latn-R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Hrvatska</a:t>
            </a:r>
          </a:p>
        </p:txBody>
      </p:sp>
      <p:pic>
        <p:nvPicPr>
          <p:cNvPr id="86022" name="Picture 6"/>
          <p:cNvPicPr>
            <a:picLocks noGrp="1" noChangeAspect="1" noChangeArrowheads="1"/>
          </p:cNvPicPr>
          <p:nvPr>
            <p:ph sz="quarter" idx="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1" t="11523" r="26730"/>
          <a:stretch/>
        </p:blipFill>
        <p:spPr>
          <a:xfrm>
            <a:off x="5372684" y="1119912"/>
            <a:ext cx="3627543" cy="4260411"/>
          </a:xfrm>
          <a:solidFill>
            <a:schemeClr val="tx1"/>
          </a:solidFill>
          <a:ln>
            <a:solidFill>
              <a:srgbClr val="FFFFFF"/>
            </a:solidFill>
            <a:miter lim="800000"/>
            <a:headEnd/>
            <a:tailEnd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92" y="6201212"/>
            <a:ext cx="612164" cy="61216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50" y="5655036"/>
            <a:ext cx="612164" cy="6121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24" y="6201212"/>
            <a:ext cx="612164" cy="6121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56" y="6201212"/>
            <a:ext cx="612164" cy="612164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86" y="5655036"/>
            <a:ext cx="612164" cy="61216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4" y="5655036"/>
            <a:ext cx="612164" cy="61216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91" y="6201212"/>
            <a:ext cx="612164" cy="61216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126" y="5655036"/>
            <a:ext cx="612164" cy="61216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026" y="6201212"/>
            <a:ext cx="612164" cy="6121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90" y="6201212"/>
            <a:ext cx="612164" cy="61216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557" y="6201212"/>
            <a:ext cx="612164" cy="61216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62" y="5655036"/>
            <a:ext cx="612164" cy="61216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34" y="5655036"/>
            <a:ext cx="612164" cy="6121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90" y="5655036"/>
            <a:ext cx="612164" cy="61216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5655036"/>
            <a:ext cx="612164" cy="61216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959" y="6201212"/>
            <a:ext cx="612164" cy="61216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423" y="6201212"/>
            <a:ext cx="612164" cy="612164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89" y="6201212"/>
            <a:ext cx="612164" cy="61216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06" y="5655036"/>
            <a:ext cx="612164" cy="61216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58" y="6201212"/>
            <a:ext cx="612164" cy="61216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6201212"/>
            <a:ext cx="612164" cy="61216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78" y="5655036"/>
            <a:ext cx="612164" cy="6121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598" y="5655036"/>
            <a:ext cx="612164" cy="61216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70" y="5655036"/>
            <a:ext cx="612164" cy="61216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42" y="5655036"/>
            <a:ext cx="612164" cy="612164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25" y="6201212"/>
            <a:ext cx="612164" cy="61216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094" y="6201212"/>
            <a:ext cx="612164" cy="612164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58" y="56563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5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6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/>
    </p:bldLst>
  </p:timing>
</p:sld>
</file>

<file path=ppt/theme/theme1.xml><?xml version="1.0" encoding="utf-8"?>
<a:theme xmlns:a="http://schemas.openxmlformats.org/drawingml/2006/main" name="p87">
  <a:themeElements>
    <a:clrScheme name="ge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a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j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p87</Template>
  <TotalTime>467</TotalTime>
  <Words>1173</Words>
  <Application>Microsoft Office PowerPoint</Application>
  <PresentationFormat>On-screen Show (4:3)</PresentationFormat>
  <Paragraphs>157</Paragraphs>
  <Slides>27</Slides>
  <Notes>24</Notes>
  <HiddenSlides>3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p87</vt:lpstr>
      <vt:lpstr>Custom Design</vt:lpstr>
      <vt:lpstr>moja_tema</vt:lpstr>
      <vt:lpstr>PowerPoint Presentation</vt:lpstr>
      <vt:lpstr>EUROPA – POVIJEST PUNA SUKOBA</vt:lpstr>
      <vt:lpstr>PowerPoint Presentation</vt:lpstr>
      <vt:lpstr>EUROPA SE UJEDINJUJE</vt:lpstr>
      <vt:lpstr>PowerPoint Presentation</vt:lpstr>
      <vt:lpstr>PowerPoint Presentation</vt:lpstr>
      <vt:lpstr>PowerPoint Presentation</vt:lpstr>
      <vt:lpstr>PowerPoint Presentation</vt:lpstr>
      <vt:lpstr>EU – 7 valova proširenja</vt:lpstr>
      <vt:lpstr>KRITERIJI ZA PRISTUPANJE EU</vt:lpstr>
      <vt:lpstr>EUROPSKA UNIJA – STOŽER EUROPSKOG JEDINSTVA</vt:lpstr>
      <vt:lpstr>PowerPoint Presentation</vt:lpstr>
      <vt:lpstr>PowerPoint Presentation</vt:lpstr>
      <vt:lpstr>EU U SVIJETU</vt:lpstr>
      <vt:lpstr>€URO – ZAJEDNIČKA VALUTA</vt:lpstr>
      <vt:lpstr>HRVATSKA I EUROPSKA UNIJA</vt:lpstr>
      <vt:lpstr>EU U EUROPI</vt:lpstr>
      <vt:lpstr>Europska unija – nastanak i razvoj</vt:lpstr>
      <vt:lpstr>Korisni linkovi</vt:lpstr>
      <vt:lpstr>PowerPoint Presentation</vt:lpstr>
      <vt:lpstr>VIJEĆE EUROPSKE UNIJE</vt:lpstr>
      <vt:lpstr>PowerPoint Presentation</vt:lpstr>
      <vt:lpstr>EUROPSKO VIJEĆE</vt:lpstr>
      <vt:lpstr>EUROPSKI PARLAMENT</vt:lpstr>
      <vt:lpstr>EUROPSKA KOMISIJA</vt:lpstr>
      <vt:lpstr>PowerPoint Presentation</vt:lpstr>
      <vt:lpstr>SUD PRAVDE EUROPSKE UNIJE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UJEDINJAVANJE EUROPE</dc:title>
  <dc:creator>cornx</dc:creator>
  <cp:lastModifiedBy>cornx</cp:lastModifiedBy>
  <cp:revision>68</cp:revision>
  <dcterms:created xsi:type="dcterms:W3CDTF">2016-05-05T16:10:58Z</dcterms:created>
  <dcterms:modified xsi:type="dcterms:W3CDTF">2017-10-22T21:41:51Z</dcterms:modified>
</cp:coreProperties>
</file>