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3" r:id="rId2"/>
    <p:sldId id="324" r:id="rId3"/>
    <p:sldId id="325" r:id="rId4"/>
    <p:sldId id="327" r:id="rId5"/>
    <p:sldId id="329" r:id="rId6"/>
    <p:sldId id="328" r:id="rId7"/>
    <p:sldId id="331" r:id="rId8"/>
    <p:sldId id="326" r:id="rId9"/>
    <p:sldId id="330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1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0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26.10.2017.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6703"/>
            <a:ext cx="9144000" cy="1088121"/>
          </a:xfrm>
        </p:spPr>
        <p:txBody>
          <a:bodyPr wrap="none">
            <a:noAutofit/>
          </a:bodyPr>
          <a:lstStyle/>
          <a:p>
            <a:pPr algn="ctr">
              <a:lnSpc>
                <a:spcPts val="6300"/>
              </a:lnSpc>
            </a:pPr>
            <a:r>
              <a:rPr lang="hr-HR" sz="7200" b="1" spc="-150" dirty="0" smtClean="0">
                <a:ln w="31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Stanovništvo i </a:t>
            </a:r>
            <a:br>
              <a:rPr lang="hr-HR" sz="7200" b="1" spc="-150" dirty="0" smtClean="0">
                <a:ln w="31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7200" b="1" spc="-150" dirty="0" smtClean="0">
                <a:ln w="31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razvijenost na Zemlji</a:t>
            </a:r>
            <a:endParaRPr lang="hr-HR" sz="7200" b="1" spc="-150" dirty="0">
              <a:ln w="3175"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www.stgeorgeshouse.org/wp-content/uploads/2014/03/World-Pop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74179"/>
            <a:ext cx="9144000" cy="48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09734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>
                <a:solidFill>
                  <a:srgbClr val="FF0000"/>
                </a:solidFill>
              </a:rPr>
              <a:t>BDP</a:t>
            </a:r>
            <a:r>
              <a:rPr lang="hr-HR" b="1" dirty="0" smtClean="0"/>
              <a:t> </a:t>
            </a:r>
            <a:r>
              <a:rPr lang="hr-HR" dirty="0" smtClean="0"/>
              <a:t>– </a:t>
            </a:r>
            <a:r>
              <a:rPr lang="hr-HR" dirty="0"/>
              <a:t>mjerilo razvijenosti i standarda neke zemlje </a:t>
            </a:r>
          </a:p>
          <a:p>
            <a:pPr lvl="0"/>
            <a:r>
              <a:rPr lang="hr-HR" dirty="0" smtClean="0"/>
              <a:t>uključuje </a:t>
            </a:r>
            <a:r>
              <a:rPr lang="hr-HR" b="1" dirty="0" smtClean="0">
                <a:solidFill>
                  <a:srgbClr val="FF0000"/>
                </a:solidFill>
              </a:rPr>
              <a:t>vrijednost svih dobara i usluga proizvedenih u nekoj državi tijekom jedne godine </a:t>
            </a:r>
            <a:r>
              <a:rPr lang="hr-HR" dirty="0" smtClean="0"/>
              <a:t>(bez salda uvoza i izvoza)</a:t>
            </a:r>
          </a:p>
          <a:p>
            <a:pPr lvl="1"/>
            <a:r>
              <a:rPr lang="hr-HR" dirty="0" smtClean="0"/>
              <a:t>uključuje vrijednosti koje su proizvela strana poduzeća u toj zemlji</a:t>
            </a:r>
          </a:p>
          <a:p>
            <a:pPr lvl="1"/>
            <a:r>
              <a:rPr lang="hr-HR" dirty="0" smtClean="0"/>
              <a:t>izražava se </a:t>
            </a:r>
            <a:r>
              <a:rPr lang="hr-HR" b="1" dirty="0" smtClean="0">
                <a:solidFill>
                  <a:srgbClr val="FF0000"/>
                </a:solidFill>
              </a:rPr>
              <a:t>po glavi stanovnika</a:t>
            </a:r>
            <a:r>
              <a:rPr lang="hr-HR" b="1" i="1" dirty="0" smtClean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(BDP </a:t>
            </a:r>
            <a:r>
              <a:rPr lang="hr-HR" i="1" dirty="0" err="1" smtClean="0"/>
              <a:t>per</a:t>
            </a:r>
            <a:r>
              <a:rPr lang="hr-HR" i="1" dirty="0" smtClean="0"/>
              <a:t> </a:t>
            </a:r>
            <a:r>
              <a:rPr lang="hr-HR" i="1" dirty="0" err="1" smtClean="0"/>
              <a:t>capita</a:t>
            </a:r>
            <a:r>
              <a:rPr lang="hr-HR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nacionalni dohodak </a:t>
            </a:r>
            <a:r>
              <a:rPr lang="hr-HR" dirty="0" smtClean="0"/>
              <a:t>– vrijednost </a:t>
            </a:r>
            <a:r>
              <a:rPr lang="hr-HR" b="1" dirty="0" smtClean="0">
                <a:solidFill>
                  <a:srgbClr val="FF0000"/>
                </a:solidFill>
              </a:rPr>
              <a:t>svih proizvoda i usluga neke zemlje</a:t>
            </a:r>
            <a:r>
              <a:rPr lang="hr-HR" dirty="0" smtClean="0"/>
              <a:t> u jednoj godini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paritet kupovne moći (PKM) </a:t>
            </a:r>
            <a:r>
              <a:rPr lang="hr-HR" dirty="0" smtClean="0"/>
              <a:t>– razlika </a:t>
            </a:r>
            <a:r>
              <a:rPr lang="hr-HR" dirty="0"/>
              <a:t>u plaći i troškovima života </a:t>
            </a:r>
            <a:r>
              <a:rPr lang="hr-HR" dirty="0" smtClean="0"/>
              <a:t>(također mjera razvijenosti zemlje)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400" dirty="0" smtClean="0"/>
              <a:t>BDP (bruto domaći proizvod) i nacionalni dohodak</a:t>
            </a:r>
            <a:endParaRPr lang="hr-HR" sz="3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836712"/>
            <a:ext cx="9144000" cy="6021288"/>
            <a:chOff x="0" y="836712"/>
            <a:chExt cx="9144000" cy="6021288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836712"/>
              <a:ext cx="9144000" cy="6021288"/>
              <a:chOff x="0" y="836712"/>
              <a:chExt cx="9144000" cy="60212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836712"/>
                <a:ext cx="9144000" cy="6021288"/>
              </a:xfrm>
              <a:prstGeom prst="rect">
                <a:avLst/>
              </a:prstGeom>
              <a:solidFill>
                <a:schemeClr val="bg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36" b="10888"/>
              <a:stretch/>
            </p:blipFill>
            <p:spPr bwMode="auto">
              <a:xfrm>
                <a:off x="1907704" y="836712"/>
                <a:ext cx="5796136" cy="58916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4355976" y="973654"/>
              <a:ext cx="1560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BDP </a:t>
              </a:r>
              <a:r>
                <a:rPr lang="hr-HR" dirty="0" err="1" smtClean="0"/>
                <a:t>per</a:t>
              </a:r>
              <a:r>
                <a:rPr lang="hr-HR" dirty="0" smtClean="0"/>
                <a:t> </a:t>
              </a:r>
              <a:r>
                <a:rPr lang="hr-HR" dirty="0" err="1" smtClean="0"/>
                <a:t>capita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0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9734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>
                <a:solidFill>
                  <a:srgbClr val="FF0000"/>
                </a:solidFill>
              </a:rPr>
              <a:t>HDI </a:t>
            </a:r>
            <a:r>
              <a:rPr lang="hr-HR" dirty="0" smtClean="0"/>
              <a:t>(human </a:t>
            </a:r>
            <a:r>
              <a:rPr lang="hr-HR" dirty="0" err="1"/>
              <a:t>development</a:t>
            </a:r>
            <a:r>
              <a:rPr lang="hr-HR" dirty="0"/>
              <a:t> </a:t>
            </a:r>
            <a:r>
              <a:rPr lang="hr-HR" dirty="0" err="1" smtClean="0"/>
              <a:t>index</a:t>
            </a:r>
            <a:r>
              <a:rPr lang="hr-HR" dirty="0" smtClean="0"/>
              <a:t>) </a:t>
            </a:r>
            <a:r>
              <a:rPr lang="hr-HR" b="1" dirty="0"/>
              <a:t>– </a:t>
            </a:r>
            <a:r>
              <a:rPr lang="hr-HR" dirty="0"/>
              <a:t>sustav rangiranja država koji proizlazi iz </a:t>
            </a:r>
            <a:r>
              <a:rPr lang="hr-HR" b="1" dirty="0">
                <a:solidFill>
                  <a:srgbClr val="FF0000"/>
                </a:solidFill>
              </a:rPr>
              <a:t>stupnja obrazovanja, očekivanog trajanja života i nacionalnog dohotka </a:t>
            </a:r>
            <a:endParaRPr lang="hr-HR" b="1" dirty="0" smtClean="0">
              <a:solidFill>
                <a:srgbClr val="FF0000"/>
              </a:solidFill>
            </a:endParaRPr>
          </a:p>
          <a:p>
            <a:pPr lvl="0"/>
            <a:r>
              <a:rPr lang="hr-HR" dirty="0" smtClean="0"/>
              <a:t>mjerilo: min</a:t>
            </a:r>
            <a:r>
              <a:rPr lang="hr-HR" dirty="0"/>
              <a:t>. 0,001 – nerazvijene zemlje i </a:t>
            </a:r>
            <a:r>
              <a:rPr lang="hr-HR" dirty="0" err="1"/>
              <a:t>max</a:t>
            </a:r>
            <a:r>
              <a:rPr lang="hr-HR" dirty="0"/>
              <a:t>. 1 – razvijene zemlje) </a:t>
            </a:r>
          </a:p>
          <a:p>
            <a:pPr lvl="0"/>
            <a:r>
              <a:rPr lang="hr-HR" dirty="0"/>
              <a:t>Hrvatska je na </a:t>
            </a:r>
            <a:r>
              <a:rPr lang="hr-HR" dirty="0" smtClean="0"/>
              <a:t>45. </a:t>
            </a:r>
            <a:r>
              <a:rPr lang="hr-HR" dirty="0"/>
              <a:t>mjestu prema </a:t>
            </a:r>
            <a:r>
              <a:rPr lang="hr-HR" dirty="0" smtClean="0"/>
              <a:t>HDI (2017. g)</a:t>
            </a:r>
          </a:p>
          <a:p>
            <a:pPr lvl="1"/>
            <a:r>
              <a:rPr lang="hr-HR" i="1" dirty="0" smtClean="0"/>
              <a:t>Slovenija – 25., BiH – 81.; Srbija – 66.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HDI – indeks razvijenosti stanovništva</a:t>
            </a:r>
            <a:endParaRPr lang="hr-HR" sz="3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7" b="6537"/>
          <a:stretch/>
        </p:blipFill>
        <p:spPr bwMode="auto">
          <a:xfrm>
            <a:off x="39343" y="754883"/>
            <a:ext cx="9104657" cy="606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6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Stanovništvo i razvijenost na Zemlji	         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000">
              <a:spcBef>
                <a:spcPts val="1200"/>
              </a:spcBef>
            </a:pPr>
            <a:r>
              <a:rPr lang="hr-HR" sz="2200" dirty="0"/>
              <a:t>s obzirom na gospodarsku razvijenost </a:t>
            </a:r>
            <a:r>
              <a:rPr lang="hr-HR" sz="2200" dirty="0" smtClean="0"/>
              <a:t>razlikujemo </a:t>
            </a:r>
            <a:r>
              <a:rPr lang="hr-HR" sz="2200" b="1" dirty="0" smtClean="0">
                <a:solidFill>
                  <a:srgbClr val="FF0000"/>
                </a:solidFill>
              </a:rPr>
              <a:t>nerazvijene i razvijene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zemlje</a:t>
            </a:r>
          </a:p>
          <a:p>
            <a:pPr indent="-252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NERAZVIJENE ZEMLJE </a:t>
            </a:r>
          </a:p>
          <a:p>
            <a:pPr lvl="1">
              <a:spcBef>
                <a:spcPts val="300"/>
              </a:spcBef>
            </a:pPr>
            <a:r>
              <a:rPr lang="hr-HR" sz="2200" dirty="0" smtClean="0"/>
              <a:t>uglavnom </a:t>
            </a:r>
            <a:r>
              <a:rPr lang="hr-HR" sz="2200" b="1" dirty="0" smtClean="0">
                <a:solidFill>
                  <a:srgbClr val="FF0000"/>
                </a:solidFill>
              </a:rPr>
              <a:t>poljoprivredne </a:t>
            </a:r>
            <a:r>
              <a:rPr lang="hr-HR" sz="2200" dirty="0" smtClean="0"/>
              <a:t>zemlje</a:t>
            </a:r>
            <a:endParaRPr lang="hr-HR" sz="2200" dirty="0"/>
          </a:p>
          <a:p>
            <a:pPr lvl="1">
              <a:spcBef>
                <a:spcPts val="300"/>
              </a:spcBef>
            </a:pPr>
            <a:r>
              <a:rPr lang="hr-HR" sz="2200" dirty="0"/>
              <a:t>viša stopa </a:t>
            </a:r>
            <a:r>
              <a:rPr lang="hr-HR" sz="2200" b="1" dirty="0">
                <a:solidFill>
                  <a:srgbClr val="FF0000"/>
                </a:solidFill>
              </a:rPr>
              <a:t>rodnosti</a:t>
            </a:r>
            <a:r>
              <a:rPr lang="hr-HR" sz="2200" dirty="0"/>
              <a:t>, </a:t>
            </a:r>
            <a:r>
              <a:rPr lang="hr-HR" sz="2200" b="1" dirty="0">
                <a:solidFill>
                  <a:srgbClr val="FF0000"/>
                </a:solidFill>
              </a:rPr>
              <a:t>smrtnosti</a:t>
            </a:r>
            <a:r>
              <a:rPr lang="hr-HR" sz="2200" dirty="0"/>
              <a:t>, </a:t>
            </a:r>
            <a:r>
              <a:rPr lang="hr-HR" sz="2200" b="1" dirty="0">
                <a:solidFill>
                  <a:srgbClr val="FF0000"/>
                </a:solidFill>
              </a:rPr>
              <a:t>prirodnog prirasta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infantilnog </a:t>
            </a:r>
            <a:r>
              <a:rPr lang="hr-HR" sz="2200" b="1" dirty="0" smtClean="0">
                <a:solidFill>
                  <a:srgbClr val="FF0000"/>
                </a:solidFill>
              </a:rPr>
              <a:t>mortaliteta</a:t>
            </a:r>
            <a:endParaRPr lang="hr-HR" sz="2200" dirty="0" smtClean="0"/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prevladava </a:t>
            </a:r>
            <a:r>
              <a:rPr lang="hr-HR" sz="2200" b="1" dirty="0">
                <a:solidFill>
                  <a:srgbClr val="FF0000"/>
                </a:solidFill>
              </a:rPr>
              <a:t>mlado </a:t>
            </a:r>
            <a:r>
              <a:rPr lang="hr-HR" sz="2200" b="1" dirty="0" smtClean="0">
                <a:solidFill>
                  <a:srgbClr val="FF0000"/>
                </a:solidFill>
              </a:rPr>
              <a:t>stanovništvo</a:t>
            </a:r>
          </a:p>
          <a:p>
            <a:pPr lvl="1">
              <a:spcBef>
                <a:spcPts val="3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negativna migracijska </a:t>
            </a:r>
            <a:r>
              <a:rPr lang="hr-HR" sz="2200" b="1" dirty="0" smtClean="0">
                <a:solidFill>
                  <a:srgbClr val="FF0000"/>
                </a:solidFill>
              </a:rPr>
              <a:t>bilanca</a:t>
            </a:r>
          </a:p>
          <a:p>
            <a:pPr indent="-252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RAZVIJENE ZEMLJE</a:t>
            </a:r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industrijalizirane </a:t>
            </a:r>
            <a:r>
              <a:rPr lang="hr-HR" sz="2200" dirty="0" smtClean="0"/>
              <a:t>zemlje (malo poljoprivrednog stanovništva)</a:t>
            </a:r>
          </a:p>
          <a:p>
            <a:pPr lvl="1">
              <a:spcBef>
                <a:spcPts val="3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niža </a:t>
            </a:r>
            <a:r>
              <a:rPr lang="hr-HR" sz="2200" b="1" dirty="0">
                <a:solidFill>
                  <a:srgbClr val="FF0000"/>
                </a:solidFill>
              </a:rPr>
              <a:t>stopa </a:t>
            </a:r>
            <a:r>
              <a:rPr lang="hr-HR" sz="2200" u="sng" dirty="0"/>
              <a:t>prirodnog prirasta</a:t>
            </a:r>
            <a:r>
              <a:rPr lang="hr-HR" sz="2200" dirty="0"/>
              <a:t>, </a:t>
            </a:r>
            <a:r>
              <a:rPr lang="hr-HR" sz="2200" u="sng" dirty="0" smtClean="0"/>
              <a:t>rodnosti </a:t>
            </a:r>
            <a:r>
              <a:rPr lang="hr-HR" sz="2200" dirty="0"/>
              <a:t>i </a:t>
            </a:r>
            <a:r>
              <a:rPr lang="hr-HR" sz="2200" u="sng" dirty="0"/>
              <a:t>infantilnog mortaliteta</a:t>
            </a:r>
            <a:r>
              <a:rPr lang="hr-HR" sz="2200" dirty="0"/>
              <a:t>, </a:t>
            </a:r>
            <a:r>
              <a:rPr lang="hr-HR" sz="2200" b="1" dirty="0">
                <a:solidFill>
                  <a:srgbClr val="FF0000"/>
                </a:solidFill>
              </a:rPr>
              <a:t>visoka stopa </a:t>
            </a:r>
            <a:r>
              <a:rPr lang="hr-HR" sz="2200" dirty="0"/>
              <a:t>smrtnosti starog stanovništva (radi većeg broja starijih u populaciji)</a:t>
            </a:r>
          </a:p>
          <a:p>
            <a:pPr lvl="1">
              <a:spcBef>
                <a:spcPts val="300"/>
              </a:spcBef>
            </a:pPr>
            <a:r>
              <a:rPr lang="hr-HR" sz="2200" b="1" dirty="0">
                <a:solidFill>
                  <a:srgbClr val="FF0000"/>
                </a:solidFill>
              </a:rPr>
              <a:t>mali udio mladog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a </a:t>
            </a:r>
            <a:r>
              <a:rPr lang="hr-HR" sz="2200" b="1" dirty="0">
                <a:solidFill>
                  <a:srgbClr val="FF0000"/>
                </a:solidFill>
              </a:rPr>
              <a:t>veliki udio starog </a:t>
            </a:r>
            <a:r>
              <a:rPr lang="hr-HR" sz="2200" dirty="0"/>
              <a:t>stanovništva</a:t>
            </a:r>
          </a:p>
          <a:p>
            <a:pPr lvl="1">
              <a:spcBef>
                <a:spcPts val="3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pozitivna migracijska bilanca </a:t>
            </a:r>
            <a:r>
              <a:rPr lang="hr-HR" sz="2200" dirty="0"/>
              <a:t>(privlače radnu snagu</a:t>
            </a:r>
            <a:r>
              <a:rPr lang="hr-HR" sz="2200" dirty="0" smtClean="0"/>
              <a:t>)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188640"/>
            <a:ext cx="9133012" cy="6669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PREHRANA</a:t>
            </a:r>
          </a:p>
          <a:p>
            <a:pPr lvl="1" indent="-252000">
              <a:spcBef>
                <a:spcPts val="0"/>
              </a:spcBef>
            </a:pPr>
            <a:r>
              <a:rPr lang="hr-HR" sz="2200" dirty="0" smtClean="0"/>
              <a:t>razvijene zemlje – problem  s pretilošću stanovništva</a:t>
            </a:r>
          </a:p>
          <a:p>
            <a:pPr lvl="1" indent="-252000">
              <a:spcBef>
                <a:spcPts val="0"/>
              </a:spcBef>
            </a:pPr>
            <a:r>
              <a:rPr lang="hr-HR" sz="2200" dirty="0" smtClean="0"/>
              <a:t>nerazvijene – problem s glađu</a:t>
            </a:r>
          </a:p>
          <a:p>
            <a:pPr indent="-252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OČEKIVANO TRAJANJE ŽIVOTA </a:t>
            </a:r>
          </a:p>
          <a:p>
            <a:pPr lvl="1" indent="-252000">
              <a:spcBef>
                <a:spcPts val="0"/>
              </a:spcBef>
            </a:pPr>
            <a:r>
              <a:rPr lang="hr-HR" sz="2200" dirty="0" smtClean="0"/>
              <a:t>razvijene zemlje – 75 godina, nerazvijene – 59 godina</a:t>
            </a:r>
          </a:p>
          <a:p>
            <a:pPr lvl="0" indent="-252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BDP</a:t>
            </a:r>
            <a:r>
              <a:rPr lang="hr-HR" sz="2200" dirty="0" smtClean="0"/>
              <a:t> (bruto domaći proizvod) - </a:t>
            </a:r>
            <a:r>
              <a:rPr lang="hr-HR" sz="2400" dirty="0"/>
              <a:t>uključuje </a:t>
            </a:r>
            <a:r>
              <a:rPr lang="hr-HR" sz="2400" b="1" dirty="0">
                <a:solidFill>
                  <a:srgbClr val="FF0000"/>
                </a:solidFill>
              </a:rPr>
              <a:t>vrijednost svih dobara i usluga proizvedenih u nekoj državi tijekom jedne godine </a:t>
            </a:r>
            <a:r>
              <a:rPr lang="hr-HR" sz="2400" dirty="0" smtClean="0"/>
              <a:t>(</a:t>
            </a:r>
            <a:r>
              <a:rPr lang="hr-HR" sz="2400" dirty="0" err="1" smtClean="0"/>
              <a:t>izažava</a:t>
            </a:r>
            <a:r>
              <a:rPr lang="hr-HR" sz="2400" dirty="0" smtClean="0"/>
              <a:t> se po glavi stanovnika - BDP </a:t>
            </a:r>
            <a:r>
              <a:rPr lang="hr-HR" sz="2400" dirty="0" err="1" smtClean="0"/>
              <a:t>per</a:t>
            </a:r>
            <a:r>
              <a:rPr lang="hr-HR" sz="2400" dirty="0" smtClean="0"/>
              <a:t> </a:t>
            </a:r>
            <a:r>
              <a:rPr lang="hr-HR" sz="2400" dirty="0" err="1" smtClean="0"/>
              <a:t>capita</a:t>
            </a:r>
            <a:r>
              <a:rPr lang="hr-HR" sz="2400" dirty="0" smtClean="0"/>
              <a:t>)</a:t>
            </a:r>
          </a:p>
          <a:p>
            <a:pPr indent="-252000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nacionalni dohodak </a:t>
            </a:r>
            <a:r>
              <a:rPr lang="hr-HR" sz="2400" dirty="0"/>
              <a:t>– vrijednost </a:t>
            </a:r>
            <a:r>
              <a:rPr lang="hr-HR" sz="2400" b="1" dirty="0">
                <a:solidFill>
                  <a:srgbClr val="FF0000"/>
                </a:solidFill>
              </a:rPr>
              <a:t>svih proizvoda i usluga neke zemlje</a:t>
            </a:r>
            <a:r>
              <a:rPr lang="hr-HR" sz="2400" dirty="0"/>
              <a:t> u jednoj godini</a:t>
            </a:r>
          </a:p>
          <a:p>
            <a:pPr indent="-252000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HDI </a:t>
            </a:r>
            <a:r>
              <a:rPr lang="hr-HR" sz="2400" dirty="0"/>
              <a:t>(</a:t>
            </a:r>
            <a:r>
              <a:rPr lang="hr-HR" sz="2400" dirty="0" smtClean="0"/>
              <a:t>human </a:t>
            </a:r>
            <a:r>
              <a:rPr lang="hr-HR" sz="2400" dirty="0" err="1"/>
              <a:t>development</a:t>
            </a:r>
            <a:r>
              <a:rPr lang="hr-HR" sz="2400" dirty="0"/>
              <a:t> </a:t>
            </a:r>
            <a:r>
              <a:rPr lang="hr-HR" sz="2400" dirty="0" err="1" smtClean="0"/>
              <a:t>index</a:t>
            </a:r>
            <a:r>
              <a:rPr lang="hr-HR" sz="2400" dirty="0" smtClean="0"/>
              <a:t>)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b="1" dirty="0"/>
              <a:t>– </a:t>
            </a:r>
            <a:r>
              <a:rPr lang="hr-HR" sz="2400" dirty="0"/>
              <a:t>sustav rangiranja država koji proizlazi iz </a:t>
            </a:r>
            <a:r>
              <a:rPr lang="hr-HR" sz="2400" b="1" dirty="0">
                <a:solidFill>
                  <a:srgbClr val="FF0000"/>
                </a:solidFill>
              </a:rPr>
              <a:t>stupnja obrazovanja, očekivanog trajanja života i nacionalnog dohotka </a:t>
            </a:r>
          </a:p>
          <a:p>
            <a:pPr lvl="1" indent="-252000">
              <a:spcBef>
                <a:spcPts val="600"/>
              </a:spcBef>
            </a:pPr>
            <a:r>
              <a:rPr lang="hr-HR" sz="2400" dirty="0" smtClean="0"/>
              <a:t>Hrvatska je 45. na svijetu</a:t>
            </a:r>
            <a:endParaRPr lang="hr-HR" sz="2400" dirty="0"/>
          </a:p>
          <a:p>
            <a:pPr indent="-252000">
              <a:spcBef>
                <a:spcPts val="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0103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Gospodarska razvijenost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62362"/>
            <a:ext cx="8786874" cy="148651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 smtClean="0"/>
              <a:t>s obzirom na gospodarsku razvijenost razlikujemo:</a:t>
            </a:r>
          </a:p>
          <a:p>
            <a:pPr lvl="1">
              <a:spcBef>
                <a:spcPts val="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nerazvijene</a:t>
            </a:r>
          </a:p>
          <a:p>
            <a:pPr lvl="1">
              <a:spcBef>
                <a:spcPts val="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razvijene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zemlje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2432028"/>
            <a:ext cx="9144000" cy="4398718"/>
            <a:chOff x="0" y="2432028"/>
            <a:chExt cx="9144000" cy="4398718"/>
          </a:xfrm>
        </p:grpSpPr>
        <p:pic>
          <p:nvPicPr>
            <p:cNvPr id="1026" name="Picture 2" descr="https://sites.google.com/site/7hsiem/_/rsrc/1463463303169/today-s-lesson-2016/185developedvsdevelopingcountries/Developed%20Developing%20Map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6" t="2061" r="4176" b="12407"/>
            <a:stretch/>
          </p:blipFill>
          <p:spPr bwMode="auto">
            <a:xfrm>
              <a:off x="0" y="2432028"/>
              <a:ext cx="9144000" cy="439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43864" y="5172670"/>
              <a:ext cx="142231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hr-HR" sz="1400" b="1" dirty="0" smtClean="0"/>
                <a:t>Razvijene zemlje</a:t>
              </a:r>
              <a:endParaRPr lang="hr-HR" sz="1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864" y="5425479"/>
              <a:ext cx="1402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hr-HR" sz="1400" b="1" dirty="0" smtClean="0"/>
                <a:t>Zemlje u razvoju</a:t>
              </a:r>
              <a:endParaRPr lang="hr-H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33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Nerazvijene zemlje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62362"/>
            <a:ext cx="8786874" cy="580699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/>
              <a:t>uglavnom </a:t>
            </a:r>
            <a:r>
              <a:rPr lang="hr-HR" b="1" dirty="0" smtClean="0">
                <a:solidFill>
                  <a:srgbClr val="FF0000"/>
                </a:solidFill>
              </a:rPr>
              <a:t>poljoprivredne </a:t>
            </a:r>
            <a:r>
              <a:rPr lang="hr-HR" dirty="0"/>
              <a:t>zemlje</a:t>
            </a:r>
            <a:endParaRPr lang="hr-HR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hr-HR" dirty="0"/>
              <a:t>viša stopa </a:t>
            </a:r>
            <a:r>
              <a:rPr lang="hr-HR" b="1" dirty="0">
                <a:solidFill>
                  <a:srgbClr val="FF0000"/>
                </a:solidFill>
              </a:rPr>
              <a:t>rodnosti</a:t>
            </a:r>
            <a:r>
              <a:rPr lang="hr-HR" dirty="0"/>
              <a:t>, </a:t>
            </a:r>
            <a:r>
              <a:rPr lang="hr-HR" b="1" dirty="0">
                <a:solidFill>
                  <a:srgbClr val="FF0000"/>
                </a:solidFill>
              </a:rPr>
              <a:t>smrtnosti</a:t>
            </a:r>
            <a:r>
              <a:rPr lang="hr-HR" dirty="0"/>
              <a:t>, </a:t>
            </a:r>
            <a:r>
              <a:rPr lang="hr-HR" b="1" dirty="0">
                <a:solidFill>
                  <a:srgbClr val="FF0000"/>
                </a:solidFill>
              </a:rPr>
              <a:t>prirodnog prirasta </a:t>
            </a:r>
            <a:r>
              <a:rPr lang="hr-HR" dirty="0"/>
              <a:t>i </a:t>
            </a:r>
            <a:r>
              <a:rPr lang="hr-HR" b="1" dirty="0">
                <a:solidFill>
                  <a:srgbClr val="FF0000"/>
                </a:solidFill>
              </a:rPr>
              <a:t>infantilnog </a:t>
            </a:r>
            <a:r>
              <a:rPr lang="hr-HR" b="1" dirty="0" smtClean="0">
                <a:solidFill>
                  <a:srgbClr val="FF0000"/>
                </a:solidFill>
              </a:rPr>
              <a:t>mortaliteta</a:t>
            </a:r>
            <a:r>
              <a:rPr lang="hr-HR" dirty="0" smtClean="0"/>
              <a:t> (smrtnost dojenčadi)</a:t>
            </a:r>
            <a:endParaRPr lang="hr-HR" dirty="0"/>
          </a:p>
          <a:p>
            <a:pPr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prevladava mlado stanovništvo</a:t>
            </a:r>
          </a:p>
          <a:p>
            <a:pPr>
              <a:spcBef>
                <a:spcPts val="1200"/>
              </a:spcBef>
            </a:pPr>
            <a:r>
              <a:rPr lang="hr-HR" dirty="0"/>
              <a:t>nesklad između rasta gospodarstva i broja stanovnika </a:t>
            </a:r>
            <a:r>
              <a:rPr lang="hr-HR" dirty="0" smtClean="0"/>
              <a:t>- </a:t>
            </a:r>
            <a:r>
              <a:rPr lang="hr-HR" b="1" dirty="0" smtClean="0">
                <a:solidFill>
                  <a:srgbClr val="FF0000"/>
                </a:solidFill>
              </a:rPr>
              <a:t>sporiji </a:t>
            </a:r>
            <a:r>
              <a:rPr lang="hr-HR" b="1" dirty="0">
                <a:solidFill>
                  <a:srgbClr val="FF0000"/>
                </a:solidFill>
              </a:rPr>
              <a:t>razvoj </a:t>
            </a:r>
            <a:r>
              <a:rPr lang="hr-HR" dirty="0"/>
              <a:t>industrije i poljoprivrede od rasta broja </a:t>
            </a:r>
            <a:r>
              <a:rPr lang="hr-HR" dirty="0" smtClean="0"/>
              <a:t>stanovnika</a:t>
            </a:r>
            <a:endParaRPr lang="hr-HR" dirty="0"/>
          </a:p>
          <a:p>
            <a:pPr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negativna migracijska bilanca </a:t>
            </a:r>
            <a:r>
              <a:rPr lang="hr-HR" dirty="0"/>
              <a:t>(ljudi odlaze trbuhom za kruhom)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3140968"/>
            <a:ext cx="9144000" cy="3211712"/>
            <a:chOff x="0" y="3664697"/>
            <a:chExt cx="9144000" cy="3211712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0" y="3664697"/>
              <a:ext cx="9144000" cy="3182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8589" y="3693725"/>
              <a:ext cx="9055411" cy="3182684"/>
              <a:chOff x="43604" y="332656"/>
              <a:chExt cx="9055411" cy="3182684"/>
            </a:xfrm>
            <a:grpFill/>
          </p:grpSpPr>
          <p:pic>
            <p:nvPicPr>
              <p:cNvPr id="7" name="Picture 2" descr="https://www.cia.gov/library/publications/the-world-factbook/graphics/population/CG_popgraph%202016.bm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1318" y="454734"/>
                <a:ext cx="4392868" cy="3060606"/>
              </a:xfrm>
              <a:prstGeom prst="rect">
                <a:avLst/>
              </a:prstGeom>
              <a:grpFill/>
              <a:ln w="3175">
                <a:noFill/>
              </a:ln>
              <a:effectLst/>
              <a:extLst/>
            </p:spPr>
          </p:pic>
          <p:pic>
            <p:nvPicPr>
              <p:cNvPr id="8" name="Picture 4" descr="http://www.indexmundi.com/graphs/population-pyramids/germany-population-pyramid-2016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33" y="477618"/>
                <a:ext cx="4355878" cy="3034833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43604" y="2435220"/>
                <a:ext cx="9055411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604" y="1563949"/>
                <a:ext cx="9055411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16200000">
                <a:off x="4154966" y="2556258"/>
                <a:ext cx="7889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b="1" dirty="0" smtClean="0"/>
                  <a:t>mlado</a:t>
                </a:r>
                <a:endParaRPr lang="hr-HR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4224376" y="1768641"/>
                <a:ext cx="6501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b="1" dirty="0" smtClean="0"/>
                  <a:t>zrelo</a:t>
                </a:r>
                <a:endParaRPr lang="hr-HR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4215688" y="907800"/>
                <a:ext cx="6675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b="1" dirty="0" smtClean="0"/>
                  <a:t>staro</a:t>
                </a:r>
                <a:endParaRPr lang="hr-HR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91731" y="352343"/>
                <a:ext cx="1747171" cy="3153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hr-HR" sz="2400" b="1" dirty="0" smtClean="0"/>
                  <a:t>Kongo</a:t>
                </a:r>
                <a:endParaRPr lang="hr-HR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0568" y="332656"/>
                <a:ext cx="1447256" cy="3153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hr-HR" sz="2400" b="1" dirty="0" smtClean="0"/>
                  <a:t>Njemačka</a:t>
                </a:r>
                <a:endParaRPr lang="hr-HR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5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62362"/>
            <a:ext cx="9217024" cy="580699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industrijalizirane </a:t>
            </a:r>
            <a:r>
              <a:rPr lang="hr-HR" dirty="0" smtClean="0"/>
              <a:t>zemlje</a:t>
            </a:r>
            <a:endParaRPr lang="hr-HR" dirty="0"/>
          </a:p>
          <a:p>
            <a:pPr marL="612000" lvl="1">
              <a:spcBef>
                <a:spcPts val="600"/>
              </a:spcBef>
            </a:pPr>
            <a:r>
              <a:rPr lang="hr-HR" sz="2400" dirty="0" smtClean="0"/>
              <a:t>najmanji </a:t>
            </a:r>
            <a:r>
              <a:rPr lang="hr-HR" sz="2400" dirty="0"/>
              <a:t>broj stanovništva radi u primarnim, a </a:t>
            </a:r>
            <a:r>
              <a:rPr lang="hr-HR" sz="2400" dirty="0" smtClean="0"/>
              <a:t>najviše u </a:t>
            </a:r>
            <a:r>
              <a:rPr lang="hr-HR" sz="2400" b="1" dirty="0" smtClean="0">
                <a:solidFill>
                  <a:srgbClr val="FF0000"/>
                </a:solidFill>
              </a:rPr>
              <a:t>sekundarnim</a:t>
            </a:r>
            <a:r>
              <a:rPr lang="hr-HR" sz="2400" dirty="0"/>
              <a:t>, te još više u  </a:t>
            </a:r>
            <a:r>
              <a:rPr lang="hr-HR" sz="2400" b="1" dirty="0">
                <a:solidFill>
                  <a:srgbClr val="FF0000"/>
                </a:solidFill>
              </a:rPr>
              <a:t>tercijarnim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(uslužnim) djelatnostima</a:t>
            </a:r>
            <a:endParaRPr lang="hr-HR" sz="2400" dirty="0"/>
          </a:p>
          <a:p>
            <a:pPr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niža stopa </a:t>
            </a:r>
            <a:r>
              <a:rPr lang="hr-HR" u="sng" dirty="0"/>
              <a:t>prirodnog prirasta</a:t>
            </a:r>
            <a:r>
              <a:rPr lang="hr-HR" dirty="0"/>
              <a:t>, </a:t>
            </a:r>
            <a:r>
              <a:rPr lang="hr-HR" b="1" dirty="0">
                <a:solidFill>
                  <a:srgbClr val="FF0000"/>
                </a:solidFill>
              </a:rPr>
              <a:t>niža stopa </a:t>
            </a:r>
            <a:r>
              <a:rPr lang="hr-HR" u="sng" dirty="0"/>
              <a:t>rodnosti </a:t>
            </a:r>
            <a:r>
              <a:rPr lang="hr-HR" dirty="0"/>
              <a:t>i </a:t>
            </a:r>
            <a:r>
              <a:rPr lang="hr-HR" u="sng" dirty="0"/>
              <a:t>infantilnog mortaliteta</a:t>
            </a:r>
            <a:r>
              <a:rPr lang="hr-HR" dirty="0"/>
              <a:t>, </a:t>
            </a:r>
            <a:r>
              <a:rPr lang="hr-HR" b="1" dirty="0">
                <a:solidFill>
                  <a:srgbClr val="FF0000"/>
                </a:solidFill>
              </a:rPr>
              <a:t>visoka stopa </a:t>
            </a:r>
            <a:r>
              <a:rPr lang="hr-HR" dirty="0"/>
              <a:t>smrtnosti starog stanovništva (radi većeg broja starijih u populaciji)</a:t>
            </a:r>
          </a:p>
          <a:p>
            <a:pPr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mali udio mladog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a </a:t>
            </a:r>
            <a:r>
              <a:rPr lang="hr-HR" b="1" dirty="0">
                <a:solidFill>
                  <a:srgbClr val="FF0000"/>
                </a:solidFill>
              </a:rPr>
              <a:t>veliki udio starog </a:t>
            </a:r>
            <a:r>
              <a:rPr lang="hr-HR" dirty="0"/>
              <a:t>stanovništva</a:t>
            </a:r>
          </a:p>
          <a:p>
            <a:pPr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pozitivna migracijska bilanca </a:t>
            </a:r>
            <a:r>
              <a:rPr lang="hr-HR" dirty="0"/>
              <a:t>(privlače radnu snagu)</a:t>
            </a:r>
          </a:p>
          <a:p>
            <a:pPr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brži razvoj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industrijske i poljoprivredne proizvodnje od rasta broja stanovnika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Nerazvijene zemlje</a:t>
            </a:r>
            <a:endParaRPr lang="hr-HR" dirty="0"/>
          </a:p>
        </p:txBody>
      </p:sp>
      <p:grpSp>
        <p:nvGrpSpPr>
          <p:cNvPr id="15" name="Group 14" hidden="1"/>
          <p:cNvGrpSpPr/>
          <p:nvPr/>
        </p:nvGrpSpPr>
        <p:grpSpPr>
          <a:xfrm>
            <a:off x="0" y="188640"/>
            <a:ext cx="9144000" cy="3456384"/>
            <a:chOff x="0" y="3492033"/>
            <a:chExt cx="9144000" cy="3456384"/>
          </a:xfrm>
          <a:solidFill>
            <a:schemeClr val="bg1"/>
          </a:solidFill>
        </p:grpSpPr>
        <p:sp>
          <p:nvSpPr>
            <p:cNvPr id="14" name="Rectangle 13"/>
            <p:cNvSpPr/>
            <p:nvPr/>
          </p:nvSpPr>
          <p:spPr>
            <a:xfrm>
              <a:off x="0" y="3492033"/>
              <a:ext cx="9144000" cy="345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8589" y="3693725"/>
              <a:ext cx="9055411" cy="3182684"/>
              <a:chOff x="43604" y="332656"/>
              <a:chExt cx="9055411" cy="3182684"/>
            </a:xfrm>
            <a:grpFill/>
          </p:grpSpPr>
          <p:pic>
            <p:nvPicPr>
              <p:cNvPr id="5" name="Picture 2" descr="https://www.cia.gov/library/publications/the-world-factbook/graphics/population/CG_popgraph%202016.bm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1318" y="454734"/>
                <a:ext cx="4392868" cy="3060606"/>
              </a:xfrm>
              <a:prstGeom prst="rect">
                <a:avLst/>
              </a:prstGeom>
              <a:grpFill/>
              <a:ln w="3175">
                <a:noFill/>
              </a:ln>
              <a:effectLst/>
              <a:extLst/>
            </p:spPr>
          </p:pic>
          <p:pic>
            <p:nvPicPr>
              <p:cNvPr id="6" name="Picture 4" descr="http://www.indexmundi.com/graphs/population-pyramids/germany-population-pyramid-2016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33" y="477618"/>
                <a:ext cx="4355878" cy="3034833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43604" y="2435220"/>
                <a:ext cx="9055411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3604" y="1563949"/>
                <a:ext cx="9055411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16200000">
                <a:off x="4154966" y="2556258"/>
                <a:ext cx="7889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b="1" dirty="0" smtClean="0"/>
                  <a:t>mlado</a:t>
                </a:r>
                <a:endParaRPr lang="hr-HR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4224376" y="1768641"/>
                <a:ext cx="6501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b="1" dirty="0" smtClean="0"/>
                  <a:t>zrelo</a:t>
                </a:r>
                <a:endParaRPr lang="hr-HR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4215688" y="907800"/>
                <a:ext cx="6675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b="1" dirty="0" smtClean="0"/>
                  <a:t>staro</a:t>
                </a:r>
                <a:endParaRPr lang="hr-HR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91731" y="352343"/>
                <a:ext cx="1747171" cy="3153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hr-HR" sz="2400" b="1" dirty="0" smtClean="0"/>
                  <a:t>Kongo</a:t>
                </a:r>
                <a:endParaRPr lang="hr-HR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40568" y="332656"/>
                <a:ext cx="1447256" cy="3153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hr-HR" sz="2400" b="1" dirty="0" smtClean="0"/>
                  <a:t>Njemačka</a:t>
                </a:r>
                <a:endParaRPr lang="hr-HR" sz="2400" b="1" dirty="0"/>
              </a:p>
            </p:txBody>
          </p:sp>
        </p:grp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4" y="2150279"/>
            <a:ext cx="8949821" cy="466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0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88" y="1163638"/>
            <a:ext cx="9078912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7824" y="1628800"/>
            <a:ext cx="615617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4716016" y="1628800"/>
            <a:ext cx="4427984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7740352" y="1628800"/>
            <a:ext cx="1371476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0" y="2655928"/>
            <a:ext cx="9296400" cy="187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15528" y="5040567"/>
            <a:ext cx="9296400" cy="4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88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fthmb.tqn.com/AQyFAkZfQGXgwr_VReRCLaFuNuE=/768x0/filters:no_upscale()/japan2-58b9cd163df78c353c381c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19" y="3648788"/>
            <a:ext cx="4344337" cy="302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057134" y="5590939"/>
            <a:ext cx="46008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134" y="4727288"/>
            <a:ext cx="46008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707331" y="5590938"/>
            <a:ext cx="137243" cy="588697"/>
          </a:xfrm>
          <a:prstGeom prst="rightBrace">
            <a:avLst>
              <a:gd name="adj1" fmla="val 713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6857752" y="57180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mlado</a:t>
            </a:r>
            <a:endParaRPr lang="hr-HR" dirty="0"/>
          </a:p>
        </p:txBody>
      </p:sp>
      <p:sp>
        <p:nvSpPr>
          <p:cNvPr id="16" name="Right Brace 15"/>
          <p:cNvSpPr/>
          <p:nvPr/>
        </p:nvSpPr>
        <p:spPr>
          <a:xfrm>
            <a:off x="6707331" y="4798632"/>
            <a:ext cx="137243" cy="726641"/>
          </a:xfrm>
          <a:prstGeom prst="rightBrace">
            <a:avLst>
              <a:gd name="adj1" fmla="val 713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TextBox 16"/>
          <p:cNvSpPr txBox="1"/>
          <p:nvPr/>
        </p:nvSpPr>
        <p:spPr>
          <a:xfrm>
            <a:off x="6857752" y="4994696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zrelo</a:t>
            </a:r>
            <a:endParaRPr lang="hr-HR" dirty="0"/>
          </a:p>
        </p:txBody>
      </p:sp>
      <p:sp>
        <p:nvSpPr>
          <p:cNvPr id="18" name="Right Brace 17"/>
          <p:cNvSpPr/>
          <p:nvPr/>
        </p:nvSpPr>
        <p:spPr>
          <a:xfrm>
            <a:off x="6707331" y="3909333"/>
            <a:ext cx="137243" cy="783556"/>
          </a:xfrm>
          <a:prstGeom prst="rightBrace">
            <a:avLst>
              <a:gd name="adj1" fmla="val 713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TextBox 18"/>
          <p:cNvSpPr txBox="1"/>
          <p:nvPr/>
        </p:nvSpPr>
        <p:spPr>
          <a:xfrm>
            <a:off x="6857752" y="4133855"/>
            <a:ext cx="6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staro</a:t>
            </a:r>
            <a:endParaRPr lang="hr-HR" dirty="0"/>
          </a:p>
        </p:txBody>
      </p:sp>
      <p:grpSp>
        <p:nvGrpSpPr>
          <p:cNvPr id="15" name="Group 14"/>
          <p:cNvGrpSpPr/>
          <p:nvPr/>
        </p:nvGrpSpPr>
        <p:grpSpPr>
          <a:xfrm>
            <a:off x="43604" y="332656"/>
            <a:ext cx="9055411" cy="3182684"/>
            <a:chOff x="43604" y="332656"/>
            <a:chExt cx="9055411" cy="3182684"/>
          </a:xfrm>
        </p:grpSpPr>
        <p:pic>
          <p:nvPicPr>
            <p:cNvPr id="2050" name="Picture 2" descr="https://www.cia.gov/library/publications/the-world-factbook/graphics/population/CG_popgraph%202016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318" y="454734"/>
              <a:ext cx="4392868" cy="3060606"/>
            </a:xfrm>
            <a:prstGeom prst="rect">
              <a:avLst/>
            </a:prstGeom>
            <a:noFill/>
            <a:ln w="31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www.indexmundi.com/graphs/population-pyramids/germany-population-pyramid-2016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3" y="477618"/>
              <a:ext cx="4355878" cy="303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43604" y="2435220"/>
              <a:ext cx="905541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604" y="1563949"/>
              <a:ext cx="905541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154966" y="255625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/>
                <a:t>mlado</a:t>
              </a:r>
              <a:endParaRPr lang="hr-HR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224376" y="1768641"/>
              <a:ext cx="650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/>
                <a:t>zrelo</a:t>
              </a:r>
              <a:endParaRPr lang="hr-H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215688" y="907800"/>
              <a:ext cx="667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/>
                <a:t>staro</a:t>
              </a:r>
              <a:endParaRPr lang="hr-HR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91731" y="352343"/>
              <a:ext cx="1747171" cy="3153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2400" b="1" dirty="0" smtClean="0"/>
                <a:t>Kongo</a:t>
              </a:r>
              <a:endParaRPr lang="hr-HR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0568" y="332656"/>
              <a:ext cx="1447256" cy="3153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2400" b="1" dirty="0" smtClean="0"/>
                <a:t>Njemačka</a:t>
              </a:r>
              <a:endParaRPr lang="hr-HR" sz="2400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51064" y="3541144"/>
            <a:ext cx="922048" cy="28665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/>
              <a:t>Japan</a:t>
            </a:r>
            <a:endParaRPr lang="hr-HR" sz="2400" b="1" dirty="0"/>
          </a:p>
        </p:txBody>
      </p:sp>
    </p:spTree>
    <p:extLst>
      <p:ext uri="{BB962C8B-B14F-4D97-AF65-F5344CB8AC3E}">
        <p14:creationId xmlns:p14="http://schemas.microsoft.com/office/powerpoint/2010/main" val="9243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16632"/>
            <a:ext cx="8858312" cy="642942"/>
          </a:xfrm>
        </p:spPr>
        <p:txBody>
          <a:bodyPr/>
          <a:lstStyle/>
          <a:p>
            <a:r>
              <a:rPr lang="hr-HR" sz="3600" dirty="0" err="1" smtClean="0"/>
              <a:t>Infantilini</a:t>
            </a:r>
            <a:r>
              <a:rPr lang="hr-HR" sz="3600" dirty="0" smtClean="0"/>
              <a:t> mortalitet 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9734"/>
            <a:ext cx="9144000" cy="4059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hr-HR" dirty="0" smtClean="0"/>
              <a:t>stopa </a:t>
            </a:r>
            <a:r>
              <a:rPr lang="hr-HR" b="1" dirty="0" smtClean="0">
                <a:solidFill>
                  <a:srgbClr val="FF0000"/>
                </a:solidFill>
              </a:rPr>
              <a:t>smrtnosti dojenčadi </a:t>
            </a:r>
            <a:r>
              <a:rPr lang="hr-HR" dirty="0" smtClean="0"/>
              <a:t>veća je u nerazvijenim zemljama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30772"/>
              </p:ext>
            </p:extLst>
          </p:nvPr>
        </p:nvGraphicFramePr>
        <p:xfrm>
          <a:off x="1547664" y="1556792"/>
          <a:ext cx="5472607" cy="1623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32"/>
                <a:gridCol w="1333071"/>
                <a:gridCol w="2736304"/>
              </a:tblGrid>
              <a:tr h="541261">
                <a:tc>
                  <a:txBody>
                    <a:bodyPr/>
                    <a:lstStyle/>
                    <a:p>
                      <a:pPr algn="ctr"/>
                      <a:endParaRPr lang="hr-HR" sz="2600" dirty="0"/>
                    </a:p>
                  </a:txBody>
                  <a:tcPr marL="133462" marR="133462" marT="66731" marB="6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600" dirty="0" smtClean="0"/>
                        <a:t>ČILE</a:t>
                      </a:r>
                      <a:endParaRPr lang="hr-HR" sz="2600" dirty="0"/>
                    </a:p>
                  </a:txBody>
                  <a:tcPr marL="133462" marR="133462" marT="66731" marB="6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600" dirty="0" smtClean="0"/>
                        <a:t>NIZOZEMSKA</a:t>
                      </a:r>
                      <a:endParaRPr lang="hr-HR" sz="2600" dirty="0"/>
                    </a:p>
                  </a:txBody>
                  <a:tcPr marL="133462" marR="133462" marT="66731" marB="66731"/>
                </a:tc>
              </a:tr>
              <a:tr h="541261">
                <a:tc>
                  <a:txBody>
                    <a:bodyPr/>
                    <a:lstStyle/>
                    <a:p>
                      <a:pPr algn="ctr"/>
                      <a:r>
                        <a:rPr lang="hr-HR" sz="2600" b="1" smtClean="0"/>
                        <a:t>1976.</a:t>
                      </a:r>
                      <a:endParaRPr lang="hr-HR" sz="2600" b="1" dirty="0"/>
                    </a:p>
                  </a:txBody>
                  <a:tcPr marL="133462" marR="133462" marT="66731" marB="6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600" dirty="0" smtClean="0"/>
                        <a:t>60 </a:t>
                      </a:r>
                      <a:r>
                        <a:rPr lang="hr-HR" sz="2600" dirty="0" smtClean="0">
                          <a:latin typeface="+mn-lt"/>
                          <a:cs typeface="Calibri"/>
                        </a:rPr>
                        <a:t>‰</a:t>
                      </a:r>
                      <a:endParaRPr lang="hr-HR" sz="2600" dirty="0"/>
                    </a:p>
                  </a:txBody>
                  <a:tcPr marL="133462" marR="133462" marT="66731" marB="6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600" dirty="0" smtClean="0"/>
                        <a:t>10 </a:t>
                      </a:r>
                      <a:r>
                        <a:rPr lang="hr-HR" sz="2600" dirty="0" smtClean="0">
                          <a:cs typeface="Calibri"/>
                        </a:rPr>
                        <a:t>‰</a:t>
                      </a:r>
                      <a:endParaRPr lang="hr-HR" sz="2600" dirty="0"/>
                    </a:p>
                  </a:txBody>
                  <a:tcPr marL="133462" marR="133462" marT="66731" marB="66731"/>
                </a:tc>
              </a:tr>
              <a:tr h="541261">
                <a:tc>
                  <a:txBody>
                    <a:bodyPr/>
                    <a:lstStyle/>
                    <a:p>
                      <a:pPr algn="ctr"/>
                      <a:r>
                        <a:rPr lang="hr-HR" sz="2600" b="1" dirty="0" smtClean="0"/>
                        <a:t>2014.</a:t>
                      </a:r>
                      <a:endParaRPr lang="hr-HR" sz="2600" b="1" dirty="0"/>
                    </a:p>
                  </a:txBody>
                  <a:tcPr marL="133462" marR="133462" marT="66731" marB="6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600" dirty="0" smtClean="0"/>
                        <a:t>7 </a:t>
                      </a:r>
                      <a:r>
                        <a:rPr lang="hr-HR" sz="2600" dirty="0" smtClean="0">
                          <a:cs typeface="Calibri"/>
                        </a:rPr>
                        <a:t>‰</a:t>
                      </a:r>
                      <a:endParaRPr lang="hr-HR" sz="2600" dirty="0"/>
                    </a:p>
                  </a:txBody>
                  <a:tcPr marL="133462" marR="133462" marT="66731" marB="66731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600" dirty="0" smtClean="0"/>
                        <a:t>3,6 </a:t>
                      </a:r>
                      <a:r>
                        <a:rPr lang="hr-HR" sz="2600" dirty="0" smtClean="0">
                          <a:cs typeface="Calibri"/>
                        </a:rPr>
                        <a:t>‰</a:t>
                      </a:r>
                    </a:p>
                  </a:txBody>
                  <a:tcPr marL="133462" marR="133462" marT="66731" marB="66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Prehrana (dnevni unos kalorija)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altLang="sr-Latn-RS" sz="2600" dirty="0"/>
              <a:t>prosječnom ljudskom organizmu dnevno je potrebno </a:t>
            </a:r>
            <a:r>
              <a:rPr lang="hr-HR" altLang="sr-Latn-RS" sz="2600" b="1" dirty="0">
                <a:solidFill>
                  <a:srgbClr val="FF0000"/>
                </a:solidFill>
              </a:rPr>
              <a:t>od 1500 do 1800 </a:t>
            </a:r>
            <a:r>
              <a:rPr lang="hr-HR" altLang="sr-Latn-RS" sz="2600" b="1" dirty="0" err="1" smtClean="0">
                <a:solidFill>
                  <a:srgbClr val="FF0000"/>
                </a:solidFill>
              </a:rPr>
              <a:t>kcal</a:t>
            </a:r>
            <a:endParaRPr lang="hr-HR" altLang="sr-Latn-RS" sz="2600" b="1" dirty="0" smtClean="0">
              <a:solidFill>
                <a:srgbClr val="FF0000"/>
              </a:solidFill>
            </a:endParaRPr>
          </a:p>
          <a:p>
            <a:r>
              <a:rPr lang="hr-HR" altLang="sr-Latn-RS" sz="2600" dirty="0"/>
              <a:t>teškom fizičkom radniku ili vrhunskom sportašu oko 4500 </a:t>
            </a:r>
            <a:r>
              <a:rPr lang="hr-HR" altLang="sr-Latn-RS" sz="2600" dirty="0" err="1"/>
              <a:t>kcal</a:t>
            </a:r>
            <a:endParaRPr lang="hr-HR" altLang="sr-Latn-RS" sz="2600" dirty="0"/>
          </a:p>
          <a:p>
            <a:pPr lvl="1"/>
            <a:r>
              <a:rPr lang="hr-HR" altLang="sr-Latn-RS" sz="2600" b="1" dirty="0" smtClean="0">
                <a:solidFill>
                  <a:srgbClr val="FF0000"/>
                </a:solidFill>
              </a:rPr>
              <a:t>razvijene</a:t>
            </a:r>
            <a:r>
              <a:rPr lang="hr-HR" altLang="sr-Latn-RS" sz="26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600" b="1" dirty="0" smtClean="0">
                <a:solidFill>
                  <a:srgbClr val="FF0000"/>
                </a:solidFill>
              </a:rPr>
              <a:t>zemlje</a:t>
            </a:r>
            <a:r>
              <a:rPr lang="hr-HR" altLang="sr-Latn-RS" sz="26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600" dirty="0" smtClean="0"/>
              <a:t>– problem s pretilošću (SAD – 60%)</a:t>
            </a:r>
          </a:p>
          <a:p>
            <a:pPr lvl="1"/>
            <a:r>
              <a:rPr lang="hr-HR" altLang="sr-Latn-RS" sz="2600" b="1" dirty="0" smtClean="0">
                <a:solidFill>
                  <a:srgbClr val="FF0000"/>
                </a:solidFill>
              </a:rPr>
              <a:t>nerazvijene</a:t>
            </a:r>
            <a:r>
              <a:rPr lang="hr-HR" altLang="sr-Latn-RS" sz="26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600" dirty="0" smtClean="0"/>
              <a:t>– problem s glađu </a:t>
            </a:r>
          </a:p>
          <a:p>
            <a:pPr lvl="1"/>
            <a:r>
              <a:rPr lang="hr-HR" altLang="sr-Latn-RS" sz="2600" dirty="0" smtClean="0"/>
              <a:t>852 mil. pothranjenih ili gladnih na svijetu – </a:t>
            </a:r>
            <a:r>
              <a:rPr lang="hr-HR" altLang="sr-Latn-RS" sz="2600" b="1" dirty="0" smtClean="0">
                <a:solidFill>
                  <a:srgbClr val="FF0000"/>
                </a:solidFill>
              </a:rPr>
              <a:t>12% svjetske populacije</a:t>
            </a:r>
            <a:endParaRPr lang="hr-HR" altLang="sr-Latn-R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1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92" y="692696"/>
            <a:ext cx="9206015" cy="597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Prosječno trajanje života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09734"/>
            <a:ext cx="8786874" cy="5643602"/>
          </a:xfrm>
        </p:spPr>
        <p:txBody>
          <a:bodyPr>
            <a:noAutofit/>
          </a:bodyPr>
          <a:lstStyle/>
          <a:p>
            <a:r>
              <a:rPr lang="hr-HR" altLang="sr-Latn-RS" sz="2600" dirty="0" smtClean="0"/>
              <a:t>neprestano se povećava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75656" y="1412776"/>
            <a:ext cx="6192688" cy="4990504"/>
            <a:chOff x="2801392" y="1742303"/>
            <a:chExt cx="4983365" cy="4015946"/>
          </a:xfrm>
          <a:effectLst/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8" t="11779" r="14972" b="6879"/>
            <a:stretch/>
          </p:blipFill>
          <p:spPr>
            <a:xfrm>
              <a:off x="4707924" y="1742303"/>
              <a:ext cx="3076833" cy="4015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9" r="78864" b="6879"/>
            <a:stretch/>
          </p:blipFill>
          <p:spPr>
            <a:xfrm>
              <a:off x="2801392" y="1742303"/>
              <a:ext cx="1918889" cy="4015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1475656" y="2835529"/>
            <a:ext cx="6264696" cy="8342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1475656" y="4020718"/>
            <a:ext cx="6264696" cy="8342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1475656" y="5517232"/>
            <a:ext cx="6264696" cy="5128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1489562" y="4874455"/>
            <a:ext cx="6141256" cy="642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1489562" y="6045335"/>
            <a:ext cx="6141256" cy="349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1489562" y="3691884"/>
            <a:ext cx="6141256" cy="305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1489562" y="2204864"/>
            <a:ext cx="6141256" cy="630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2330</TotalTime>
  <Words>592</Words>
  <Application>Microsoft Office PowerPoint</Application>
  <PresentationFormat>On-screen Show (4:3)</PresentationFormat>
  <Paragraphs>91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bijela_tema</vt:lpstr>
      <vt:lpstr>Stanovništvo i  razvijenost na Zemlji</vt:lpstr>
      <vt:lpstr>Gospodarska razvijenost</vt:lpstr>
      <vt:lpstr>Nerazvijene zemlje</vt:lpstr>
      <vt:lpstr>Nerazvijene zemlje</vt:lpstr>
      <vt:lpstr>PowerPoint Presentation</vt:lpstr>
      <vt:lpstr>PowerPoint Presentation</vt:lpstr>
      <vt:lpstr>Infantilini mortalitet </vt:lpstr>
      <vt:lpstr>Prehrana (dnevni unos kalorija)</vt:lpstr>
      <vt:lpstr>Prosječno trajanje života</vt:lpstr>
      <vt:lpstr>BDP (bruto domaći proizvod) i nacionalni dohodak</vt:lpstr>
      <vt:lpstr>HDI – indeks razvijenosti stanovništva</vt:lpstr>
      <vt:lpstr>Stanovništvo i razvijenost na Zemlji          (plan ploče)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303</cp:revision>
  <dcterms:created xsi:type="dcterms:W3CDTF">2016-09-01T16:32:16Z</dcterms:created>
  <dcterms:modified xsi:type="dcterms:W3CDTF">2017-10-26T17:33:59Z</dcterms:modified>
</cp:coreProperties>
</file>