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7" r:id="rId1"/>
  </p:sldMasterIdLst>
  <p:notesMasterIdLst>
    <p:notesMasterId r:id="rId37"/>
  </p:notesMasterIdLst>
  <p:sldIdLst>
    <p:sldId id="256" r:id="rId2"/>
    <p:sldId id="321" r:id="rId3"/>
    <p:sldId id="379" r:id="rId4"/>
    <p:sldId id="326" r:id="rId5"/>
    <p:sldId id="324" r:id="rId6"/>
    <p:sldId id="349" r:id="rId7"/>
    <p:sldId id="380" r:id="rId8"/>
    <p:sldId id="381" r:id="rId9"/>
    <p:sldId id="382" r:id="rId10"/>
    <p:sldId id="383" r:id="rId11"/>
    <p:sldId id="384" r:id="rId12"/>
    <p:sldId id="385" r:id="rId13"/>
    <p:sldId id="359" r:id="rId14"/>
    <p:sldId id="364" r:id="rId15"/>
    <p:sldId id="367" r:id="rId16"/>
    <p:sldId id="368" r:id="rId17"/>
    <p:sldId id="386" r:id="rId18"/>
    <p:sldId id="388" r:id="rId19"/>
    <p:sldId id="365" r:id="rId20"/>
    <p:sldId id="345" r:id="rId21"/>
    <p:sldId id="332" r:id="rId22"/>
    <p:sldId id="344" r:id="rId23"/>
    <p:sldId id="373" r:id="rId24"/>
    <p:sldId id="353" r:id="rId25"/>
    <p:sldId id="351" r:id="rId26"/>
    <p:sldId id="335" r:id="rId27"/>
    <p:sldId id="355" r:id="rId28"/>
    <p:sldId id="354" r:id="rId29"/>
    <p:sldId id="356" r:id="rId30"/>
    <p:sldId id="370" r:id="rId31"/>
    <p:sldId id="378" r:id="rId32"/>
    <p:sldId id="376" r:id="rId33"/>
    <p:sldId id="377" r:id="rId34"/>
    <p:sldId id="371" r:id="rId35"/>
    <p:sldId id="372" r:id="rId36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0033CC"/>
    <a:srgbClr val="3333CC"/>
    <a:srgbClr val="333399"/>
    <a:srgbClr val="FF0000"/>
    <a:srgbClr val="006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22" autoAdjust="0"/>
    <p:restoredTop sz="87663" autoAdjust="0"/>
  </p:normalViewPr>
  <p:slideViewPr>
    <p:cSldViewPr>
      <p:cViewPr varScale="1">
        <p:scale>
          <a:sx n="118" d="100"/>
          <a:sy n="118" d="100"/>
        </p:scale>
        <p:origin x="-1716" y="-108"/>
      </p:cViewPr>
      <p:guideLst>
        <p:guide orient="horz" pos="2160"/>
        <p:guide pos="2880"/>
      </p:guideLst>
    </p:cSldViewPr>
  </p:slideViewPr>
  <p:outlineViewPr>
    <p:cViewPr varScale="1">
      <p:scale>
        <a:sx n="33" d="100"/>
        <a:sy n="33" d="100"/>
      </p:scale>
      <p:origin x="0" y="17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8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868281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1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svojoj knjizi govorite da će se dogoditi neka vrsta apokalipse koju nazivate energetskim preskokom.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Uvjeren sam da će doći do katastrofe ako se ovakvi trendovi nastave. Ekološka katastrofa je jedan od mogućih scenarija. Pored nekoga novoga budućeg svjetskog rata i teroristi mogu doći do oružja za masovno uništenje i možete zamisliti kakva bi katastrofa bila. Zato bi takve katastrofe preživjeli samo ljudi koji bi postigli viši energetski nivo.</a:t>
            </a:r>
          </a:p>
          <a:p>
            <a:pPr marL="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1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Ako čovjek doživi osobni šok u životu, to će ga vjerojatno pomaknuti da uvede promjene u svoj način života. Ako dođe do velike svjetske katastrofe vjerujem da će dio čovječanstva preživjeti, i da će taj dio biti toliko šokiran time što je čovječanstvo samo sebi napravilo, da će početi funkcionirati i živjeti na drugačiji način. Katastrofa bi tako ponukala dio čovječanstva da se promijeni. U suprotnom ako se ovi trendovi nastave neće ostati ništa. Prema tome, bolje je da neka katastrofa probudi čovječanstvo.</a:t>
            </a:r>
          </a:p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  <a:prstGeom prst="rect">
            <a:avLst/>
          </a:prstGeo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prstGeom prst="rect">
            <a:avLst/>
          </a:prstGeo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10/17/2018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 thruBlk="1"/>
      </p:transition>
    </mc:Choice>
    <mc:Fallback xmlns="">
      <p:transition>
        <p:fade thruBlk="1"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48" y="5085184"/>
            <a:ext cx="9108504" cy="1512168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48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I. POLITIKA, POLITIČKO DJELOVANJE I POLITIČKA UTAKMICA</a:t>
            </a:r>
            <a:endParaRPr kumimoji="0" lang="hr-HR" sz="48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042" y="277788"/>
            <a:ext cx="4896544" cy="4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osnova na kojoj vlast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poslušnošću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l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egitimnost (u demokratskim sustavima) se postiže na izborima,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(glasača) </a:t>
            </a:r>
          </a:p>
          <a:p>
            <a:pPr marL="1282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Kako se postiže legitimnost vlasti u monarhiji?</a:t>
            </a:r>
          </a:p>
          <a:p>
            <a:pPr marL="252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96347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214554"/>
            <a:ext cx="2857519" cy="421484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1643050"/>
            <a:ext cx="2571769" cy="720000"/>
          </a:xfrm>
          <a:prstGeom prst="rect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1643050"/>
            <a:ext cx="2571769" cy="7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1643050"/>
            <a:ext cx="2571769" cy="720000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2571744"/>
            <a:ext cx="2672032" cy="2650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pravila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upravni aparat čine vladareva rodbina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14678" y="2571744"/>
            <a:ext cx="2743470" cy="3681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legitimnost na temelju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vođe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kratkotrajna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– nakon smrti vođe gubi se osnova legitimnosti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2571744"/>
            <a:ext cx="2786082" cy="349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temelji se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legitimnosti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a ne osobi </a:t>
            </a:r>
            <a:r>
              <a:rPr lang="pl-PL" sz="2400" i="1" dirty="0" smtClean="0">
                <a:latin typeface="Calibri" pitchFamily="34" charset="0"/>
                <a:cs typeface="Calibri" pitchFamily="34" charset="0"/>
              </a:rPr>
              <a:t>(karizmatska i tradicionalna)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857232"/>
            <a:ext cx="8929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 legitimnosti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razlikujemo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  <a:endParaRPr lang="hr-HR" sz="28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TIPA LEGITIMNE VLASTI </a:t>
            </a:r>
            <a:r>
              <a:rPr lang="hr-HR" sz="2400" i="1" dirty="0" smtClean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4838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build="allAtOnce" animBg="1"/>
      <p:bldP spid="9" grpId="0" build="allAtOnce" animBg="1"/>
      <p:bldP spid="10" grpId="0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2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  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39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3" y="71414"/>
            <a:ext cx="8676455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MOĆ, VLAST, LEGITIMNOST I LEGALNOST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862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TIPOVI VLASTI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     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5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poleon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 bwMode="auto">
          <a:xfrm>
            <a:off x="3124846" y="1357298"/>
            <a:ext cx="2833778" cy="37274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Franjo Tudj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19975" y="1335351"/>
            <a:ext cx="2881181" cy="37713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Franz_Joseph,_circa_1915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9183" y="1375733"/>
            <a:ext cx="2844313" cy="3690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 bwMode="auto">
          <a:xfrm>
            <a:off x="119183" y="673719"/>
            <a:ext cx="2844313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25585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KARIZMATIČNA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274681" y="673719"/>
            <a:ext cx="2571769" cy="595041"/>
          </a:xfrm>
          <a:prstGeom prst="rect">
            <a:avLst/>
          </a:prstGeom>
          <a:noFill/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RACIONALNA</a:t>
            </a:r>
          </a:p>
        </p:txBody>
      </p:sp>
      <p:sp>
        <p:nvSpPr>
          <p:cNvPr id="9" name="Rectangle 8"/>
          <p:cNvSpPr/>
          <p:nvPr/>
        </p:nvSpPr>
        <p:spPr>
          <a:xfrm>
            <a:off x="616471" y="5229200"/>
            <a:ext cx="1849737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Franjo 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Josip I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., </a:t>
            </a:r>
          </a:p>
          <a:p>
            <a:pPr algn="ctr"/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austro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-ugarski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54588" y="5229200"/>
            <a:ext cx="2574294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Napoleon Bonaparte,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francuski vojskovođa i car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7821" y="5229200"/>
            <a:ext cx="2485489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dr. Franjo Tuđman, </a:t>
            </a:r>
          </a:p>
          <a:p>
            <a:pPr algn="ctr"/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prvi hrvatski predsjednik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0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00130"/>
            <a:ext cx="4429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ne mora biti legitimna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(legitimno izabrana) ali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može vladati po načelu legalnosti 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general Francisco Franco izvršio je 1936. državni udar, a tri godine kasnije u građanskom ratu pobjedio legitmno izabanu vlast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suprotno načelu legitimnosti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asnije je donio zakone na temelju kojih je vladao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b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načelu legalnosti</a:t>
            </a:r>
            <a:endParaRPr lang="vi-VN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Picture 4" descr="franco-1.jpg"/>
          <p:cNvPicPr>
            <a:picLocks noChangeAspect="1"/>
          </p:cNvPicPr>
          <p:nvPr/>
        </p:nvPicPr>
        <p:blipFill rotWithShape="1">
          <a:blip r:embed="rId3" cstate="email"/>
          <a:srcRect l="1843" t="3870"/>
          <a:stretch/>
        </p:blipFill>
        <p:spPr>
          <a:xfrm>
            <a:off x="4739750" y="1000130"/>
            <a:ext cx="4400302" cy="585787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LEGITIMNOST I LEGALNOST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8187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1071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</a:t>
            </a:r>
            <a:r>
              <a:rPr lang="vi-VN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razinu poštovanja </a:t>
            </a:r>
            <a:r>
              <a:rPr lang="vi-VN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vi-VN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  <a:endParaRPr lang="hr-HR" sz="2600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2549" y="2420888"/>
            <a:ext cx="2907283" cy="3927568"/>
            <a:chOff x="1000100" y="2708920"/>
            <a:chExt cx="2907282" cy="3927568"/>
          </a:xfrm>
        </p:grpSpPr>
        <p:pic>
          <p:nvPicPr>
            <p:cNvPr id="5" name="Picture 4" descr="majka_tereza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0100" y="2708920"/>
              <a:ext cx="2907282" cy="3550879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7" name="Rectangle 6"/>
            <p:cNvSpPr/>
            <p:nvPr/>
          </p:nvSpPr>
          <p:spPr>
            <a:xfrm>
              <a:off x="1000100" y="6286520"/>
              <a:ext cx="2907282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 smtClean="0">
                  <a:latin typeface="Calibri" pitchFamily="34" charset="0"/>
                  <a:cs typeface="Calibri" pitchFamily="34" charset="0"/>
                </a:rPr>
                <a:t>Sveta Majka Terezija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AUTORITET</a:t>
            </a:r>
            <a:endParaRPr lang="hr-HR" dirty="0"/>
          </a:p>
        </p:txBody>
      </p:sp>
      <p:grpSp>
        <p:nvGrpSpPr>
          <p:cNvPr id="16" name="Group 15"/>
          <p:cNvGrpSpPr/>
          <p:nvPr/>
        </p:nvGrpSpPr>
        <p:grpSpPr>
          <a:xfrm>
            <a:off x="3204471" y="2420888"/>
            <a:ext cx="2703510" cy="3927568"/>
            <a:chOff x="3203848" y="2708920"/>
            <a:chExt cx="2703510" cy="3927568"/>
          </a:xfrm>
        </p:grpSpPr>
        <p:sp>
          <p:nvSpPr>
            <p:cNvPr id="6" name="Rectangle 5"/>
            <p:cNvSpPr/>
            <p:nvPr/>
          </p:nvSpPr>
          <p:spPr>
            <a:xfrm>
              <a:off x="3293753" y="6286520"/>
              <a:ext cx="2523700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 smtClean="0">
                  <a:latin typeface="Calibri" pitchFamily="34" charset="0"/>
                  <a:cs typeface="Calibri" pitchFamily="34" charset="0"/>
                </a:rPr>
                <a:t>Albert Einstein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28" name="Picture 4" descr="https://upload.wikimedia.org/wikipedia/commons/6/66/Einstein_1921_by_F_Schmutzer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2708920"/>
              <a:ext cx="2703510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upa 3"/>
          <p:cNvGrpSpPr/>
          <p:nvPr/>
        </p:nvGrpSpPr>
        <p:grpSpPr>
          <a:xfrm>
            <a:off x="6003982" y="2420888"/>
            <a:ext cx="2960506" cy="3900847"/>
            <a:chOff x="6003982" y="2420888"/>
            <a:chExt cx="2960506" cy="3900847"/>
          </a:xfrm>
        </p:grpSpPr>
        <p:pic>
          <p:nvPicPr>
            <p:cNvPr id="1026" name="Picture 2" descr="https://upload.wikimedia.org/wikipedia/commons/8/81/Vladimir_Putin.jp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73" b="20492"/>
            <a:stretch/>
          </p:blipFill>
          <p:spPr bwMode="auto">
            <a:xfrm>
              <a:off x="6052620" y="2420888"/>
              <a:ext cx="2839859" cy="3550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5"/>
            <p:cNvSpPr/>
            <p:nvPr/>
          </p:nvSpPr>
          <p:spPr>
            <a:xfrm>
              <a:off x="6003982" y="5971767"/>
              <a:ext cx="2960506" cy="3499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>
                  <a:latin typeface="Calibri" panose="020F0502020204030204" pitchFamily="34" charset="0"/>
                  <a:cs typeface="Calibri" panose="020F0502020204030204" pitchFamily="34" charset="0"/>
                </a:rPr>
                <a:t>Vladimir </a:t>
              </a:r>
              <a:r>
                <a:rPr lang="hr-HR" dirty="0" err="1">
                  <a:latin typeface="Calibri" panose="020F0502020204030204" pitchFamily="34" charset="0"/>
                  <a:cs typeface="Calibri" panose="020F0502020204030204" pitchFamily="34" charset="0"/>
                </a:rPr>
                <a:t>Vladimirovič</a:t>
              </a:r>
              <a:r>
                <a:rPr lang="hr-HR" dirty="0">
                  <a:latin typeface="Calibri" panose="020F0502020204030204" pitchFamily="34" charset="0"/>
                  <a:cs typeface="Calibri" panose="020F0502020204030204" pitchFamily="34" charset="0"/>
                </a:rPr>
                <a:t> Putin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965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2"/>
            <a:ext cx="8143932" cy="60007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POLITIKA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VLAST</a:t>
            </a:r>
          </a:p>
          <a:p>
            <a:pPr marL="468000" indent="-432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MOĆ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LEGITIMNOST </a:t>
            </a:r>
          </a:p>
          <a:p>
            <a:pPr marL="468000" indent="-432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LEGALNOST ili LEGALITET </a:t>
            </a:r>
          </a:p>
          <a:p>
            <a:pPr marL="468000" indent="-432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AUTORITET</a:t>
            </a:r>
            <a:endParaRPr lang="hr-HR" sz="28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PONOVIMO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2107198" y="928670"/>
            <a:ext cx="67865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društvenih i državnih poslova usmjerena na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35694" y="1792420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818" y="2643182"/>
            <a:ext cx="7143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Calibri" pitchFamily="34" charset="0"/>
              <a:buChar char="—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4388" y="3643314"/>
            <a:ext cx="62151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kojoj vlast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svoj zahtjev za poslušnošću</a:t>
            </a:r>
          </a:p>
        </p:txBody>
      </p:sp>
      <p:sp>
        <p:nvSpPr>
          <p:cNvPr id="9" name="Rectangle 8"/>
          <p:cNvSpPr/>
          <p:nvPr/>
        </p:nvSpPr>
        <p:spPr>
          <a:xfrm>
            <a:off x="4107494" y="460052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 se obnaša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35760" y="5357826"/>
            <a:ext cx="65008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razina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poštovanja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časti povezanih s društvenim položajem</a:t>
            </a:r>
          </a:p>
        </p:txBody>
      </p:sp>
    </p:spTree>
    <p:extLst>
      <p:ext uri="{BB962C8B-B14F-4D97-AF65-F5344CB8AC3E}">
        <p14:creationId xmlns:p14="http://schemas.microsoft.com/office/powerpoint/2010/main" val="3071144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  <p:bldP spid="11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6" y="6030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5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grad, država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politeikos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državni, javni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 politika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odnosi se na poslove vezane uz polis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politeia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državu odnosno politički režim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Aristotel i Platon –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politika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etičko bavljenje državnim poslovima</a:t>
            </a:r>
          </a:p>
          <a:p>
            <a:pPr marL="288000" lvl="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N. Machiavelli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(15. – 16. stoljeće) – daje današnje značenje politici –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 kao vještina upravljanja državom, vještina političkog djelovanja</a:t>
            </a:r>
            <a:r>
              <a:rPr lang="hr-HR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(način na koji vladar upravlja državom)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“Vladar mora biti mudar kao lisica, a jak kao lav.”</a:t>
            </a:r>
            <a:endParaRPr lang="hr-HR" sz="25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4" y="928670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bit političkog djelovanja 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 se temelji 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slobodi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političkoj kulturi sudionika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čuvanju i zaštiti ljudskog dostojanstva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POLITIČKO DJELOVANJE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 bwMode="auto">
          <a:xfrm>
            <a:off x="285720" y="4786322"/>
            <a:ext cx="2571769" cy="1500198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POLITIČKIM GOVOROM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107521" y="4786322"/>
            <a:ext cx="2571769" cy="150019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NAPISOM POLITIČKOG SADRŽAJA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929322" y="4786322"/>
            <a:ext cx="3000397" cy="1500198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POLITIČKOM UTAKMICOM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(prosvjedom, političkom kampanjom)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9" grpId="0" build="allAtOnce" animBg="1"/>
      <p:bldP spid="12" grpId="0" build="allAtOnce" animBg="1"/>
      <p:bldP spid="13" grpId="0" build="allAtOnce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785794"/>
            <a:ext cx="921547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oblikovati ponašanje ljudi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njihova (socijalna, politička i ideološka)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utjecati na njih i njihove odluke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GOVORA:</a:t>
            </a: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namjenu: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</a:p>
          <a:p>
            <a:pPr marL="140805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način izražavanja: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</a:p>
          <a:p>
            <a:pPr marL="1465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GOVOR</a:t>
            </a:r>
            <a:endParaRPr lang="hr-H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00808"/>
            <a:ext cx="4014898" cy="4929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96613" y="71250"/>
            <a:ext cx="9144032" cy="65008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namjenu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EKSKLUZIVNI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 se u krugu političkih djelatnika kao vrsta profesionalnog žargona i ne rabi se među ostalim članovima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TOTALITARNI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pokazatelj je totalitarnosti politike u državnoj zajednici, nastoji se proširiti na sva područja društvenog djelovanja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jezik dijaloga, tolerancije i osjetljivosti prema razlikama u stajalištima, a prihvatljiv je gotovo svim članovima političke zajednice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VRSTE POLITIČKOG GOVORA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 obzirom na način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izražavanja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540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EMOTIVAN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upotrebljavaju se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riječi s jakim emotivnim učinkom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na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EKSPRESIVAN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obiluje bogatstvom i raznolikošću rječnika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dinamičnošću i raznolikošću rečenica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ITERATIVAN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ponavljaju se važne riječi ili rečenice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kako bi se proširila ili provjerila prihvatljivost poruka kod slušatelja 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EKSTENZIVAN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dugim rečenicama ili sporednim temama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slušatelja odvlači od osnovne teme</a:t>
            </a:r>
            <a:endParaRPr lang="hr-HR" sz="2400" b="1" i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KOHERENTAN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0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djeluje kao skladna cjelina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govornik uspješno usklađuje odnos prema slušatelju, temi ili vremenu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072066" y="404664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2066" y="1230590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EKSPRESIVAN</a:t>
            </a:r>
          </a:p>
        </p:txBody>
      </p:sp>
      <p:pic>
        <p:nvPicPr>
          <p:cNvPr id="1026" name="Picture 2" descr="https://i2.wp.com/kamenjar.com/wp-content/uploads/2015/08/gotovac.jpg?resize=696%2C43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2" r="4038" b="4443"/>
          <a:stretch/>
        </p:blipFill>
        <p:spPr bwMode="auto">
          <a:xfrm>
            <a:off x="251520" y="188640"/>
            <a:ext cx="4583876" cy="323401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3808" y="2932013"/>
            <a:ext cx="6157348" cy="3854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07504" y="3573016"/>
            <a:ext cx="2699457" cy="865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Vlado Gotovac,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govor u Zagrebu </a:t>
            </a: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pred vojarnom JNA (1991.)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72066" y="2056517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KOHERENTAN</a:t>
            </a:r>
          </a:p>
        </p:txBody>
      </p:sp>
    </p:spTree>
    <p:extLst>
      <p:ext uri="{BB962C8B-B14F-4D97-AF65-F5344CB8AC3E}">
        <p14:creationId xmlns:p14="http://schemas.microsoft.com/office/powerpoint/2010/main" val="60831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inflexwetrust.com/wp-content/uploads/2014/01/IFWT_mlk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3399161" cy="360335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719" y="3714752"/>
            <a:ext cx="8784000" cy="300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72066" y="500042"/>
            <a:ext cx="3643338" cy="71438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EMOTIVAN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2066" y="1357298"/>
            <a:ext cx="3643338" cy="714380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ITERATIVAN</a:t>
            </a:r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328" y="3754006"/>
            <a:ext cx="8784000" cy="2981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851920" y="3037422"/>
            <a:ext cx="3293659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Martin </a:t>
            </a:r>
            <a:r>
              <a:rPr lang="hr-HR" dirty="0" err="1">
                <a:latin typeface="Calibri" panose="020F0502020204030204" pitchFamily="34" charset="0"/>
                <a:cs typeface="Calibri" panose="020F0502020204030204" pitchFamily="34" charset="0"/>
              </a:rPr>
              <a:t>Luther</a:t>
            </a:r>
            <a:r>
              <a:rPr lang="hr-HR" dirty="0">
                <a:latin typeface="Calibri" panose="020F0502020204030204" pitchFamily="34" charset="0"/>
                <a:cs typeface="Calibri" panose="020F0502020204030204" pitchFamily="34" charset="0"/>
              </a:rPr>
              <a:t> King Jr. , 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govor u Washington DC-u (1963.)</a:t>
            </a:r>
            <a:endParaRPr lang="hr-H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615653"/>
            <a:ext cx="8786874" cy="8572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da postoje različite vrste politika,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gotovo je svaki novinski napis ujedno i politički napis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NAPIS POLITIČKOG SADRŽAJA</a:t>
            </a:r>
            <a:endParaRPr lang="hr-HR" dirty="0"/>
          </a:p>
        </p:txBody>
      </p:sp>
      <p:pic>
        <p:nvPicPr>
          <p:cNvPr id="2050" name="Picture 2" descr="http://www.sdlsn.hr/upload/Image/maticni_jl091210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386787">
            <a:off x="6155305" y="1164575"/>
            <a:ext cx="2568276" cy="269454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052" name="Picture 4" descr="http://www.glas-koncila.hr/photos_portal/velika/1360920796-30-100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 rot="184486">
            <a:off x="4220158" y="3591623"/>
            <a:ext cx="4350245" cy="31073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IMG_20130903_082438.jpg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372012">
            <a:off x="522844" y="1608668"/>
            <a:ext cx="3841062" cy="5127693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3"/>
            <a:ext cx="896509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borbu političkih stranaka za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subjekti koji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parlament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3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POLITIČKA UTAKMICA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9935" y="2568278"/>
          <a:ext cx="8218445" cy="378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1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964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2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79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hr-HR" sz="2400" b="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Koji je glavni razlog zbog kojeg niste izašli</a:t>
                      </a:r>
                      <a:r>
                        <a:rPr lang="hr-HR" sz="24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 na lokalne izbore u Zagrebu? </a:t>
                      </a:r>
                      <a:r>
                        <a:rPr lang="hr-HR" sz="2000" b="0" i="1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(sudjelovalo 500 ispitanika)</a:t>
                      </a:r>
                      <a:endParaRPr lang="hr-HR" sz="2400" b="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2009.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2013. </a:t>
                      </a:r>
                      <a:r>
                        <a:rPr lang="hr-H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(%)</a:t>
                      </a:r>
                      <a:endParaRPr lang="hr-H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Zasićen/zasićena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sam izborima.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27,3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24,3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Ništa se bitno ne odlučuje na lokalnoj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razini.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10.7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3.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Važni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su samo izbori za Sabor.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4.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 zadovoljava me program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10,5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5.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Nemam povjerenja u stranke.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13,2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6.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Zbog</a:t>
                      </a:r>
                      <a:r>
                        <a:rPr lang="hr-HR" baseline="0" dirty="0" smtClean="0">
                          <a:latin typeface="Calibri" pitchFamily="34" charset="0"/>
                          <a:cs typeface="Calibri" pitchFamily="34" charset="0"/>
                        </a:rPr>
                        <a:t> prosvjeda jer stranke nisu ispunile svoja obećanja.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13,0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7.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Razočaran/razočarana sam politikom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14,4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15,3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8.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Ostalo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2,3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2,7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POLITIČKA APSTINENCIJA</a:t>
            </a:r>
            <a:endParaRPr lang="hr-HR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odustajanje od sudjelovanja na izborima (građanski neposluh)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građani gube interes ili su nedovoljno motivirani za izlazak na izbore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Pravokutnik 2"/>
          <p:cNvSpPr/>
          <p:nvPr/>
        </p:nvSpPr>
        <p:spPr bwMode="auto">
          <a:xfrm>
            <a:off x="500034" y="3357562"/>
            <a:ext cx="8358246" cy="42862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Pravokutnik 3"/>
          <p:cNvSpPr/>
          <p:nvPr/>
        </p:nvSpPr>
        <p:spPr bwMode="auto">
          <a:xfrm>
            <a:off x="500034" y="4500570"/>
            <a:ext cx="8358246" cy="147600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45771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deks_afera.jpg"/>
          <p:cNvPicPr>
            <a:picLocks noChangeAspect="1"/>
          </p:cNvPicPr>
          <p:nvPr/>
        </p:nvPicPr>
        <p:blipFill>
          <a:blip r:embed="rId3">
            <a:lum bright="-77000" contrast="-90000"/>
          </a:blip>
          <a:stretch>
            <a:fillRect/>
          </a:stretch>
        </p:blipFill>
        <p:spPr>
          <a:xfrm>
            <a:off x="1" y="708661"/>
            <a:ext cx="9144000" cy="6149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5921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eng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lobby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- predvorje)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nastojanje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interesnih skupina da utječu na one koji donose odluke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(podmićivanje političara, tzv. vlade u sjeni)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, kako bi se interes pomaknuo s jedne činjenice na drugu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 DOKTORI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pomažu političarima u komunikaciji s biračima, čak i kad se ne realiziraju obe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ć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ani programi, nastoji se prikazati kako su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obećanja 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provedena u djelo ili se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umanjuju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efekti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nerealiziranih</a:t>
            </a:r>
            <a:r>
              <a:rPr lang="de-AT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programa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LOBIRANJE, SPINIRANJE I SPIN DOKTORI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500035" y="60308"/>
            <a:ext cx="821537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POLITIKA?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858280" cy="37250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4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0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je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svjesna aktivnost društvenih skupina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nositelji politike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izborom metoda i svjesnom djelatnošću ostvaruju određeni cilj političkog djelovanja</a:t>
            </a:r>
            <a:endParaRPr lang="vi-VN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00034" y="4513456"/>
            <a:ext cx="2786082" cy="1363816"/>
          </a:xfrm>
          <a:prstGeom prst="roundRect">
            <a:avLst>
              <a:gd name="adj" fmla="val 8830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5786446" y="4513456"/>
            <a:ext cx="2786082" cy="1363816"/>
          </a:xfrm>
          <a:prstGeom prst="roundRect">
            <a:avLst>
              <a:gd name="adj" fmla="val 9701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 </a:t>
            </a: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DOBRO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768322" y="4611103"/>
            <a:ext cx="1535918" cy="1168522"/>
          </a:xfrm>
          <a:prstGeom prst="rightArrow">
            <a:avLst>
              <a:gd name="adj1" fmla="val 65878"/>
              <a:gd name="adj2" fmla="val 51016"/>
            </a:avLst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CILJ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064" y="908720"/>
            <a:ext cx="8611877" cy="1175285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08720"/>
            <a:ext cx="8858312" cy="5949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sprječavanje objavljivanja nepoželjnih sadržaja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cenzuru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mogu provoditi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određene osobe ili institucije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AUTOCENZURA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sami provodimo cenzuru na sebi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sami odlučujemo da nećemo govoriti o sadržajima koji su neprihvatljivi ili nepoželjni u našoj okolini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MANIPULACIJA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podčinjavanje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određenih sadržaja postojećim,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trenutnim interesima koji mogu biti politički, socijalni ili ekonomski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CENZURA, AUTOCENZURA I MANIPULACIJA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2273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352928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POLITIKA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8103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OLITIKA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grč. </a:t>
            </a: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polis</a:t>
            </a:r>
            <a:r>
              <a:rPr lang="hr-HR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grad,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država)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vi-VN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obavljanja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državnih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poslova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usmjerena na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postignuće općeg dobra</a:t>
            </a:r>
            <a:endParaRPr lang="hr-HR" sz="22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cilj i svrha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bavljenja politikom je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opće dobro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djelovanje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svih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građana radi općeg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dobra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politiku kao sustav –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</a:t>
            </a:r>
            <a:r>
              <a:rPr lang="vi-VN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sustava, kako i gdje se donose 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</a:t>
            </a: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PODJELA POLITIKE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 obzirom na sadržaj, obuhvat i stupanj organiziranosti)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OPĆA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nacionalna i međunarodna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POSEBNE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socijalna,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gospodarska, prosvjetna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mirovinska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2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352928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</a:t>
            </a:r>
            <a:r>
              <a:rPr lang="hr-HR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vjerojatnost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da će pojedinac ili grupa uspjeti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drugih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može poprimati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200" dirty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mehanizam) koji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izvora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osnova na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kojoj vlast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opravdava svoj zahtjev za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poslušnošću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legitimnost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(u demokratskim sustavima) se postiže na izborima,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pristajanjem većine ljudi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glasača)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znači da se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obnaša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prema zakonima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(poštivanje zakona prilikom vođenja državnih poslova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93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352928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 I VLAST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			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</a:t>
            </a:r>
            <a:r>
              <a:rPr lang="hr-HR" sz="2400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TRI TIPA VLASTI</a:t>
            </a:r>
            <a:r>
              <a:rPr lang="vi-VN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temelji se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pisanim pravilima i procedurama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 je osnova legitimiteta</a:t>
            </a:r>
          </a:p>
          <a:p>
            <a:pPr marL="1431000" lvl="2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zakonu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a ne osobi 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TRADICIONALNA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nepisanih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pravila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KARIZMATIČNA –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legitimnost 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na temelju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 u iznimne i nadnaravne osobine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vođe 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poslušnost osobi (vođi), a ne zakonu</a:t>
            </a:r>
            <a:endParaRPr lang="pl-PL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AUTORITET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podrazumijeva </a:t>
            </a:r>
            <a:r>
              <a:rPr lang="vi-VN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razinu poštovanja ili časti povezanih s društvenim položajem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8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64704"/>
            <a:ext cx="9149339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svrha političkog djelovanja 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poboljšanje kvalitete življenja svih građana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SE MOŽE DJELOVATI:</a:t>
            </a:r>
            <a:r>
              <a:rPr lang="hr-HR" sz="2200" b="1" dirty="0"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endParaRPr lang="hr-HR" sz="2200" b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POLITIČKIM GOVOROM</a:t>
            </a:r>
            <a:endParaRPr lang="hr-HR" sz="2200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NAPISOM POLITIČKOG SADRŽAJA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POLITIČKOM UTAKMICOM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(prosvjed, pol. kampanja)</a:t>
            </a:r>
          </a:p>
          <a:p>
            <a:pPr marL="288000" indent="-288000"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POLITIČKO GOVOR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cilj političkog govora je oblikovati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ponašanje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stajališta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ljudi,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te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utjecati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na njih i njihove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odluke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VRSTE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ekskluzivni, totalitarni i demokratski</a:t>
            </a:r>
          </a:p>
          <a:p>
            <a:pPr marL="103095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pol. govora: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emotivan, ekspresivan, iterativan, ekstenzivan i koherentan</a:t>
            </a:r>
          </a:p>
        </p:txBody>
      </p:sp>
    </p:spTree>
    <p:extLst>
      <p:ext uri="{BB962C8B-B14F-4D97-AF65-F5344CB8AC3E}">
        <p14:creationId xmlns:p14="http://schemas.microsoft.com/office/powerpoint/2010/main" val="164986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5340" y="738296"/>
            <a:ext cx="9149339" cy="62190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POLITIČKA UTAKMICA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označava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borbu političkih stranaka za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osvajanje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potom za njeno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zadržavanje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u političkoj utakmici sudjeluju: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političke stranke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POLITIČKE STRANKE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subjekti koji </a:t>
            </a:r>
            <a:r>
              <a:rPr lang="hr-HR" sz="23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posreduju između građana i vlasti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 njihova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svrha je prenošenje volje građana u </a:t>
            </a: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parlament</a:t>
            </a:r>
            <a:endParaRPr lang="hr-HR" sz="23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INTERESNE SKUPINE</a:t>
            </a:r>
            <a:r>
              <a:rPr lang="hr-HR" sz="23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utječu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, ali se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bore za vlast</a:t>
            </a:r>
            <a: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3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(npr. prosvjedi umirovljenika, prosvjetnih radnika, seljaka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…)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 APSTINENCIJA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odustajanje od sudjelovanja na izborima 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(građanski neposluh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građani gube interes za izlazak na izbore</a:t>
            </a:r>
            <a:endParaRPr lang="hr-HR" sz="23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LOBIRANJE </a:t>
            </a:r>
            <a:r>
              <a:rPr lang="hr-HR" sz="23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nastojanje interesnih skupina da </a:t>
            </a:r>
            <a:r>
              <a:rPr lang="hr-HR" sz="23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utječu na one koji donose odluke 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(tzv</a:t>
            </a:r>
            <a:r>
              <a:rPr lang="hr-HR" sz="2300" i="1" dirty="0">
                <a:latin typeface="Calibri" pitchFamily="34" charset="0"/>
                <a:ea typeface="WenQuanYi Micro Hei" charset="0"/>
                <a:cs typeface="Calibri" pitchFamily="34" charset="0"/>
              </a:rPr>
              <a:t>. vlade u sjeni</a:t>
            </a:r>
            <a:r>
              <a:rPr lang="hr-HR" sz="23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SPINIRANJE</a:t>
            </a:r>
            <a:r>
              <a:rPr lang="de-AT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manipuliranje</a:t>
            </a:r>
            <a:r>
              <a:rPr lang="de-AT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činjenicama</a:t>
            </a:r>
            <a:r>
              <a:rPr lang="de-AT" sz="2300" dirty="0">
                <a:latin typeface="Calibri" pitchFamily="34" charset="0"/>
                <a:cs typeface="Calibri" pitchFamily="34" charset="0"/>
              </a:rPr>
              <a:t>, kako bi se interes pomaknuo s jedne činjenice na </a:t>
            </a:r>
            <a:r>
              <a:rPr lang="de-AT" sz="2300" dirty="0" smtClean="0">
                <a:latin typeface="Calibri" pitchFamily="34" charset="0"/>
                <a:cs typeface="Calibri" pitchFamily="34" charset="0"/>
              </a:rPr>
              <a:t>drugu</a:t>
            </a:r>
            <a:endParaRPr lang="hr-HR" sz="23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CENZURA </a:t>
            </a:r>
            <a:r>
              <a:rPr lang="hr-HR" sz="23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sprječavanje </a:t>
            </a:r>
            <a:r>
              <a:rPr lang="hr-HR" sz="2300" dirty="0">
                <a:latin typeface="Calibri" pitchFamily="34" charset="0"/>
                <a:cs typeface="Calibri" pitchFamily="34" charset="0"/>
              </a:rPr>
              <a:t>objavljivanja nepoželjnih </a:t>
            </a:r>
            <a:r>
              <a:rPr lang="hr-HR" sz="2300" dirty="0" smtClean="0">
                <a:latin typeface="Calibri" pitchFamily="34" charset="0"/>
                <a:cs typeface="Calibri" pitchFamily="34" charset="0"/>
              </a:rPr>
              <a:t>sadržaja</a:t>
            </a:r>
            <a:endParaRPr lang="hr-HR" sz="2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050" y="71414"/>
            <a:ext cx="871195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POLITIČKO DJELOVANJE	     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62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71414"/>
            <a:ext cx="8429621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RAZLIKOVANJE POLITIKE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64704"/>
            <a:ext cx="9072594" cy="5715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ljudska djelatnost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(djelovanje svih građana radi općeg dobra) </a:t>
            </a:r>
            <a:r>
              <a:rPr lang="vi-VN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politika kao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znanost</a:t>
            </a:r>
            <a:r>
              <a:rPr lang="vi-VN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(sociologija politike, filozofija politike, politička geografija, politologija...)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politika kao znanost:</a:t>
            </a:r>
          </a:p>
          <a:p>
            <a:pPr marL="540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ilozofija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razmatra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načela najboljeg uređenja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zajedničkog života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(ka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ih ostvariti, kakve moraju bit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institucije koje će ostvarivati ta načela, što je pravednost...)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ociologija politike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usredotočuje se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posljedice političkih procesa u nekom društvu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tko glasuje za koju stranku – ovisi li to o obrazovanju, imutku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etničkoj i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rasnioj pripadnosti...</a:t>
            </a:r>
          </a:p>
          <a:p>
            <a:pPr marL="54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olitička znanost (politologija)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promatra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politiku kao sustav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kakvo je ustrojstvo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čkog sustava, kako i gdje se donose polit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vi-VN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čke odluke...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2540" y="5404746"/>
            <a:ext cx="8784976" cy="1292814"/>
          </a:xfrm>
          <a:prstGeom prst="rect">
            <a:avLst/>
          </a:prstGeom>
          <a:noFill/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46"/>
            <a:stretch/>
          </p:blipFill>
          <p:spPr>
            <a:xfrm>
              <a:off x="2277052" y="332656"/>
              <a:ext cx="4815228" cy="614301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52736"/>
            <a:ext cx="8572560" cy="54480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širinu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stupanj organiziranosti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razlikujemo: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POLITKU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lokalna, državna, međunarodna </a:t>
            </a:r>
          </a:p>
          <a:p>
            <a:pPr marL="1200150" lvl="1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POSEBN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POLITIK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socijalna, gospodarska, prosvjetna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demografska, mirovinska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...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>
            <a:stCxn id="2" idx="2"/>
            <a:endCxn id="3" idx="0"/>
          </p:cNvCxnSpPr>
          <p:nvPr/>
        </p:nvCxnSpPr>
        <p:spPr>
          <a:xfrm rot="5400000">
            <a:off x="2307778" y="771869"/>
            <a:ext cx="1285884" cy="331399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2"/>
            <a:endCxn id="4" idx="0"/>
          </p:cNvCxnSpPr>
          <p:nvPr/>
        </p:nvCxnSpPr>
        <p:spPr>
          <a:xfrm rot="5400000">
            <a:off x="3379348" y="1843439"/>
            <a:ext cx="1285884" cy="117085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" idx="2"/>
            <a:endCxn id="6" idx="0"/>
          </p:cNvCxnSpPr>
          <p:nvPr/>
        </p:nvCxnSpPr>
        <p:spPr>
          <a:xfrm rot="16200000" flipH="1">
            <a:off x="4536281" y="1815744"/>
            <a:ext cx="1357322" cy="12144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2" idx="2"/>
            <a:endCxn id="7" idx="0"/>
          </p:cNvCxnSpPr>
          <p:nvPr/>
        </p:nvCxnSpPr>
        <p:spPr>
          <a:xfrm rot="16200000" flipH="1">
            <a:off x="5468206" y="883818"/>
            <a:ext cx="1357322" cy="30782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94165" y="3101628"/>
            <a:ext cx="1656000" cy="2041884"/>
            <a:chOff x="4994165" y="3101628"/>
            <a:chExt cx="1656000" cy="2041884"/>
          </a:xfrm>
        </p:grpSpPr>
        <p:sp>
          <p:nvSpPr>
            <p:cNvPr id="6" name="Rectangle 5"/>
            <p:cNvSpPr/>
            <p:nvPr/>
          </p:nvSpPr>
          <p:spPr>
            <a:xfrm>
              <a:off x="4994165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opća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94165" y="4101760"/>
              <a:ext cx="1656000" cy="10417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spcBef>
                  <a:spcPts val="600"/>
                </a:spcBef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lokalna</a:t>
              </a:r>
            </a:p>
            <a:p>
              <a:pPr marL="108000" indent="-144000">
                <a:spcBef>
                  <a:spcPts val="600"/>
                </a:spcBef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državna</a:t>
              </a:r>
            </a:p>
            <a:p>
              <a:pPr marL="108000" indent="-144000">
                <a:spcBef>
                  <a:spcPts val="600"/>
                </a:spcBef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međunarodna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16" y="3101628"/>
            <a:ext cx="1656000" cy="2428892"/>
            <a:chOff x="6858016" y="3101628"/>
            <a:chExt cx="1656000" cy="2428892"/>
          </a:xfrm>
        </p:grpSpPr>
        <p:sp>
          <p:nvSpPr>
            <p:cNvPr id="7" name="Rectangle 6"/>
            <p:cNvSpPr/>
            <p:nvPr/>
          </p:nvSpPr>
          <p:spPr>
            <a:xfrm>
              <a:off x="6858016" y="3101628"/>
              <a:ext cx="1656000" cy="1008000"/>
            </a:xfrm>
            <a:prstGeom prst="rect">
              <a:avLst/>
            </a:prstGeom>
            <a:solidFill>
              <a:srgbClr val="CC00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posebne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58016" y="4101760"/>
              <a:ext cx="1656000" cy="1428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socijalna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gospodarska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prosvjetna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kulturna</a:t>
              </a:r>
            </a:p>
            <a:p>
              <a:pPr marL="108000" indent="-144000"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zdravstvena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57752" y="2958752"/>
            <a:ext cx="3780000" cy="3470644"/>
            <a:chOff x="4857752" y="2958752"/>
            <a:chExt cx="3780000" cy="3470644"/>
          </a:xfrm>
        </p:grpSpPr>
        <p:sp>
          <p:nvSpPr>
            <p:cNvPr id="34" name="Rectangle 33"/>
            <p:cNvSpPr/>
            <p:nvPr/>
          </p:nvSpPr>
          <p:spPr>
            <a:xfrm>
              <a:off x="4857752" y="2958752"/>
              <a:ext cx="3780000" cy="2735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7752" y="5673396"/>
              <a:ext cx="3780000" cy="756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sadržaj, obuhvat i stupanj organiziranosti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428860" y="3071810"/>
            <a:ext cx="2016000" cy="2805462"/>
            <a:chOff x="2428860" y="3071810"/>
            <a:chExt cx="2016000" cy="2805462"/>
          </a:xfrm>
        </p:grpSpPr>
        <p:sp>
          <p:nvSpPr>
            <p:cNvPr id="4" name="Rectangle 3"/>
            <p:cNvSpPr/>
            <p:nvPr/>
          </p:nvSpPr>
          <p:spPr>
            <a:xfrm>
              <a:off x="242886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znanost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428860" y="4071942"/>
              <a:ext cx="2016000" cy="1805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spcBef>
                  <a:spcPts val="600"/>
                </a:spcBef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filozofija politike</a:t>
              </a:r>
            </a:p>
            <a:p>
              <a:pPr marL="144000" indent="-144000">
                <a:spcBef>
                  <a:spcPts val="600"/>
                </a:spcBef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sociologija politike</a:t>
              </a:r>
            </a:p>
            <a:p>
              <a:pPr marL="144000" indent="-144000">
                <a:spcBef>
                  <a:spcPts val="600"/>
                </a:spcBef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politička geografija</a:t>
              </a:r>
            </a:p>
            <a:p>
              <a:pPr marL="144000" indent="-144000">
                <a:spcBef>
                  <a:spcPts val="600"/>
                </a:spcBef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hr-HR" sz="17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politologija</a:t>
              </a:r>
              <a:r>
                <a:rPr lang="hr-HR" sz="1700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700" dirty="0" smtClean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(politička znanost)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85720" y="3071810"/>
            <a:ext cx="2016000" cy="2071702"/>
            <a:chOff x="285720" y="3071810"/>
            <a:chExt cx="2016000" cy="2071702"/>
          </a:xfrm>
        </p:grpSpPr>
        <p:sp>
          <p:nvSpPr>
            <p:cNvPr id="3" name="Rectangle 2"/>
            <p:cNvSpPr/>
            <p:nvPr/>
          </p:nvSpPr>
          <p:spPr>
            <a:xfrm>
              <a:off x="285720" y="3071810"/>
              <a:ext cx="2016000" cy="1008000"/>
            </a:xfrm>
            <a:prstGeom prst="rect">
              <a:avLst/>
            </a:prstGeom>
            <a:solidFill>
              <a:srgbClr val="0099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ljudska djelatnost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85720" y="4071942"/>
              <a:ext cx="2016000" cy="10715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44000" indent="-144000">
                <a:spcBef>
                  <a:spcPts val="600"/>
                </a:spcBef>
                <a:buClr>
                  <a:schemeClr val="tx1"/>
                </a:buClr>
                <a:buFont typeface="Calibri" pitchFamily="34" charset="0"/>
                <a:buChar char="−"/>
              </a:pPr>
              <a:r>
                <a:rPr lang="vi-VN" sz="1700" dirty="0" smtClean="0">
                  <a:latin typeface="Calibri" pitchFamily="34" charset="0"/>
                  <a:ea typeface="WenQuanYi Micro Hei" charset="0"/>
                  <a:cs typeface="Calibri" pitchFamily="34" charset="0"/>
                </a:rPr>
                <a:t>djelovanje svih građana radi općeg dobra</a:t>
              </a:r>
              <a:endParaRPr lang="hr-HR" sz="17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RAZLIKOVANJE</a:t>
            </a:r>
            <a:r>
              <a:rPr lang="hr-HR" b="0" dirty="0" smtClean="0">
                <a:ea typeface="WenQuanYi Micro Hei" charset="0"/>
              </a:rPr>
              <a:t>/</a:t>
            </a:r>
            <a:r>
              <a:rPr lang="hr-HR" dirty="0" smtClean="0">
                <a:ea typeface="WenQuanYi Micro Hei" charset="0"/>
              </a:rPr>
              <a:t>PODJELA POLITIKE</a:t>
            </a:r>
            <a:endParaRPr lang="en-US" dirty="0">
              <a:ea typeface="WenQuanYi Micro Hei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4678" y="1000108"/>
            <a:ext cx="2786082" cy="78581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1000130"/>
            <a:ext cx="9072594" cy="4786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vjerojatnost da će pojedinac ili grupa uspjeti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nametnuti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provesti svoju volju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3000" b="1" u="sng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čak i usprkos otporu drugih</a:t>
            </a:r>
            <a:r>
              <a:rPr lang="hr-HR" sz="2600" b="1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(M. Weber)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 odnosi se samo na fizičku silu, već i na druge značajke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(bogatstvo, ugled, kulturnu i obrazovnu razinu, položaj u nekoj organizaciji, osobni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autoritet..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se javlja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prinuda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ili kao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utjecaj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može poprimati 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negativne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značajke</a:t>
            </a:r>
            <a:endParaRPr lang="hr-HR" sz="2400" dirty="0" smtClean="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moć 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poticajna sila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ostvarenje različitih ciljeva </a:t>
            </a:r>
            <a:b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kad roditelji brane djeci kasne </a:t>
            </a:r>
            <a:r>
              <a:rPr lang="hr-HR" sz="22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izlaske..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31481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42845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143240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143636" y="2857496"/>
            <a:ext cx="2857519" cy="314327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20" y="2285992"/>
            <a:ext cx="2571769" cy="857256"/>
          </a:xfrm>
          <a:prstGeom prst="rect">
            <a:avLst/>
          </a:prstGeom>
          <a:solidFill>
            <a:srgbClr val="CC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86115" y="2285992"/>
            <a:ext cx="2571769" cy="857256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11" y="2285992"/>
            <a:ext cx="2571769" cy="857256"/>
          </a:xfrm>
          <a:prstGeom prst="rect">
            <a:avLst/>
          </a:prstGeom>
          <a:solidFill>
            <a:srgbClr val="0099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IDEOLOŠKA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4282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pojedinaca da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organiziraju i upravljaju drugim ljudima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86116" y="3357562"/>
            <a:ext cx="2672032" cy="180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organiziranja i razvijanja proizvodnih resursa u društvu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15074" y="3357562"/>
            <a:ext cx="2672032" cy="24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sposobnost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opravdavanja organizacije društva pomoću vjerovanja i sustava vrijednosti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844" y="1071546"/>
            <a:ext cx="8929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obzirom na sredstva koja se rabe u postizanju ciljeva razlikujemo tri vrste moći (na društvenoj razini):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TRI VRSTE MOĆI U DRUŠTVU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121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21" grpId="0" animBg="1"/>
      <p:bldP spid="8" grpId="0" build="allAtOnce" animBg="1"/>
      <p:bldP spid="9" grpId="0" build="allAtOnce" animBg="1"/>
      <p:bldP spid="10" grpId="0" build="allAtOnce" animBg="1"/>
      <p:bldP spid="12" grpId="0" build="p"/>
      <p:bldP spid="22" grpId="0" build="p"/>
      <p:bldP spid="23" grpId="0" build="p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(mehanizam) koji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osigurava pokoravanje naredbama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što potječu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određenog izvora</a:t>
            </a:r>
            <a:endParaRPr lang="hr-HR" sz="2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vlast pretpostavlja određeni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stupanj pokoravanja 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pristanka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se moć može zasnivati na pukoj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sili</a:t>
            </a:r>
          </a:p>
          <a:p>
            <a:pPr marL="540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je nametnuta volja 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unatoč otporu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dok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legitimna moć (</a:t>
            </a:r>
            <a:r>
              <a:rPr lang="hr-HR" sz="25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prihvaćena moć</a:t>
            </a:r>
            <a:r>
              <a:rPr lang="hr-HR" sz="25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MOĆ I VLAST </a:t>
            </a:r>
            <a:r>
              <a:rPr lang="hr-HR" sz="2800" b="0" i="1" dirty="0">
                <a:solidFill>
                  <a:srgbClr val="F2F2F2"/>
                </a:solidFill>
                <a:ea typeface="WenQuanYi Micro Hei" charset="0"/>
              </a:rPr>
              <a:t>(M. Weber)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64892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6092</TotalTime>
  <Words>2178</Words>
  <Application>Microsoft Office PowerPoint</Application>
  <PresentationFormat>On-screen Show (4:3)</PresentationFormat>
  <Paragraphs>322</Paragraphs>
  <Slides>35</Slides>
  <Notes>28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moja_tema</vt:lpstr>
      <vt:lpstr>PowerPoint Presentation</vt:lpstr>
      <vt:lpstr>PowerPoint Presentation</vt:lpstr>
      <vt:lpstr>PowerPoint Presentation</vt:lpstr>
      <vt:lpstr>PowerPoint Presentation</vt:lpstr>
      <vt:lpstr>PODJELA POLITIKE</vt:lpstr>
      <vt:lpstr>RAZLIKOVANJE/PODJELA POLITIKE</vt:lpstr>
      <vt:lpstr>MOĆ I VLAST (M. Weber)</vt:lpstr>
      <vt:lpstr>TRI VRSTE MOĆI U DRUŠTVU</vt:lpstr>
      <vt:lpstr>MOĆ I VLAST (M. Weber)</vt:lpstr>
      <vt:lpstr>LEGITIMNOST I LEGALNOST</vt:lpstr>
      <vt:lpstr>TRI TIPA LEGITIMNE VLASTI (M. Weber)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LEGITIMNOST I LEGALNOST</vt:lpstr>
      <vt:lpstr>AUTORITET</vt:lpstr>
      <vt:lpstr>PONOVIMO</vt:lpstr>
      <vt:lpstr>POLITIČKO DJELOVANJE</vt:lpstr>
      <vt:lpstr>POLITIČKI GOVOR</vt:lpstr>
      <vt:lpstr>PowerPoint Presentation</vt:lpstr>
      <vt:lpstr>PowerPoint Presentation</vt:lpstr>
      <vt:lpstr>PowerPoint Presentation</vt:lpstr>
      <vt:lpstr>NAPIS POLITIČKOG SADRŽAJA</vt:lpstr>
      <vt:lpstr>POLITIČKA UTAKMICA</vt:lpstr>
      <vt:lpstr>POLITIČKA APSTINENCIJA</vt:lpstr>
      <vt:lpstr>PowerPoint Presentation</vt:lpstr>
      <vt:lpstr>LOBIRANJE, SPINIRANJE I SPIN DOKTORI</vt:lpstr>
      <vt:lpstr>CENZURA, AUTOCENZURA I MANIPULACIJA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916</cp:revision>
  <cp:lastPrinted>1601-01-01T00:00:00Z</cp:lastPrinted>
  <dcterms:created xsi:type="dcterms:W3CDTF">1601-01-01T00:00:00Z</dcterms:created>
  <dcterms:modified xsi:type="dcterms:W3CDTF">2018-10-17T08:02:31Z</dcterms:modified>
</cp:coreProperties>
</file>