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31"/>
  </p:notesMasterIdLst>
  <p:sldIdLst>
    <p:sldId id="256" r:id="rId2"/>
    <p:sldId id="321" r:id="rId3"/>
    <p:sldId id="322" r:id="rId4"/>
    <p:sldId id="339" r:id="rId5"/>
    <p:sldId id="312" r:id="rId6"/>
    <p:sldId id="328" r:id="rId7"/>
    <p:sldId id="323" r:id="rId8"/>
    <p:sldId id="329" r:id="rId9"/>
    <p:sldId id="340" r:id="rId10"/>
    <p:sldId id="341" r:id="rId11"/>
    <p:sldId id="326" r:id="rId12"/>
    <p:sldId id="325" r:id="rId13"/>
    <p:sldId id="327" r:id="rId14"/>
    <p:sldId id="330" r:id="rId15"/>
    <p:sldId id="347" r:id="rId16"/>
    <p:sldId id="335" r:id="rId17"/>
    <p:sldId id="361" r:id="rId18"/>
    <p:sldId id="363" r:id="rId19"/>
    <p:sldId id="366" r:id="rId20"/>
    <p:sldId id="367" r:id="rId21"/>
    <p:sldId id="346" r:id="rId22"/>
    <p:sldId id="334" r:id="rId23"/>
    <p:sldId id="332" r:id="rId24"/>
    <p:sldId id="333" r:id="rId25"/>
    <p:sldId id="348" r:id="rId26"/>
    <p:sldId id="360" r:id="rId27"/>
    <p:sldId id="343" r:id="rId28"/>
    <p:sldId id="344" r:id="rId29"/>
    <p:sldId id="368" r:id="rId30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4" autoAdjust="0"/>
    <p:restoredTop sz="94660" autoAdjust="0"/>
  </p:normalViewPr>
  <p:slideViewPr>
    <p:cSldViewPr>
      <p:cViewPr varScale="1">
        <p:scale>
          <a:sx n="80" d="100"/>
          <a:sy n="80" d="100"/>
        </p:scale>
        <p:origin x="-444" y="-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989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16BE6D4B-FA8B-4F43-9CD5-5AEE4838CB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15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25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i_naro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857488" y="-214343"/>
            <a:ext cx="6286512" cy="707234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4282" y="142852"/>
            <a:ext cx="6286544" cy="6286520"/>
          </a:xfrm>
          <a:prstGeom prst="rect">
            <a:avLst/>
          </a:prstGeom>
        </p:spPr>
        <p:txBody>
          <a:bodyPr vert="horz" lIns="45720" rIns="45720" anchor="t">
            <a:noAutofit/>
          </a:bodyPr>
          <a:lstStyle/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r-HR" sz="72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II.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baseline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NAROD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baseline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NACIJA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MANJINA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GRAĐANI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DRŽAVLJANI </a:t>
            </a:r>
            <a:r>
              <a:rPr lang="hr-HR" sz="7200" baseline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R</a:t>
            </a:r>
            <a:r>
              <a:rPr lang="hr-HR" sz="72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H</a:t>
            </a:r>
            <a:endParaRPr kumimoji="0" lang="hr-HR" sz="7200" i="0" u="none" strike="noStrike" kern="1200" normalizeH="0" baseline="0" noProof="0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1._Svijet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-1" y="571480"/>
            <a:ext cx="9144001" cy="55640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4414" y="24288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401.000</a:t>
            </a:r>
            <a:endParaRPr lang="hr-H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538" y="178592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97.000</a:t>
            </a:r>
            <a:endParaRPr lang="hr-H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506517">
            <a:off x="1791823" y="483943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380.000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506517">
            <a:off x="2149013" y="491087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275.000</a:t>
            </a:r>
            <a:endParaRPr lang="hr-H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0298" y="4000504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128.000</a:t>
            </a:r>
            <a:endParaRPr lang="hr-HR" sz="1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768" y="457200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250.000</a:t>
            </a:r>
            <a:endParaRPr lang="hr-H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38532" y="548856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40.000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0562" y="500063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8.000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8860" y="428625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5512443">
            <a:off x="1827878" y="404396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b="1" dirty="0" smtClean="0">
                <a:latin typeface="Arial" pitchFamily="34" charset="0"/>
                <a:cs typeface="Arial" pitchFamily="34" charset="0"/>
              </a:rPr>
              <a:t>6.000</a:t>
            </a:r>
            <a:endParaRPr lang="hr-H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8248213">
            <a:off x="2846213" y="478462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b="1" dirty="0" smtClean="0">
                <a:latin typeface="Arial" pitchFamily="34" charset="0"/>
                <a:cs typeface="Arial" pitchFamily="34" charset="0"/>
              </a:rPr>
              <a:t>5.000</a:t>
            </a:r>
            <a:endParaRPr lang="hr-H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72132" y="714356"/>
            <a:ext cx="339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HRVATI U SVIJETU</a:t>
            </a:r>
            <a:endParaRPr lang="hr-H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6" descr="croato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061" y="142852"/>
            <a:ext cx="5904095" cy="37147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9" name="Straight Arrow Connector 18"/>
          <p:cNvCxnSpPr/>
          <p:nvPr/>
        </p:nvCxnSpPr>
        <p:spPr>
          <a:xfrm rot="10800000" flipV="1">
            <a:off x="2285984" y="2500306"/>
            <a:ext cx="714380" cy="285752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3" grpId="0" build="p"/>
      <p:bldP spid="15" grpId="0" build="p"/>
      <p:bldP spid="1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785816"/>
            <a:ext cx="9001156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manjine u RH imaju pravo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jednako sudjelovanje u političkom ustroju zemlje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te im se osigurava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njegovanje kulturnih i etničkih specifičnosti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(uporaba jezika, pisma)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omogućeno 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obrazovanje na jeziku manjine te učenje skupine nacionalnih predmeta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(jezik, povijest i sl.)</a:t>
            </a:r>
          </a:p>
        </p:txBody>
      </p:sp>
      <p:pic>
        <p:nvPicPr>
          <p:cNvPr id="4" name="Picture 3" descr="pupovac_236611S1.jp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4714876" y="4214818"/>
            <a:ext cx="3928106" cy="2357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furio_radin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428596" y="4214818"/>
            <a:ext cx="4000528" cy="2357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POLOŽAJ NACIONALNIH  MANJINA U RH</a:t>
            </a:r>
            <a:endParaRPr lang="hr-H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428596" y="3214686"/>
            <a:ext cx="8215370" cy="857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4282" y="214290"/>
          <a:ext cx="4643470" cy="6376416"/>
        </p:xfrm>
        <a:graphic>
          <a:graphicData uri="http://schemas.openxmlformats.org/drawingml/2006/table">
            <a:tbl>
              <a:tblPr>
                <a:effectLst>
                  <a:outerShdw blurRad="50800" dist="63500" dir="3720000" algn="tl" rotWithShape="0">
                    <a:schemeClr val="bg1">
                      <a:alpha val="90000"/>
                    </a:schemeClr>
                  </a:outerShdw>
                </a:effectLst>
              </a:tblPr>
              <a:tblGrid>
                <a:gridCol w="1714512"/>
                <a:gridCol w="1071570"/>
                <a:gridCol w="928694"/>
                <a:gridCol w="928694"/>
              </a:tblGrid>
              <a:tr h="25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Narodnost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Ukupno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% (2007)</a:t>
                      </a:r>
                      <a:endParaRPr lang="hr-HR" sz="16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% (2011)</a:t>
                      </a:r>
                      <a:endParaRPr lang="hr-HR" sz="16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Hrvati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3.874.321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89,63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90,41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Srbi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186.633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4,54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4,35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Bošnjaci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31.479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0,47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0,73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i="1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Ne izjašnjavaju se</a:t>
                      </a:r>
                      <a:endParaRPr lang="hr-HR" sz="1600" i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26.763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0,62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Istrani</a:t>
                      </a:r>
                      <a:endParaRPr lang="hr-HR" sz="1600" b="1" dirty="0">
                        <a:solidFill>
                          <a:srgbClr val="FF0000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25.491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0,59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Talijani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17.807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0,44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0,41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Albanci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17.513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0,34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0,40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Romi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16.975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0,21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0,39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Mađari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14.048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0,37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0,32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Slovenci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10.517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0,30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0,24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Česi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9.641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0,24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0,22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i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Nepoznato</a:t>
                      </a:r>
                      <a:endParaRPr lang="hr-HR" sz="1600" i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8.877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0,20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chemeClr val="accent6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Muslimani</a:t>
                      </a:r>
                      <a:endParaRPr lang="hr-HR" sz="1600" b="1" dirty="0">
                        <a:solidFill>
                          <a:schemeClr val="accent6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7.558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0,17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Slovaci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4.753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0,11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0,11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Crnogorci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4.517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0,11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0,10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Makedonci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4.138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0,10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0,09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Nijemci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2.965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0,07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0,06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chemeClr val="accent6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Pravoslavci</a:t>
                      </a:r>
                      <a:endParaRPr lang="hr-HR" sz="1600" b="1" dirty="0">
                        <a:solidFill>
                          <a:schemeClr val="accent6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2.560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0,05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Bosanci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2.059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0,04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Rusini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1.936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0,04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Ukrajinci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1.878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0,04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Rusi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1.279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0,02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i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Neraspoređeno</a:t>
                      </a:r>
                      <a:endParaRPr lang="hr-HR" sz="1600" i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731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Dalmatinci</a:t>
                      </a:r>
                      <a:endParaRPr lang="hr-HR" sz="1600" b="1" dirty="0">
                        <a:solidFill>
                          <a:srgbClr val="FF0000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705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r>
                        <a:rPr lang="hr-HR" sz="1600" b="1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UKUPNO</a:t>
                      </a:r>
                      <a:endParaRPr lang="hr-HR" sz="16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4.284.889</a:t>
                      </a:r>
                      <a:endParaRPr lang="hr-HR" sz="16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hr-HR" sz="1600" b="1" dirty="0">
                        <a:solidFill>
                          <a:schemeClr val="bg1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hr-HR" sz="16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100</a:t>
                      </a:r>
                      <a:endParaRPr lang="hr-HR" sz="1600" b="1" dirty="0">
                        <a:solidFill>
                          <a:schemeClr val="bg1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rom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00628" y="214290"/>
            <a:ext cx="4000496" cy="635798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214282" y="1214422"/>
            <a:ext cx="4643470" cy="50006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14282" y="3214686"/>
            <a:ext cx="4643470" cy="42862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14282" y="4643446"/>
            <a:ext cx="4643470" cy="171451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0" name="Rectangle 6"/>
          <p:cNvSpPr/>
          <p:nvPr/>
        </p:nvSpPr>
        <p:spPr bwMode="auto">
          <a:xfrm>
            <a:off x="214282" y="1214422"/>
            <a:ext cx="4643470" cy="50006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1" name="Rectangle 6"/>
          <p:cNvSpPr/>
          <p:nvPr/>
        </p:nvSpPr>
        <p:spPr bwMode="auto">
          <a:xfrm>
            <a:off x="214282" y="3429000"/>
            <a:ext cx="4643470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2" name="Rectangle 6"/>
          <p:cNvSpPr/>
          <p:nvPr/>
        </p:nvSpPr>
        <p:spPr bwMode="auto">
          <a:xfrm>
            <a:off x="214282" y="6072206"/>
            <a:ext cx="4643470" cy="2857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3" name="Rectangle 6"/>
          <p:cNvSpPr/>
          <p:nvPr/>
        </p:nvSpPr>
        <p:spPr bwMode="auto">
          <a:xfrm>
            <a:off x="214282" y="4643446"/>
            <a:ext cx="4643470" cy="2857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6215074" y="142852"/>
            <a:ext cx="2786082" cy="1428760"/>
          </a:xfrm>
          <a:prstGeom prst="wedgeRoundRectCallout">
            <a:avLst>
              <a:gd name="adj1" fmla="val 5614"/>
              <a:gd name="adj2" fmla="val 8931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RH postoje</a:t>
            </a:r>
            <a:r>
              <a:rPr lang="hr-HR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24</a:t>
            </a:r>
            <a:r>
              <a:rPr lang="hr-HR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priznate nacionalne manjine s oko </a:t>
            </a:r>
          </a:p>
          <a:p>
            <a:pPr algn="ctr"/>
            <a:r>
              <a:rPr lang="hr-HR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328 000</a:t>
            </a:r>
            <a:r>
              <a:rPr lang="hr-HR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pripadnika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uiExpand="1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71470" y="857232"/>
            <a:ext cx="9286940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SUVERENITET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vrhovna, ničim ograničena vlast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NARODNI SUVERENITET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znači da u Republici Hrvatskoj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 pripada narodu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zajednici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slobodnih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ravnopravnih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državljana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narodni suverenitet obuhvaća: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mehanizam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izbora</a:t>
            </a:r>
            <a:endParaRPr lang="hr-HR" sz="2400" b="1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donošenje odluka 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predstavničkom tijelu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(parlament)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sustav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obnašanja vlasti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(zakonodavna, izvršna i sudska)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ustrojstvo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sudstva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(ustavni sud, vrhovni sud…)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pravo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hrvatskog naroda i drugih naroda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 samoodređenje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NARODNI SUVERENITET</a:t>
            </a:r>
            <a:endParaRPr lang="en-US" dirty="0">
              <a:ea typeface="WenQuanYi Micro Hei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000372"/>
            <a:ext cx="8446168" cy="3322426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00034" y="4714884"/>
            <a:ext cx="8215370" cy="785818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8849" y="5591204"/>
            <a:ext cx="5154371" cy="3425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200" spc="4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izborom svojih predstavnika i neposrednim</a:t>
            </a:r>
          </a:p>
        </p:txBody>
      </p:sp>
      <p:sp>
        <p:nvSpPr>
          <p:cNvPr id="8" name="Rectangle 7"/>
          <p:cNvSpPr/>
          <p:nvPr/>
        </p:nvSpPr>
        <p:spPr>
          <a:xfrm>
            <a:off x="736408" y="5877272"/>
            <a:ext cx="1675352" cy="32919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hr-HR" sz="2000" kern="1500" spc="9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odlučivanjem.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50"/>
                            </p:stCondLst>
                            <p:childTnLst>
                              <p:par>
                                <p:cTn id="6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3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7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71470" y="714378"/>
            <a:ext cx="9286940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DRŽAVLJANIN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označava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pripadnika određene državne zajednice</a:t>
            </a:r>
          </a:p>
          <a:p>
            <a:pPr marL="792000" lvl="1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pripadnost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državnoj zajednici (rođenjem ili dobivanjem državljanstva)</a:t>
            </a:r>
          </a:p>
          <a:p>
            <a:pPr marL="792000" lvl="1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prava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dužnosti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sudjelovanja u izgradnji zajednice i upravljanju njome</a:t>
            </a:r>
          </a:p>
          <a:p>
            <a:pPr marL="1600200" lvl="2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96" y="3786190"/>
            <a:ext cx="4000528" cy="278608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928662" y="3214686"/>
            <a:ext cx="3000396" cy="785818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DRŽAVLJANIN</a:t>
            </a:r>
          </a:p>
        </p:txBody>
      </p:sp>
      <p:sp>
        <p:nvSpPr>
          <p:cNvPr id="8" name="Rectangle 7"/>
          <p:cNvSpPr/>
          <p:nvPr/>
        </p:nvSpPr>
        <p:spPr>
          <a:xfrm>
            <a:off x="4750595" y="3786190"/>
            <a:ext cx="4000528" cy="278608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250661" y="3214686"/>
            <a:ext cx="3000396" cy="78581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GRAĐANIN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0034" y="4214818"/>
            <a:ext cx="3857652" cy="2135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96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‒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javna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sfera života</a:t>
            </a:r>
          </a:p>
          <a:p>
            <a:pPr marL="396000" indent="-396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‒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osoba koja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ima političko pravo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– pravo sudjelovanja u političkom životu zajednice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 (bez obzira na svoje značajke)</a:t>
            </a:r>
            <a:endParaRPr lang="hr-HR" sz="2200" b="1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86314" y="4214818"/>
            <a:ext cx="4000528" cy="2135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96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‒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privatna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sfera života</a:t>
            </a:r>
          </a:p>
          <a:p>
            <a:pPr marL="396000" indent="-396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‒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osobe koje imaju pravo na svoju posebnost, jedinstvenost i različitost u svojim interesima, sposobnostima i djelovanjima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DRŽAVLJANI REPUBLIKE HRVATSKE</a:t>
            </a:r>
            <a:endParaRPr lang="hr-HR" dirty="0"/>
          </a:p>
        </p:txBody>
      </p:sp>
      <p:pic>
        <p:nvPicPr>
          <p:cNvPr id="15" name="Picture 14" descr="drzavljan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042" y="2143116"/>
            <a:ext cx="1625397" cy="1625397"/>
          </a:xfrm>
          <a:prstGeom prst="rect">
            <a:avLst/>
          </a:prstGeom>
          <a:noFill/>
        </p:spPr>
      </p:pic>
      <p:pic>
        <p:nvPicPr>
          <p:cNvPr id="16" name="Picture 15" descr="gradjani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760" y="2143116"/>
            <a:ext cx="1625397" cy="162539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build="allAtOnce" animBg="1"/>
      <p:bldP spid="8" grpId="0" animBg="1"/>
      <p:bldP spid="5" grpId="0" uiExpand="1" build="allAtOnce" animBg="1"/>
      <p:bldP spid="10" grpId="0" uiExpand="1" build="allAtOnce"/>
      <p:bldP spid="11" grpId="0" uiExpand="1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2" y="714356"/>
            <a:ext cx="9144032" cy="3500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državljanstvo RH se može dobiti na sljedeće načine: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podrijetlom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 načelu krvne veze)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rođenjem na području RH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prirođenjem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(podnošenjem zahtjeva za državljanstvom)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 temelju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međunarodnih ugovora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državljanstvo se dokazuje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putovnicom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osobnom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vojnom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iskaznicom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 ako osoba nema navedene dokumente, onda može dokazati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domovnicom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0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DRŽAVLJANSTVO REPUBLIKE HRVATSKE</a:t>
            </a:r>
            <a:endParaRPr lang="hr-HR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214818"/>
            <a:ext cx="8618153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3958312" y="5340390"/>
            <a:ext cx="4827776" cy="3425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 može biti prognan iz Republike Hrvatske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5660095"/>
            <a:ext cx="4072772" cy="32593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niti mu se može oduzeti državljanstvo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 descr="http://www.akd.hr/wp-content/gallery/putovnica-ovitak/putovnica-8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85720" y="3660366"/>
            <a:ext cx="4286280" cy="3126220"/>
          </a:xfrm>
          <a:prstGeom prst="rect">
            <a:avLst/>
          </a:prstGeom>
          <a:noFill/>
        </p:spPr>
      </p:pic>
      <p:pic>
        <p:nvPicPr>
          <p:cNvPr id="4" name="Picture 3" descr="domovnica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714876" y="822408"/>
            <a:ext cx="4261610" cy="596417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/>
          <p:cNvSpPr/>
          <p:nvPr/>
        </p:nvSpPr>
        <p:spPr bwMode="auto">
          <a:xfrm>
            <a:off x="6000760" y="4465746"/>
            <a:ext cx="1618603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pic>
        <p:nvPicPr>
          <p:cNvPr id="18434" name="Picture 2" descr="http://www.mup.hr/UserDocsImages/topvijesti/2013/lipanj/nova_osobna/novaOI2013_prednja_G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85720" y="831623"/>
            <a:ext cx="4286280" cy="26688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ln>
                  <a:noFill/>
                </a:ln>
              </a:rPr>
              <a:t>HRVATSKO DRŽAVLJANSTVO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280920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NAROD, NACIJA, DRŽAVA	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(plan ploče)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910" y="764704"/>
            <a:ext cx="9072594" cy="60476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288000">
              <a:lnSpc>
                <a:spcPct val="100000"/>
              </a:lnSpc>
              <a:spcBef>
                <a:spcPts val="7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– građanstvo (puk) određenog državnog područja koje komunicira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istim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jezikom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 njeguje iste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tradicijske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običaje</a:t>
            </a:r>
          </a:p>
          <a:p>
            <a:pPr marL="36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NACIJA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200" u="sng" dirty="0">
                <a:latin typeface="Calibri" pitchFamily="34" charset="0"/>
                <a:ea typeface="WenQuanYi Micro Hei" charset="0"/>
                <a:cs typeface="Calibri" pitchFamily="34" charset="0"/>
              </a:rPr>
              <a:t>politički suveren narod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na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određenom teritoriju</a:t>
            </a:r>
          </a:p>
          <a:p>
            <a:pPr marL="1728000" lvl="4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ima prepoznatljivu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kulturu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gospodarski život</a:t>
            </a:r>
          </a:p>
          <a:p>
            <a:pPr marL="1728000" lvl="4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stabilna globalna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zajednica</a:t>
            </a:r>
          </a:p>
          <a:p>
            <a:pPr marL="1728000" lvl="4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prve nacije-države se javljaju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 16. st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(Engleska, Španjolska i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Francuska)</a:t>
            </a:r>
          </a:p>
          <a:p>
            <a:pPr marL="28800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skup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društvenih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organizacija i institucija koji na određenom teritoriju posjeduje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monopol</a:t>
            </a:r>
            <a:r>
              <a:rPr lang="hr-HR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legitimne</a:t>
            </a:r>
            <a:r>
              <a:rPr lang="hr-HR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primjene</a:t>
            </a:r>
            <a:r>
              <a:rPr lang="hr-HR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sile</a:t>
            </a:r>
          </a:p>
          <a:p>
            <a:pPr marL="688050" lvl="2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većina modernih država su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nacije-države</a:t>
            </a:r>
          </a:p>
          <a:p>
            <a:pPr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ZNAČAJKE DRŽAVE: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politički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aparat vlasti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(parlament, činovnike)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vlada na određenom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teritoriju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(polaže pravo na njega)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vlada nad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stanovništvom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 (građani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hr-HR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427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718368"/>
            <a:ext cx="9072594" cy="59509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22. prosinca 1990.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donesen Ustav RH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(Božićni ustav)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8. listopada 1991.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– dan nezavisnosti 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(ukinut moratorij)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stečeni su svi bitni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državotvorni elementi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 stvaranje moderne države: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teritorij, kulturna baština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gospodarska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neovisnost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MANJINA</a:t>
            </a:r>
            <a:endParaRPr lang="hr-HR" sz="22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p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ojam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manjine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javlja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se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u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dvostrukom značenju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:</a:t>
            </a:r>
            <a:endParaRPr lang="hr-HR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200" dirty="0">
                <a:latin typeface="Calibri" pitchFamily="34" charset="0"/>
                <a:cs typeface="Calibri" pitchFamily="34" charset="0"/>
              </a:rPr>
              <a:t>kao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vladajuća skupina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(elita) unutar jednoga naroda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kao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brojčano manja skupina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u višenacionalnoj državi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NAČINI RJEŠAVANJA MANJINSKOG PITANJA</a:t>
            </a:r>
          </a:p>
          <a:p>
            <a:pPr marL="792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asimilacija, prisilno </a:t>
            </a:r>
            <a:r>
              <a:rPr lang="hr-H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miješanje kulturnih osobitosti manjine i 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većine te kulturni </a:t>
            </a:r>
            <a:r>
              <a:rPr lang="hr-H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pluralizam </a:t>
            </a:r>
            <a:endParaRPr lang="hr-HR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4905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AUTOHTONE MANJINE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– </a:t>
            </a:r>
            <a:r>
              <a:rPr lang="vi-VN" sz="2200" dirty="0">
                <a:latin typeface="Calibri" pitchFamily="34" charset="0"/>
                <a:cs typeface="Calibri" pitchFamily="34" charset="0"/>
              </a:rPr>
              <a:t>manjine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 koje</a:t>
            </a:r>
            <a:r>
              <a:rPr lang="vi-VN" sz="2200" dirty="0">
                <a:latin typeface="Calibri" pitchFamily="34" charset="0"/>
                <a:cs typeface="Calibri" pitchFamily="34" charset="0"/>
              </a:rPr>
              <a:t> odavno žive na određenom ter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i</a:t>
            </a:r>
            <a:r>
              <a:rPr lang="vi-VN" sz="2200" dirty="0" smtClean="0">
                <a:latin typeface="Calibri" pitchFamily="34" charset="0"/>
                <a:cs typeface="Calibri" pitchFamily="34" charset="0"/>
              </a:rPr>
              <a:t>toriju</a:t>
            </a:r>
            <a:endParaRPr lang="hr-HR" sz="2200" dirty="0" smtClean="0">
              <a:latin typeface="Calibri" pitchFamily="34" charset="0"/>
              <a:cs typeface="Calibri" pitchFamily="34" charset="0"/>
            </a:endParaRPr>
          </a:p>
          <a:p>
            <a:pPr marL="792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Gradišćanski Hrvati, Janjevci, </a:t>
            </a:r>
            <a:r>
              <a:rPr lang="hr-HR" sz="2000" i="1" dirty="0" err="1" smtClean="0">
                <a:latin typeface="Calibri" pitchFamily="34" charset="0"/>
                <a:cs typeface="Calibri" pitchFamily="34" charset="0"/>
              </a:rPr>
              <a:t>Karaševski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, Moliški, Bunjevci i Šokci…</a:t>
            </a:r>
            <a:endParaRPr lang="hr-HR" sz="2000" i="1" dirty="0">
              <a:latin typeface="Calibri" pitchFamily="34" charset="0"/>
              <a:cs typeface="Calibri" pitchFamily="34" charset="0"/>
            </a:endParaRPr>
          </a:p>
          <a:p>
            <a:pPr marL="4905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45720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HRVATSKI NAROD	/ MANJINA		  </a:t>
            </a:r>
            <a:r>
              <a:rPr lang="hr-HR" sz="2400" b="0" i="1" dirty="0" smtClean="0">
                <a:ln>
                  <a:noFill/>
                </a:ln>
                <a:ea typeface="WenQuanYi Micro Hei" charset="0"/>
              </a:rPr>
              <a:t>(</a:t>
            </a:r>
            <a:r>
              <a:rPr lang="hr-HR" sz="2400" b="0" i="1" dirty="0">
                <a:ln>
                  <a:noFill/>
                </a:ln>
                <a:ea typeface="WenQuanYi Micro Hei" charset="0"/>
              </a:rPr>
              <a:t>plan ploče)</a:t>
            </a:r>
            <a:r>
              <a:rPr lang="hr-HR" sz="2800" b="0" i="1" dirty="0">
                <a:ln>
                  <a:noFill/>
                </a:ln>
                <a:ea typeface="WenQuanYi Micro Hei" charset="0"/>
              </a:rPr>
              <a:t/>
            </a:r>
            <a:br>
              <a:rPr lang="hr-HR" sz="2800" b="0" i="1" dirty="0">
                <a:ln>
                  <a:noFill/>
                </a:ln>
                <a:ea typeface="WenQuanYi Micro Hei" charset="0"/>
              </a:rPr>
            </a:b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51697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718368"/>
            <a:ext cx="9144000" cy="59509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SUVERENITET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– vrhovna, ničim ograničena vlast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NARODNI SUVERENITET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znači da u Republici Hrvatskoj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 pripada narodu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, zajednici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slobodnih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ravnopravnih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državljana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DRŽAVLJANIN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– označava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pripadnika određene državne zajednice</a:t>
            </a:r>
          </a:p>
          <a:p>
            <a:pPr marL="792000" lvl="1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pripadnost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državnoj zajednici (rođenjem ili dobivanjem državljanstva)</a:t>
            </a:r>
          </a:p>
          <a:p>
            <a:pPr marL="792000" lvl="1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prava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dužnosti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sudjelovanja u izgradnji zajednice i upravljanju njome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GRAĐANIN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privatna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sfera života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DRŽAVLJANIN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javna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sfera života; osoba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koja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ima političko pravo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 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državljanstvo RH se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dobiva</a:t>
            </a:r>
            <a:r>
              <a:rPr lang="hr-HR" sz="24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podrijetlom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(po načelu krvne veze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),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rođenjem </a:t>
            </a:r>
            <a:r>
              <a:rPr lang="hr-H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 području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RH, prirođenjem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(podnošenjem zahtjeva za državljanstvom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na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temelju </a:t>
            </a:r>
            <a:r>
              <a:rPr lang="hr-H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međunarodnih ugovora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45720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dirty="0" smtClean="0">
                <a:ea typeface="WenQuanYi Micro Hei" charset="0"/>
              </a:rPr>
              <a:t>SUVERENITET, GRAĐANI, DRŽAVLJANI</a:t>
            </a:r>
            <a:r>
              <a:rPr lang="hr-HR" dirty="0" smtClean="0">
                <a:ea typeface="WenQuanYi Micro Hei" charset="0"/>
              </a:rPr>
              <a:t>	  </a:t>
            </a:r>
            <a:r>
              <a:rPr lang="hr-HR" sz="2400" b="0" i="1" dirty="0" smtClean="0">
                <a:ln>
                  <a:noFill/>
                </a:ln>
                <a:ea typeface="WenQuanYi Micro Hei" charset="0"/>
              </a:rPr>
              <a:t>(</a:t>
            </a:r>
            <a:r>
              <a:rPr lang="hr-HR" sz="2400" b="0" i="1" dirty="0">
                <a:ln>
                  <a:noFill/>
                </a:ln>
                <a:ea typeface="WenQuanYi Micro Hei" charset="0"/>
              </a:rPr>
              <a:t>plan ploče)</a:t>
            </a:r>
            <a:r>
              <a:rPr lang="hr-HR" sz="2800" b="0" i="1" dirty="0">
                <a:ln>
                  <a:noFill/>
                </a:ln>
                <a:ea typeface="WenQuanYi Micro Hei" charset="0"/>
              </a:rPr>
              <a:t/>
            </a:r>
            <a:br>
              <a:rPr lang="hr-HR" sz="2800" b="0" i="1" dirty="0">
                <a:ln>
                  <a:noFill/>
                </a:ln>
                <a:ea typeface="WenQuanYi Micro Hei" charset="0"/>
              </a:rPr>
            </a:b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1059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2" y="714356"/>
            <a:ext cx="9144032" cy="27146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demos, populus Romanus, Volk, </a:t>
            </a:r>
            <a:r>
              <a:rPr lang="hr-HR" sz="24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peuplé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people, pueblo</a:t>
            </a:r>
          </a:p>
          <a:p>
            <a:pPr marL="72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demos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skup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slobodnih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jednakopravnih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državljana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(pravno-politička kategorija)</a:t>
            </a:r>
          </a:p>
          <a:p>
            <a:pPr marL="72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plebs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narod kao puk –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nositelj ideja boljeg i pravednijeg društva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(socijalno-politička kategorija)</a:t>
            </a:r>
          </a:p>
          <a:p>
            <a:pPr marL="72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etnos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zajednica koja ima svoj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teritorij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jezik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običaje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kulturu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vjeru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povijest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privredu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(socijalno-psihološka kategorija)</a:t>
            </a:r>
            <a:endParaRPr lang="hr-HR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NAROD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214282" y="3714752"/>
            <a:ext cx="1714512" cy="50006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DEMOS</a:t>
            </a:r>
          </a:p>
        </p:txBody>
      </p:sp>
      <p:sp>
        <p:nvSpPr>
          <p:cNvPr id="5" name="Rectangle 4"/>
          <p:cNvSpPr/>
          <p:nvPr/>
        </p:nvSpPr>
        <p:spPr>
          <a:xfrm>
            <a:off x="2738424" y="3714752"/>
            <a:ext cx="1428760" cy="50006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PLEBS</a:t>
            </a:r>
          </a:p>
        </p:txBody>
      </p:sp>
      <p:sp>
        <p:nvSpPr>
          <p:cNvPr id="6" name="Rectangle 5"/>
          <p:cNvSpPr/>
          <p:nvPr/>
        </p:nvSpPr>
        <p:spPr>
          <a:xfrm>
            <a:off x="4976814" y="3714752"/>
            <a:ext cx="1428760" cy="500066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ETNOS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15206" y="3714752"/>
            <a:ext cx="1714512" cy="500066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NAROD</a:t>
            </a:r>
          </a:p>
        </p:txBody>
      </p:sp>
      <p:sp>
        <p:nvSpPr>
          <p:cNvPr id="9" name="Plus 8"/>
          <p:cNvSpPr/>
          <p:nvPr/>
        </p:nvSpPr>
        <p:spPr>
          <a:xfrm>
            <a:off x="2119295" y="3750471"/>
            <a:ext cx="428628" cy="42862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Plus 9"/>
          <p:cNvSpPr/>
          <p:nvPr/>
        </p:nvSpPr>
        <p:spPr>
          <a:xfrm>
            <a:off x="4357685" y="3750471"/>
            <a:ext cx="428628" cy="428628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Equal 10"/>
          <p:cNvSpPr/>
          <p:nvPr/>
        </p:nvSpPr>
        <p:spPr>
          <a:xfrm>
            <a:off x="6596075" y="3750471"/>
            <a:ext cx="428628" cy="428628"/>
          </a:xfrm>
          <a:prstGeom prst="mathEqual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982" y="4941168"/>
            <a:ext cx="859473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96000">
              <a:lnSpc>
                <a:spcPct val="100000"/>
              </a:lnSpc>
              <a:spcBef>
                <a:spcPts val="7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građanstvo (puk) određenog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državnog područja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koje komunicira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istim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jezikom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njeguje iste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tradicijske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običaje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718368"/>
            <a:ext cx="9144000" cy="59509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državljanstvo se dokazuje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putovnicom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osobnom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vojnom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iskaznicom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, a ako osoba nema navedene dokumente, onda može dokazati 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domovnicom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45720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dirty="0" smtClean="0">
                <a:ea typeface="WenQuanYi Micro Hei" charset="0"/>
              </a:rPr>
              <a:t>SUVERENITET, GRAĐANI, DRŽAVLJANI</a:t>
            </a:r>
            <a:r>
              <a:rPr lang="hr-HR" dirty="0" smtClean="0">
                <a:ea typeface="WenQuanYi Micro Hei" charset="0"/>
              </a:rPr>
              <a:t>	  </a:t>
            </a:r>
            <a:r>
              <a:rPr lang="hr-HR" sz="2400" b="0" i="1" dirty="0" smtClean="0">
                <a:ln>
                  <a:noFill/>
                </a:ln>
                <a:ea typeface="WenQuanYi Micro Hei" charset="0"/>
              </a:rPr>
              <a:t>(</a:t>
            </a:r>
            <a:r>
              <a:rPr lang="hr-HR" sz="2400" b="0" i="1" dirty="0">
                <a:ln>
                  <a:noFill/>
                </a:ln>
                <a:ea typeface="WenQuanYi Micro Hei" charset="0"/>
              </a:rPr>
              <a:t>plan ploče)</a:t>
            </a:r>
            <a:r>
              <a:rPr lang="hr-HR" sz="2800" b="0" i="1" dirty="0">
                <a:ln>
                  <a:noFill/>
                </a:ln>
                <a:ea typeface="WenQuanYi Micro Hei" charset="0"/>
              </a:rPr>
              <a:t/>
            </a:r>
            <a:br>
              <a:rPr lang="hr-HR" sz="2800" b="0" i="1" dirty="0">
                <a:ln>
                  <a:noFill/>
                </a:ln>
                <a:ea typeface="WenQuanYi Micro Hei" charset="0"/>
              </a:rPr>
            </a:b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18873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2143116"/>
            <a:ext cx="82296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hr-HR" dirty="0" smtClean="0"/>
              <a:t>ISPIT ZA DOBIVANJE HRVATSKOG DRŽAVLJANSTVA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2" y="857232"/>
            <a:ext cx="9215502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2" spcCol="108000"/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Dana 5. kolovoza u Republici Hrvatskoj je blagdan: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Praznik rada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Dan pobjede i domovinske zahvalnosti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Svi Sveti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Dan antifašističke borbe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228600" indent="-457200"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Himna Republike Hrvatske je ______________ .</a:t>
            </a:r>
          </a:p>
          <a:p>
            <a:pPr marL="22860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U Republici Hrvatskoj jamči se ravnopravnost pripadnicima svih _______________ manjina.</a:t>
            </a:r>
          </a:p>
          <a:p>
            <a:pPr marL="228600" indent="-457200">
              <a:spcBef>
                <a:spcPts val="3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Druga najduža europska rijeka koja protječe kroz istočni dio Republike Hrvatske zove se _____________ .</a:t>
            </a:r>
          </a:p>
          <a:p>
            <a:pPr marL="228600" indent="-457200">
              <a:spcBef>
                <a:spcPts val="3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Povijesna građevina, najveći rimski amfiteatar na području današnje Hrvatske nalazi se u: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Puli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Zagrebu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Osijeku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Zadru</a:t>
            </a:r>
          </a:p>
          <a:p>
            <a:pPr marL="2286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6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Brončane kipove biskupa Grgura Ninskog, koji se nalaze u gradovima Ninu, Splitu i Varaždinu, izradio je poznati hrvatski kipar: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Robert Frangeš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Ivan Meštrović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Antun Augustinčić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Frano Kršinić</a:t>
            </a:r>
          </a:p>
          <a:p>
            <a:pPr marL="228600" indent="-457200">
              <a:buClr>
                <a:schemeClr val="tx1"/>
              </a:buClr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lvl="2">
              <a:buClr>
                <a:schemeClr val="tx1"/>
              </a:buClr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HRVATSKO DRŽAVLJANSTVO</a:t>
            </a:r>
            <a:endParaRPr lang="en-US" dirty="0">
              <a:ea typeface="WenQuanYi Micro He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4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214290"/>
            <a:ext cx="9144000" cy="64294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2" spcCol="108000"/>
          <a:lstStyle/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Osnivač Hrvatske akademije znanosti i umjetnosti bio je đakovačko-srijemski biskup: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Juraj Dobrila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Josip Jelačić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Josip Juraj Strossmayer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Juraj Jezerinac</a:t>
            </a: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Nositelj izvršne vlasti u Republici Hrvatskoj je: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Vlada Republike Hrvatske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Vrhovni sud Republike Hrvatske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Hrvatski sabor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Pučki pravobranitelj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Najpoznatija vrsta ugroženih ptica, koje obitavaju na hrvatskim otocima (pretežno na Cresu) jest: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galeb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golub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roda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bjeloglavi sup</a:t>
            </a:r>
          </a:p>
          <a:p>
            <a:pPr marL="228600" indent="-4572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10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Katedrala sv. Jakova 2000. godine uvrštena u UNESCO-ov popis svjetskog kulturnog nasljeđa nalazi se u:</a:t>
            </a: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Splitu</a:t>
            </a: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Zagrebu</a:t>
            </a: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Puli</a:t>
            </a: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Šibeniku</a:t>
            </a:r>
          </a:p>
          <a:p>
            <a:pPr marL="228600" indent="-4572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10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Mate Parlov, Damir </a:t>
            </a:r>
            <a:r>
              <a:rPr lang="hr-HR" sz="2000" dirty="0" err="1" smtClean="0">
                <a:latin typeface="Calibri" pitchFamily="34" charset="0"/>
                <a:cs typeface="Calibri" pitchFamily="34" charset="0"/>
              </a:rPr>
              <a:t>Škaro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i Željko Mavrović natjecali su se u istom sportu, ali u različito vrijeme i postizali zapažene rezultate. Oni su se bavili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tenisom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skijanjem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atletikom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boksom</a:t>
            </a:r>
          </a:p>
          <a:p>
            <a:pPr marL="17145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10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Prvi papa koji je posjetio Republiku Hrvatsku bio je: _______________ 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24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245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245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245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245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2457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2457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2457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 descr="650035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357686" y="3500438"/>
            <a:ext cx="4702640" cy="3133134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214312"/>
            <a:ext cx="9001156" cy="6429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2"/>
          <a:lstStyle/>
          <a:p>
            <a:pPr marL="17145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13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Poznati hrvatski političar, ubijen u atentatu 1928. godine u beogradskoj skupštini, bio je: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Stjepan Radić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Josip Jelačić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Petar Zrinski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Franjo Rački</a:t>
            </a:r>
          </a:p>
          <a:p>
            <a:pPr marL="17145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13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Poznati park prirode u Baranji je: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Velebit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Kopački rit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Brijuni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Kornati</a:t>
            </a:r>
          </a:p>
          <a:p>
            <a:pPr marL="171450" indent="-457200">
              <a:buClr>
                <a:schemeClr val="tx1"/>
              </a:buClr>
              <a:buFont typeface="+mj-lt"/>
              <a:buAutoNum type="arabicPeriod" startAt="13"/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171450" indent="-457200">
              <a:buClr>
                <a:schemeClr val="tx1"/>
              </a:buClr>
              <a:buFont typeface="+mj-lt"/>
              <a:buAutoNum type="arabicPeriod" startAt="13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Na Olimpijskim igrama u </a:t>
            </a:r>
            <a:r>
              <a:rPr lang="hr-HR" sz="2000" dirty="0" err="1" smtClean="0">
                <a:latin typeface="Calibri" pitchFamily="34" charset="0"/>
                <a:cs typeface="Calibri" pitchFamily="34" charset="0"/>
              </a:rPr>
              <a:t>Atlanti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1996. godine Republika Hrvatska osvojila je zlatnu medalju u: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nogometu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vaterpolu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rukometu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odbojci</a:t>
            </a:r>
          </a:p>
          <a:p>
            <a:pPr marL="171450" indent="-457200">
              <a:buClr>
                <a:schemeClr val="tx1"/>
              </a:buClr>
              <a:buFont typeface="+mj-lt"/>
              <a:buAutoNum type="arabicPeriod" startAt="13"/>
            </a:pPr>
            <a:endParaRPr lang="vi-VN" sz="2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Slika 3" descr="0,,16355204_303,00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4392825" y="857232"/>
            <a:ext cx="4667501" cy="2500330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142908" y="714356"/>
            <a:ext cx="9286908" cy="6072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NAROD</a:t>
            </a:r>
          </a:p>
          <a:p>
            <a:pPr marL="360000" indent="-360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NACIJA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800" b="1" dirty="0" smtClean="0">
              <a:latin typeface="Calibri" pitchFamily="34" charset="0"/>
              <a:cs typeface="Calibri" pitchFamily="34" charset="0"/>
            </a:endParaRPr>
          </a:p>
          <a:p>
            <a:pPr marL="360000" indent="-360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DRŽAVA</a:t>
            </a:r>
          </a:p>
          <a:p>
            <a:pPr marL="360000" indent="-360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MANJINA i AUTOHTONA MANJINA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NAČINI RJEŠAVANJA MANJINSKOG PITANJA</a:t>
            </a:r>
            <a:endParaRPr lang="hr-HR" sz="2800" dirty="0" smtClean="0">
              <a:latin typeface="Calibri" pitchFamily="34" charset="0"/>
              <a:cs typeface="Calibri" pitchFamily="34" charset="0"/>
            </a:endParaRP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NACIONALNE MANJINE U RH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SUVERENITET / NARODNI SUVERENITET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DRŽAVLJANIN i GRAĐANIN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DRŽAVLJANIN REPUBLIKE HRVATSKE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PONAVLJANJE</a:t>
            </a:r>
            <a:endParaRPr lang="hr-HR" dirty="0"/>
          </a:p>
        </p:txBody>
      </p:sp>
      <p:sp>
        <p:nvSpPr>
          <p:cNvPr id="5" name="Rectangle 4"/>
          <p:cNvSpPr/>
          <p:nvPr/>
        </p:nvSpPr>
        <p:spPr>
          <a:xfrm>
            <a:off x="1428728" y="778181"/>
            <a:ext cx="7572396" cy="664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građanstvo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(puk) određenog državnog područja koje komunicira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istim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jezikom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i njeguje iste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tradicijske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običaje</a:t>
            </a:r>
            <a:endParaRPr lang="hr-HR" sz="2000" dirty="0"/>
          </a:p>
        </p:txBody>
      </p:sp>
      <p:sp>
        <p:nvSpPr>
          <p:cNvPr id="6" name="Rectangle 5"/>
          <p:cNvSpPr/>
          <p:nvPr/>
        </p:nvSpPr>
        <p:spPr>
          <a:xfrm>
            <a:off x="1428776" y="1606624"/>
            <a:ext cx="6858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politički suveren narod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na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određenom teritoriju</a:t>
            </a:r>
          </a:p>
          <a:p>
            <a:pPr marL="0" lvl="4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ima prepoznatljivu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kulturu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gospodarski život</a:t>
            </a:r>
          </a:p>
          <a:p>
            <a:pPr marL="0" lvl="4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stabilna globalna zajednica</a:t>
            </a:r>
          </a:p>
        </p:txBody>
      </p:sp>
      <p:sp>
        <p:nvSpPr>
          <p:cNvPr id="7" name="Rectangle 6"/>
          <p:cNvSpPr/>
          <p:nvPr/>
        </p:nvSpPr>
        <p:spPr>
          <a:xfrm>
            <a:off x="1500166" y="2659559"/>
            <a:ext cx="76438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8000">
              <a:lnSpc>
                <a:spcPct val="100000"/>
              </a:lnSpc>
            </a:pP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skup društvenih organizacija i institucija koji na određenom teritoriju posjeduje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monopol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legitimne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primjene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sile</a:t>
            </a:r>
            <a:endParaRPr lang="hr-HR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5" grpId="0"/>
      <p:bldP spid="6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43116"/>
            <a:ext cx="9144000" cy="2928958"/>
          </a:xfrm>
        </p:spPr>
        <p:txBody>
          <a:bodyPr>
            <a:noAutofit/>
          </a:bodyPr>
          <a:lstStyle/>
          <a:p>
            <a:pPr algn="ctr">
              <a:spcBef>
                <a:spcPts val="6000"/>
              </a:spcBef>
            </a:pPr>
            <a:r>
              <a:rPr lang="hr-HR" dirty="0" smtClean="0"/>
              <a:t>ISPIT ZA DOBIVANJE HRVATSKOG DRŽAVLJANSTVA</a:t>
            </a:r>
            <a:br>
              <a:rPr lang="hr-HR" dirty="0" smtClean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sz="4000" b="0" dirty="0" smtClean="0"/>
              <a:t>- ODGOVORI -</a:t>
            </a:r>
            <a:endParaRPr lang="hr-HR"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01156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2"/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Dana 5. kolovoza u Republici Hrvatskoj je blagdan: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Praznik rada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Dan pobjede i domovinske zahvalnosti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Svi Sveti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Dan antifašističke borbe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228600" indent="-457200"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Himna Republike Hrvatske je ____________ .</a:t>
            </a:r>
          </a:p>
          <a:p>
            <a:pPr marL="22860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U Republici Hrvatskoj jamči se ravnopravnost pripadnicima svih ___________________ manjina.</a:t>
            </a:r>
          </a:p>
          <a:p>
            <a:pPr marL="228600" indent="-457200">
              <a:spcBef>
                <a:spcPts val="3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Druga najduža europska rijeka koja protječe kroz istočni dio Republike Hrvatske zove se ________ .</a:t>
            </a:r>
          </a:p>
          <a:p>
            <a:pPr marL="228600" indent="-457200">
              <a:spcBef>
                <a:spcPts val="3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Povijesna građevina, najveći rimski amfiteatar na području današnje Hrvatske nalazi se u: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Puli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Zagrebu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Osijeku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Zadru</a:t>
            </a:r>
          </a:p>
          <a:p>
            <a:pPr marL="2286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6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Brončane kipove biskupa Grgura Ninskog, koji se nalaze u gradovima Ninu, Splitu i Varaždinu, izradio je poznati hrvatski kipar: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Robert Frangeš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Ivan Meštrović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Antun Augustinčić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Frano Kršinić</a:t>
            </a:r>
          </a:p>
          <a:p>
            <a:pPr marL="228600" indent="-457200">
              <a:buClr>
                <a:schemeClr val="tx1"/>
              </a:buClr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lvl="2">
              <a:buClr>
                <a:schemeClr val="tx1"/>
              </a:buClr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HRVATSKO DRŽAVLJANSTVO</a:t>
            </a:r>
            <a:endParaRPr lang="en-US" dirty="0">
              <a:ea typeface="WenQuanYi Micro Hei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000100" y="1714488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214942" y="1714488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3429000"/>
            <a:ext cx="144142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C000"/>
                </a:solidFill>
              </a:rPr>
              <a:t>Lijepa naša</a:t>
            </a:r>
            <a:endParaRPr lang="hr-HR" b="1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4507792"/>
            <a:ext cx="2531462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C000"/>
                </a:solidFill>
              </a:rPr>
              <a:t>nacionalnih / etničkih</a:t>
            </a:r>
            <a:endParaRPr lang="hr-HR" b="1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0721" y="5715000"/>
            <a:ext cx="88998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C000"/>
                </a:solidFill>
              </a:rPr>
              <a:t>Dunav</a:t>
            </a:r>
            <a:endParaRPr lang="hr-HR" b="1" dirty="0">
              <a:solidFill>
                <a:srgbClr val="FFC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214942" y="4429132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214290"/>
            <a:ext cx="9001156" cy="64294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2"/>
          <a:lstStyle/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Osnivač Hrvatske akademije znanosti i umjetnosti bio je đakovačko-srijemski biskup: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Juraj Dobrila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Josip Jelačić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Josip Juraj Strossmayer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Juraj Jezerinac</a:t>
            </a: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Nositelj izvršne vlasti u Republici Hrvatskoj je: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Vlada Republike Hrvatske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Vrhovni sud Republike Hrvatske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Hrvatski sabor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Pučki pravobranitelj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Najpoznatija vrsta ugroženih ptica, koje obitavaju na hrvatskim otocima (pretežno na Cresu) jest: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galeb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golub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roda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bjeloglavi sup</a:t>
            </a:r>
          </a:p>
          <a:p>
            <a:pPr marL="228600" indent="-4572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10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Katedrala sv. Jakova 2000. godine uvrštena u UNESCO-ov popis svjetskog kulturnog nasljeđa nalazi se u:</a:t>
            </a: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Splitu</a:t>
            </a: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Zagrebu</a:t>
            </a: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Puli</a:t>
            </a: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Šibeniku</a:t>
            </a:r>
          </a:p>
          <a:p>
            <a:pPr marL="228600" indent="-4572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10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Mate Parlov, Damir </a:t>
            </a:r>
            <a:r>
              <a:rPr lang="hr-HR" sz="2000" dirty="0" err="1" smtClean="0">
                <a:latin typeface="Calibri" pitchFamily="34" charset="0"/>
                <a:cs typeface="Calibri" pitchFamily="34" charset="0"/>
              </a:rPr>
              <a:t>Škaro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i Željko Mavrović natjecali su se u istom sportu, ali u različito vrijeme i postizali zapažene rezultate. Oni su se bavili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tenisom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skijanjem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atletikom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boksom</a:t>
            </a:r>
          </a:p>
          <a:p>
            <a:pPr marL="17145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10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Prvi papa koji je posjetio Republiku Hrvatsku bio je: _______________ .</a:t>
            </a:r>
          </a:p>
        </p:txBody>
      </p:sp>
      <p:sp>
        <p:nvSpPr>
          <p:cNvPr id="3" name="Oval 2"/>
          <p:cNvSpPr/>
          <p:nvPr/>
        </p:nvSpPr>
        <p:spPr>
          <a:xfrm>
            <a:off x="4929190" y="4643446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388" y="5429264"/>
            <a:ext cx="164660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C000"/>
                </a:solidFill>
              </a:rPr>
              <a:t>Ivan Pavao II.</a:t>
            </a:r>
            <a:endParaRPr lang="hr-HR" b="1" dirty="0">
              <a:solidFill>
                <a:srgbClr val="FFC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000628" y="2071678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85786" y="1643050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85786" y="2928934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85786" y="6215082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214312"/>
            <a:ext cx="9001156" cy="6429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2"/>
          <a:lstStyle/>
          <a:p>
            <a:pPr marL="17145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13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Poznati hrvatski političar, ubijen u atentatu 1928. godine u beogradskoj skupštini, bio je: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Stjepan Radić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Josip Jelačić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Petar Zrinski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Franjo Rački</a:t>
            </a:r>
          </a:p>
          <a:p>
            <a:pPr marL="17145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13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Poznati park prirode u Baranji je: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Velebit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Kopački rit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Brijuni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Kornati</a:t>
            </a:r>
          </a:p>
          <a:p>
            <a:pPr marL="171450" indent="-457200">
              <a:buClr>
                <a:schemeClr val="tx1"/>
              </a:buClr>
              <a:buFont typeface="+mj-lt"/>
              <a:buAutoNum type="arabicPeriod" startAt="13"/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171450" indent="-457200">
              <a:buClr>
                <a:schemeClr val="tx1"/>
              </a:buClr>
              <a:buFont typeface="+mj-lt"/>
              <a:buAutoNum type="arabicPeriod" startAt="13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Na Olimpijskim igrama u </a:t>
            </a:r>
            <a:r>
              <a:rPr lang="hr-HR" sz="2000" dirty="0" err="1" smtClean="0">
                <a:latin typeface="Calibri" pitchFamily="34" charset="0"/>
                <a:cs typeface="Calibri" pitchFamily="34" charset="0"/>
              </a:rPr>
              <a:t>Atlanti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1996. godine Republika Hrvatska osvojila je zlatnu medalju u: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nogometu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vaterpolu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rukometu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odbojci</a:t>
            </a:r>
          </a:p>
          <a:p>
            <a:pPr marL="171450" indent="-457200">
              <a:buClr>
                <a:schemeClr val="tx1"/>
              </a:buClr>
              <a:buFont typeface="+mj-lt"/>
              <a:buAutoNum type="arabicPeriod" startAt="13"/>
            </a:pPr>
            <a:endParaRPr lang="vi-VN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27677" y="1076486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9552" y="2996952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26919" y="5556465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70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2" y="692696"/>
            <a:ext cx="9144032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NACIJA</a:t>
            </a: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–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u="sng" dirty="0">
                <a:latin typeface="Calibri" pitchFamily="34" charset="0"/>
                <a:ea typeface="WenQuanYi Micro Hei" charset="0"/>
                <a:cs typeface="Calibri" pitchFamily="34" charset="0"/>
              </a:rPr>
              <a:t>politički suveren narod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 na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određenom teritoriju</a:t>
            </a:r>
          </a:p>
          <a:p>
            <a:pPr marL="1908000" lvl="4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ima prepoznatljivu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kulturu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gospodarski život</a:t>
            </a:r>
          </a:p>
          <a:p>
            <a:pPr marL="1908000" lvl="4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stabilna globalna zajednica</a:t>
            </a:r>
          </a:p>
          <a:p>
            <a:pPr marL="1030950" lvl="1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nacija je relativno novija pojava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prve nacije-države se javljaju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 16. st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(Engleska, Španjolska i Francuska), a zatim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 19. st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(Italija, Njemačka…)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MOBILIZIRAJUĆI ELEMENTI U STVARANJU NACIJE</a:t>
            </a:r>
            <a:endParaRPr lang="hr-HR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756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ideja 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samostalnosti</a:t>
            </a:r>
          </a:p>
          <a:p>
            <a:pPr marL="756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zahtjev za teritorijalnim jedinstvom i nedjeljivošću 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suverenitet</a:t>
            </a:r>
          </a:p>
          <a:p>
            <a:pPr marL="756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patriotizam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(ljubav prema domovini)</a:t>
            </a:r>
          </a:p>
          <a:p>
            <a:pPr marL="756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legitimna nacionalna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volja za stvaranjem države i političkom moći</a:t>
            </a:r>
          </a:p>
          <a:p>
            <a:pPr marL="756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dirty="0" smtClean="0">
                <a:latin typeface="Calibri" pitchFamily="34" charset="0"/>
                <a:cs typeface="Calibri" pitchFamily="34" charset="0"/>
              </a:rPr>
              <a:t>međunacionalno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razumijevanje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tolerancija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>
                <a:ea typeface="WenQuanYi Micro Hei" charset="0"/>
              </a:rPr>
              <a:t>NACIJA</a:t>
            </a:r>
            <a:endParaRPr lang="hr-H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785794"/>
            <a:ext cx="9181114" cy="60007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DRŽAVA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skup dr. organizacija i institucija koji na određenom teritoriju posjeduje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monopol</a:t>
            </a:r>
            <a:r>
              <a:rPr lang="hr-HR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legitimne</a:t>
            </a:r>
            <a:r>
              <a:rPr lang="hr-HR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primjene</a:t>
            </a:r>
            <a:r>
              <a:rPr lang="hr-HR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sile</a:t>
            </a:r>
          </a:p>
          <a:p>
            <a:pPr marL="688050" lvl="2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većina modernih država su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nacije-države</a:t>
            </a:r>
          </a:p>
          <a:p>
            <a:pPr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ZNAČAJKE DRŽAVE: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politički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aparat vlasti 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(parlament, činovnike)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vlada na određenom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teritoriju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(polaže pravo na njega)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vlada nad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stanovništvom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(građani)</a:t>
            </a:r>
            <a:endParaRPr lang="hr-HR" sz="26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DRŽAVA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9540" y="1133204"/>
            <a:ext cx="9133672" cy="41629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3779912" y="1941340"/>
            <a:ext cx="576064" cy="3307328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01156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22. prosinca 1990.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donesen Ustav RH 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(Božićni ustav)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8. listopada 1991.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dan nezavisnosti 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(ukinut moratorij)</a:t>
            </a:r>
            <a:endParaRPr lang="hr-HR" sz="26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stečeni su svi bitni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državotvorni elementi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 stvaranje moderne države: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teritorij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kulturna baština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gospodarska neovisnost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4" name="Slika 3" descr="Oton_Ivekovic,_Dolazak_Hrvata_na_Jadran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214810" y="2071678"/>
            <a:ext cx="4714908" cy="32305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Slika 4" descr="branitelji1.jp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5024439" y="3786190"/>
            <a:ext cx="3905278" cy="29289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Slika 5" descr="640px-Oton_Ivekovic,_Krunidba_kralja_Tomislava.jp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214282" y="3786190"/>
            <a:ext cx="4643470" cy="28876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HRVATSKI NAROD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2" y="785816"/>
            <a:ext cx="9144032" cy="4572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cs typeface="Calibri" pitchFamily="34" charset="0"/>
              </a:rPr>
              <a:t>p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ojam manjine javlja se 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dvostrukom značenju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: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kao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vladajuća skupina 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(elita) unutar jednoga naroda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kao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brojčano manja skupina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u višenacionalnoj državi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NAČINI RJEŠAVANJA MANJINSKOG PITANJA</a:t>
            </a:r>
          </a:p>
          <a:p>
            <a:pPr marL="792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asimilacija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proces u kojemu manjina napušta ili gubi svoje običaje i prihvaća oblike ponašanja i etničke osobine većine</a:t>
            </a:r>
          </a:p>
          <a:p>
            <a:pPr marL="792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prisilno miješanje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kulturnih osobitosti manjine i većine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te stvaranje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novoga kulturnog predloška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(nekadašnji SSSR i SFRJ)</a:t>
            </a:r>
          </a:p>
          <a:p>
            <a:pPr marL="792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kulturni pluralizam 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priznavanje istodobnog postojanja i jednake vrijednosti različitih etničkih skupina (Švicarska)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MANJINA</a:t>
            </a:r>
            <a:endParaRPr lang="hr-HR" dirty="0"/>
          </a:p>
        </p:txBody>
      </p:sp>
      <p:sp>
        <p:nvSpPr>
          <p:cNvPr id="5" name="Rectangle 4"/>
          <p:cNvSpPr/>
          <p:nvPr/>
        </p:nvSpPr>
        <p:spPr>
          <a:xfrm>
            <a:off x="35496" y="5694347"/>
            <a:ext cx="86439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položaj i status manjine definira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sama država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ili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 dogovoru s drugom državom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(primjer Austrije i Mađarske – 100 god. ili 4 naraštaja)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72594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AUTOHTONE MANJINE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manjine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koje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odavno žive na određenom ter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toriju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takve manjine 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nastaju nasilnim preseljenjem ili dobrovoljnom migracijom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iz vjerskih, političkih i ekonomskih razloga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(najviše ih je nastalo za vrijeme turskih osvajanja) 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Hrvati u Vojvodini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(Bunjevci i Šokci – 17. st.)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gradišćanski Hrvati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(Austrija - 1530-ih)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moliški Hrvati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(Italija – 16. st.)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moravski Hrvati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(Češka – 16. i 17. st.)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Janjevci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(Kosovo – 14. st.)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karaševski Hrvati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(Rumunjska – od 1299.g.) 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Hrvati u Čileu, Argentini, SAD-u, Kanadi, Australiji, JAR-u i diljem svijeta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i="1" dirty="0" smtClean="0">
                <a:latin typeface="Calibri" pitchFamily="34" charset="0"/>
                <a:cs typeface="Calibri" pitchFamily="34" charset="0"/>
              </a:rPr>
              <a:t>A Hrvati u Bosni i Hercegovini?</a:t>
            </a:r>
          </a:p>
        </p:txBody>
      </p:sp>
      <p:pic>
        <p:nvPicPr>
          <p:cNvPr id="7" name="Slika 6" descr="Großwarasdorf_(Ortstafel).jp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121578" y="3571876"/>
            <a:ext cx="4143404" cy="29289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Slika 7" descr="Karaevski_hrvati_20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507" y="738205"/>
            <a:ext cx="4714878" cy="57626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AUTOHTONE MANJINE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1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njine_hrvati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4810" y="2643182"/>
            <a:ext cx="101822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350.000</a:t>
            </a:r>
            <a:endParaRPr lang="hr-HR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9190" y="3835603"/>
            <a:ext cx="1000132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90.000</a:t>
            </a:r>
            <a:endParaRPr lang="hr-HR" sz="14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7620" y="3835603"/>
            <a:ext cx="1000132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87.000</a:t>
            </a:r>
            <a:endParaRPr lang="hr-HR" sz="14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74" y="3643314"/>
            <a:ext cx="100013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40.000</a:t>
            </a:r>
            <a:endParaRPr lang="hr-HR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3504" y="4192793"/>
            <a:ext cx="1000132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hr-HR" sz="1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35.000</a:t>
            </a:r>
            <a:endParaRPr lang="hr-HR" sz="14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1934" y="4429132"/>
            <a:ext cx="100013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60.000</a:t>
            </a:r>
            <a:endParaRPr lang="hr-HR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86380" y="785794"/>
            <a:ext cx="1000132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35.000</a:t>
            </a:r>
            <a:endParaRPr lang="hr-HR" sz="14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29322" y="3929066"/>
            <a:ext cx="1000132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25.000</a:t>
            </a:r>
            <a:endParaRPr lang="hr-HR" sz="14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57950" y="4764297"/>
            <a:ext cx="1000132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70.000</a:t>
            </a:r>
            <a:endParaRPr lang="hr-HR" sz="14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7554" y="2571744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1868" y="2214554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00892" y="4429132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3636" y="5143512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72264" y="5214950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86380" y="492919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571.000</a:t>
            </a:r>
            <a:endParaRPr lang="hr-HR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00298" y="1785926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43636" y="3357562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0113" y="163117"/>
            <a:ext cx="3390317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HRVATI U EUROPI</a:t>
            </a:r>
            <a:endParaRPr lang="hr-HR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57686" y="1142984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86248" y="142852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3" grpId="0" build="p"/>
      <p:bldP spid="14" grpId="0" build="p"/>
      <p:bldP spid="15" grpId="0" build="p"/>
      <p:bldP spid="16" grpId="0" build="p"/>
      <p:bldP spid="17" grpId="0" build="p"/>
      <p:bldP spid="18" grpId="0" build="p"/>
      <p:bldP spid="19" grpId="0" build="p"/>
      <p:bldP spid="20" grpId="0" build="p"/>
      <p:bldP spid="21" grpId="0" build="p"/>
      <p:bldP spid="22" grpId="0" build="p"/>
      <p:bldP spid="23" grpId="0" build="p"/>
      <p:bldP spid="2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gradFill flip="none" rotWithShape="1">
          <a:gsLst>
            <a:gs pos="0">
              <a:schemeClr val="accent4">
                <a:lumMod val="50000"/>
                <a:shade val="30000"/>
                <a:satMod val="115000"/>
              </a:schemeClr>
            </a:gs>
            <a:gs pos="50000">
              <a:schemeClr val="accent4">
                <a:lumMod val="50000"/>
                <a:shade val="67500"/>
                <a:satMod val="115000"/>
              </a:schemeClr>
            </a:gs>
            <a:gs pos="100000">
              <a:schemeClr val="accent4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800" b="1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moja_tema</Template>
  <TotalTime>6120</TotalTime>
  <Words>1868</Words>
  <Application>Microsoft Office PowerPoint</Application>
  <PresentationFormat>On-screen Show (4:3)</PresentationFormat>
  <Paragraphs>425</Paragraphs>
  <Slides>29</Slides>
  <Notes>22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moja_tema</vt:lpstr>
      <vt:lpstr>PowerPoint Presentation</vt:lpstr>
      <vt:lpstr>NAROD</vt:lpstr>
      <vt:lpstr>NACIJA</vt:lpstr>
      <vt:lpstr>DRŽAVA</vt:lpstr>
      <vt:lpstr>PowerPoint Presentation</vt:lpstr>
      <vt:lpstr>HRVATSKI NAROD</vt:lpstr>
      <vt:lpstr>MANJINA</vt:lpstr>
      <vt:lpstr>AUTOHTONE MANJINE</vt:lpstr>
      <vt:lpstr>PowerPoint Presentation</vt:lpstr>
      <vt:lpstr>PowerPoint Presentation</vt:lpstr>
      <vt:lpstr>POLOŽAJ NACIONALNIH  MANJINA U RH</vt:lpstr>
      <vt:lpstr>PowerPoint Presentation</vt:lpstr>
      <vt:lpstr>NARODNI SUVERENITET</vt:lpstr>
      <vt:lpstr>DRŽAVLJANI REPUBLIKE HRVATSKE</vt:lpstr>
      <vt:lpstr>DRŽAVLJANSTVO REPUBLIKE HRVATSKE</vt:lpstr>
      <vt:lpstr>HRVATSKO DRŽAVLJANSTVO</vt:lpstr>
      <vt:lpstr>PowerPoint Presentation</vt:lpstr>
      <vt:lpstr>HRVATSKI NAROD / MANJINA    (plan ploče) </vt:lpstr>
      <vt:lpstr>SUVERENITET, GRAĐANI, DRŽAVLJANI   (plan ploče) </vt:lpstr>
      <vt:lpstr>SUVERENITET, GRAĐANI, DRŽAVLJANI   (plan ploče) </vt:lpstr>
      <vt:lpstr>ISPIT ZA DOBIVANJE HRVATSKOG DRŽAVLJANSTVA</vt:lpstr>
      <vt:lpstr>HRVATSKO DRŽAVLJANSTVO</vt:lpstr>
      <vt:lpstr>PowerPoint Presentation</vt:lpstr>
      <vt:lpstr>PowerPoint Presentation</vt:lpstr>
      <vt:lpstr>PONAVLJANJE</vt:lpstr>
      <vt:lpstr>ISPIT ZA DOBIVANJE HRVATSKOG DRŽAVLJANSTVA  - ODGOVORI -</vt:lpstr>
      <vt:lpstr>HRVATSKO DRŽAVLJANSTVO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Srednja skola</dc:creator>
  <cp:lastModifiedBy>cornx</cp:lastModifiedBy>
  <cp:revision>935</cp:revision>
  <cp:lastPrinted>1601-01-01T00:00:00Z</cp:lastPrinted>
  <dcterms:created xsi:type="dcterms:W3CDTF">1601-01-01T00:00:00Z</dcterms:created>
  <dcterms:modified xsi:type="dcterms:W3CDTF">2017-10-11T12:36:45Z</dcterms:modified>
</cp:coreProperties>
</file>