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</p:sldMasterIdLst>
  <p:notesMasterIdLst>
    <p:notesMasterId r:id="rId30"/>
  </p:notesMasterIdLst>
  <p:sldIdLst>
    <p:sldId id="353" r:id="rId2"/>
    <p:sldId id="354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7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82" r:id="rId26"/>
    <p:sldId id="383" r:id="rId27"/>
    <p:sldId id="379" r:id="rId28"/>
    <p:sldId id="381" r:id="rId29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D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91" autoAdjust="0"/>
    <p:restoredTop sz="94660" autoAdjust="0"/>
  </p:normalViewPr>
  <p:slideViewPr>
    <p:cSldViewPr>
      <p:cViewPr varScale="1">
        <p:scale>
          <a:sx n="92" d="100"/>
          <a:sy n="92" d="100"/>
        </p:scale>
        <p:origin x="-678" y="-9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387EE534-0E76-471A-8934-35078E5A99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560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4035424-2554-4AAE-A168-9ADE99A4ED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FC2297C-25DD-4EA9-8DFC-228F07E3EFE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096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096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340F6CB-27AA-49D9-8AA7-77F872E584E6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C650883-2E2E-43CB-B990-2516629ECB2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403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403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EBB0790-FB4F-4F10-9E3A-9B521672F273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0D1EDB5-4CFB-45BD-A016-FF3A2A36450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95ABC7-FA23-4221-B4EB-47EDF80E8E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81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81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E9B987E-DEF5-46B0-887C-9B749ABE195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91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91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305DF761-23FB-4F97-8EDE-66BF6208436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01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01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AB36D57-93A9-432C-AC50-2B6D886F5D0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C586883-B4EE-47AC-9EE7-D2C9C198FE6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D39EF78-DEF9-4D35-B8B9-90FF61C403E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12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12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9C6C7A3-C867-4FE0-9DA7-54CFA77EF39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891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891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4BDB20DD-C337-420F-859F-9CE3C30DA0F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71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71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80273B4-25CE-460D-956B-9EAA9776A71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FF894C08-BF30-4E09-A5CE-5245A110E45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0C24BAF-87EB-4B57-8B02-395337AB4E4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4230507-E342-44F5-9AF1-1C60874B516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2DF8E4C-E79D-48E4-8C7E-4687184D6F1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68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68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2C3E3B-D69C-44A0-BD68-F463B1472404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789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789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C2D701F-81DD-450C-B303-1A8C79F5686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27529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jpe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jpeg"/><Relationship Id="rId11" Type="http://schemas.openxmlformats.org/officeDocument/2006/relationships/image" Target="../media/image25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18.png"/><Relationship Id="rId9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282" y="1714488"/>
            <a:ext cx="6286544" cy="4714884"/>
          </a:xfrm>
          <a:prstGeom prst="rect">
            <a:avLst/>
          </a:prstGeom>
        </p:spPr>
        <p:txBody>
          <a:bodyPr lIns="45720" rIns="45720" anchor="b"/>
          <a:lstStyle/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III.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TIPOVI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POLITIČKIH</a:t>
            </a:r>
          </a:p>
          <a:p>
            <a:pPr marL="864000" indent="-1028700" defTabSz="914400" fontAlgn="auto">
              <a:spcAft>
                <a:spcPts val="0"/>
              </a:spcAft>
              <a:buFont typeface="Times New Roman" pitchFamily="16" charset="0"/>
              <a:buNone/>
              <a:defRPr/>
            </a:pPr>
            <a:r>
              <a:rPr lang="hr-HR" sz="7200" dirty="0">
                <a:ln w="18415" cmpd="sng">
                  <a:solidFill>
                    <a:srgbClr val="FFC000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POREDAKA</a:t>
            </a:r>
          </a:p>
        </p:txBody>
      </p:sp>
      <p:pic>
        <p:nvPicPr>
          <p:cNvPr id="6" name="Picture 5" descr="napoleon.png"/>
          <p:cNvPicPr>
            <a:picLocks noChangeAspect="1"/>
          </p:cNvPicPr>
          <p:nvPr/>
        </p:nvPicPr>
        <p:blipFill>
          <a:blip r:embed="rId3"/>
          <a:srcRect t="2700" r="2158" b="1600"/>
          <a:stretch>
            <a:fillRect/>
          </a:stretch>
        </p:blipFill>
        <p:spPr>
          <a:xfrm>
            <a:off x="4143375" y="0"/>
            <a:ext cx="5072063" cy="6894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3365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357188" y="642938"/>
            <a:ext cx="3643312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92175" y="142875"/>
            <a:ext cx="2571750" cy="642938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0700" y="1000125"/>
            <a:ext cx="3316288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vlast uz prisilu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zasnovan na </a:t>
            </a:r>
            <a:r>
              <a:rPr lang="pl-PL" sz="21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ideologiji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jedan vođa i partija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ima kontrolu 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sloboda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opozicije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500563" y="642938"/>
            <a:ext cx="4286250" cy="4214812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14875" y="1000125"/>
            <a:ext cx="3857625" cy="3721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djelomično pristajanje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nema </a:t>
            </a:r>
            <a:r>
              <a:rPr lang="pl-PL" sz="21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ideologije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 smtClean="0">
                <a:latin typeface="Calibri" pitchFamily="34" charset="0"/>
                <a:ea typeface="+mn-ea"/>
                <a:cs typeface="Calibri" pitchFamily="34" charset="0"/>
              </a:rPr>
              <a:t>pojedinac ili skupina 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ljudi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tajna policija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država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nema kontrolu</a:t>
            </a: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 nad svim vidovima društva i dr. života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djelomične slobode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dirty="0">
                <a:latin typeface="Calibri" pitchFamily="34" charset="0"/>
                <a:ea typeface="+mn-ea"/>
                <a:cs typeface="Calibri" pitchFamily="34" charset="0"/>
              </a:rPr>
              <a:t>opozicija ugušena ili slaba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14942" y="142875"/>
            <a:ext cx="3214710" cy="642938"/>
          </a:xfrm>
          <a:prstGeom prst="rect">
            <a:avLst/>
          </a:prstGeom>
          <a:solidFill>
            <a:srgbClr val="00206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pic>
        <p:nvPicPr>
          <p:cNvPr id="10" name="Picture 9" descr="franco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050" y="4757738"/>
            <a:ext cx="1450975" cy="1973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 descr="Staljinwikipedija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2286000" y="4757738"/>
            <a:ext cx="1571625" cy="2000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 descr="pinochet1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13550" y="4757738"/>
            <a:ext cx="1473200" cy="192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2" descr="AdolfHitlerPortrait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571500" y="4757738"/>
            <a:ext cx="1543050" cy="2028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85813" y="1428750"/>
            <a:ext cx="2857500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5000625" y="1428750"/>
            <a:ext cx="3500438" cy="4286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5813" y="2786063"/>
            <a:ext cx="2857500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000625" y="2786063"/>
            <a:ext cx="3500438" cy="1000125"/>
          </a:xfrm>
          <a:prstGeom prst="rect">
            <a:avLst/>
          </a:prstGeom>
          <a:noFill/>
          <a:ln w="5715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078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7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32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7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2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build="allAtOnce" animBg="1"/>
      <p:bldP spid="6" grpId="0" uiExpand="1" build="p"/>
      <p:bldP spid="8" grpId="0" animBg="1"/>
      <p:bldP spid="9" grpId="0" uiExpand="1" build="p"/>
      <p:bldP spid="5" grpId="0" uiExpand="1" build="allAtOnce" animBg="1"/>
      <p:bldP spid="15" grpId="0" animBg="1"/>
      <p:bldP spid="16" grpId="0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napoleon.jpg"/>
          <p:cNvPicPr>
            <a:picLocks noChangeAspect="1"/>
          </p:cNvPicPr>
          <p:nvPr/>
        </p:nvPicPr>
        <p:blipFill rotWithShape="1">
          <a:blip r:embed="rId2"/>
          <a:srcRect t="4066" b="38582"/>
          <a:stretch/>
        </p:blipFill>
        <p:spPr bwMode="auto">
          <a:xfrm>
            <a:off x="7954478" y="2849230"/>
            <a:ext cx="949096" cy="11208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4" name="Picture 23" descr="queen elizabeth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7596336" y="1565439"/>
            <a:ext cx="1285882" cy="10572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142844" y="1482314"/>
            <a:ext cx="1928826" cy="115200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ARISTOKRACIJA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844" y="2821776"/>
            <a:ext cx="1928826" cy="1152000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TIRANIJA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2844" y="4161238"/>
            <a:ext cx="1928826" cy="1152000"/>
          </a:xfrm>
          <a:prstGeom prst="rect">
            <a:avLst/>
          </a:prstGeom>
          <a:solidFill>
            <a:srgbClr val="008000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hr-HR" sz="2000" b="1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DIKTATURA</a:t>
            </a:r>
          </a:p>
        </p:txBody>
      </p:sp>
      <p:sp>
        <p:nvSpPr>
          <p:cNvPr id="6" name="Rectangle 5"/>
          <p:cNvSpPr/>
          <p:nvPr/>
        </p:nvSpPr>
        <p:spPr>
          <a:xfrm>
            <a:off x="142844" y="142852"/>
            <a:ext cx="1928826" cy="1152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threePt" dir="t"/>
            </a:scene3d>
          </a:bodyPr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DEMOKRACIJA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844" y="5500702"/>
            <a:ext cx="1928826" cy="1152000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43108" y="5578367"/>
            <a:ext cx="7000892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. života -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tehnologija vladanja – prisila, teror i kontrola javnosti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43108" y="1579831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manjine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(elite)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manjine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43108" y="2913403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(samovlast)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pojedinca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legitimnosti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legalnosti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43108" y="4238568"/>
            <a:ext cx="6840000" cy="951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jedne ili više osoba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nema diobe vlasti (sva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vlast u rukama grupe ili pojedinca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kontrola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policije, sudstva, vojske i administracije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42844" y="1482314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61156" y="231075"/>
            <a:ext cx="6840000" cy="9510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vladavina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naroda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trodioba vlasti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(zakonodavna, izvršna i sudska)</a:t>
            </a:r>
          </a:p>
          <a:p>
            <a:pPr marL="216000" indent="-216000"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vlast na temelju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zakona</a:t>
            </a:r>
            <a:endParaRPr lang="hr-HR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42844" y="2821777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42844" y="4161240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42844" y="550070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2844" y="142852"/>
            <a:ext cx="8786874" cy="1152000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0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3" name="Slika 4" descr="perikl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376305">
            <a:off x="8090894" y="23546"/>
            <a:ext cx="765407" cy="1264416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pic>
        <p:nvPicPr>
          <p:cNvPr id="26" name="Picture 25" descr="julius-caesar.gif"/>
          <p:cNvPicPr>
            <a:picLocks noChangeAspect="1"/>
          </p:cNvPicPr>
          <p:nvPr/>
        </p:nvPicPr>
        <p:blipFill>
          <a:blip r:embed="rId5"/>
          <a:srcRect l="6251"/>
          <a:stretch>
            <a:fillRect/>
          </a:stretch>
        </p:blipFill>
        <p:spPr>
          <a:xfrm>
            <a:off x="8171642" y="3655609"/>
            <a:ext cx="812489" cy="162898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27" name="Picture 26" descr="Staljinwikipedija.jpg"/>
          <p:cNvPicPr>
            <a:picLocks noChangeAspect="1"/>
          </p:cNvPicPr>
          <p:nvPr/>
        </p:nvPicPr>
        <p:blipFill>
          <a:blip r:embed="rId6" cstate="email"/>
          <a:stretch>
            <a:fillRect/>
          </a:stretch>
        </p:blipFill>
        <p:spPr>
          <a:xfrm>
            <a:off x="8071669" y="5522866"/>
            <a:ext cx="859793" cy="10942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4469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4" grpId="0" build="allAtOnce" animBg="1"/>
      <p:bldP spid="5" grpId="0" build="allAtOnce" animBg="1"/>
      <p:bldP spid="6" grpId="0" build="allAtOnce" animBg="1"/>
      <p:bldP spid="12" grpId="0" build="allAtOnce" animBg="1"/>
      <p:bldP spid="13" grpId="0"/>
      <p:bldP spid="15" grpId="0"/>
      <p:bldP spid="16" grpId="0"/>
      <p:bldP spid="17" grpId="0"/>
      <p:bldP spid="19" grpId="0" animBg="1"/>
      <p:bldP spid="14" grpId="0"/>
      <p:bldP spid="20" grpId="0" animBg="1"/>
      <p:bldP spid="21" grpId="0" animBg="1"/>
      <p:bldP spid="22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10914"/>
            <a:ext cx="8893621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AUTORITARIZAM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sustav vladavine u kojem se vlast obnaša s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malo općenarodne podrške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vlast obnaša jedna obitelj, mala skupina ljudi ili snažna politička stranka (</a:t>
            </a:r>
            <a:r>
              <a:rPr lang="hr-HR" sz="2400" b="1" i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prisutno višestranačje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4572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autoritarizma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značajna uloga vojske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nastoji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nadzirati sve vidove dr. života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ekonomska, religijska, kulturna i obiteljska pitanja 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prepuštena su individualnom odlučivanju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naglasak je na hijerarhiji s vođom na čelu</a:t>
            </a:r>
          </a:p>
          <a:p>
            <a:pPr marL="457200" indent="-457200" hangingPunct="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primjer: Španjolska za vrijeme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Franca</a:t>
            </a:r>
            <a:endParaRPr lang="hr-HR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autoritarni režimi lakše postaju demokratski nego totalitarni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AUTORITARIZAM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7587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4429125" y="171450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92638" y="2000250"/>
            <a:ext cx="3316287" cy="1903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superiornost elita proizlazi iz njihove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organiziranosti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politička klasa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Gaetano Mosca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28625" y="1714500"/>
            <a:ext cx="3643313" cy="4214813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" y="1143000"/>
            <a:ext cx="2571750" cy="785813"/>
          </a:xfrm>
          <a:prstGeom prst="rect">
            <a:avLst/>
          </a:prstGeom>
          <a:solidFill>
            <a:srgbClr val="C00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ELITISTIČKE TEORIJE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14688" y="1143000"/>
            <a:ext cx="2714625" cy="785813"/>
          </a:xfrm>
          <a:prstGeom prst="rect">
            <a:avLst/>
          </a:prstGeom>
          <a:solidFill>
            <a:srgbClr val="00206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NEOMARKSISTIČKE TEORIJE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286500" y="1143000"/>
            <a:ext cx="2571750" cy="785813"/>
          </a:xfrm>
          <a:prstGeom prst="rect">
            <a:avLst/>
          </a:prstGeom>
          <a:solidFill>
            <a:srgbClr val="008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PLURALISTIČKE TEORIJE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2138" y="2143125"/>
            <a:ext cx="3316287" cy="32660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društvom vladaju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demokratska procedura je samo farsa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vladajuća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nevladajuća 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sposobnost elita slabi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dolazi do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cirkulacije</a:t>
            </a: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pl-PL" sz="21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elita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Valfredo Pareto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4429125" y="4286250"/>
            <a:ext cx="3643313" cy="2357438"/>
          </a:xfrm>
          <a:prstGeom prst="rect">
            <a:avLst/>
          </a:prstGeom>
          <a:noFill/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92638" y="4500563"/>
            <a:ext cx="3316287" cy="1903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tri elite u SAD-u: ekonomska, politička i vojna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>
                <a:latin typeface="Calibri" pitchFamily="34" charset="0"/>
                <a:ea typeface="+mn-ea"/>
                <a:cs typeface="Calibri" pitchFamily="34" charset="0"/>
              </a:rPr>
              <a:t>međusobno povezane</a:t>
            </a:r>
          </a:p>
          <a:p>
            <a:pPr marL="288000" indent="-288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pl-PL" sz="2100" b="1" i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Wright Mills</a:t>
            </a:r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MODELI MOĆI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94389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5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5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build="p"/>
      <p:bldP spid="6" grpId="0" animBg="1"/>
      <p:bldP spid="8" grpId="0" build="allAtOnce" animBg="1"/>
      <p:bldP spid="9" grpId="0" build="allAtOnce" animBg="1"/>
      <p:bldP spid="9" grpId="1" build="allAtOnce" animBg="1"/>
      <p:bldP spid="10" grpId="0" build="allAtOnce" animBg="1"/>
      <p:bldP spid="10" grpId="1" build="allAtOnce" animBg="1"/>
      <p:bldP spid="7" grpId="0" build="p"/>
      <p:bldP spid="13" grpId="0" animBg="1"/>
      <p:bldP spid="1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grpSp>
        <p:nvGrpSpPr>
          <p:cNvPr id="10" name="Group 9"/>
          <p:cNvGrpSpPr/>
          <p:nvPr/>
        </p:nvGrpSpPr>
        <p:grpSpPr>
          <a:xfrm>
            <a:off x="571472" y="2428868"/>
            <a:ext cx="3714750" cy="1928813"/>
            <a:chOff x="571472" y="2428868"/>
            <a:chExt cx="3714750" cy="1928813"/>
          </a:xfrm>
        </p:grpSpPr>
        <p:sp>
          <p:nvSpPr>
            <p:cNvPr id="7" name="Rectangle 6"/>
            <p:cNvSpPr/>
            <p:nvPr/>
          </p:nvSpPr>
          <p:spPr bwMode="auto">
            <a:xfrm>
              <a:off x="571472" y="2428868"/>
              <a:ext cx="3714750" cy="1928813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6" name="Title 2"/>
            <p:cNvSpPr txBox="1">
              <a:spLocks/>
            </p:cNvSpPr>
            <p:nvPr/>
          </p:nvSpPr>
          <p:spPr>
            <a:xfrm>
              <a:off x="714348" y="2641489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REPUBLIKA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14875" y="2428875"/>
            <a:ext cx="3714750" cy="1928813"/>
            <a:chOff x="4714875" y="2428875"/>
            <a:chExt cx="3714750" cy="1928813"/>
          </a:xfrm>
        </p:grpSpPr>
        <p:sp>
          <p:nvSpPr>
            <p:cNvPr id="8" name="Rectangle 7"/>
            <p:cNvSpPr/>
            <p:nvPr/>
          </p:nvSpPr>
          <p:spPr bwMode="auto">
            <a:xfrm>
              <a:off x="4714875" y="2428875"/>
              <a:ext cx="3714750" cy="1928813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9" name="Title 2"/>
            <p:cNvSpPr txBox="1">
              <a:spLocks/>
            </p:cNvSpPr>
            <p:nvPr/>
          </p:nvSpPr>
          <p:spPr>
            <a:xfrm>
              <a:off x="4857752" y="2641496"/>
              <a:ext cx="3429024" cy="150357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Calibri" pitchFamily="34" charset="0"/>
                  <a:ea typeface="+mj-ea"/>
                  <a:cs typeface="Calibri" pitchFamily="34" charset="0"/>
                </a:rPr>
                <a:t>MONARHIJA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  <p:sp>
        <p:nvSpPr>
          <p:cNvPr id="16" name="Rounded Rectangular Callout 15"/>
          <p:cNvSpPr/>
          <p:nvPr/>
        </p:nvSpPr>
        <p:spPr>
          <a:xfrm>
            <a:off x="7786710" y="1643050"/>
            <a:ext cx="928694" cy="642942"/>
          </a:xfrm>
          <a:prstGeom prst="wedgeRoundRectCallout">
            <a:avLst>
              <a:gd name="adj1" fmla="val -32320"/>
              <a:gd name="adj2" fmla="val 801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chemeClr val="accent4">
                    <a:lumMod val="50000"/>
                  </a:schemeClr>
                </a:solidFill>
                <a:latin typeface="Calibri" pitchFamily="34" charset="0"/>
                <a:cs typeface="Calibri" pitchFamily="34" charset="0"/>
              </a:rPr>
              <a:t>42</a:t>
            </a:r>
          </a:p>
        </p:txBody>
      </p:sp>
      <p:sp>
        <p:nvSpPr>
          <p:cNvPr id="17" name="Rounded Rectangular Callout 16"/>
          <p:cNvSpPr/>
          <p:nvPr/>
        </p:nvSpPr>
        <p:spPr>
          <a:xfrm>
            <a:off x="3643306" y="1643050"/>
            <a:ext cx="928694" cy="642942"/>
          </a:xfrm>
          <a:prstGeom prst="wedgeRoundRectCallout">
            <a:avLst>
              <a:gd name="adj1" fmla="val -34143"/>
              <a:gd name="adj2" fmla="val 80146"/>
              <a:gd name="adj3" fmla="val 16667"/>
            </a:avLst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hr-HR" sz="36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153</a:t>
            </a:r>
          </a:p>
        </p:txBody>
      </p:sp>
    </p:spTree>
    <p:extLst>
      <p:ext uri="{BB962C8B-B14F-4D97-AF65-F5344CB8AC3E}">
        <p14:creationId xmlns:p14="http://schemas.microsoft.com/office/powerpoint/2010/main" val="3725870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allAtOnce" animBg="1"/>
      <p:bldP spid="17" grpId="0" build="allAtOnce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REPUBLIKA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err="1" smtClean="0">
                <a:latin typeface="Calibri" pitchFamily="34" charset="0"/>
                <a:ea typeface="+mn-ea"/>
                <a:cs typeface="Calibri" pitchFamily="34" charset="0"/>
              </a:rPr>
              <a:t>lat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. 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res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 err="1" smtClean="0">
                <a:latin typeface="Calibri" pitchFamily="34" charset="0"/>
                <a:ea typeface="+mn-ea"/>
                <a:cs typeface="Calibri" pitchFamily="34" charset="0"/>
              </a:rPr>
              <a:t>publica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 -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javna stvar, opće dobro, stvar kojom se ne može trgovati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oblik državne vlasti u kojoj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 više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subjekata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tipovi republika: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  <a:endParaRPr lang="hr-H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  <a:p>
            <a:pPr marL="2057400" lvl="3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solidFill>
                  <a:schemeClr val="tx1">
                    <a:lumMod val="50000"/>
                  </a:schemeClr>
                </a:solidFill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sz="2800" dirty="0">
              <a:solidFill>
                <a:schemeClr val="tx1">
                  <a:lumMod val="50000"/>
                </a:schemeClr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REPUBLIKA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832724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allAtOnce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146050" y="5185836"/>
            <a:ext cx="8783638" cy="1491717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46050" y="3932241"/>
            <a:ext cx="8783638" cy="106839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46050" y="2819401"/>
            <a:ext cx="8783638" cy="103822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46050" y="1517650"/>
            <a:ext cx="8783638" cy="122396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46050" y="214313"/>
            <a:ext cx="8783638" cy="122396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57439" y="249302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vlast je podijeljena 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između predsjednika i parlamenta, 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je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o zakonodavnoj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SAD, Čile, Bolivija,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Argentina…</a:t>
            </a:r>
            <a:endParaRPr lang="hr-HR" sz="2200" i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57438" y="1627188"/>
            <a:ext cx="65722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vlast proizlazi iz parlamenta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izvršna vlast </a:t>
            </a:r>
            <a:r>
              <a:rPr lang="hr-HR" sz="22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odgovara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zakonodavnoj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vlasti tj. parlamentu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Hrvatska, Njemačka, Italija…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57438" y="2945311"/>
            <a:ext cx="657228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dio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izabranih </a:t>
            </a:r>
            <a:r>
              <a:rPr lang="hr-HR" sz="2200" dirty="0" smtClean="0">
                <a:latin typeface="Calibri" pitchFamily="34" charset="0"/>
                <a:ea typeface="+mn-ea"/>
                <a:cs typeface="Calibri" pitchFamily="34" charset="0"/>
              </a:rPr>
              <a:t>(plemstvo)</a:t>
            </a:r>
            <a:endParaRPr lang="hr-HR" sz="2200" u="sng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Dubrovačka Republika, Mletačka Republika…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357438" y="4071942"/>
            <a:ext cx="6429375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nositelj suvereniteta je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cijeli narod 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sve države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s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demokratskim uređenjem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357438" y="5214950"/>
            <a:ext cx="6500812" cy="14465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svi zakoni i propisi u državi se temelje na 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šerijatskom pravu</a:t>
            </a:r>
            <a:r>
              <a:rPr lang="hr-HR" sz="22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(kombinacija teokracije i demokracije)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u="sng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vjerski poglavari</a:t>
            </a:r>
            <a:r>
              <a:rPr lang="hr-HR" sz="2200" u="sng" dirty="0">
                <a:latin typeface="Calibri" pitchFamily="34" charset="0"/>
                <a:ea typeface="+mn-ea"/>
                <a:cs typeface="Calibri" pitchFamily="34" charset="0"/>
              </a:rPr>
              <a:t> imaju primat nad svjetovnim</a:t>
            </a:r>
          </a:p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2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primjeri:</a:t>
            </a:r>
            <a:r>
              <a:rPr lang="hr-HR" sz="2200" b="1" i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200" i="1" dirty="0">
                <a:latin typeface="Calibri" pitchFamily="34" charset="0"/>
                <a:ea typeface="+mn-ea"/>
                <a:cs typeface="Calibri" pitchFamily="34" charset="0"/>
              </a:rPr>
              <a:t>Iran, Pakistan, Afganistan i </a:t>
            </a:r>
            <a:r>
              <a:rPr lang="hr-HR" sz="2200" i="1" dirty="0" smtClean="0">
                <a:latin typeface="Calibri" pitchFamily="34" charset="0"/>
                <a:ea typeface="+mn-ea"/>
                <a:cs typeface="Calibri" pitchFamily="34" charset="0"/>
              </a:rPr>
              <a:t>Mauretanija</a:t>
            </a:r>
            <a:endParaRPr lang="hr-HR" sz="2200" i="1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6050" y="214313"/>
            <a:ext cx="2071688" cy="1223962"/>
            <a:chOff x="146050" y="214313"/>
            <a:chExt cx="2071688" cy="1223962"/>
          </a:xfrm>
        </p:grpSpPr>
        <p:sp>
          <p:nvSpPr>
            <p:cNvPr id="6" name="Rectangle 5"/>
            <p:cNvSpPr/>
            <p:nvPr/>
          </p:nvSpPr>
          <p:spPr bwMode="auto">
            <a:xfrm>
              <a:off x="146050" y="214313"/>
              <a:ext cx="2071688" cy="1223962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0" name="Title 2"/>
            <p:cNvSpPr txBox="1">
              <a:spLocks/>
            </p:cNvSpPr>
            <p:nvPr/>
          </p:nvSpPr>
          <p:spPr>
            <a:xfrm>
              <a:off x="214282" y="357166"/>
              <a:ext cx="1928826" cy="503438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PREDSJEDNIČKA</a:t>
              </a:r>
              <a:endParaRPr kumimoji="0" lang="hr-HR" sz="40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7" name="Title 2"/>
            <p:cNvSpPr txBox="1">
              <a:spLocks/>
            </p:cNvSpPr>
            <p:nvPr/>
          </p:nvSpPr>
          <p:spPr>
            <a:xfrm>
              <a:off x="214282" y="932042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146050" y="1516063"/>
            <a:ext cx="2071688" cy="1223962"/>
            <a:chOff x="146050" y="1516063"/>
            <a:chExt cx="2071688" cy="1223962"/>
          </a:xfrm>
        </p:grpSpPr>
        <p:sp>
          <p:nvSpPr>
            <p:cNvPr id="5" name="Rectangle 4"/>
            <p:cNvSpPr/>
            <p:nvPr/>
          </p:nvSpPr>
          <p:spPr bwMode="auto">
            <a:xfrm>
              <a:off x="146050" y="1516063"/>
              <a:ext cx="2071688" cy="1223962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1" name="Title 2"/>
            <p:cNvSpPr txBox="1">
              <a:spLocks/>
            </p:cNvSpPr>
            <p:nvPr/>
          </p:nvSpPr>
          <p:spPr>
            <a:xfrm>
              <a:off x="214282" y="178424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PARLAMENTARNA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8" name="Title 2"/>
            <p:cNvSpPr txBox="1">
              <a:spLocks/>
            </p:cNvSpPr>
            <p:nvPr/>
          </p:nvSpPr>
          <p:spPr>
            <a:xfrm>
              <a:off x="214282" y="2284306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46050" y="2817813"/>
            <a:ext cx="2071688" cy="1039815"/>
            <a:chOff x="146050" y="2817813"/>
            <a:chExt cx="2071688" cy="1039815"/>
          </a:xfrm>
        </p:grpSpPr>
        <p:sp>
          <p:nvSpPr>
            <p:cNvPr id="7" name="Rectangle 6"/>
            <p:cNvSpPr/>
            <p:nvPr/>
          </p:nvSpPr>
          <p:spPr bwMode="auto">
            <a:xfrm>
              <a:off x="146050" y="2817813"/>
              <a:ext cx="2071688" cy="1039815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2" name="Title 2"/>
            <p:cNvSpPr txBox="1">
              <a:spLocks/>
            </p:cNvSpPr>
            <p:nvPr/>
          </p:nvSpPr>
          <p:spPr>
            <a:xfrm>
              <a:off x="214282" y="3000372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ARISTOKRATSKA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29" name="Title 2"/>
            <p:cNvSpPr txBox="1">
              <a:spLocks/>
            </p:cNvSpPr>
            <p:nvPr/>
          </p:nvSpPr>
          <p:spPr>
            <a:xfrm>
              <a:off x="214282" y="3500438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46050" y="3929066"/>
            <a:ext cx="2071688" cy="1071570"/>
            <a:chOff x="146050" y="3929066"/>
            <a:chExt cx="2071688" cy="1071570"/>
          </a:xfrm>
        </p:grpSpPr>
        <p:sp>
          <p:nvSpPr>
            <p:cNvPr id="8" name="Rectangle 7"/>
            <p:cNvSpPr/>
            <p:nvPr/>
          </p:nvSpPr>
          <p:spPr bwMode="auto">
            <a:xfrm>
              <a:off x="146050" y="3929066"/>
              <a:ext cx="2071688" cy="1071570"/>
            </a:xfrm>
            <a:prstGeom prst="rect">
              <a:avLst/>
            </a:prstGeom>
            <a:solidFill>
              <a:srgbClr val="C0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5" name="Title 2"/>
            <p:cNvSpPr txBox="1">
              <a:spLocks/>
            </p:cNvSpPr>
            <p:nvPr/>
          </p:nvSpPr>
          <p:spPr>
            <a:xfrm>
              <a:off x="214282" y="4143380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DEMOKRATSKA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0" name="Title 2"/>
            <p:cNvSpPr txBox="1">
              <a:spLocks/>
            </p:cNvSpPr>
            <p:nvPr/>
          </p:nvSpPr>
          <p:spPr>
            <a:xfrm>
              <a:off x="214282" y="4643446"/>
              <a:ext cx="1928826" cy="21431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46050" y="5185836"/>
            <a:ext cx="2071688" cy="1491717"/>
            <a:chOff x="146050" y="5214938"/>
            <a:chExt cx="2071688" cy="1433512"/>
          </a:xfrm>
        </p:grpSpPr>
        <p:sp>
          <p:nvSpPr>
            <p:cNvPr id="9" name="Rectangle 8"/>
            <p:cNvSpPr/>
            <p:nvPr/>
          </p:nvSpPr>
          <p:spPr bwMode="auto">
            <a:xfrm>
              <a:off x="146050" y="5214938"/>
              <a:ext cx="2071688" cy="143351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rIns="0" anchor="ctr"/>
            <a:lstStyle/>
            <a:p>
              <a:pPr algn="ctr" hangingPunct="0">
                <a:lnSpc>
                  <a:spcPct val="93000"/>
                </a:lnSpc>
                <a:spcBef>
                  <a:spcPts val="600"/>
                </a:spcBef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6" name="Title 2"/>
            <p:cNvSpPr txBox="1">
              <a:spLocks/>
            </p:cNvSpPr>
            <p:nvPr/>
          </p:nvSpPr>
          <p:spPr>
            <a:xfrm>
              <a:off x="214282" y="5564834"/>
              <a:ext cx="1928826" cy="432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1600" b="1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ISLAMSKA</a:t>
              </a:r>
              <a:endParaRPr kumimoji="0" lang="hr-HR" sz="3600" b="1" i="0" u="none" strike="noStrike" kern="1200" cap="none" spc="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  <p:sp>
          <p:nvSpPr>
            <p:cNvPr id="31" name="Title 2"/>
            <p:cNvSpPr txBox="1">
              <a:spLocks/>
            </p:cNvSpPr>
            <p:nvPr/>
          </p:nvSpPr>
          <p:spPr>
            <a:xfrm>
              <a:off x="214282" y="6070520"/>
              <a:ext cx="1928826" cy="216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hr-HR" sz="500" b="1" spc="300" dirty="0" smtClean="0">
                  <a:ln w="19050">
                    <a:noFill/>
                  </a:ln>
                  <a:latin typeface="Trebuchet MS" pitchFamily="34" charset="0"/>
                  <a:ea typeface="+mj-ea"/>
                  <a:cs typeface="+mj-cs"/>
                </a:rPr>
                <a:t>REPUBLIKA</a:t>
              </a:r>
              <a:endParaRPr kumimoji="0" lang="hr-HR" sz="1050" b="1" i="0" u="none" strike="noStrike" kern="1200" cap="none" spc="300" normalizeH="0" baseline="0" noProof="0" dirty="0">
                <a:ln w="19050">
                  <a:noFill/>
                </a:ln>
                <a:uLnTx/>
                <a:uFillTx/>
                <a:latin typeface="Trebuchet MS" pitchFamily="34" charset="0"/>
                <a:ea typeface="+mj-ea"/>
                <a:cs typeface="+mj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569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  <p:bldP spid="12" grpId="0" animBg="1"/>
      <p:bldP spid="11" grpId="0" animBg="1"/>
      <p:bldP spid="10" grpId="0" animBg="1"/>
      <p:bldP spid="15" grpId="0"/>
      <p:bldP spid="16" grpId="0"/>
      <p:bldP spid="17" grpId="0"/>
      <p:bldP spid="18" grpId="0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3" descr="Forms_of_government.svg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-5064"/>
          <a:stretch>
            <a:fillRect/>
          </a:stretch>
        </p:blipFill>
        <p:spPr bwMode="auto">
          <a:xfrm>
            <a:off x="0" y="357188"/>
            <a:ext cx="9144000" cy="5973762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142875" y="5000625"/>
            <a:ext cx="4500563" cy="17145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1508" name="Group 12"/>
          <p:cNvGrpSpPr>
            <a:grpSpLocks/>
          </p:cNvGrpSpPr>
          <p:nvPr/>
        </p:nvGrpSpPr>
        <p:grpSpPr bwMode="auto">
          <a:xfrm>
            <a:off x="217488" y="5130799"/>
            <a:ext cx="3023091" cy="349968"/>
            <a:chOff x="274684" y="5000636"/>
            <a:chExt cx="3023372" cy="349442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4684" y="5041849"/>
              <a:ext cx="500108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9" name="Rectangle 7"/>
            <p:cNvSpPr>
              <a:spLocks noChangeArrowheads="1"/>
            </p:cNvSpPr>
            <p:nvPr/>
          </p:nvSpPr>
          <p:spPr bwMode="auto">
            <a:xfrm>
              <a:off x="857224" y="5000636"/>
              <a:ext cx="2440832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PREDSJEDNIČKI SUSTAV</a:t>
              </a:r>
            </a:p>
          </p:txBody>
        </p:sp>
      </p:grpSp>
      <p:grpSp>
        <p:nvGrpSpPr>
          <p:cNvPr id="21509" name="Group 10"/>
          <p:cNvGrpSpPr>
            <a:grpSpLocks/>
          </p:cNvGrpSpPr>
          <p:nvPr/>
        </p:nvGrpSpPr>
        <p:grpSpPr bwMode="auto">
          <a:xfrm>
            <a:off x="217488" y="5494336"/>
            <a:ext cx="3544864" cy="349968"/>
            <a:chOff x="274684" y="5429264"/>
            <a:chExt cx="3545019" cy="3494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74684" y="5470477"/>
              <a:ext cx="500084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7" name="Rectangle 8"/>
            <p:cNvSpPr>
              <a:spLocks noChangeArrowheads="1"/>
            </p:cNvSpPr>
            <p:nvPr/>
          </p:nvSpPr>
          <p:spPr bwMode="auto">
            <a:xfrm>
              <a:off x="857224" y="5429264"/>
              <a:ext cx="2962479" cy="349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POLUPREDSJEDNIČKI SUSTAV</a:t>
              </a:r>
            </a:p>
          </p:txBody>
        </p:sp>
      </p:grpSp>
      <p:grpSp>
        <p:nvGrpSpPr>
          <p:cNvPr id="21510" name="Group 11"/>
          <p:cNvGrpSpPr>
            <a:grpSpLocks/>
          </p:cNvGrpSpPr>
          <p:nvPr/>
        </p:nvGrpSpPr>
        <p:grpSpPr bwMode="auto">
          <a:xfrm>
            <a:off x="217488" y="5857874"/>
            <a:ext cx="3204928" cy="349968"/>
            <a:chOff x="274684" y="5857892"/>
            <a:chExt cx="3205615" cy="349442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74684" y="5899105"/>
              <a:ext cx="500169" cy="286906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5" name="Rectangle 9"/>
            <p:cNvSpPr>
              <a:spLocks noChangeArrowheads="1"/>
            </p:cNvSpPr>
            <p:nvPr/>
          </p:nvSpPr>
          <p:spPr bwMode="auto">
            <a:xfrm>
              <a:off x="857224" y="5857892"/>
              <a:ext cx="2623075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PARLAMENTARNI SUSTAV</a:t>
              </a:r>
            </a:p>
          </p:txBody>
        </p:sp>
      </p:grpSp>
      <p:grpSp>
        <p:nvGrpSpPr>
          <p:cNvPr id="21511" name="Group 18"/>
          <p:cNvGrpSpPr>
            <a:grpSpLocks/>
          </p:cNvGrpSpPr>
          <p:nvPr/>
        </p:nvGrpSpPr>
        <p:grpSpPr bwMode="auto">
          <a:xfrm>
            <a:off x="217488" y="6286499"/>
            <a:ext cx="3754798" cy="349968"/>
            <a:chOff x="274684" y="5673226"/>
            <a:chExt cx="3754930" cy="349442"/>
          </a:xfrm>
        </p:grpSpPr>
        <p:pic>
          <p:nvPicPr>
            <p:cNvPr id="20" name="Picture 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274684" y="5679566"/>
              <a:ext cx="500080" cy="27898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513" name="Rectangle 20"/>
            <p:cNvSpPr>
              <a:spLocks noChangeArrowheads="1"/>
            </p:cNvSpPr>
            <p:nvPr/>
          </p:nvSpPr>
          <p:spPr bwMode="auto">
            <a:xfrm>
              <a:off x="857224" y="5673226"/>
              <a:ext cx="3172390" cy="349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b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PARLAMENTARNA MONARHIJA</a:t>
              </a:r>
            </a:p>
          </p:txBody>
        </p:sp>
      </p:grpSp>
      <p:sp>
        <p:nvSpPr>
          <p:cNvPr id="16" name="Rectangle 15"/>
          <p:cNvSpPr/>
          <p:nvPr/>
        </p:nvSpPr>
        <p:spPr>
          <a:xfrm>
            <a:off x="4357686" y="1357298"/>
            <a:ext cx="428628" cy="428628"/>
          </a:xfrm>
          <a:prstGeom prst="rect">
            <a:avLst/>
          </a:prstGeom>
          <a:noFill/>
          <a:ln w="571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9" name="Picture 18" descr="Croatia.png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29256" y="4500570"/>
            <a:ext cx="2638818" cy="2111054"/>
          </a:xfrm>
          <a:prstGeom prst="rect">
            <a:avLst/>
          </a:prstGeom>
          <a:ln w="57150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ight Arrow 24"/>
          <p:cNvSpPr/>
          <p:nvPr/>
        </p:nvSpPr>
        <p:spPr>
          <a:xfrm rot="4064111">
            <a:off x="3931409" y="2842551"/>
            <a:ext cx="2560625" cy="642942"/>
          </a:xfrm>
          <a:prstGeom prst="rightArrow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800" b="1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20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85794"/>
            <a:ext cx="8929687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sustav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vladavine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800" b="1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najveći dio ljudske povijesti bio je obilježen upravo ovim poretkom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prema 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obilježja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32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32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600200" lvl="2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MONARHIJA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a typeface="WenQuanYi Micro Hei" charset="0"/>
              </a:rPr>
              <a:t> (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grč.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monos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- jedan; </a:t>
            </a:r>
            <a:r>
              <a:rPr lang="hr-HR" sz="2400" b="0" i="1" dirty="0" err="1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arhein</a:t>
            </a:r>
            <a:r>
              <a:rPr lang="hr-HR" sz="2400" b="0" i="1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 - </a:t>
            </a:r>
            <a:r>
              <a:rPr lang="hr-HR" sz="2400" b="0" dirty="0" smtClean="0">
                <a:ln>
                  <a:noFill/>
                </a:ln>
                <a:solidFill>
                  <a:prstClr val="white"/>
                </a:solidFill>
                <a:effectLst/>
                <a:ea typeface="+mn-ea"/>
              </a:rPr>
              <a:t>vladati)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90710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75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/>
          <p:cNvSpPr/>
          <p:nvPr/>
        </p:nvSpPr>
        <p:spPr>
          <a:xfrm>
            <a:off x="214313" y="1785936"/>
            <a:ext cx="26431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apsolutna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(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) </a:t>
            </a: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000" dirty="0" smtClean="0">
                <a:latin typeface="Calibri" pitchFamily="34" charset="0"/>
                <a:ea typeface="+mn-ea"/>
                <a:cs typeface="Calibri" pitchFamily="34" charset="0"/>
              </a:rPr>
              <a:t>vlast </a:t>
            </a:r>
            <a:r>
              <a:rPr lang="hr-HR" sz="2000" dirty="0">
                <a:latin typeface="Calibri" pitchFamily="34" charset="0"/>
                <a:ea typeface="+mn-ea"/>
                <a:cs typeface="Calibri" pitchFamily="34" charset="0"/>
              </a:rPr>
              <a:t>monarha</a:t>
            </a: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Habsburgovci, </a:t>
            </a:r>
            <a:r>
              <a:rPr lang="hr-HR" i="1" dirty="0" err="1">
                <a:latin typeface="Calibri" pitchFamily="34" charset="0"/>
                <a:ea typeface="+mn-ea"/>
                <a:cs typeface="Calibri" pitchFamily="34" charset="0"/>
              </a:rPr>
              <a:t>Luj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 XIV.</a:t>
            </a:r>
          </a:p>
        </p:txBody>
      </p:sp>
      <p:sp>
        <p:nvSpPr>
          <p:cNvPr id="12" name="Rectangle 6"/>
          <p:cNvSpPr/>
          <p:nvPr/>
        </p:nvSpPr>
        <p:spPr bwMode="auto">
          <a:xfrm>
            <a:off x="142875" y="1428748"/>
            <a:ext cx="2571750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14313" y="928670"/>
            <a:ext cx="2357437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</a:t>
            </a:r>
          </a:p>
        </p:txBody>
      </p:sp>
      <p:sp>
        <p:nvSpPr>
          <p:cNvPr id="14" name="Rectangle 6"/>
          <p:cNvSpPr/>
          <p:nvPr/>
        </p:nvSpPr>
        <p:spPr bwMode="auto">
          <a:xfrm>
            <a:off x="2857500" y="1428748"/>
            <a:ext cx="21431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6"/>
          <p:cNvSpPr/>
          <p:nvPr/>
        </p:nvSpPr>
        <p:spPr bwMode="auto">
          <a:xfrm>
            <a:off x="3000375" y="928670"/>
            <a:ext cx="1857375" cy="642954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</a:t>
            </a:r>
          </a:p>
        </p:txBody>
      </p:sp>
      <p:sp>
        <p:nvSpPr>
          <p:cNvPr id="17" name="Rectangle 6"/>
          <p:cNvSpPr/>
          <p:nvPr/>
        </p:nvSpPr>
        <p:spPr bwMode="auto">
          <a:xfrm>
            <a:off x="5143500" y="1428748"/>
            <a:ext cx="3857625" cy="2571750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6"/>
          <p:cNvSpPr/>
          <p:nvPr/>
        </p:nvSpPr>
        <p:spPr bwMode="auto">
          <a:xfrm>
            <a:off x="5465763" y="928670"/>
            <a:ext cx="3214687" cy="642954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9" name="Rectangle 15"/>
          <p:cNvSpPr/>
          <p:nvPr/>
        </p:nvSpPr>
        <p:spPr>
          <a:xfrm>
            <a:off x="2894013" y="1785936"/>
            <a:ext cx="2071687" cy="172354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52000" indent="-252000" hangingPunct="0"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vi-VN" sz="2000" dirty="0">
                <a:latin typeface="Calibri" pitchFamily="34" charset="0"/>
                <a:ea typeface="+mn-ea"/>
                <a:cs typeface="Calibri" pitchFamily="34" charset="0"/>
              </a:rPr>
              <a:t>vlast monarha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vi-VN" sz="20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 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</a:b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ustav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om</a:t>
            </a:r>
            <a:endParaRPr lang="hr-HR" sz="2000" b="1" dirty="0">
              <a:solidFill>
                <a:srgbClr val="FFC000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marL="252000" indent="-252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‒"/>
              <a:defRPr/>
            </a:pPr>
            <a:r>
              <a:rPr lang="hr-HR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primjer</a:t>
            </a:r>
            <a:r>
              <a:rPr lang="hr-HR" b="1" i="1" dirty="0">
                <a:latin typeface="Calibri" pitchFamily="34" charset="0"/>
                <a:ea typeface="+mn-ea"/>
                <a:cs typeface="Calibri" pitchFamily="34" charset="0"/>
              </a:rPr>
              <a:t>: </a:t>
            </a:r>
            <a:r>
              <a:rPr lang="hr-HR" i="1" dirty="0">
                <a:latin typeface="Calibri" pitchFamily="34" charset="0"/>
                <a:ea typeface="+mn-ea"/>
                <a:cs typeface="Calibri" pitchFamily="34" charset="0"/>
              </a:rPr>
              <a:t>Lihtenštajn </a:t>
            </a: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251450" y="1643061"/>
            <a:ext cx="364331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50825" indent="-250825" hangingPunct="0">
              <a:buClr>
                <a:schemeClr val="tx1"/>
              </a:buClr>
              <a:buSzPct val="100000"/>
              <a:buFont typeface="Arial" pitchFamily="34" charset="0"/>
              <a:buChar char="‒"/>
            </a:pP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podvrsta ustavne monarhije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kojoj monarh </a:t>
            </a:r>
            <a:r>
              <a:rPr lang="hr-HR" sz="2000" u="sng" dirty="0">
                <a:latin typeface="Calibri" pitchFamily="34" charset="0"/>
                <a:cs typeface="Calibri" pitchFamily="34" charset="0"/>
              </a:rPr>
              <a:t>gotovo ne sudjeluje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u državnim poslovima (osim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rijetkim iznimkama)</a:t>
            </a:r>
            <a:endParaRPr lang="hr-HR" sz="20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Slika 20" descr="colors-of-england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49900" y="3357561"/>
            <a:ext cx="5540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2" name="Slika 21" descr="Denmark_flag.GIF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193088" y="3357561"/>
            <a:ext cx="593725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3" name="Slika 22" descr="flgdecl1000004784_-00_sweden-flag-decal.jp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69113" y="3357561"/>
            <a:ext cx="615950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4" name="Slika 23" descr="Netherlands_flag-758275.jp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75550" y="3357561"/>
            <a:ext cx="52863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5" name="Slika 24" descr="Spain_flag.gif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94425" y="3357561"/>
            <a:ext cx="585788" cy="395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6" name="Picture 2" descr="C:\Users\Mr. Data\Desktop\PiG\slike\resized\Louis_XIV_of_France_563x800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500" y="3857623"/>
            <a:ext cx="1643063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8" name="Picture 3" descr="C:\Users\Mr. Data\Desktop\PiG\slike\resized\danska_kraljica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072063" y="3857623"/>
            <a:ext cx="1503362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9" name="Picture 3" descr="queen elizabeth.jpg"/>
          <p:cNvPicPr>
            <a:picLocks noChangeAspect="1"/>
          </p:cNvPicPr>
          <p:nvPr/>
        </p:nvPicPr>
        <p:blipFill>
          <a:blip r:embed="rId10"/>
          <a:srcRect/>
          <a:stretch>
            <a:fillRect/>
          </a:stretch>
        </p:blipFill>
        <p:spPr>
          <a:xfrm>
            <a:off x="6643688" y="3857623"/>
            <a:ext cx="2428875" cy="2571750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0" name="Slika 29" descr="Fürst_Hans-Adam_II.jpg"/>
          <p:cNvPicPr>
            <a:picLocks noChangeAspect="1"/>
          </p:cNvPicPr>
          <p:nvPr/>
        </p:nvPicPr>
        <p:blipFill>
          <a:blip r:embed="rId11" cstate="email"/>
          <a:stretch>
            <a:fillRect/>
          </a:stretch>
        </p:blipFill>
        <p:spPr>
          <a:xfrm>
            <a:off x="3000375" y="3857623"/>
            <a:ext cx="1785938" cy="2551113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VRSTE MONARHIJA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93608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75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7" grpId="0" build="allAtOnce" animBg="1"/>
      <p:bldP spid="14" grpId="0" animBg="1"/>
      <p:bldP spid="15" grpId="0" build="allAtOnce" animBg="1"/>
      <p:bldP spid="17" grpId="0" animBg="1"/>
      <p:bldP spid="18" grpId="0" build="allAtOnce" animBg="1"/>
      <p:bldP spid="19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00147"/>
            <a:ext cx="89296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lnSpc>
                <a:spcPts val="42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36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zakonodavne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sudske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vlasti</a:t>
            </a: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OSNOVNI TIPOVI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POLITIČKIH POREDAKA: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demokracija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aristokracija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tiranija</a:t>
            </a: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>diktatura</a:t>
            </a:r>
            <a:endParaRPr lang="hr-HR" sz="28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431000" lvl="2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totalitarizam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POLITIČKI POREDAK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25730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9" descr="Monarchies_of_the_worl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l="4956" r="7932"/>
          <a:stretch>
            <a:fillRect/>
          </a:stretch>
        </p:blipFill>
        <p:spPr bwMode="auto">
          <a:xfrm>
            <a:off x="0" y="1143000"/>
            <a:ext cx="914400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upa 14"/>
          <p:cNvGrpSpPr>
            <a:grpSpLocks/>
          </p:cNvGrpSpPr>
          <p:nvPr/>
        </p:nvGrpSpPr>
        <p:grpSpPr bwMode="auto">
          <a:xfrm>
            <a:off x="2381188" y="2452813"/>
            <a:ext cx="1785937" cy="3998912"/>
            <a:chOff x="2357422" y="2500306"/>
            <a:chExt cx="1785950" cy="3999691"/>
          </a:xfrm>
        </p:grpSpPr>
        <p:pic>
          <p:nvPicPr>
            <p:cNvPr id="4" name="Picture 9" descr="Monarchies_of_the_world.PNG"/>
            <p:cNvPicPr>
              <a:picLocks noChangeAspect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>
            <a:xfrm>
              <a:off x="2357422" y="4786322"/>
              <a:ext cx="1692000" cy="1713675"/>
            </a:xfrm>
            <a:prstGeom prst="ellipse">
              <a:avLst/>
            </a:prstGeom>
            <a:ln w="38100">
              <a:solidFill>
                <a:srgbClr val="FF0000"/>
              </a:solidFill>
            </a:ln>
          </p:spPr>
        </p:pic>
        <p:cxnSp>
          <p:nvCxnSpPr>
            <p:cNvPr id="24582" name="Ravni poveznik 5"/>
            <p:cNvCxnSpPr>
              <a:cxnSpLocks noChangeShapeType="1"/>
            </p:cNvCxnSpPr>
            <p:nvPr/>
          </p:nvCxnSpPr>
          <p:spPr bwMode="auto">
            <a:xfrm rot="5400000" flipH="1" flipV="1">
              <a:off x="2000232" y="3000372"/>
              <a:ext cx="2643206" cy="1643074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  <p:cxnSp>
          <p:nvCxnSpPr>
            <p:cNvPr id="24583" name="Ravni poveznik 7"/>
            <p:cNvCxnSpPr>
              <a:cxnSpLocks noChangeShapeType="1"/>
            </p:cNvCxnSpPr>
            <p:nvPr/>
          </p:nvCxnSpPr>
          <p:spPr bwMode="auto">
            <a:xfrm rot="5400000">
              <a:off x="2571736" y="4000504"/>
              <a:ext cx="3071834" cy="71438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</p:spPr>
        </p:cxn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MONARHIJE U SVIJETU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11456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6" descr="Flag_of_the_Vatican_City.svg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 descr="C:\Users\Mr. Data\Desktop\PiG\slike\PAPA FRANCISCO_saludando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50" y="1365250"/>
            <a:ext cx="4714875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935217" y="71438"/>
            <a:ext cx="7572375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40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IZBORNA</a:t>
            </a:r>
            <a:r>
              <a:rPr lang="hr-HR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MONARHIJA</a:t>
            </a:r>
            <a:endParaRPr lang="en-US"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380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auto">
          <a:xfrm>
            <a:off x="785813" y="928670"/>
            <a:ext cx="3143250" cy="714375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REPUBLIKA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857752" y="928670"/>
            <a:ext cx="3143250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MONARHIJA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571500" y="2749532"/>
            <a:ext cx="2643188" cy="715963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571500" y="1857357"/>
            <a:ext cx="2643188" cy="714375"/>
          </a:xfrm>
          <a:prstGeom prst="rect">
            <a:avLst/>
          </a:prstGeom>
          <a:solidFill>
            <a:srgbClr val="C0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PREDSJEDNIČKA</a:t>
            </a:r>
          </a:p>
        </p:txBody>
      </p:sp>
      <p:cxnSp>
        <p:nvCxnSpPr>
          <p:cNvPr id="17415" name="Elbow Connector 18"/>
          <p:cNvCxnSpPr>
            <a:cxnSpLocks noChangeShapeType="1"/>
            <a:stCxn id="7" idx="1"/>
            <a:endCxn id="10" idx="1"/>
          </p:cNvCxnSpPr>
          <p:nvPr/>
        </p:nvCxnSpPr>
        <p:spPr bwMode="auto">
          <a:xfrm rot="10800000" flipV="1">
            <a:off x="571500" y="1285857"/>
            <a:ext cx="214313" cy="928688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16" name="Elbow Connector 20"/>
          <p:cNvCxnSpPr>
            <a:cxnSpLocks noChangeShapeType="1"/>
            <a:stCxn id="7" idx="1"/>
            <a:endCxn id="9" idx="1"/>
          </p:cNvCxnSpPr>
          <p:nvPr/>
        </p:nvCxnSpPr>
        <p:spPr bwMode="auto">
          <a:xfrm rot="10800000" flipV="1">
            <a:off x="571500" y="1285857"/>
            <a:ext cx="214313" cy="1857375"/>
          </a:xfrm>
          <a:prstGeom prst="bentConnector3">
            <a:avLst>
              <a:gd name="adj1" fmla="val 206667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5"/>
          <p:cNvSpPr/>
          <p:nvPr/>
        </p:nvSpPr>
        <p:spPr bwMode="auto">
          <a:xfrm>
            <a:off x="5715000" y="2786053"/>
            <a:ext cx="2643188" cy="7143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(OGRANIČENA)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5715000" y="1857366"/>
            <a:ext cx="2643188" cy="71437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(NEOGRANIČENA)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5715008" y="3714753"/>
            <a:ext cx="2143122" cy="642942"/>
          </a:xfrm>
          <a:prstGeom prst="rect">
            <a:avLst/>
          </a:prstGeom>
          <a:solidFill>
            <a:srgbClr val="008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PARLAMENTARNA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17420" name="Elbow Connector 29"/>
          <p:cNvCxnSpPr>
            <a:cxnSpLocks noChangeShapeType="1"/>
            <a:stCxn id="8" idx="3"/>
            <a:endCxn id="27" idx="3"/>
          </p:cNvCxnSpPr>
          <p:nvPr/>
        </p:nvCxnSpPr>
        <p:spPr bwMode="auto">
          <a:xfrm>
            <a:off x="8001002" y="1285858"/>
            <a:ext cx="357186" cy="928696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1" name="Elbow Connector 31"/>
          <p:cNvCxnSpPr>
            <a:cxnSpLocks noChangeShapeType="1"/>
            <a:stCxn id="8" idx="3"/>
            <a:endCxn id="26" idx="3"/>
          </p:cNvCxnSpPr>
          <p:nvPr/>
        </p:nvCxnSpPr>
        <p:spPr bwMode="auto">
          <a:xfrm>
            <a:off x="8001002" y="1285858"/>
            <a:ext cx="357186" cy="1857383"/>
          </a:xfrm>
          <a:prstGeom prst="bentConnector3">
            <a:avLst>
              <a:gd name="adj1" fmla="val 16400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2" name="Elbow Connector 33"/>
          <p:cNvCxnSpPr>
            <a:cxnSpLocks noChangeShapeType="1"/>
            <a:stCxn id="8" idx="3"/>
            <a:endCxn id="28" idx="3"/>
          </p:cNvCxnSpPr>
          <p:nvPr/>
        </p:nvCxnSpPr>
        <p:spPr bwMode="auto">
          <a:xfrm flipH="1">
            <a:off x="7858130" y="1285858"/>
            <a:ext cx="142872" cy="2750366"/>
          </a:xfrm>
          <a:prstGeom prst="bentConnector3">
            <a:avLst>
              <a:gd name="adj1" fmla="val -412640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50" name="Rectangle 49"/>
          <p:cNvSpPr/>
          <p:nvPr/>
        </p:nvSpPr>
        <p:spPr bwMode="auto">
          <a:xfrm>
            <a:off x="1285875" y="3660787"/>
            <a:ext cx="2643188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ARISTOKRATSKA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1285875" y="4500575"/>
            <a:ext cx="2643188" cy="714375"/>
          </a:xfrm>
          <a:prstGeom prst="rect">
            <a:avLst/>
          </a:prstGeom>
          <a:solidFill>
            <a:schemeClr val="accent4">
              <a:lumMod val="50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DEMOKRATSKA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2214546" y="5429253"/>
            <a:ext cx="1928826" cy="43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ISLAMSKA</a:t>
            </a:r>
          </a:p>
        </p:txBody>
      </p:sp>
      <p:cxnSp>
        <p:nvCxnSpPr>
          <p:cNvPr id="17426" name="Elbow Connector 55"/>
          <p:cNvCxnSpPr>
            <a:cxnSpLocks noChangeShapeType="1"/>
            <a:stCxn id="7" idx="1"/>
            <a:endCxn id="50" idx="1"/>
          </p:cNvCxnSpPr>
          <p:nvPr/>
        </p:nvCxnSpPr>
        <p:spPr bwMode="auto">
          <a:xfrm rot="10800000" flipH="1" flipV="1">
            <a:off x="785813" y="1285857"/>
            <a:ext cx="500062" cy="2732117"/>
          </a:xfrm>
          <a:prstGeom prst="bentConnector3">
            <a:avLst>
              <a:gd name="adj1" fmla="val -86805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7" name="Elbow Connector 57"/>
          <p:cNvCxnSpPr>
            <a:cxnSpLocks noChangeShapeType="1"/>
            <a:stCxn id="7" idx="1"/>
            <a:endCxn id="51" idx="1"/>
          </p:cNvCxnSpPr>
          <p:nvPr/>
        </p:nvCxnSpPr>
        <p:spPr bwMode="auto">
          <a:xfrm rot="10800000" flipH="1" flipV="1">
            <a:off x="785813" y="1285857"/>
            <a:ext cx="500062" cy="3571905"/>
          </a:xfrm>
          <a:prstGeom prst="bentConnector3">
            <a:avLst>
              <a:gd name="adj1" fmla="val -86806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428" name="Elbow Connector 59"/>
          <p:cNvCxnSpPr>
            <a:cxnSpLocks noChangeShapeType="1"/>
            <a:stCxn id="7" idx="1"/>
            <a:endCxn id="52" idx="1"/>
          </p:cNvCxnSpPr>
          <p:nvPr/>
        </p:nvCxnSpPr>
        <p:spPr bwMode="auto">
          <a:xfrm rot="10800000" flipH="1" flipV="1">
            <a:off x="785812" y="1285857"/>
            <a:ext cx="1428733" cy="4359395"/>
          </a:xfrm>
          <a:prstGeom prst="bentConnector3">
            <a:avLst>
              <a:gd name="adj1" fmla="val -31101"/>
            </a:avLst>
          </a:prstGeom>
          <a:noFill/>
          <a:ln w="38100" algn="ctr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Title 2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>
                <a:ea typeface="WenQuanYi Micro Hei" charset="0"/>
              </a:rPr>
              <a:t>OBLICI DRŽAVNE VLASTI</a:t>
            </a:r>
            <a:endParaRPr lang="hr-HR" dirty="0"/>
          </a:p>
        </p:txBody>
      </p:sp>
      <p:sp>
        <p:nvSpPr>
          <p:cNvPr id="30" name="Rectangle 29"/>
          <p:cNvSpPr/>
          <p:nvPr/>
        </p:nvSpPr>
        <p:spPr bwMode="auto">
          <a:xfrm>
            <a:off x="2214546" y="6000733"/>
            <a:ext cx="1928826" cy="432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NARODNA</a:t>
            </a:r>
            <a:endParaRPr lang="hr-H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cxnSp>
        <p:nvCxnSpPr>
          <p:cNvPr id="35" name="Elbow Connector 34"/>
          <p:cNvCxnSpPr>
            <a:stCxn id="7" idx="1"/>
            <a:endCxn id="30" idx="1"/>
          </p:cNvCxnSpPr>
          <p:nvPr/>
        </p:nvCxnSpPr>
        <p:spPr>
          <a:xfrm rot="10800000" flipH="1" flipV="1">
            <a:off x="785812" y="1285857"/>
            <a:ext cx="1428733" cy="4930875"/>
          </a:xfrm>
          <a:prstGeom prst="bentConnector3">
            <a:avLst>
              <a:gd name="adj1" fmla="val -3182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78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85750" y="928688"/>
            <a:ext cx="5715010" cy="5715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466725" indent="-4318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POLITIČKI POREDAK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DEMOKRACIJA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PREDSTAVNIČKA I IZRAVNA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ARISTOKRACIJA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TIRANIJA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DIKTATURA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TOTALITARIZAM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latin typeface="Calibri" pitchFamily="34" charset="0"/>
                <a:cs typeface="Calibri" pitchFamily="34" charset="0"/>
              </a:rPr>
              <a:t>REPUBLIKA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PREDSJEDNIČKA, PARLAMENTARNA, ARISTOKRATSKA, 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DEMOKRATSKA</a:t>
            </a:r>
          </a:p>
          <a:p>
            <a:pPr marL="466725" lvl="1" indent="-4318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MONARHIJA</a:t>
            </a:r>
          </a:p>
          <a:p>
            <a:pPr marL="866775" lvl="2" indent="-4318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APSOLUTNA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, USTAVNA I PARLAMENTARNA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KLJUČNI POJMOVI</a:t>
            </a:r>
            <a:endParaRPr lang="hr-HR" dirty="0"/>
          </a:p>
        </p:txBody>
      </p:sp>
      <p:sp>
        <p:nvSpPr>
          <p:cNvPr id="5" name="Right Brace 4"/>
          <p:cNvSpPr/>
          <p:nvPr/>
        </p:nvSpPr>
        <p:spPr>
          <a:xfrm>
            <a:off x="3923928" y="1452486"/>
            <a:ext cx="571504" cy="2864360"/>
          </a:xfrm>
          <a:prstGeom prst="rightBrace">
            <a:avLst>
              <a:gd name="adj1" fmla="val 6728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ight Brace 5"/>
          <p:cNvSpPr/>
          <p:nvPr/>
        </p:nvSpPr>
        <p:spPr>
          <a:xfrm>
            <a:off x="5616226" y="4764906"/>
            <a:ext cx="499277" cy="1745187"/>
          </a:xfrm>
          <a:prstGeom prst="rightBrace">
            <a:avLst>
              <a:gd name="adj1" fmla="val 3917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4500562" y="2428868"/>
            <a:ext cx="2571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političkih poredaka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941385" y="5187447"/>
            <a:ext cx="27860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oblici državne vlasti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14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KONTROLNI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poglavlja:</a:t>
            </a:r>
          </a:p>
          <a:p>
            <a:pPr lvl="2">
              <a:buNone/>
            </a:pPr>
            <a:r>
              <a:rPr lang="hr-HR" sz="2400" dirty="0" smtClean="0"/>
              <a:t>1. POLITIKA, POLITIČKO DJELOVANJE I POLITIČKA UTAKMICA</a:t>
            </a:r>
          </a:p>
          <a:p>
            <a:pPr lvl="2">
              <a:buNone/>
            </a:pPr>
            <a:r>
              <a:rPr lang="pl-PL" sz="2400" dirty="0" smtClean="0"/>
              <a:t>2. NAROD, NACIJA, MANJINA, GRAĐANI, DRŽAVLJANI RH</a:t>
            </a:r>
          </a:p>
          <a:p>
            <a:pPr lvl="2">
              <a:buNone/>
            </a:pPr>
            <a:r>
              <a:rPr lang="hr-HR" sz="2400" dirty="0" smtClean="0"/>
              <a:t>3. TIPOVI POLITIČKIH POREDAKA</a:t>
            </a:r>
          </a:p>
          <a:p>
            <a:pPr>
              <a:spcBef>
                <a:spcPts val="3000"/>
              </a:spcBef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ključni pojmovi:</a:t>
            </a:r>
          </a:p>
          <a:p>
            <a:pPr lvl="1"/>
            <a:r>
              <a:rPr lang="hr-HR" sz="2000" dirty="0" smtClean="0"/>
              <a:t>POJAM I </a:t>
            </a:r>
            <a:r>
              <a:rPr lang="hr-HR" sz="2000" dirty="0" smtClean="0">
                <a:ea typeface="WenQuanYi Micro Hei" charset="0"/>
              </a:rPr>
              <a:t>PODJELA POLITIKE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MOĆ / VLAST / TIPOVI VLASTI / AUTORITET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POLITIČKO DJELOVANJE (POL. UTAKMICA, POL. GOVOR, NAPIS POL. SADRŽAJA)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NAROD / NACIJA / DRŽAVA / NARODNI SUVERENITET / MANJINA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HRVATSKI NAROD / DRŽAVLJANI / GRAĐANI</a:t>
            </a:r>
          </a:p>
          <a:p>
            <a:pPr lvl="1"/>
            <a:r>
              <a:rPr lang="hr-HR" sz="2000" dirty="0" smtClean="0">
                <a:ea typeface="WenQuanYi Micro Hei" charset="0"/>
              </a:rPr>
              <a:t>POL. POREDAK / TIPOVI POL. POREDAKA / OBLICI DRŽAVNE VLASTI</a:t>
            </a:r>
          </a:p>
          <a:p>
            <a:pPr>
              <a:spcBef>
                <a:spcPts val="1800"/>
              </a:spcBef>
            </a:pPr>
            <a:r>
              <a:rPr lang="hr-HR" sz="24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prezentacije na linku:</a:t>
            </a:r>
            <a:r>
              <a:rPr lang="hr-HR" sz="2400" smtClean="0"/>
              <a:t>	</a:t>
            </a:r>
            <a:r>
              <a:rPr lang="hr-HR" i="1" smtClean="0"/>
              <a:t>srednja-skola.github.io/politika</a:t>
            </a:r>
            <a:endParaRPr lang="hr-HR" i="1" dirty="0" smtClean="0"/>
          </a:p>
        </p:txBody>
      </p:sp>
    </p:spTree>
    <p:extLst>
      <p:ext uri="{BB962C8B-B14F-4D97-AF65-F5344CB8AC3E}">
        <p14:creationId xmlns:p14="http://schemas.microsoft.com/office/powerpoint/2010/main" val="3381265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oblik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organiziranja društvene zajednice koji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svojstven izvor legitimnosti </a:t>
            </a: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uređen odnos između zakonodavne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izvršne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sudske vlasti</a:t>
            </a:r>
          </a:p>
          <a:p>
            <a:pPr marL="288000" indent="-2880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OSNOVNI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TIPOVI POLITIČKIH POREDAKA: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demokracija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aristokracija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tiranija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diktatura</a:t>
            </a:r>
          </a:p>
          <a:p>
            <a:pPr marL="1431000" lvl="2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cs typeface="Calibri" pitchFamily="34" charset="0"/>
              </a:rPr>
              <a:t>totalitarizam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Tipovi političkih poredaka 		</a:t>
            </a:r>
            <a:r>
              <a:rPr lang="hr-HR" sz="2800" b="0" i="1" dirty="0" smtClean="0">
                <a:ea typeface="WenQuanYi Micro Hei" charset="0"/>
              </a:rPr>
              <a:t>(plan ploče)</a:t>
            </a:r>
            <a:endParaRPr lang="hr-HR" b="0" i="1" dirty="0"/>
          </a:p>
        </p:txBody>
      </p:sp>
    </p:spTree>
    <p:extLst>
      <p:ext uri="{BB962C8B-B14F-4D97-AF65-F5344CB8AC3E}">
        <p14:creationId xmlns:p14="http://schemas.microsoft.com/office/powerpoint/2010/main" val="38721668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2" y="785816"/>
            <a:ext cx="9144032" cy="592933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5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3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Pravokutnik 5"/>
          <p:cNvSpPr/>
          <p:nvPr/>
        </p:nvSpPr>
        <p:spPr>
          <a:xfrm>
            <a:off x="571472" y="1124744"/>
            <a:ext cx="65722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vladavina naroda, od naroda i za narod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dioba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na zakonodavnu, izvršnu i sudsku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dva tipa demokracije: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(direktna)</a:t>
            </a:r>
          </a:p>
        </p:txBody>
      </p:sp>
      <p:sp>
        <p:nvSpPr>
          <p:cNvPr id="7" name="Pravokutnik 6"/>
          <p:cNvSpPr>
            <a:spLocks noChangeArrowheads="1"/>
          </p:cNvSpPr>
          <p:nvPr/>
        </p:nvSpPr>
        <p:spPr bwMode="auto">
          <a:xfrm>
            <a:off x="571472" y="2600854"/>
            <a:ext cx="82152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– 	politički sustav u kojem vlast pripada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odabranoj manjini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(eliti)</a:t>
            </a:r>
          </a:p>
        </p:txBody>
      </p:sp>
      <p:sp>
        <p:nvSpPr>
          <p:cNvPr id="8" name="Pravokutnik 7"/>
          <p:cNvSpPr>
            <a:spLocks noChangeArrowheads="1"/>
          </p:cNvSpPr>
          <p:nvPr/>
        </p:nvSpPr>
        <p:spPr bwMode="auto">
          <a:xfrm>
            <a:off x="571472" y="3382518"/>
            <a:ext cx="8429625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politički sustav u kojem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vlast pripada pojedincu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 (tiraninu)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dirty="0">
                <a:latin typeface="Calibri" pitchFamily="34" charset="0"/>
                <a:cs typeface="Calibri" pitchFamily="34" charset="0"/>
              </a:rPr>
              <a:t>to je oblik vladavine </a:t>
            </a:r>
            <a:r>
              <a:rPr lang="pl-PL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bez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legitimnosti </a:t>
            </a:r>
            <a:r>
              <a:rPr lang="pl-PL" sz="2000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legalnosti</a:t>
            </a:r>
          </a:p>
        </p:txBody>
      </p:sp>
      <p:sp>
        <p:nvSpPr>
          <p:cNvPr id="9" name="Pravokutnik 8"/>
          <p:cNvSpPr/>
          <p:nvPr/>
        </p:nvSpPr>
        <p:spPr>
          <a:xfrm>
            <a:off x="571472" y="4537213"/>
            <a:ext cx="8429625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 osoba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2000" u="sng" dirty="0">
                <a:latin typeface="Calibri" pitchFamily="34" charset="0"/>
                <a:ea typeface="WenQuanYi Micro Hei" charset="0"/>
                <a:cs typeface="Calibri" pitchFamily="34" charset="0"/>
              </a:rPr>
              <a:t>monopoliziraju vlast u državi</a:t>
            </a:r>
          </a:p>
          <a:p>
            <a:pPr marL="288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>
                <a:ea typeface="WenQuanYi Micro Hei" charset="0"/>
              </a:rPr>
              <a:t>Tipovi političkih poredaka 		</a:t>
            </a:r>
            <a:r>
              <a:rPr lang="hr-HR" sz="2800" b="0" i="1" dirty="0">
                <a:ea typeface="WenQuanYi Micro Hei" charset="0"/>
              </a:rPr>
              <a:t>(plan ploče)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571472" y="5637059"/>
            <a:ext cx="857252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država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 ima kontrolu nad svim dijelovima zajednice i svim područjima </a:t>
            </a:r>
            <a:r>
              <a:rPr lang="hr-HR" sz="2000" dirty="0" err="1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dr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. života</a:t>
            </a:r>
          </a:p>
          <a:p>
            <a:pPr marL="288000" lvl="0" indent="-288000">
              <a:lnSpc>
                <a:spcPct val="100000"/>
              </a:lnSpc>
              <a:spcBef>
                <a:spcPts val="600"/>
              </a:spcBef>
              <a:buClr>
                <a:prstClr val="white"/>
              </a:buClr>
              <a:buFont typeface="Calibri" pitchFamily="34" charset="0"/>
              <a:buChar char="─"/>
            </a:pP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 partija </a:t>
            </a:r>
            <a:r>
              <a:rPr lang="hr-HR" sz="20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utemeljena na </a:t>
            </a:r>
            <a:r>
              <a:rPr lang="hr-HR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ideologiji</a:t>
            </a:r>
          </a:p>
        </p:txBody>
      </p:sp>
    </p:spTree>
    <p:extLst>
      <p:ext uri="{BB962C8B-B14F-4D97-AF65-F5344CB8AC3E}">
        <p14:creationId xmlns:p14="http://schemas.microsoft.com/office/powerpoint/2010/main" val="2382573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Oblici državne vlasti		   	   </a:t>
            </a:r>
            <a:r>
              <a:rPr lang="hr-HR" sz="2400" b="0" i="1" dirty="0" smtClean="0"/>
              <a:t>(plan ploče)</a:t>
            </a:r>
            <a:endParaRPr lang="hr-HR" sz="2400" b="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06428"/>
          </a:xfrm>
        </p:spPr>
        <p:txBody>
          <a:bodyPr/>
          <a:lstStyle/>
          <a:p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dva osnovna oblika državne vlasti: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monarhija</a:t>
            </a:r>
          </a:p>
          <a:p>
            <a:pPr>
              <a:spcBef>
                <a:spcPts val="2400"/>
              </a:spcBef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WenQuanYi Micro Hei" charset="0"/>
              </a:rPr>
              <a:t>REPUBLIKA </a:t>
            </a:r>
            <a:r>
              <a:rPr lang="hr-HR" sz="2400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WenQuanYi Micro Hei" charset="0"/>
              </a:rPr>
              <a:t>– </a:t>
            </a:r>
            <a:r>
              <a:rPr lang="hr-HR" sz="2400" dirty="0" smtClean="0">
                <a:solidFill>
                  <a:prstClr val="white"/>
                </a:solidFill>
              </a:rPr>
              <a:t>oblik </a:t>
            </a:r>
            <a:r>
              <a:rPr lang="hr-HR" sz="2400" dirty="0">
                <a:solidFill>
                  <a:prstClr val="white"/>
                </a:solidFill>
              </a:rPr>
              <a:t>državne vlasti u kojoj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vlada više subjekata</a:t>
            </a:r>
            <a:r>
              <a:rPr lang="hr-HR" sz="2400" dirty="0">
                <a:solidFill>
                  <a:prstClr val="white"/>
                </a:solidFill>
              </a:rPr>
              <a:t> </a:t>
            </a:r>
          </a:p>
          <a:p>
            <a:pPr marL="777875" lvl="1" indent="-457200" defTabSz="457200" hangingPunct="0">
              <a:spcBef>
                <a:spcPts val="1200"/>
              </a:spcBef>
              <a:buClr>
                <a:prstClr val="white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tipovi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republika: </a:t>
            </a:r>
            <a:r>
              <a:rPr lang="hr-HR" dirty="0" smtClean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predsjednička, parlamentarna, aristokratska i demokratska</a:t>
            </a:r>
          </a:p>
        </p:txBody>
      </p:sp>
    </p:spTree>
    <p:extLst>
      <p:ext uri="{BB962C8B-B14F-4D97-AF65-F5344CB8AC3E}">
        <p14:creationId xmlns:p14="http://schemas.microsoft.com/office/powerpoint/2010/main" val="4111611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85794"/>
            <a:ext cx="8929687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MONARHIJA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sustav vladavine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pojedinca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(monarha)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prema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načinu 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na koji monarh dolazi na vlast, može biti </a:t>
            </a:r>
            <a:r>
              <a:rPr lang="pl-PL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nasljedna</a:t>
            </a:r>
            <a:r>
              <a:rPr lang="pl-PL" sz="24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izborna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uzurpatorska</a:t>
            </a: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dva krajnja </a:t>
            </a:r>
            <a:r>
              <a:rPr lang="hr-HR" sz="2400" b="1" dirty="0" smtClean="0">
                <a:latin typeface="Calibri" pitchFamily="34" charset="0"/>
                <a:ea typeface="+mn-ea"/>
                <a:cs typeface="Calibri" pitchFamily="34" charset="0"/>
              </a:rPr>
              <a:t>obilježja monarhije:</a:t>
            </a:r>
          </a:p>
          <a:p>
            <a:pPr marL="720000" indent="-324000" hangingPunct="0">
              <a:spcBef>
                <a:spcPts val="12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neograničena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apsolutna monarhija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(monarh) je nositelj svih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zakonodavnih, izvršnih i sudskih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ovlasti</a:t>
            </a:r>
          </a:p>
          <a:p>
            <a:pPr marL="720000" indent="-324000" hangingPunct="0">
              <a:spcBef>
                <a:spcPts val="1800"/>
              </a:spcBef>
              <a:buClr>
                <a:schemeClr val="tx1"/>
              </a:buClr>
              <a:buSzPct val="8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ograničena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ili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ustavna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vladar je ograničen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ustavom i parlamentom</a:t>
            </a:r>
          </a:p>
          <a:p>
            <a:pPr marL="1200150" lvl="1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podvrsta – parlamentarna monarhija</a:t>
            </a:r>
            <a:endParaRPr lang="hr-HR" sz="24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Oblici državne vlasti		   </a:t>
            </a:r>
            <a:r>
              <a:rPr lang="hr-HR" dirty="0" smtClean="0"/>
              <a:t>	   </a:t>
            </a:r>
            <a:r>
              <a:rPr lang="hr-HR" sz="2400" b="0" i="1" dirty="0" smtClean="0"/>
              <a:t>(</a:t>
            </a:r>
            <a:r>
              <a:rPr lang="hr-HR" sz="2400" b="0" i="1" dirty="0"/>
              <a:t>plan ploče)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5088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857250"/>
            <a:ext cx="8786813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vladavina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 naroda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</a:t>
            </a: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>
                <a:latin typeface="Calibri" pitchFamily="34" charset="0"/>
                <a:ea typeface="WenQuanYi Micro Hei" charset="0"/>
                <a:cs typeface="Calibri" pitchFamily="34" charset="0"/>
              </a:rPr>
              <a:t>(A. Lincoln</a:t>
            </a:r>
            <a:r>
              <a:rPr lang="hr-HR" sz="28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vladavina naroda izražena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trodiobom vlasti</a:t>
            </a:r>
          </a:p>
          <a:p>
            <a:pPr marL="1200150" lvl="1" indent="-4572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temelji se na zakonima</a:t>
            </a: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demokracija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strogom smislu riječi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postoji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u svijetu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(sudjelovanje svih građana u političkom odlučivanju)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30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2 TIPA DEMOKRACIJE </a:t>
            </a:r>
            <a:r>
              <a:rPr lang="hr-HR" sz="32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(u praksi)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:</a:t>
            </a: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predstavnička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odabrani predstavnici</a:t>
            </a:r>
            <a:endParaRPr lang="hr-HR" sz="2800" u="sng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600"/>
              </a:spcBef>
              <a:buClr>
                <a:schemeClr val="tx1"/>
              </a:buClr>
              <a:buSzPct val="9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izravna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(direktna) 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odluke donose 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svi oni koji su izravno zainteresirani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za njih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(referendum)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DEMOKRACIJA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demos - narod;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  <a:ea typeface="WenQuanYi Micro Hei" charset="0"/>
              </a:rPr>
              <a:t>kratien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- vladati)</a:t>
            </a:r>
            <a:r>
              <a:rPr lang="hr-HR" sz="2800" b="0" dirty="0" smtClean="0">
                <a:solidFill>
                  <a:schemeClr val="tx1"/>
                </a:solidFill>
                <a:effectLst/>
                <a:ea typeface="WenQuanYi Micro Hei" charset="0"/>
              </a:rPr>
              <a:t>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40180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143250" y="2214554"/>
            <a:ext cx="6000750" cy="2428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400" dirty="0">
                <a:latin typeface="Calibri" pitchFamily="34" charset="0"/>
                <a:ea typeface="WenQuanYi Micro Hei" charset="0"/>
                <a:cs typeface="Calibri" pitchFamily="34" charset="0"/>
              </a:rPr>
              <a:t>glavna obilježja antičke demokracije: </a:t>
            </a: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odanost polisu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(načelo građanske vrline – obveza sudjelovanja u političkom životu smatrala se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čašću</a:t>
            </a:r>
            <a:r>
              <a:rPr lang="vi-VN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 </a:t>
            </a:r>
            <a:endParaRPr lang="vi-VN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4572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se stavlja </a:t>
            </a:r>
            <a:r>
              <a:rPr lang="vi-VN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ispred dobra pojedinca</a:t>
            </a:r>
            <a:r>
              <a:rPr lang="vi-VN" sz="22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2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" name="Slika 4" descr="perik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376305">
            <a:off x="12700" y="1104900"/>
            <a:ext cx="3416300" cy="5643563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6" name="Pravokutnik 5"/>
          <p:cNvSpPr>
            <a:spLocks noChangeArrowheads="1"/>
          </p:cNvSpPr>
          <p:nvPr/>
        </p:nvSpPr>
        <p:spPr bwMode="auto">
          <a:xfrm>
            <a:off x="2500313" y="858838"/>
            <a:ext cx="6643687" cy="1122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prvi put se javlja u 6.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Kr. na Hiosu, ali je svoj procvat doživjela u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5.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pr.</a:t>
            </a: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Kr. u Ateni</a:t>
            </a:r>
            <a:r>
              <a:rPr lang="vi-VN" sz="24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za vrijeme </a:t>
            </a:r>
            <a:r>
              <a:rPr lang="vi-VN" sz="24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Perikla</a:t>
            </a:r>
            <a:r>
              <a:rPr lang="vi-VN" sz="2400" dirty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, atenskog vojskovođe </a:t>
            </a:r>
          </a:p>
        </p:txBody>
      </p:sp>
      <p:sp>
        <p:nvSpPr>
          <p:cNvPr id="7" name="Pravokutnik 6"/>
          <p:cNvSpPr/>
          <p:nvPr/>
        </p:nvSpPr>
        <p:spPr>
          <a:xfrm>
            <a:off x="3714744" y="4633280"/>
            <a:ext cx="5214937" cy="1938992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pPr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ajvažnije političko tijelo bilo je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Atenska skupština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(činili su je svi atenski muškarci iznad dvadeset godina, sastajala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barem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40 </a:t>
            </a:r>
            <a:r>
              <a:rPr lang="vi-VN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puta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godišnje</a:t>
            </a:r>
            <a:r>
              <a:rPr lang="vi-VN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za donošenje odluke bila je potrebna </a:t>
            </a: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prisutnost</a:t>
            </a:r>
            <a:r>
              <a:rPr lang="vi-VN" sz="2000" b="1" dirty="0" smtClean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barem 6000 članova 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te se </a:t>
            </a:r>
            <a:r>
              <a:rPr lang="vi-VN" sz="2000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glasovalo po načelu jednoglasnosti</a:t>
            </a:r>
            <a:r>
              <a:rPr lang="vi-VN" sz="2000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). 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NASTANAK DEMOKRACIJE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188792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6" grpId="0" build="allAtOnce"/>
      <p:bldP spid="7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ravokutnik 5"/>
          <p:cNvSpPr/>
          <p:nvPr/>
        </p:nvSpPr>
        <p:spPr>
          <a:xfrm>
            <a:off x="142875" y="858838"/>
            <a:ext cx="9001125" cy="25577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hangingPunct="0">
              <a:spcBef>
                <a:spcPts val="36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zajednička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obilježja svih varijanti demokracije: </a:t>
            </a: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razdvajanje </a:t>
            </a:r>
            <a:r>
              <a:rPr lang="vi-VN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međusobna neovisnost 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zakonodavne, izvršne i sudske vlasti </a:t>
            </a: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koja proizlazi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volje</a:t>
            </a:r>
            <a:r>
              <a:rPr lang="vi-VN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naroda</a:t>
            </a:r>
            <a:endParaRPr lang="hr-HR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rgbClr val="FFFFFF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sloboda građana</a:t>
            </a:r>
            <a:endParaRPr lang="vi-V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ea typeface="WenQuanYi Micro Hei" charset="0"/>
              </a:rPr>
              <a:t>OBILJEŽJA DEMOKRACIJE</a:t>
            </a:r>
            <a:endParaRPr lang="en-US" dirty="0">
              <a:ea typeface="WenQuanYi Micro 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209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71470" y="857250"/>
            <a:ext cx="9144000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ARISTOKRACIJA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pripada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manjini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(eliti)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manjina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u="sng" dirty="0">
                <a:latin typeface="Calibri" pitchFamily="34" charset="0"/>
                <a:ea typeface="+mn-ea"/>
                <a:cs typeface="Calibri" pitchFamily="34" charset="0"/>
              </a:rPr>
              <a:t>donosi sve važne odluke i koncentrira svu društvenu moć</a:t>
            </a:r>
          </a:p>
          <a:p>
            <a:pPr marL="457200" indent="-4572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temeljnim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vrijednostima aristokratskog poretka smatra se </a:t>
            </a:r>
            <a:r>
              <a:rPr lang="hr-HR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tradicionalnost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i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8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statičnost</a:t>
            </a:r>
            <a:endParaRPr lang="hr-HR" sz="24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  <a:p>
            <a:pPr marL="457200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4" name="Picture 3" descr="queen elizabeth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652120" y="3880236"/>
            <a:ext cx="3304555" cy="27171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1406" y="3789040"/>
            <a:ext cx="5580714" cy="2785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 hangingPunct="0">
              <a:lnSpc>
                <a:spcPts val="35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300" i="1" dirty="0">
                <a:latin typeface="Calibri" pitchFamily="34" charset="0"/>
                <a:cs typeface="Calibri" pitchFamily="34" charset="0"/>
              </a:rPr>
              <a:t>U širem značenju riječi aristokracija misli se na </a:t>
            </a:r>
            <a:r>
              <a:rPr lang="hr-HR" sz="23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bogatiji sloj društva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, na obitelj i nasljednike već dokazanih vlastodržaca, te na </a:t>
            </a:r>
            <a:r>
              <a:rPr lang="hr-HR" sz="2300" b="1" i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plemstvo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 koje je ostvarilo različite beneficije u 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društvu kroz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junaštvo u </a:t>
            </a: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sz="2300" i="1" dirty="0" smtClean="0">
                <a:latin typeface="Calibri" pitchFamily="34" charset="0"/>
                <a:cs typeface="Calibri" pitchFamily="34" charset="0"/>
              </a:rPr>
            </a:br>
            <a:r>
              <a:rPr lang="hr-HR" sz="2300" i="1" dirty="0" smtClean="0">
                <a:latin typeface="Calibri" pitchFamily="34" charset="0"/>
                <a:cs typeface="Calibri" pitchFamily="34" charset="0"/>
              </a:rPr>
              <a:t>ratovima</a:t>
            </a:r>
            <a:r>
              <a:rPr lang="hr-HR" sz="2300" i="1" dirty="0">
                <a:latin typeface="Calibri" pitchFamily="34" charset="0"/>
                <a:cs typeface="Calibri" pitchFamily="34" charset="0"/>
              </a:rPr>
              <a:t> njihovih predaka.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ARISTOKRACIJA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oi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 </a:t>
            </a:r>
            <a:r>
              <a:rPr lang="hr-HR" sz="2400" b="0" i="1" dirty="0" err="1" smtClean="0">
                <a:solidFill>
                  <a:schemeClr val="tx1"/>
                </a:solidFill>
                <a:effectLst/>
              </a:rPr>
              <a:t>aristoi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- najbolji, prvi, najodličniji) </a:t>
            </a:r>
            <a:endParaRPr lang="hr-HR" b="0" i="1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55350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6" y="857255"/>
            <a:ext cx="5572132" cy="592933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TIRANIJA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>
                <a:latin typeface="Calibri" pitchFamily="34" charset="0"/>
                <a:ea typeface="WenQuanYi Micro Hei" charset="0"/>
                <a:cs typeface="Calibri" pitchFamily="34" charset="0"/>
              </a:rPr>
              <a:t>politički sustav u kojem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 pripada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(tiraninu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900000" indent="-288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„bolest demokracije”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(Platon)</a:t>
            </a:r>
          </a:p>
          <a:p>
            <a:pPr marL="900000" indent="-2880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„despotska samovlast”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(Aristotel)</a:t>
            </a:r>
          </a:p>
          <a:p>
            <a:pPr marL="360000" indent="-360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 je oblik vladavine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bez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legitimnosti</a:t>
            </a:r>
            <a:r>
              <a:rPr lang="vi-VN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vi-V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legalnosti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nije utemeljena na zakonu</a:t>
            </a:r>
          </a:p>
          <a:p>
            <a:pPr marL="360000" indent="-360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</a:t>
            </a:r>
            <a:r>
              <a:rPr lang="vi-VN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a vlast dolazi vladar koji nije izabran</a:t>
            </a:r>
            <a:r>
              <a:rPr lang="hr-HR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vi-VN" sz="2400" u="sng" dirty="0">
                <a:latin typeface="Calibri" pitchFamily="34" charset="0"/>
                <a:ea typeface="WenQuanYi Micro Hei" charset="0"/>
                <a:cs typeface="Calibri" pitchFamily="34" charset="0"/>
              </a:rPr>
              <a:t>niti mu je priznato nasljedno pravo</a:t>
            </a:r>
            <a:endParaRPr lang="hr-HR" sz="2400" u="sng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60000" indent="-360000" hangingPunct="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ila</a:t>
            </a:r>
            <a:r>
              <a:rPr lang="vi-V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i </a:t>
            </a:r>
            <a:r>
              <a:rPr lang="vi-V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brutalnost</a:t>
            </a:r>
            <a:r>
              <a:rPr lang="vi-V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vi-VN" sz="2400" dirty="0">
                <a:latin typeface="Calibri" pitchFamily="34" charset="0"/>
                <a:ea typeface="+mn-ea"/>
                <a:cs typeface="Calibri" pitchFamily="34" charset="0"/>
              </a:rPr>
              <a:t>su sredstva pomoću kojih je tiranija jedino </a:t>
            </a:r>
            <a:r>
              <a:rPr lang="vi-VN" sz="2400" dirty="0" smtClean="0">
                <a:latin typeface="Calibri" pitchFamily="34" charset="0"/>
                <a:ea typeface="+mn-ea"/>
                <a:cs typeface="Calibri" pitchFamily="34" charset="0"/>
              </a:rPr>
              <a:t>moguća</a:t>
            </a:r>
            <a:endParaRPr lang="vi-VN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napoleon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84150"/>
            <a:ext cx="3143272" cy="64722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57158" y="71414"/>
            <a:ext cx="8715404" cy="571504"/>
          </a:xfrm>
        </p:spPr>
        <p:txBody>
          <a:bodyPr/>
          <a:lstStyle/>
          <a:p>
            <a:r>
              <a:rPr lang="hr-HR" dirty="0" smtClean="0">
                <a:ea typeface="WenQuanYi Micro Hei" charset="0"/>
              </a:rPr>
              <a:t>TIRANIJA</a:t>
            </a:r>
            <a:r>
              <a:rPr lang="hr-HR" i="1" dirty="0" smtClean="0">
                <a:ea typeface="WenQuanYi Micro Hei" charset="0"/>
              </a:rPr>
              <a:t> 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(grč. </a:t>
            </a:r>
            <a:r>
              <a:rPr lang="hr-HR" sz="2400" b="0" i="1" dirty="0" smtClean="0">
                <a:solidFill>
                  <a:schemeClr val="tx1"/>
                </a:solidFill>
                <a:effectLst/>
              </a:rPr>
              <a:t>týrannos -</a:t>
            </a:r>
            <a:r>
              <a:rPr lang="hr-HR" sz="2400" b="0" i="1" dirty="0" smtClean="0">
                <a:solidFill>
                  <a:schemeClr val="tx1"/>
                </a:solidFill>
                <a:effectLst/>
                <a:ea typeface="WenQuanYi Micro Hei" charset="0"/>
              </a:rPr>
              <a:t> samovlast) </a:t>
            </a:r>
            <a:endParaRPr lang="hr-HR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24636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DIKTATURA 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(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lat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. </a:t>
            </a:r>
            <a:r>
              <a:rPr lang="hr-HR" sz="2600" b="0" i="1" dirty="0" err="1" smtClean="0">
                <a:solidFill>
                  <a:schemeClr val="tx1"/>
                </a:solidFill>
                <a:ea typeface="WenQuanYi Micro Hei" charset="0"/>
              </a:rPr>
              <a:t>dictátúra</a:t>
            </a:r>
            <a:r>
              <a:rPr lang="hr-HR" sz="2600" b="0" i="1" dirty="0" smtClean="0">
                <a:solidFill>
                  <a:schemeClr val="tx1"/>
                </a:solidFill>
                <a:ea typeface="WenQuanYi Micro Hei" charset="0"/>
              </a:rPr>
              <a:t> – diktiranje, kazivanje u pero)</a:t>
            </a:r>
            <a:endParaRPr lang="hr-HR" sz="2600" b="0" i="1" dirty="0">
              <a:solidFill>
                <a:schemeClr val="tx1"/>
              </a:solidFill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2036712" y="908720"/>
            <a:ext cx="7107288" cy="5786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DIKTATURA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označava vladavinu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koje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monopoliziraju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vlast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 državi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diobe vlasti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(zakonodavna, izvršna i sudska)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nameće se vlast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pojedinca ili skupine 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na vlast se dolazi 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nelegalno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(nasilno, 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npr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.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državnim udarom)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kontrola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 nad policijom, sudstvom, vojskom i administracijom</a:t>
            </a:r>
          </a:p>
          <a:p>
            <a:pPr marL="1008000" indent="-457200" hangingPunct="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povijesni primjeri: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Sula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Cezar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Pinocet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, Hitler,  Staljin, Tito</a:t>
            </a:r>
            <a:r>
              <a:rPr lang="hr-HR" sz="2400" i="1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400" i="1" dirty="0" err="1">
                <a:latin typeface="Calibri" pitchFamily="34" charset="0"/>
                <a:ea typeface="+mn-ea"/>
                <a:cs typeface="Calibri" pitchFamily="34" charset="0"/>
              </a:rPr>
              <a:t>Lukašenko</a:t>
            </a:r>
            <a:r>
              <a:rPr lang="hr-HR" sz="2400" i="1" dirty="0" smtClean="0">
                <a:latin typeface="Calibri" pitchFamily="34" charset="0"/>
                <a:ea typeface="+mn-ea"/>
                <a:cs typeface="Calibri" pitchFamily="34" charset="0"/>
              </a:rPr>
              <a:t>…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5" descr="julius-caesar.gif"/>
          <p:cNvPicPr>
            <a:picLocks noChangeAspect="1"/>
          </p:cNvPicPr>
          <p:nvPr/>
        </p:nvPicPr>
        <p:blipFill>
          <a:blip r:embed="rId3"/>
          <a:srcRect l="6251"/>
          <a:stretch>
            <a:fillRect/>
          </a:stretch>
        </p:blipFill>
        <p:spPr>
          <a:xfrm>
            <a:off x="0" y="412750"/>
            <a:ext cx="3214688" cy="6445250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9348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857250"/>
            <a:ext cx="9001125" cy="58841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 hangingPunct="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TOTALITARIZAM</a:t>
            </a: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tip političkoga poretka u kojem </a:t>
            </a:r>
            <a:r>
              <a:rPr lang="hr-HR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država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ima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kontrolu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dijelovima zajednice i </a:t>
            </a: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nadzor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svim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područjima društvena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457200" indent="-457200" hangingPunct="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karakteristike totalitarizma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totalitaristička ideologija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 partija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vođom na čelu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tajna policija</a:t>
            </a:r>
          </a:p>
          <a:p>
            <a:pPr marL="1200150" lvl="1" indent="-457200" hangingPunc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potpuna kontrola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nad ekonomijom, medijima i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vojskom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>
                <a:ea typeface="WenQuanYi Micro Hei" charset="0"/>
              </a:rPr>
              <a:t>TOTALITARIZAM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71438" y="5553000"/>
            <a:ext cx="900115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hangingPunct="0">
              <a:lnSpc>
                <a:spcPts val="3600"/>
              </a:lnSpc>
              <a:spcBef>
                <a:spcPts val="1200"/>
              </a:spcBef>
              <a:buClr>
                <a:prstClr val="white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primjeri:  </a:t>
            </a:r>
            <a:r>
              <a:rPr lang="hr-HR" sz="2400" i="1" u="sng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nacizam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(Njemačka), </a:t>
            </a:r>
            <a:r>
              <a:rPr lang="hr-HR" sz="2400" i="1" u="sng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fašizam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(Italija) i </a:t>
            </a:r>
            <a:r>
              <a:rPr lang="hr-HR" sz="2400" i="1" u="sng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komunizam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(SSSR, Crveni </a:t>
            </a:r>
            <a:r>
              <a:rPr lang="hr-HR" sz="2400" i="1" dirty="0" err="1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Kmeri</a:t>
            </a:r>
            <a:r>
              <a:rPr lang="hr-HR" sz="2400" i="1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Kambodži, Sjeverna Korea, Kuba)</a:t>
            </a:r>
          </a:p>
        </p:txBody>
      </p:sp>
    </p:spTree>
    <p:extLst>
      <p:ext uri="{BB962C8B-B14F-4D97-AF65-F5344CB8AC3E}">
        <p14:creationId xmlns:p14="http://schemas.microsoft.com/office/powerpoint/2010/main" val="1991726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gradFill flip="none" rotWithShape="1">
          <a:gsLst>
            <a:gs pos="0">
              <a:schemeClr val="accent4">
                <a:lumMod val="50000"/>
                <a:shade val="30000"/>
                <a:satMod val="115000"/>
              </a:schemeClr>
            </a:gs>
            <a:gs pos="50000">
              <a:schemeClr val="accent4">
                <a:lumMod val="50000"/>
                <a:shade val="67500"/>
                <a:satMod val="115000"/>
              </a:schemeClr>
            </a:gs>
            <a:gs pos="100000">
              <a:schemeClr val="accent4">
                <a:lumMod val="50000"/>
                <a:shade val="100000"/>
                <a:satMod val="115000"/>
              </a:schemeClr>
            </a:gs>
          </a:gsLst>
          <a:lin ang="16200000" scaled="1"/>
          <a:tileRect/>
        </a:gradFill>
        <a:ln>
          <a:solidFill>
            <a:schemeClr val="tx1"/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 sz="2800" b="1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moja_tema</Template>
  <TotalTime>6961</TotalTime>
  <Words>1476</Words>
  <Application>Microsoft Office PowerPoint</Application>
  <PresentationFormat>On-screen Show (4:3)</PresentationFormat>
  <Paragraphs>283</Paragraphs>
  <Slides>28</Slides>
  <Notes>23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moja_tema</vt:lpstr>
      <vt:lpstr>PowerPoint Presentation</vt:lpstr>
      <vt:lpstr>POLITIČKI POREDAK</vt:lpstr>
      <vt:lpstr>DEMOKRACIJA (grč. demos - narod; kratien - vladati) </vt:lpstr>
      <vt:lpstr>NASTANAK DEMOKRACIJE</vt:lpstr>
      <vt:lpstr>OBILJEŽJA DEMOKRACIJE</vt:lpstr>
      <vt:lpstr>ARISTOKRACIJA (grč. oi aristoi - najbolji, prvi, najodličniji) </vt:lpstr>
      <vt:lpstr>TIRANIJA (grč. týrannos - samovlast) </vt:lpstr>
      <vt:lpstr>DIKTATURA (lat. dictátúra – diktiranje, kazivanje u pero)</vt:lpstr>
      <vt:lpstr>TOTALITARIZAM</vt:lpstr>
      <vt:lpstr>PowerPoint Presentation</vt:lpstr>
      <vt:lpstr>PowerPoint Presentation</vt:lpstr>
      <vt:lpstr>AUTORITARIZAM</vt:lpstr>
      <vt:lpstr>MODELI MOĆI</vt:lpstr>
      <vt:lpstr>OBLICI DRŽAVNE VLASTI</vt:lpstr>
      <vt:lpstr>REPUBLIKA</vt:lpstr>
      <vt:lpstr>PowerPoint Presentation</vt:lpstr>
      <vt:lpstr>PowerPoint Presentation</vt:lpstr>
      <vt:lpstr>MONARHIJA (grč. monos - jedan; arhein - vladati)</vt:lpstr>
      <vt:lpstr>VRSTE MONARHIJA</vt:lpstr>
      <vt:lpstr>MONARHIJE U SVIJETU</vt:lpstr>
      <vt:lpstr>PowerPoint Presentation</vt:lpstr>
      <vt:lpstr>OBLICI DRŽAVNE VLASTI</vt:lpstr>
      <vt:lpstr>KLJUČNI POJMOVI</vt:lpstr>
      <vt:lpstr>KONTROLNI</vt:lpstr>
      <vt:lpstr>Tipovi političkih poredaka   (plan ploče)</vt:lpstr>
      <vt:lpstr>Tipovi političkih poredaka   (plan ploče)</vt:lpstr>
      <vt:lpstr>Oblici državne vlasti         (plan ploče)</vt:lpstr>
      <vt:lpstr>Oblici državne vlasti       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Slajd 1</dc:title>
  <dc:creator>Srednja skola</dc:creator>
  <cp:lastModifiedBy>cornx</cp:lastModifiedBy>
  <cp:revision>1048</cp:revision>
  <cp:lastPrinted>1601-01-01T00:00:00Z</cp:lastPrinted>
  <dcterms:created xsi:type="dcterms:W3CDTF">1601-01-01T00:00:00Z</dcterms:created>
  <dcterms:modified xsi:type="dcterms:W3CDTF">2017-12-04T13:41:17Z</dcterms:modified>
</cp:coreProperties>
</file>