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73" r:id="rId6"/>
    <p:sldId id="274" r:id="rId7"/>
    <p:sldId id="278" r:id="rId8"/>
    <p:sldId id="275" r:id="rId9"/>
    <p:sldId id="262" r:id="rId10"/>
    <p:sldId id="263" r:id="rId11"/>
    <p:sldId id="279" r:id="rId12"/>
    <p:sldId id="294" r:id="rId13"/>
    <p:sldId id="264" r:id="rId14"/>
    <p:sldId id="265" r:id="rId15"/>
    <p:sldId id="281" r:id="rId16"/>
    <p:sldId id="290" r:id="rId17"/>
    <p:sldId id="266" r:id="rId18"/>
    <p:sldId id="271" r:id="rId19"/>
    <p:sldId id="270" r:id="rId20"/>
    <p:sldId id="282" r:id="rId21"/>
    <p:sldId id="288" r:id="rId22"/>
    <p:sldId id="289" r:id="rId23"/>
    <p:sldId id="283" r:id="rId24"/>
    <p:sldId id="285" r:id="rId25"/>
    <p:sldId id="295" r:id="rId26"/>
    <p:sldId id="296" r:id="rId27"/>
    <p:sldId id="297" r:id="rId28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7921"/>
    <a:srgbClr val="E1691F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94660" autoAdjust="0"/>
  </p:normalViewPr>
  <p:slideViewPr>
    <p:cSldViewPr>
      <p:cViewPr varScale="1">
        <p:scale>
          <a:sx n="92" d="100"/>
          <a:sy n="92" d="100"/>
        </p:scale>
        <p:origin x="-61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1.jpeg"/><Relationship Id="rId7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428604"/>
            <a:ext cx="8786873" cy="19288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85720" y="714356"/>
            <a:ext cx="85011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4282" y="2643182"/>
            <a:ext cx="8858280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uz navedene postoje još i nacionalističke, regionalne, zelene, agrarne/seljačke stranke, piratske…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allAtOnce" animBg="1"/>
      <p:bldP spid="10" grpId="0" uiExpand="1" build="p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marx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286644" y="3786190"/>
            <a:ext cx="1857388" cy="307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0"/>
          <p:cNvSpPr/>
          <p:nvPr/>
        </p:nvSpPr>
        <p:spPr bwMode="auto">
          <a:xfrm>
            <a:off x="142845" y="428604"/>
            <a:ext cx="8786873" cy="16430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714356"/>
            <a:ext cx="87154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14282" y="2357430"/>
            <a:ext cx="885828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primjer s njemačkim socijaldemokratskim strankama: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1848. – opća njemačka radnička udruga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 program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(radnička prava)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revolucionarni komunistički program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1933. – NSDAP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totalitarni program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1933. – prekid kontinuiteta socijaldemokracije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1946. – razdvajanje socijaldemokrata i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komunista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 demokratskog socijalizma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1951. – napuštanje revolucionarnog marksizma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usvajanje temeljnih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vrijednosti slobode, </a:t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ravnopravnosti i solidarnosti</a:t>
            </a:r>
          </a:p>
        </p:txBody>
      </p:sp>
      <p:pic>
        <p:nvPicPr>
          <p:cNvPr id="40" name="Picture 12" descr="AdolfHitlerPortrait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68580" y="4301320"/>
            <a:ext cx="1617338" cy="212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Obični oblačić 40"/>
          <p:cNvSpPr/>
          <p:nvPr/>
        </p:nvSpPr>
        <p:spPr bwMode="auto">
          <a:xfrm>
            <a:off x="5857884" y="2428868"/>
            <a:ext cx="2286016" cy="1214446"/>
          </a:xfrm>
          <a:prstGeom prst="cloudCallout">
            <a:avLst>
              <a:gd name="adj1" fmla="val 37035"/>
              <a:gd name="adj2" fmla="val 67839"/>
            </a:avLst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“Proleteri svih zemalja,</a:t>
            </a:r>
            <a:r>
              <a:rPr kumimoji="0" lang="hr-HR" sz="1600" b="0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 ujedinite se!”</a:t>
            </a:r>
            <a:endParaRPr kumimoji="0" lang="hr-HR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allAtOnce" animBg="1"/>
      <p:bldP spid="10" grpId="0" build="p"/>
      <p:bldP spid="38" grpId="0" uiExpand="1" build="allAtOnce"/>
      <p:bldP spid="41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tradicija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kontinuitet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stabilnost </a:t>
            </a:r>
            <a:r>
              <a:rPr kumimoji="0" lang="hr-HR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status quo)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dužnost prema državi</a:t>
            </a:r>
            <a:endParaRPr kumimoji="0" lang="hr-HR" sz="240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loboda i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tolerancija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prava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individualnost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ograničavanje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samovolje države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solidarnost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opće dobro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zalažu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se za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reforme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načelo slobode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jednakosti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solidarnost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  <a:endParaRPr kumimoji="0" lang="hr-HR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uiExpand="1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7158" y="285728"/>
            <a:ext cx="8429652" cy="62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ravokutnik 21"/>
          <p:cNvSpPr/>
          <p:nvPr/>
        </p:nvSpPr>
        <p:spPr bwMode="auto">
          <a:xfrm>
            <a:off x="1928794" y="857232"/>
            <a:ext cx="2286016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 PITANJA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250529" y="857232"/>
            <a:ext cx="2214578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PITANJE SLOBODA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6500826" y="857232"/>
            <a:ext cx="2232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PITANJA DRŽAVNOG INTERVENCIONIZMA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Pravokutnik 24"/>
          <p:cNvSpPr/>
          <p:nvPr/>
        </p:nvSpPr>
        <p:spPr bwMode="auto">
          <a:xfrm>
            <a:off x="357158" y="1571612"/>
            <a:ext cx="1571636" cy="12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KONZERVATIVCI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ravokutnik 25"/>
          <p:cNvSpPr/>
          <p:nvPr/>
        </p:nvSpPr>
        <p:spPr bwMode="auto">
          <a:xfrm>
            <a:off x="357158" y="2878686"/>
            <a:ext cx="1571636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26"/>
          <p:cNvSpPr/>
          <p:nvPr/>
        </p:nvSpPr>
        <p:spPr bwMode="auto">
          <a:xfrm>
            <a:off x="357158" y="4005760"/>
            <a:ext cx="1571636" cy="1224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SOCIJALISTI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Pravokutnik 27"/>
          <p:cNvSpPr/>
          <p:nvPr/>
        </p:nvSpPr>
        <p:spPr bwMode="auto">
          <a:xfrm>
            <a:off x="357158" y="5276834"/>
            <a:ext cx="1571636" cy="1224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Ravni poveznik 29"/>
          <p:cNvCxnSpPr/>
          <p:nvPr/>
        </p:nvCxnSpPr>
        <p:spPr bwMode="auto">
          <a:xfrm>
            <a:off x="4357686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Ravni poveznik 31"/>
          <p:cNvCxnSpPr/>
          <p:nvPr/>
        </p:nvCxnSpPr>
        <p:spPr bwMode="auto">
          <a:xfrm>
            <a:off x="4357686" y="314324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Ravni poveznik 32"/>
          <p:cNvCxnSpPr/>
          <p:nvPr/>
        </p:nvCxnSpPr>
        <p:spPr bwMode="auto">
          <a:xfrm>
            <a:off x="4357686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Ravni poveznik 33"/>
          <p:cNvCxnSpPr/>
          <p:nvPr/>
        </p:nvCxnSpPr>
        <p:spPr bwMode="auto">
          <a:xfrm>
            <a:off x="4357686" y="421481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Ravni poveznik 34"/>
          <p:cNvCxnSpPr/>
          <p:nvPr/>
        </p:nvCxnSpPr>
        <p:spPr bwMode="auto">
          <a:xfrm>
            <a:off x="4357686" y="4500570"/>
            <a:ext cx="78581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Ravni poveznik 14"/>
          <p:cNvCxnSpPr/>
          <p:nvPr/>
        </p:nvCxnSpPr>
        <p:spPr bwMode="auto">
          <a:xfrm>
            <a:off x="6643702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avni poveznik 15"/>
          <p:cNvCxnSpPr/>
          <p:nvPr/>
        </p:nvCxnSpPr>
        <p:spPr bwMode="auto">
          <a:xfrm>
            <a:off x="6643702" y="2071678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Ravni poveznik 17"/>
          <p:cNvCxnSpPr/>
          <p:nvPr/>
        </p:nvCxnSpPr>
        <p:spPr bwMode="auto">
          <a:xfrm>
            <a:off x="7286644" y="3143248"/>
            <a:ext cx="135732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avni poveznik 18"/>
          <p:cNvCxnSpPr/>
          <p:nvPr/>
        </p:nvCxnSpPr>
        <p:spPr bwMode="auto">
          <a:xfrm>
            <a:off x="6643702" y="3429000"/>
            <a:ext cx="164307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Ravni poveznik 40"/>
          <p:cNvCxnSpPr/>
          <p:nvPr/>
        </p:nvCxnSpPr>
        <p:spPr bwMode="auto">
          <a:xfrm>
            <a:off x="6643702" y="4464851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Ravni poveznik 42"/>
          <p:cNvCxnSpPr/>
          <p:nvPr/>
        </p:nvCxnSpPr>
        <p:spPr bwMode="auto">
          <a:xfrm>
            <a:off x="6643702" y="471488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Ravni poveznik 43"/>
          <p:cNvCxnSpPr/>
          <p:nvPr/>
        </p:nvCxnSpPr>
        <p:spPr bwMode="auto">
          <a:xfrm>
            <a:off x="6643702" y="4964917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Ravni poveznik 44"/>
          <p:cNvCxnSpPr/>
          <p:nvPr/>
        </p:nvCxnSpPr>
        <p:spPr bwMode="auto">
          <a:xfrm>
            <a:off x="6643702" y="5214950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Ravni poveznik 46"/>
          <p:cNvCxnSpPr/>
          <p:nvPr/>
        </p:nvCxnSpPr>
        <p:spPr bwMode="auto">
          <a:xfrm>
            <a:off x="6643702" y="4214818"/>
            <a:ext cx="200026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Ravni poveznik 51"/>
          <p:cNvCxnSpPr/>
          <p:nvPr/>
        </p:nvCxnSpPr>
        <p:spPr bwMode="auto">
          <a:xfrm>
            <a:off x="6643702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Ravni poveznik 52"/>
          <p:cNvCxnSpPr/>
          <p:nvPr/>
        </p:nvCxnSpPr>
        <p:spPr bwMode="auto">
          <a:xfrm>
            <a:off x="6643702" y="5786454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85765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8576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povezivanjima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500702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893479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857761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uiExpand="1" build="allAtOnce" animBg="1"/>
      <p:bldP spid="9" grpId="0" build="p"/>
      <p:bldP spid="11" grpId="0" animBg="1"/>
      <p:bldP spid="13" grpId="0" build="allAtOnce" animBg="1"/>
      <p:bldP spid="14" grpId="0" animBg="1"/>
      <p:bldP spid="15" grpId="0" build="allAtOnce" animBg="1"/>
      <p:bldP spid="16" grpId="0" build="p"/>
      <p:bldP spid="17" grpId="0" uiExpand="1" build="p"/>
      <p:bldP spid="12" grpId="0" build="allAtOnce" animBg="1"/>
      <p:bldP spid="19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c/Distribution_of_seats_Croatian_Parliament.png/1024px-Distribution_of_seats_Croatian_Parlia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908" y="142852"/>
            <a:ext cx="8858248" cy="58132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44" y="6143644"/>
            <a:ext cx="268753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7. saziv Sabora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7.saziv_Sabor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4876" y="4643446"/>
            <a:ext cx="1785950" cy="2143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7.saziv_Sabor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57488" y="5143512"/>
            <a:ext cx="1643074" cy="12144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4270640" y="-12032"/>
            <a:ext cx="689642" cy="5991727"/>
          </a:xfrm>
          <a:custGeom>
            <a:avLst/>
            <a:gdLst>
              <a:gd name="connsiteX0" fmla="*/ 265265 w 689642"/>
              <a:gd name="connsiteY0" fmla="*/ 5991727 h 5991727"/>
              <a:gd name="connsiteX1" fmla="*/ 289328 w 689642"/>
              <a:gd name="connsiteY1" fmla="*/ 5835316 h 5991727"/>
              <a:gd name="connsiteX2" fmla="*/ 313392 w 689642"/>
              <a:gd name="connsiteY2" fmla="*/ 5558590 h 5991727"/>
              <a:gd name="connsiteX3" fmla="*/ 325423 w 689642"/>
              <a:gd name="connsiteY3" fmla="*/ 5161548 h 5991727"/>
              <a:gd name="connsiteX4" fmla="*/ 349486 w 689642"/>
              <a:gd name="connsiteY4" fmla="*/ 4944979 h 5991727"/>
              <a:gd name="connsiteX5" fmla="*/ 373549 w 689642"/>
              <a:gd name="connsiteY5" fmla="*/ 4860758 h 5991727"/>
              <a:gd name="connsiteX6" fmla="*/ 385581 w 689642"/>
              <a:gd name="connsiteY6" fmla="*/ 4788569 h 5991727"/>
              <a:gd name="connsiteX7" fmla="*/ 433707 w 689642"/>
              <a:gd name="connsiteY7" fmla="*/ 4668253 h 5991727"/>
              <a:gd name="connsiteX8" fmla="*/ 457771 w 689642"/>
              <a:gd name="connsiteY8" fmla="*/ 4644190 h 5991727"/>
              <a:gd name="connsiteX9" fmla="*/ 493865 w 689642"/>
              <a:gd name="connsiteY9" fmla="*/ 4451685 h 5991727"/>
              <a:gd name="connsiteX10" fmla="*/ 505897 w 689642"/>
              <a:gd name="connsiteY10" fmla="*/ 4343400 h 5991727"/>
              <a:gd name="connsiteX11" fmla="*/ 517928 w 689642"/>
              <a:gd name="connsiteY11" fmla="*/ 4259179 h 5991727"/>
              <a:gd name="connsiteX12" fmla="*/ 529960 w 689642"/>
              <a:gd name="connsiteY12" fmla="*/ 3597443 h 5991727"/>
              <a:gd name="connsiteX13" fmla="*/ 493865 w 689642"/>
              <a:gd name="connsiteY13" fmla="*/ 3465095 h 5991727"/>
              <a:gd name="connsiteX14" fmla="*/ 469802 w 689642"/>
              <a:gd name="connsiteY14" fmla="*/ 3332748 h 5991727"/>
              <a:gd name="connsiteX15" fmla="*/ 445739 w 689642"/>
              <a:gd name="connsiteY15" fmla="*/ 3296653 h 5991727"/>
              <a:gd name="connsiteX16" fmla="*/ 433707 w 689642"/>
              <a:gd name="connsiteY16" fmla="*/ 3260558 h 5991727"/>
              <a:gd name="connsiteX17" fmla="*/ 457771 w 689642"/>
              <a:gd name="connsiteY17" fmla="*/ 3140243 h 5991727"/>
              <a:gd name="connsiteX18" fmla="*/ 469802 w 689642"/>
              <a:gd name="connsiteY18" fmla="*/ 3092116 h 5991727"/>
              <a:gd name="connsiteX19" fmla="*/ 493865 w 689642"/>
              <a:gd name="connsiteY19" fmla="*/ 3056021 h 5991727"/>
              <a:gd name="connsiteX20" fmla="*/ 541992 w 689642"/>
              <a:gd name="connsiteY20" fmla="*/ 3043990 h 5991727"/>
              <a:gd name="connsiteX21" fmla="*/ 602149 w 689642"/>
              <a:gd name="connsiteY21" fmla="*/ 2995864 h 5991727"/>
              <a:gd name="connsiteX22" fmla="*/ 626213 w 689642"/>
              <a:gd name="connsiteY22" fmla="*/ 2971800 h 5991727"/>
              <a:gd name="connsiteX23" fmla="*/ 662307 w 689642"/>
              <a:gd name="connsiteY23" fmla="*/ 2947737 h 5991727"/>
              <a:gd name="connsiteX24" fmla="*/ 662307 w 689642"/>
              <a:gd name="connsiteY24" fmla="*/ 2755232 h 5991727"/>
              <a:gd name="connsiteX25" fmla="*/ 638244 w 689642"/>
              <a:gd name="connsiteY25" fmla="*/ 2671011 h 5991727"/>
              <a:gd name="connsiteX26" fmla="*/ 602149 w 689642"/>
              <a:gd name="connsiteY26" fmla="*/ 2658979 h 5991727"/>
              <a:gd name="connsiteX27" fmla="*/ 529960 w 689642"/>
              <a:gd name="connsiteY27" fmla="*/ 2622885 h 5991727"/>
              <a:gd name="connsiteX28" fmla="*/ 493865 w 689642"/>
              <a:gd name="connsiteY28" fmla="*/ 2550695 h 5991727"/>
              <a:gd name="connsiteX29" fmla="*/ 445739 w 689642"/>
              <a:gd name="connsiteY29" fmla="*/ 2466474 h 5991727"/>
              <a:gd name="connsiteX30" fmla="*/ 457771 w 689642"/>
              <a:gd name="connsiteY30" fmla="*/ 2249906 h 5991727"/>
              <a:gd name="connsiteX31" fmla="*/ 481834 w 689642"/>
              <a:gd name="connsiteY31" fmla="*/ 2213811 h 5991727"/>
              <a:gd name="connsiteX32" fmla="*/ 517928 w 689642"/>
              <a:gd name="connsiteY32" fmla="*/ 2189748 h 5991727"/>
              <a:gd name="connsiteX33" fmla="*/ 578086 w 689642"/>
              <a:gd name="connsiteY33" fmla="*/ 2153653 h 5991727"/>
              <a:gd name="connsiteX34" fmla="*/ 602149 w 689642"/>
              <a:gd name="connsiteY34" fmla="*/ 2117558 h 5991727"/>
              <a:gd name="connsiteX35" fmla="*/ 626213 w 689642"/>
              <a:gd name="connsiteY35" fmla="*/ 2093495 h 5991727"/>
              <a:gd name="connsiteX36" fmla="*/ 638244 w 689642"/>
              <a:gd name="connsiteY36" fmla="*/ 2057400 h 5991727"/>
              <a:gd name="connsiteX37" fmla="*/ 662307 w 689642"/>
              <a:gd name="connsiteY37" fmla="*/ 2021306 h 5991727"/>
              <a:gd name="connsiteX38" fmla="*/ 662307 w 689642"/>
              <a:gd name="connsiteY38" fmla="*/ 1804737 h 5991727"/>
              <a:gd name="connsiteX39" fmla="*/ 638244 w 689642"/>
              <a:gd name="connsiteY39" fmla="*/ 1768643 h 5991727"/>
              <a:gd name="connsiteX40" fmla="*/ 602149 w 689642"/>
              <a:gd name="connsiteY40" fmla="*/ 1756611 h 5991727"/>
              <a:gd name="connsiteX41" fmla="*/ 554023 w 689642"/>
              <a:gd name="connsiteY41" fmla="*/ 1684421 h 5991727"/>
              <a:gd name="connsiteX42" fmla="*/ 505897 w 689642"/>
              <a:gd name="connsiteY42" fmla="*/ 1612232 h 5991727"/>
              <a:gd name="connsiteX43" fmla="*/ 481834 w 689642"/>
              <a:gd name="connsiteY43" fmla="*/ 1564106 h 5991727"/>
              <a:gd name="connsiteX44" fmla="*/ 445739 w 689642"/>
              <a:gd name="connsiteY44" fmla="*/ 1540043 h 5991727"/>
              <a:gd name="connsiteX45" fmla="*/ 421676 w 689642"/>
              <a:gd name="connsiteY45" fmla="*/ 1443790 h 5991727"/>
              <a:gd name="connsiteX46" fmla="*/ 397613 w 689642"/>
              <a:gd name="connsiteY46" fmla="*/ 1311443 h 5991727"/>
              <a:gd name="connsiteX47" fmla="*/ 361518 w 689642"/>
              <a:gd name="connsiteY47" fmla="*/ 1275348 h 5991727"/>
              <a:gd name="connsiteX48" fmla="*/ 337455 w 689642"/>
              <a:gd name="connsiteY48" fmla="*/ 1227221 h 5991727"/>
              <a:gd name="connsiteX49" fmla="*/ 265265 w 689642"/>
              <a:gd name="connsiteY49" fmla="*/ 1179095 h 5991727"/>
              <a:gd name="connsiteX50" fmla="*/ 241202 w 689642"/>
              <a:gd name="connsiteY50" fmla="*/ 1106906 h 5991727"/>
              <a:gd name="connsiteX51" fmla="*/ 217139 w 689642"/>
              <a:gd name="connsiteY51" fmla="*/ 1022685 h 5991727"/>
              <a:gd name="connsiteX52" fmla="*/ 193076 w 689642"/>
              <a:gd name="connsiteY52" fmla="*/ 998621 h 5991727"/>
              <a:gd name="connsiteX53" fmla="*/ 156981 w 689642"/>
              <a:gd name="connsiteY53" fmla="*/ 890337 h 5991727"/>
              <a:gd name="connsiteX54" fmla="*/ 144949 w 689642"/>
              <a:gd name="connsiteY54" fmla="*/ 854243 h 5991727"/>
              <a:gd name="connsiteX55" fmla="*/ 132918 w 689642"/>
              <a:gd name="connsiteY55" fmla="*/ 806116 h 5991727"/>
              <a:gd name="connsiteX56" fmla="*/ 108855 w 689642"/>
              <a:gd name="connsiteY56" fmla="*/ 770021 h 5991727"/>
              <a:gd name="connsiteX57" fmla="*/ 96823 w 689642"/>
              <a:gd name="connsiteY57" fmla="*/ 721895 h 5991727"/>
              <a:gd name="connsiteX58" fmla="*/ 84792 w 689642"/>
              <a:gd name="connsiteY58" fmla="*/ 685800 h 5991727"/>
              <a:gd name="connsiteX59" fmla="*/ 72760 w 689642"/>
              <a:gd name="connsiteY59" fmla="*/ 613611 h 5991727"/>
              <a:gd name="connsiteX60" fmla="*/ 60728 w 689642"/>
              <a:gd name="connsiteY60" fmla="*/ 505327 h 5991727"/>
              <a:gd name="connsiteX61" fmla="*/ 48697 w 689642"/>
              <a:gd name="connsiteY61" fmla="*/ 372979 h 5991727"/>
              <a:gd name="connsiteX62" fmla="*/ 24634 w 689642"/>
              <a:gd name="connsiteY62" fmla="*/ 288758 h 5991727"/>
              <a:gd name="connsiteX63" fmla="*/ 12602 w 689642"/>
              <a:gd name="connsiteY63" fmla="*/ 192506 h 5991727"/>
              <a:gd name="connsiteX64" fmla="*/ 571 w 689642"/>
              <a:gd name="connsiteY64" fmla="*/ 0 h 5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89642" h="5991727">
                <a:moveTo>
                  <a:pt x="265265" y="5991727"/>
                </a:moveTo>
                <a:cubicBezTo>
                  <a:pt x="273286" y="5939590"/>
                  <a:pt x="282505" y="5887623"/>
                  <a:pt x="289328" y="5835316"/>
                </a:cubicBezTo>
                <a:cubicBezTo>
                  <a:pt x="299023" y="5760987"/>
                  <a:pt x="308051" y="5628022"/>
                  <a:pt x="313392" y="5558590"/>
                </a:cubicBezTo>
                <a:cubicBezTo>
                  <a:pt x="317402" y="5426243"/>
                  <a:pt x="319411" y="5293820"/>
                  <a:pt x="325423" y="5161548"/>
                </a:cubicBezTo>
                <a:cubicBezTo>
                  <a:pt x="326910" y="5128843"/>
                  <a:pt x="339585" y="4991183"/>
                  <a:pt x="349486" y="4944979"/>
                </a:cubicBezTo>
                <a:cubicBezTo>
                  <a:pt x="355604" y="4916430"/>
                  <a:pt x="366984" y="4889207"/>
                  <a:pt x="373549" y="4860758"/>
                </a:cubicBezTo>
                <a:cubicBezTo>
                  <a:pt x="379034" y="4836988"/>
                  <a:pt x="379664" y="4812236"/>
                  <a:pt x="385581" y="4788569"/>
                </a:cubicBezTo>
                <a:cubicBezTo>
                  <a:pt x="393407" y="4757264"/>
                  <a:pt x="413792" y="4698125"/>
                  <a:pt x="433707" y="4668253"/>
                </a:cubicBezTo>
                <a:cubicBezTo>
                  <a:pt x="439999" y="4658815"/>
                  <a:pt x="449750" y="4652211"/>
                  <a:pt x="457771" y="4644190"/>
                </a:cubicBezTo>
                <a:cubicBezTo>
                  <a:pt x="467755" y="4594271"/>
                  <a:pt x="486362" y="4507960"/>
                  <a:pt x="493865" y="4451685"/>
                </a:cubicBezTo>
                <a:cubicBezTo>
                  <a:pt x="498665" y="4415686"/>
                  <a:pt x="501392" y="4379437"/>
                  <a:pt x="505897" y="4343400"/>
                </a:cubicBezTo>
                <a:cubicBezTo>
                  <a:pt x="509414" y="4315260"/>
                  <a:pt x="513918" y="4287253"/>
                  <a:pt x="517928" y="4259179"/>
                </a:cubicBezTo>
                <a:cubicBezTo>
                  <a:pt x="534186" y="3982797"/>
                  <a:pt x="556364" y="3852680"/>
                  <a:pt x="529960" y="3597443"/>
                </a:cubicBezTo>
                <a:cubicBezTo>
                  <a:pt x="525889" y="3558087"/>
                  <a:pt x="507509" y="3506027"/>
                  <a:pt x="493865" y="3465095"/>
                </a:cubicBezTo>
                <a:cubicBezTo>
                  <a:pt x="492513" y="3456980"/>
                  <a:pt x="474849" y="3346206"/>
                  <a:pt x="469802" y="3332748"/>
                </a:cubicBezTo>
                <a:cubicBezTo>
                  <a:pt x="464725" y="3319208"/>
                  <a:pt x="452206" y="3309587"/>
                  <a:pt x="445739" y="3296653"/>
                </a:cubicBezTo>
                <a:cubicBezTo>
                  <a:pt x="440067" y="3285309"/>
                  <a:pt x="437718" y="3272590"/>
                  <a:pt x="433707" y="3260558"/>
                </a:cubicBezTo>
                <a:cubicBezTo>
                  <a:pt x="441728" y="3220453"/>
                  <a:pt x="449201" y="3180234"/>
                  <a:pt x="457771" y="3140243"/>
                </a:cubicBezTo>
                <a:cubicBezTo>
                  <a:pt x="461236" y="3124074"/>
                  <a:pt x="463288" y="3107315"/>
                  <a:pt x="469802" y="3092116"/>
                </a:cubicBezTo>
                <a:cubicBezTo>
                  <a:pt x="475498" y="3078825"/>
                  <a:pt x="481833" y="3064042"/>
                  <a:pt x="493865" y="3056021"/>
                </a:cubicBezTo>
                <a:cubicBezTo>
                  <a:pt x="507624" y="3046849"/>
                  <a:pt x="525950" y="3048000"/>
                  <a:pt x="541992" y="3043990"/>
                </a:cubicBezTo>
                <a:cubicBezTo>
                  <a:pt x="589919" y="2972099"/>
                  <a:pt x="537577" y="3034607"/>
                  <a:pt x="602149" y="2995864"/>
                </a:cubicBezTo>
                <a:cubicBezTo>
                  <a:pt x="611876" y="2990028"/>
                  <a:pt x="617355" y="2978887"/>
                  <a:pt x="626213" y="2971800"/>
                </a:cubicBezTo>
                <a:cubicBezTo>
                  <a:pt x="637504" y="2962767"/>
                  <a:pt x="650276" y="2955758"/>
                  <a:pt x="662307" y="2947737"/>
                </a:cubicBezTo>
                <a:cubicBezTo>
                  <a:pt x="689642" y="2865738"/>
                  <a:pt x="680400" y="2909024"/>
                  <a:pt x="662307" y="2755232"/>
                </a:cubicBezTo>
                <a:cubicBezTo>
                  <a:pt x="662265" y="2754876"/>
                  <a:pt x="643951" y="2676718"/>
                  <a:pt x="638244" y="2671011"/>
                </a:cubicBezTo>
                <a:cubicBezTo>
                  <a:pt x="629276" y="2662043"/>
                  <a:pt x="613493" y="2664651"/>
                  <a:pt x="602149" y="2658979"/>
                </a:cubicBezTo>
                <a:cubicBezTo>
                  <a:pt x="508863" y="2612335"/>
                  <a:pt x="620680" y="2653123"/>
                  <a:pt x="529960" y="2622885"/>
                </a:cubicBezTo>
                <a:cubicBezTo>
                  <a:pt x="507900" y="2556707"/>
                  <a:pt x="531183" y="2616001"/>
                  <a:pt x="493865" y="2550695"/>
                </a:cubicBezTo>
                <a:cubicBezTo>
                  <a:pt x="432805" y="2443840"/>
                  <a:pt x="504365" y="2554414"/>
                  <a:pt x="445739" y="2466474"/>
                </a:cubicBezTo>
                <a:cubicBezTo>
                  <a:pt x="422516" y="2373587"/>
                  <a:pt x="422568" y="2399517"/>
                  <a:pt x="457771" y="2249906"/>
                </a:cubicBezTo>
                <a:cubicBezTo>
                  <a:pt x="461083" y="2235830"/>
                  <a:pt x="471609" y="2224036"/>
                  <a:pt x="481834" y="2213811"/>
                </a:cubicBezTo>
                <a:cubicBezTo>
                  <a:pt x="492059" y="2203586"/>
                  <a:pt x="506637" y="2198781"/>
                  <a:pt x="517928" y="2189748"/>
                </a:cubicBezTo>
                <a:cubicBezTo>
                  <a:pt x="565115" y="2151999"/>
                  <a:pt x="515405" y="2174548"/>
                  <a:pt x="578086" y="2153653"/>
                </a:cubicBezTo>
                <a:cubicBezTo>
                  <a:pt x="586107" y="2141621"/>
                  <a:pt x="593116" y="2128849"/>
                  <a:pt x="602149" y="2117558"/>
                </a:cubicBezTo>
                <a:cubicBezTo>
                  <a:pt x="609235" y="2108700"/>
                  <a:pt x="620377" y="2103222"/>
                  <a:pt x="626213" y="2093495"/>
                </a:cubicBezTo>
                <a:cubicBezTo>
                  <a:pt x="632738" y="2082620"/>
                  <a:pt x="632572" y="2068744"/>
                  <a:pt x="638244" y="2057400"/>
                </a:cubicBezTo>
                <a:cubicBezTo>
                  <a:pt x="644711" y="2044467"/>
                  <a:pt x="654286" y="2033337"/>
                  <a:pt x="662307" y="2021306"/>
                </a:cubicBezTo>
                <a:cubicBezTo>
                  <a:pt x="680648" y="1929602"/>
                  <a:pt x="685998" y="1931087"/>
                  <a:pt x="662307" y="1804737"/>
                </a:cubicBezTo>
                <a:cubicBezTo>
                  <a:pt x="659642" y="1790525"/>
                  <a:pt x="649535" y="1777676"/>
                  <a:pt x="638244" y="1768643"/>
                </a:cubicBezTo>
                <a:cubicBezTo>
                  <a:pt x="628341" y="1760720"/>
                  <a:pt x="614181" y="1760622"/>
                  <a:pt x="602149" y="1756611"/>
                </a:cubicBezTo>
                <a:cubicBezTo>
                  <a:pt x="579140" y="1687581"/>
                  <a:pt x="606596" y="1752014"/>
                  <a:pt x="554023" y="1684421"/>
                </a:cubicBezTo>
                <a:cubicBezTo>
                  <a:pt x="536268" y="1661593"/>
                  <a:pt x="518830" y="1638099"/>
                  <a:pt x="505897" y="1612232"/>
                </a:cubicBezTo>
                <a:cubicBezTo>
                  <a:pt x="497876" y="1596190"/>
                  <a:pt x="493316" y="1577884"/>
                  <a:pt x="481834" y="1564106"/>
                </a:cubicBezTo>
                <a:cubicBezTo>
                  <a:pt x="472577" y="1552997"/>
                  <a:pt x="457771" y="1548064"/>
                  <a:pt x="445739" y="1540043"/>
                </a:cubicBezTo>
                <a:cubicBezTo>
                  <a:pt x="430241" y="1493549"/>
                  <a:pt x="431356" y="1501870"/>
                  <a:pt x="421676" y="1443790"/>
                </a:cubicBezTo>
                <a:cubicBezTo>
                  <a:pt x="421094" y="1440299"/>
                  <a:pt x="408482" y="1330463"/>
                  <a:pt x="397613" y="1311443"/>
                </a:cubicBezTo>
                <a:cubicBezTo>
                  <a:pt x="389171" y="1296670"/>
                  <a:pt x="373550" y="1287380"/>
                  <a:pt x="361518" y="1275348"/>
                </a:cubicBezTo>
                <a:cubicBezTo>
                  <a:pt x="353497" y="1259306"/>
                  <a:pt x="350138" y="1239904"/>
                  <a:pt x="337455" y="1227221"/>
                </a:cubicBezTo>
                <a:cubicBezTo>
                  <a:pt x="317005" y="1206771"/>
                  <a:pt x="265265" y="1179095"/>
                  <a:pt x="265265" y="1179095"/>
                </a:cubicBezTo>
                <a:cubicBezTo>
                  <a:pt x="257244" y="1155032"/>
                  <a:pt x="247353" y="1131513"/>
                  <a:pt x="241202" y="1106906"/>
                </a:cubicBezTo>
                <a:cubicBezTo>
                  <a:pt x="238953" y="1097911"/>
                  <a:pt x="224539" y="1035018"/>
                  <a:pt x="217139" y="1022685"/>
                </a:cubicBezTo>
                <a:cubicBezTo>
                  <a:pt x="211303" y="1012958"/>
                  <a:pt x="201097" y="1006642"/>
                  <a:pt x="193076" y="998621"/>
                </a:cubicBezTo>
                <a:lnTo>
                  <a:pt x="156981" y="890337"/>
                </a:lnTo>
                <a:cubicBezTo>
                  <a:pt x="152970" y="878306"/>
                  <a:pt x="148025" y="866547"/>
                  <a:pt x="144949" y="854243"/>
                </a:cubicBezTo>
                <a:cubicBezTo>
                  <a:pt x="140939" y="838201"/>
                  <a:pt x="139432" y="821315"/>
                  <a:pt x="132918" y="806116"/>
                </a:cubicBezTo>
                <a:cubicBezTo>
                  <a:pt x="127222" y="792825"/>
                  <a:pt x="116876" y="782053"/>
                  <a:pt x="108855" y="770021"/>
                </a:cubicBezTo>
                <a:cubicBezTo>
                  <a:pt x="104844" y="753979"/>
                  <a:pt x="101366" y="737795"/>
                  <a:pt x="96823" y="721895"/>
                </a:cubicBezTo>
                <a:cubicBezTo>
                  <a:pt x="93339" y="709701"/>
                  <a:pt x="87543" y="698180"/>
                  <a:pt x="84792" y="685800"/>
                </a:cubicBezTo>
                <a:cubicBezTo>
                  <a:pt x="79500" y="661986"/>
                  <a:pt x="75984" y="637792"/>
                  <a:pt x="72760" y="613611"/>
                </a:cubicBezTo>
                <a:cubicBezTo>
                  <a:pt x="67960" y="577613"/>
                  <a:pt x="64342" y="541464"/>
                  <a:pt x="60728" y="505327"/>
                </a:cubicBezTo>
                <a:cubicBezTo>
                  <a:pt x="56320" y="461249"/>
                  <a:pt x="55979" y="416674"/>
                  <a:pt x="48697" y="372979"/>
                </a:cubicBezTo>
                <a:cubicBezTo>
                  <a:pt x="43897" y="344179"/>
                  <a:pt x="32655" y="316832"/>
                  <a:pt x="24634" y="288758"/>
                </a:cubicBezTo>
                <a:cubicBezTo>
                  <a:pt x="20623" y="256674"/>
                  <a:pt x="15529" y="224707"/>
                  <a:pt x="12602" y="192506"/>
                </a:cubicBezTo>
                <a:cubicBezTo>
                  <a:pt x="0" y="53878"/>
                  <a:pt x="571" y="74966"/>
                  <a:pt x="571" y="0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143644"/>
            <a:ext cx="53739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9. saziv Sabora (151 zastupnik)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http://sibenskiportal.rtl.hr/wp-content/uploads/2016/09/sabor-tport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" r="3387" b="9019"/>
          <a:stretch/>
        </p:blipFill>
        <p:spPr bwMode="auto">
          <a:xfrm>
            <a:off x="51056" y="742772"/>
            <a:ext cx="9057701" cy="50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857232"/>
            <a:ext cx="8858280" cy="2643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temeljne odrednice programa stranaka u 19. st:</a:t>
            </a:r>
          </a:p>
          <a:p>
            <a:pPr marL="1030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nacionalni identitet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politička i gospodarska neovisnost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održavanje u trenutnim savezima </a:t>
            </a:r>
            <a:br>
              <a:rPr lang="hr-HR" sz="2800" dirty="0" smtClean="0"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Austro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-Ugarska, Personalna unija s Ugarskom, jugoslavenska zajednica naroda)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1285852" y="3643314"/>
            <a:ext cx="4048443" cy="288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3643314"/>
            <a:ext cx="2256867" cy="2892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203575"/>
            <a:ext cx="8877327" cy="446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214290"/>
            <a:ext cx="23812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6" y="142852"/>
            <a:ext cx="2762256" cy="338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0430" y="4572008"/>
            <a:ext cx="5491115" cy="20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358214" y="4643446"/>
            <a:ext cx="357190" cy="19288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0826" y="5143512"/>
            <a:ext cx="396000" cy="14287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0496" y="5786454"/>
            <a:ext cx="428628" cy="7858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1968" y="4653136"/>
            <a:ext cx="1938184" cy="58321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2017. – 166 </a:t>
            </a:r>
          </a:p>
          <a:p>
            <a:pPr algn="ctr"/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(18 parlamentarnih)</a:t>
            </a:r>
            <a:endParaRPr lang="hr-H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13" grpId="0" animBg="1"/>
      <p:bldP spid="16" grpId="0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942" y="836712"/>
            <a:ext cx="8858280" cy="55721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ts val="36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obuhvaćaju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političke interesne organizacije građana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utemeljene radi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oblikovanja pojedinačnih interesa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u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borbi za vlast i organizaciju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državnog života nakon osvajanja vlasti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organizacije građana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(relativno trajne)</a:t>
            </a: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utemeljena radi oblikovanje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interesa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borba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za vlast 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vlasti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</p:txBody>
      </p:sp>
      <p:sp>
        <p:nvSpPr>
          <p:cNvPr id="5" name="Pravokutnik 4"/>
          <p:cNvSpPr/>
          <p:nvPr/>
        </p:nvSpPr>
        <p:spPr bwMode="auto">
          <a:xfrm>
            <a:off x="107504" y="4525854"/>
            <a:ext cx="8640960" cy="11880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prema idejama, orijentaciji i sustavu vrijednosti, u RH utemeljene su: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narodne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kršćansko-demokratske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seljačke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tradicionalne i nacionalne orijentacije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regionalne i regionalističke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nacionalnih manjina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ostale političke stranke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 </a:t>
            </a:r>
            <a:r>
              <a:rPr lang="hr-HR" sz="3200" b="0" i="1" dirty="0" smtClean="0"/>
              <a:t>(Ustav RH, </a:t>
            </a:r>
            <a:r>
              <a:rPr lang="hr-HR" sz="3200" b="0" i="1" dirty="0" err="1" smtClean="0"/>
              <a:t>čl</a:t>
            </a:r>
            <a:r>
              <a:rPr lang="hr-HR" sz="3200" b="0" i="1" dirty="0" smtClean="0"/>
              <a:t>. 6.)</a:t>
            </a:r>
            <a:endParaRPr lang="hr-HR" b="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857232"/>
            <a:ext cx="871543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Osnivanje političkih stranaka je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Unutarnje ustrojstvo političkih stranaka mora biti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sukladno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temeljnim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demokratskim načelima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600" i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Stranke moraju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polagati račun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 porijeklu svojih sredstava i imovine.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Protuustavne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su političke stranke koje svojim programom ili nasilnim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djelovanjem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smjeraju podrivanju slobodnog demokratskog poretka ili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ugrožavaju opstojnost Republike Hrvatske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protuustavnosti odlučuje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 sud republike Hrvatske.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Zakonom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se uređuje položaj i funkcioniranje političkih stranaka.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algn="r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POLITIČKE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ZADAĆE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CILJ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KOALICIJA STRANAKA</a:t>
            </a:r>
          </a:p>
          <a:p>
            <a:pPr marL="553112" lvl="2" indent="-288000">
              <a:spcBef>
                <a:spcPts val="18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30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1200"/>
              </a:spcBef>
            </a:pPr>
            <a:r>
              <a:rPr lang="hr-HR" sz="1800" b="1" dirty="0" smtClean="0"/>
              <a:t>VRSTE KOALICIJA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UNIJA STRANAKA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88180" y="785794"/>
            <a:ext cx="567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subjekti koji posreduju između vlasti i građana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1357298"/>
            <a:ext cx="5006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reprezentacije, integracije i konkurencije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1967203"/>
            <a:ext cx="6143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prenijeti volju birača u parlament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928934"/>
            <a:ext cx="8072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savez političkih stranaka koje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 zbog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ostvarenje nekog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zajedničkog cilja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stranka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gubi samostalnost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4178392"/>
            <a:ext cx="3429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5357826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spajanje stranka kojim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prihvaća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jedinstven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uspješnost na izborima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stranke 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djelimo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na: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se (po ideologiji) dijele na: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000628" y="642918"/>
            <a:ext cx="29289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neparlamentarne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parlamentarne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vladajuće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oporba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644" y="2500306"/>
            <a:ext cx="6286512" cy="2112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tradicija, obitelj, nacija, dužnost prema državi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ograničenje samovolje države, sloboda pojedinca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ljudsko dostojanstvo, solidarnost i opće dobro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sloboda, jednakost, solidarnost i socijalna država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7256" y="4964917"/>
            <a:ext cx="178595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857256" y="6036487"/>
            <a:ext cx="178595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857256" y="5500702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14314" y="2643182"/>
            <a:ext cx="2428892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14314" y="3167061"/>
            <a:ext cx="2428892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214314" y="3690940"/>
            <a:ext cx="2428892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14314" y="4214818"/>
            <a:ext cx="2428892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644" y="4857760"/>
            <a:ext cx="6286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zagovaraju (nasilne) političke promjene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konzervativizam i nepromjenjivost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/>
              <a:t>opcija izbjegavanja krajnosti, nasilja i nestabilnosti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7" grpId="0" uiExpand="1" build="p"/>
      <p:bldP spid="8" grpId="0" build="allAtOnce" animBg="1"/>
      <p:bldP spid="9" grpId="0" build="allAtOnce" animBg="1"/>
      <p:bldP spid="12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  <p:bldP spid="1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/>
        </p:nvSpPr>
        <p:spPr bwMode="auto">
          <a:xfrm>
            <a:off x="7704594" y="1226256"/>
            <a:ext cx="1368000" cy="30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00066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u Hrvatskoj (19. st):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4" name="Rectangle 7"/>
          <p:cNvSpPr/>
          <p:nvPr/>
        </p:nvSpPr>
        <p:spPr bwMode="auto">
          <a:xfrm>
            <a:off x="71406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643174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214942" y="1226256"/>
            <a:ext cx="2412000" cy="3060000"/>
          </a:xfrm>
          <a:prstGeom prst="rect">
            <a:avLst/>
          </a:prstGeom>
          <a:gradFill flip="none" rotWithShape="1">
            <a:gsLst>
              <a:gs pos="0">
                <a:srgbClr val="4F7921">
                  <a:shade val="30000"/>
                  <a:satMod val="115000"/>
                </a:srgbClr>
              </a:gs>
              <a:gs pos="50000">
                <a:srgbClr val="4F7921">
                  <a:shade val="67500"/>
                  <a:satMod val="115000"/>
                </a:srgbClr>
              </a:gs>
              <a:gs pos="100000">
                <a:srgbClr val="4F792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111" y="1916489"/>
            <a:ext cx="2326920" cy="2238725"/>
            <a:chOff x="5895766" y="2000240"/>
            <a:chExt cx="2326920" cy="2238725"/>
          </a:xfrm>
        </p:grpSpPr>
        <p:grpSp>
          <p:nvGrpSpPr>
            <p:cNvPr id="19" name="Group 13"/>
            <p:cNvGrpSpPr/>
            <p:nvPr/>
          </p:nvGrpSpPr>
          <p:grpSpPr>
            <a:xfrm>
              <a:off x="5895766" y="2000240"/>
              <a:ext cx="1144800" cy="2238725"/>
              <a:chOff x="180726" y="4119233"/>
              <a:chExt cx="1144800" cy="2238725"/>
            </a:xfrm>
          </p:grpSpPr>
          <p:pic>
            <p:nvPicPr>
              <p:cNvPr id="20" name="Slika 8" descr="strossmayer2.jpg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>
                <a:off x="181622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80726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J. J. Strossmayer </a:t>
                </a:r>
              </a:p>
            </p:txBody>
          </p:sp>
        </p:grpSp>
        <p:grpSp>
          <p:nvGrpSpPr>
            <p:cNvPr id="22" name="Group 16"/>
            <p:cNvGrpSpPr/>
            <p:nvPr/>
          </p:nvGrpSpPr>
          <p:grpSpPr>
            <a:xfrm>
              <a:off x="7149886" y="2000240"/>
              <a:ext cx="1072800" cy="2238725"/>
              <a:chOff x="1452970" y="4119233"/>
              <a:chExt cx="1072800" cy="2238725"/>
            </a:xfrm>
          </p:grpSpPr>
          <p:pic>
            <p:nvPicPr>
              <p:cNvPr id="23" name="Slika 4" descr="361px-Fr.racki.JPG"/>
              <p:cNvPicPr>
                <a:picLocks noChangeAspect="1"/>
              </p:cNvPicPr>
              <p:nvPr/>
            </p:nvPicPr>
            <p:blipFill>
              <a:blip r:embed="rId3"/>
              <a:srcRect l="17100" r="14718" b="22500"/>
              <a:stretch>
                <a:fillRect/>
              </a:stretch>
            </p:blipFill>
            <p:spPr>
              <a:xfrm>
                <a:off x="1453585" y="4119233"/>
                <a:ext cx="1071570" cy="202441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1452970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Franjo Rački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714612" y="1916489"/>
            <a:ext cx="2359588" cy="2238725"/>
            <a:chOff x="2844507" y="2000240"/>
            <a:chExt cx="2359588" cy="2238725"/>
          </a:xfrm>
        </p:grpSpPr>
        <p:grpSp>
          <p:nvGrpSpPr>
            <p:cNvPr id="26" name="Group 18"/>
            <p:cNvGrpSpPr/>
            <p:nvPr/>
          </p:nvGrpSpPr>
          <p:grpSpPr>
            <a:xfrm>
              <a:off x="2844507" y="2000240"/>
              <a:ext cx="1144800" cy="2238725"/>
              <a:chOff x="3129601" y="4119233"/>
              <a:chExt cx="1144800" cy="2238725"/>
            </a:xfrm>
          </p:grpSpPr>
          <p:pic>
            <p:nvPicPr>
              <p:cNvPr id="27" name="Slika 5" descr="Ante_Starčević_crop.jpg"/>
              <p:cNvPicPr>
                <a:picLocks noChangeAspect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>
              <a:xfrm>
                <a:off x="3130497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129601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 Starčević</a:t>
                </a:r>
              </a:p>
            </p:txBody>
          </p:sp>
        </p:grpSp>
        <p:grpSp>
          <p:nvGrpSpPr>
            <p:cNvPr id="29" name="Group 22"/>
            <p:cNvGrpSpPr/>
            <p:nvPr/>
          </p:nvGrpSpPr>
          <p:grpSpPr>
            <a:xfrm>
              <a:off x="4058953" y="2000240"/>
              <a:ext cx="1145142" cy="2238725"/>
              <a:chOff x="4333150" y="4119233"/>
              <a:chExt cx="1145142" cy="2238725"/>
            </a:xfrm>
          </p:grpSpPr>
          <p:pic>
            <p:nvPicPr>
              <p:cNvPr id="30" name="Slika 6" descr="Eugen_Kvaternik's_portrait.jpg"/>
              <p:cNvPicPr>
                <a:picLocks noChangeAspect="1"/>
              </p:cNvPicPr>
              <p:nvPr/>
            </p:nvPicPr>
            <p:blipFill>
              <a:blip r:embed="rId5"/>
              <a:srcRect l="5991" r="22959" b="5970"/>
              <a:stretch>
                <a:fillRect/>
              </a:stretch>
            </p:blipFill>
            <p:spPr>
              <a:xfrm>
                <a:off x="4333150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333492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Eugen Kvaternik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276423" y="1916489"/>
            <a:ext cx="2289038" cy="2238725"/>
            <a:chOff x="5927530" y="2118969"/>
            <a:chExt cx="2289038" cy="2238725"/>
          </a:xfrm>
        </p:grpSpPr>
        <p:grpSp>
          <p:nvGrpSpPr>
            <p:cNvPr id="33" name="Group 24"/>
            <p:cNvGrpSpPr/>
            <p:nvPr/>
          </p:nvGrpSpPr>
          <p:grpSpPr>
            <a:xfrm>
              <a:off x="7143768" y="2118969"/>
              <a:ext cx="1072800" cy="2238725"/>
              <a:chOff x="5700809" y="4119233"/>
              <a:chExt cx="1072800" cy="2238725"/>
            </a:xfrm>
          </p:grpSpPr>
          <p:pic>
            <p:nvPicPr>
              <p:cNvPr id="34" name="Slika 7" descr="Stjepan_Radić_(2).jpg"/>
              <p:cNvPicPr>
                <a:picLocks noChangeAspect="1"/>
              </p:cNvPicPr>
              <p:nvPr/>
            </p:nvPicPr>
            <p:blipFill>
              <a:blip r:embed="rId6"/>
              <a:srcRect l="18140" r="13942" b="1492"/>
              <a:stretch>
                <a:fillRect/>
              </a:stretch>
            </p:blipFill>
            <p:spPr>
              <a:xfrm>
                <a:off x="5701424" y="4119233"/>
                <a:ext cx="1071570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700809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Stjepan Radić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927530" y="2118969"/>
              <a:ext cx="1144800" cy="2238725"/>
              <a:chOff x="5856092" y="4143380"/>
              <a:chExt cx="1144800" cy="2238725"/>
            </a:xfrm>
          </p:grpSpPr>
          <p:pic>
            <p:nvPicPr>
              <p:cNvPr id="3074" name="Picture 2" descr="http://t1.gstatic.com/images?q=tbn:ANd9GcTBuKf_njYTg8nYRSHvYUjZGJoXhJSfF9Kj2e3obXCi2FPDrTatZQ"/>
              <p:cNvPicPr>
                <a:picLocks noChangeAspect="1" noChangeArrowheads="1"/>
              </p:cNvPicPr>
              <p:nvPr/>
            </p:nvPicPr>
            <p:blipFill>
              <a:blip r:embed="rId7"/>
              <a:srcRect l="13284" t="2142" r="13253" b="1494"/>
              <a:stretch>
                <a:fillRect/>
              </a:stretch>
            </p:blipFill>
            <p:spPr bwMode="auto">
              <a:xfrm>
                <a:off x="5856988" y="4143380"/>
                <a:ext cx="1143008" cy="2001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856092" y="6167791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Antun Radić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7816194" y="1916489"/>
            <a:ext cx="1144800" cy="2238725"/>
            <a:chOff x="7664105" y="4119233"/>
            <a:chExt cx="1144800" cy="2238725"/>
          </a:xfrm>
        </p:grpSpPr>
        <p:pic>
          <p:nvPicPr>
            <p:cNvPr id="42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665001" y="4119233"/>
              <a:ext cx="1143008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664105" y="6143644"/>
              <a:ext cx="1144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42908" y="4537700"/>
            <a:ext cx="8858248" cy="167738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2" grpId="0" build="p"/>
      <p:bldP spid="14" grpId="0" uiExpand="1" build="allAtOnce" animBg="1"/>
      <p:bldP spid="15" grpId="0" uiExpand="1" build="allAtOnce" animBg="1"/>
      <p:bldP spid="16" grpId="0" uiExpand="1" build="allAtOnce" animBg="1"/>
      <p:bldP spid="4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POLITIČKE STRANKE </a:t>
            </a:r>
            <a:r>
              <a:rPr lang="hr-HR" sz="2400" dirty="0" smtClean="0">
                <a:solidFill>
                  <a:srgbClr val="FFFFFF"/>
                </a:solidFill>
              </a:rPr>
              <a:t>su subjekti koji </a:t>
            </a:r>
            <a:r>
              <a:rPr lang="hr-HR" sz="2400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/>
              <a:t>cilj 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>
                <a:solidFill>
                  <a:srgbClr val="FFC000"/>
                </a:solidFill>
              </a:rPr>
              <a:t>program</a:t>
            </a:r>
            <a:r>
              <a:rPr lang="hr-HR" sz="2400" dirty="0"/>
              <a:t> </a:t>
            </a:r>
            <a:r>
              <a:rPr lang="hr-HR" sz="2400" dirty="0" smtClean="0"/>
              <a:t>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program stranke </a:t>
            </a:r>
            <a:r>
              <a:rPr lang="hr-HR" sz="2400" dirty="0" smtClean="0"/>
              <a:t>–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norme, </a:t>
            </a:r>
            <a:r>
              <a:rPr lang="hr-HR" sz="2400" dirty="0"/>
              <a:t>vrijednosti, načela i ciljevi za koje se stranka zalaže i što bi pokušala učiniti ako dođe na </a:t>
            </a:r>
            <a:r>
              <a:rPr lang="hr-HR" sz="2400" dirty="0" smtClean="0"/>
              <a:t>vlast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</a:rPr>
              <a:t>statut stranke </a:t>
            </a:r>
            <a:r>
              <a:rPr lang="hr-HR" sz="2400" dirty="0" smtClean="0"/>
              <a:t>– regulira funkcioniranje </a:t>
            </a:r>
            <a:r>
              <a:rPr lang="hr-HR" sz="2400" dirty="0"/>
              <a:t>unutar stranke (ustrojstvo stranke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594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KOALICIJA</a:t>
            </a:r>
            <a:r>
              <a:rPr lang="hr-HR" sz="2400" dirty="0" smtClean="0"/>
              <a:t>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savez političkih stranaka </a:t>
            </a:r>
            <a:r>
              <a:rPr lang="hr-HR" sz="2400" dirty="0" smtClean="0"/>
              <a:t>koje se </a:t>
            </a:r>
            <a:r>
              <a:rPr lang="hr-HR" sz="2400" u="sng" dirty="0" smtClean="0"/>
              <a:t>udružuju na određeno vrijeme zbog ostvarenje nekog zajedničkog cilja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spajanjem u koaliciju stranka </a:t>
            </a:r>
            <a:r>
              <a:rPr lang="hr-HR" b="1" dirty="0" smtClean="0">
                <a:solidFill>
                  <a:srgbClr val="FFC000"/>
                </a:solidFill>
              </a:rPr>
              <a:t>ne gubi svoju samostalnost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UNIJA STRANAKA </a:t>
            </a:r>
            <a:r>
              <a:rPr lang="hr-HR" sz="2400" dirty="0" smtClean="0"/>
              <a:t>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spajanje stranka </a:t>
            </a:r>
            <a:r>
              <a:rPr lang="hr-HR" sz="2400" dirty="0" smtClean="0"/>
              <a:t>kojim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gubi samostalnost</a:t>
            </a:r>
            <a:r>
              <a:rPr lang="hr-HR" sz="2400" dirty="0" smtClean="0"/>
              <a:t> i prihvaća jedinstven zajednički program 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8177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57232"/>
            <a:ext cx="9144000" cy="530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koji su prethodili uvođenju parlamentarne demokracije 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RH u 20. st.: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Rumunjskoj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danas u RH ima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166 stranaka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 čega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 parlamentarnih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POLITIČKE STRANKE		   	   </a:t>
            </a:r>
            <a:r>
              <a:rPr lang="hr-HR" sz="2400" b="0" i="1" dirty="0"/>
              <a:t>(plan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32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3690" y="704571"/>
            <a:ext cx="8892480" cy="4143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reprezentacije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predstavljanje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volje i interesa određene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skupine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konkurencije</a:t>
            </a: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nadmetanje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 drugim strankama u borbi za osvajanje vlasti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integracije</a:t>
            </a:r>
            <a:endParaRPr lang="hr-HR" sz="32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svoje redove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integriraju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različite slojeve društva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(politička  socijalizacija)</a:t>
            </a:r>
            <a:endParaRPr lang="hr-HR" sz="28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cilj političke stranke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prenijeti volju birača u parlament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svaka stranka mora imati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statut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107504" y="4202090"/>
            <a:ext cx="8501122" cy="57150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ZADAĆE POLITIČKIH STRANAKA</a:t>
            </a:r>
            <a:endParaRPr lang="hr-H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64784" y="5502032"/>
            <a:ext cx="3071834" cy="1071570"/>
          </a:xfrm>
          <a:prstGeom prst="wedgeRoundRectCallout">
            <a:avLst>
              <a:gd name="adj1" fmla="val -40721"/>
              <a:gd name="adj2" fmla="val -797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regulira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funkcioniranje unutar stranke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(ustrojstvo stranke)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04216" y="5502032"/>
            <a:ext cx="3786214" cy="1071570"/>
          </a:xfrm>
          <a:prstGeom prst="wedgeRoundRectCallout">
            <a:avLst>
              <a:gd name="adj1" fmla="val 40140"/>
              <a:gd name="adj2" fmla="val -770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načela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ciljevi za koje se stranka zalaže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što bi pokušala učiniti ako dođe na vlast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  <p:bldP spid="6" grpId="0" uiExpand="1" build="allAtOnce" animBg="1"/>
      <p:bldP spid="7" grpId="0" uiExpand="1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166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911067" y="303588"/>
            <a:ext cx="642942" cy="289323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68586" y="339306"/>
            <a:ext cx="642942" cy="282180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57686" y="1750207"/>
            <a:ext cx="64294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" name="Pravokutnik 15"/>
          <p:cNvSpPr/>
          <p:nvPr/>
        </p:nvSpPr>
        <p:spPr bwMode="auto">
          <a:xfrm>
            <a:off x="57147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dirty="0" smtClean="0">
                <a:latin typeface="Calibri" pitchFamily="34" charset="0"/>
                <a:cs typeface="Calibri" pitchFamily="34" charset="0"/>
              </a:rPr>
              <a:t>političke organizacije građana</a:t>
            </a:r>
          </a:p>
        </p:txBody>
      </p:sp>
      <p:sp>
        <p:nvSpPr>
          <p:cNvPr id="17" name="Pravokutnik 16"/>
          <p:cNvSpPr/>
          <p:nvPr/>
        </p:nvSpPr>
        <p:spPr bwMode="auto">
          <a:xfrm>
            <a:off x="3464711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utemeljene radi oblikovanja pojedinačnih interesa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8651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smtClean="0">
                <a:latin typeface="Calibri" pitchFamily="34" charset="0"/>
                <a:cs typeface="Calibri" pitchFamily="34" charset="0"/>
              </a:rPr>
              <a:t>sudjeluju u borbi za vlast ili održavanju na vlasti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571736" y="785794"/>
            <a:ext cx="4214842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POLITIČKE STRANKE</a:t>
            </a:r>
            <a:endParaRPr kumimoji="0" lang="hr-HR" sz="2800" b="1" i="0" u="none" strike="noStrike" cap="none" normalizeH="0" baseline="0" dirty="0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785786" y="4929198"/>
            <a:ext cx="7715304" cy="1214446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 algn="ctr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57356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715140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4357686" y="4250140"/>
            <a:ext cx="714380" cy="15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2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uiExpand="1" build="allAtOnce" animBg="1"/>
      <p:bldP spid="5" grpId="0" build="allAtOnce" animBg="1"/>
      <p:bldP spid="6" grpId="0" build="allAtOnce" animBg="1"/>
      <p:bldP spid="7" grpId="0" uiExpand="1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785794"/>
            <a:ext cx="2857519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19"/>
          <p:cNvSpPr/>
          <p:nvPr/>
        </p:nvSpPr>
        <p:spPr bwMode="auto">
          <a:xfrm>
            <a:off x="3143240" y="785794"/>
            <a:ext cx="2857519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6143636" y="785794"/>
            <a:ext cx="2857519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357166"/>
            <a:ext cx="2571769" cy="7143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286115" y="357166"/>
            <a:ext cx="2571769" cy="71438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6286511" y="357166"/>
            <a:ext cx="2571769" cy="714380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1214422"/>
            <a:ext cx="2786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sustav vrijednosti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koji čuva poredak od naglih promjena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opravdava trenutno stanje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teži harmoniji i miru u društvu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zajednica iznad pojedinca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143240" y="1214422"/>
            <a:ext cx="292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zalažu se za što manje ograničavanje sloboda pojedinca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privatno vlasništvo i slobodu tržišta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suverenitet naroda i dioba vlasti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pojedinac iznad zajednice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143636" y="1214422"/>
            <a:ext cx="2857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temelje se na socijalnom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nauku Katoličke Crkve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osnovne vrijednosti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čovjek i njegovo dostojanstvo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sloboda je ograničena zaštitom javnog morala utemeljenog na kršćanskom nauku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uiExpand="1" build="allAtOnce" animBg="1"/>
      <p:bldP spid="8" grpId="0" build="allAtOnce" animBg="1"/>
      <p:bldP spid="9" grpId="0" build="allAtOnce" animBg="1"/>
      <p:bldP spid="10" grpId="0" uiExpand="1" build="p"/>
      <p:bldP spid="13" grpId="0" uiExpand="1" build="p"/>
      <p:bldP spid="1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7223</TotalTime>
  <Words>1437</Words>
  <Application>Microsoft Office PowerPoint</Application>
  <PresentationFormat>On-screen Show (4:3)</PresentationFormat>
  <Paragraphs>294</Paragraphs>
  <Slides>27</Slides>
  <Notes>20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moja_tema</vt:lpstr>
      <vt:lpstr>PowerPoint Presentation</vt:lpstr>
      <vt:lpstr>POLITIČKE STRANKE</vt:lpstr>
      <vt:lpstr>ZADAĆE POLITIČKIH STRANAKA</vt:lpstr>
      <vt:lpstr>NASTANAK POLITIČKIH STRANAKA</vt:lpstr>
      <vt:lpstr>UDRUŽENJA STRANAKA</vt:lpstr>
      <vt:lpstr>POL. STRANKE – uspješnost na izborima</vt:lpstr>
      <vt:lpstr>PowerPoint Presentation</vt:lpstr>
      <vt:lpstr>PODJELA POLITIČKIH STRANAKA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POLITIČKE STRANKE U RH</vt:lpstr>
      <vt:lpstr>POLITIČKE STRANKE U RH</vt:lpstr>
      <vt:lpstr>POLITIČKE STRANKE U RH</vt:lpstr>
      <vt:lpstr>POLITIČKE STRANKE U RH</vt:lpstr>
      <vt:lpstr>POLITIČKE STRANKE U RH (Ustav RH, čl. 6.)</vt:lpstr>
      <vt:lpstr>PONAVLJANJE</vt:lpstr>
      <vt:lpstr>PONAVLJANJE</vt:lpstr>
      <vt:lpstr>PONAVLJANJE</vt:lpstr>
      <vt:lpstr>Političke stranke          (plan ploče)</vt:lpstr>
      <vt:lpstr>Političke stranke          (plan ploče)</vt:lpstr>
      <vt:lpstr>POLITIČKE STRANKE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1170</cp:revision>
  <cp:lastPrinted>1601-01-01T00:00:00Z</cp:lastPrinted>
  <dcterms:created xsi:type="dcterms:W3CDTF">1601-01-01T00:00:00Z</dcterms:created>
  <dcterms:modified xsi:type="dcterms:W3CDTF">2017-12-04T13:44:43Z</dcterms:modified>
</cp:coreProperties>
</file>