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07" r:id="rId2"/>
    <p:sldId id="309" r:id="rId3"/>
    <p:sldId id="320" r:id="rId4"/>
    <p:sldId id="310" r:id="rId5"/>
    <p:sldId id="322" r:id="rId6"/>
    <p:sldId id="318" r:id="rId7"/>
    <p:sldId id="314" r:id="rId8"/>
    <p:sldId id="323" r:id="rId9"/>
    <p:sldId id="312" r:id="rId10"/>
    <p:sldId id="319" r:id="rId11"/>
    <p:sldId id="32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0000"/>
    <a:srgbClr val="FF6600"/>
    <a:srgbClr val="FF3399"/>
    <a:srgbClr val="FF7F00"/>
    <a:srgbClr val="99CC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3667" autoAdjust="0"/>
  </p:normalViewPr>
  <p:slideViewPr>
    <p:cSldViewPr>
      <p:cViewPr varScale="1">
        <p:scale>
          <a:sx n="118" d="100"/>
          <a:sy n="118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7.1.2018.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106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7.1.2018.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591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općenito o ljudskim</a:t>
            </a:r>
            <a:r>
              <a:rPr lang="hr-HR" baseline="0" smtClean="0"/>
              <a:t> pravima</a:t>
            </a:r>
          </a:p>
          <a:p>
            <a:r>
              <a:rPr lang="hr-HR" smtClean="0"/>
              <a:t>https://drive.google.com/file/d/0B3j3fkaAq7drT3JtYkNWQ3pPakU/edit?usp=sharing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povijest ljudskih prava</a:t>
            </a:r>
          </a:p>
          <a:p>
            <a:r>
              <a:rPr lang="hr-HR" smtClean="0"/>
              <a:t>https://drive.google.com/file/d/0B3j3fkaAq7drY0NiY29ZdXlvclU/edit?usp=sharing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1/7/2018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T3JtYkNWQ3pPakU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Y0NiY29ZdXlvclU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6" name="Picture 2" descr="D:\BackUp_skola\PiG\slike\django.jp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9144000" cy="6000720"/>
            </a:xfrm>
            <a:prstGeom prst="rect">
              <a:avLst/>
            </a:prstGeom>
            <a:noFill/>
          </p:spPr>
        </p:pic>
        <p:pic>
          <p:nvPicPr>
            <p:cNvPr id="4" name="Picture 2" descr="D:\BackUp_skola\PiG\slike\django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5929330"/>
              <a:ext cx="9144000" cy="92867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 txBox="1">
            <a:spLocks/>
          </p:cNvSpPr>
          <p:nvPr/>
        </p:nvSpPr>
        <p:spPr>
          <a:xfrm>
            <a:off x="0" y="5715040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LJUDSKA PRAVA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785918" y="2214554"/>
            <a:ext cx="2786082" cy="1785950"/>
          </a:xfrm>
          <a:prstGeom prst="wedgeRoundRectCallout">
            <a:avLst>
              <a:gd name="adj1" fmla="val 41311"/>
              <a:gd name="adj2" fmla="val 627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i="1" dirty="0" smtClean="0">
                <a:solidFill>
                  <a:schemeClr val="bg1"/>
                </a:solidFill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Jasno je da moje pravo da se razmahujem šakom prestaje tamo gdje počinje nos drugog čovjeka.</a:t>
            </a:r>
            <a:endParaRPr lang="hr-HR" sz="2000" i="1" dirty="0">
              <a:solidFill>
                <a:schemeClr val="bg1"/>
              </a:solidFill>
              <a:latin typeface="Times New Roman" pitchFamily="18" charset="0"/>
              <a:ea typeface="Adobe Fan Heiti Std B" pitchFamily="34" charset="-128"/>
              <a:cs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929190" y="3000372"/>
            <a:ext cx="2071702" cy="1071570"/>
          </a:xfrm>
          <a:prstGeom prst="wedgeRoundRectCallout">
            <a:avLst>
              <a:gd name="adj1" fmla="val -38678"/>
              <a:gd name="adj2" fmla="val 6614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i="1" dirty="0" smtClean="0">
                <a:solidFill>
                  <a:schemeClr val="bg1"/>
                </a:solidFill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Tako je </a:t>
            </a:r>
            <a:r>
              <a:rPr lang="hr-HR" sz="2000" i="1" dirty="0" err="1" smtClean="0">
                <a:solidFill>
                  <a:schemeClr val="bg1"/>
                </a:solidFill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Django</a:t>
            </a:r>
            <a:r>
              <a:rPr lang="hr-HR" sz="2000" i="1" dirty="0" smtClean="0">
                <a:solidFill>
                  <a:schemeClr val="bg1"/>
                </a:solidFill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, u pravu si…</a:t>
            </a:r>
            <a:endParaRPr lang="hr-HR" sz="2000" i="1" dirty="0">
              <a:solidFill>
                <a:schemeClr val="bg1"/>
              </a:solidFill>
              <a:latin typeface="Times New Roman" pitchFamily="18" charset="0"/>
              <a:ea typeface="Adobe Fan Heiti Std B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8" grpId="0" uiExpand="1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s from PiG-prirucnik_za_maturu.jpg"/>
          <p:cNvPicPr>
            <a:picLocks noChangeAspect="1"/>
          </p:cNvPicPr>
          <p:nvPr/>
        </p:nvPicPr>
        <p:blipFill>
          <a:blip r:embed="rId2"/>
          <a:srcRect l="23784" t="28695" r="8159" b="39314"/>
          <a:stretch>
            <a:fillRect/>
          </a:stretch>
        </p:blipFill>
        <p:spPr>
          <a:xfrm>
            <a:off x="285720" y="500041"/>
            <a:ext cx="8687716" cy="600079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ges from PiG-prirucnik_za_maturu.jpg"/>
          <p:cNvPicPr>
            <a:picLocks noChangeAspect="1"/>
          </p:cNvPicPr>
          <p:nvPr/>
        </p:nvPicPr>
        <p:blipFill>
          <a:blip r:embed="rId2"/>
          <a:srcRect l="23271" t="60973" r="6756" b="7267"/>
          <a:stretch>
            <a:fillRect/>
          </a:stretch>
        </p:blipFill>
        <p:spPr>
          <a:xfrm>
            <a:off x="142844" y="357166"/>
            <a:ext cx="8782884" cy="5857916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929066"/>
            <a:ext cx="8572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mtClean="0"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https://drive.google.com/file/d/0B3j3fkaAq7drT3JtYkNWQ3pPakU/edit?usp=sharing</a:t>
            </a:r>
            <a:endParaRPr lang="hr-HR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0030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Općenito o ljudskim pravima</a:t>
            </a:r>
            <a:endParaRPr lang="hr-HR" sz="3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929066"/>
            <a:ext cx="8572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mtClean="0"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https://drive.google.com/file/d/0B3j3fkaAq7drY0NiY29ZdXlvclU/edit?usp=sharing</a:t>
            </a:r>
            <a:endParaRPr lang="hr-HR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0030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Povijest ljudskih prava</a:t>
            </a:r>
            <a:endParaRPr lang="hr-HR" sz="3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715436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POVIJEST LJUDSKIH PRAVA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71406" y="928670"/>
            <a:ext cx="9072562" cy="5715040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  <a:buNone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LJUDSKA PRAVA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ili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PRAVA ČOVJEKA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su temeljna prava koja pripadaju svakom čovjeku samim time što je čovjek, ona su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urođena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neotuđiva</a:t>
            </a:r>
          </a:p>
          <a:p>
            <a:pPr marL="252000" indent="-25200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POVIJESNI RAZVOJ LJUDSKIH PRAVA</a:t>
            </a:r>
            <a:endParaRPr lang="hr-HR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grčki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filozofi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jednakost ljudi (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prirodno pravo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kršćanstvo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svi ljudi su pred Bogom jednaki</a:t>
            </a: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623. –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Medinska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povelja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(jednakost ljudi s obzirom na vjeru i običaje)</a:t>
            </a: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1215. 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Magna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Charta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Libertatum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(Velika povelja slobode)</a:t>
            </a: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1288. 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Vinodolski zakonik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prisilio feudalce na poštivanje prava kmetova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5715016"/>
            <a:ext cx="8858312" cy="928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hr-HR" sz="24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vi-VN" sz="24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ljudi rođeni su slobodni, s jednakim dostojanstvom i pravima</a:t>
            </a:r>
            <a:r>
              <a:rPr lang="hr-HR" sz="24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.”</a:t>
            </a:r>
          </a:p>
          <a:p>
            <a:pPr algn="r">
              <a:spcBef>
                <a:spcPts val="1200"/>
              </a:spcBef>
            </a:pPr>
            <a:r>
              <a:rPr lang="hr-HR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Članak 1. Opće deklaracije o ljudskim pravima</a:t>
            </a:r>
            <a:endParaRPr lang="hr-HR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715436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POVIJEST LJUDSKIH PRAVA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-214346" y="928670"/>
            <a:ext cx="9429816" cy="5715040"/>
          </a:xfrm>
        </p:spPr>
        <p:txBody>
          <a:bodyPr>
            <a:noAutofit/>
          </a:bodyPr>
          <a:lstStyle/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1679.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Habeas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-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Corpus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Acte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(Zakon protiv zatvora bez presude) </a:t>
            </a:r>
            <a:endParaRPr lang="hr-HR" b="1" dirty="0" smtClean="0">
              <a:latin typeface="Calibri" pitchFamily="34" charset="0"/>
              <a:cs typeface="Calibri" pitchFamily="34" charset="0"/>
            </a:endParaRP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John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Locke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“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Dvije rasprave o vladi”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život, slobodu i privatno vlasništvo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(zadaća države je zaštita tih prava)</a:t>
            </a: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1776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-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Virginia Bill of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Rights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(Američka deklaracija o nezavisnosti)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837152" lvl="2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postavlja temelje ljudskim pravima</a:t>
            </a:r>
          </a:p>
          <a:p>
            <a:pPr marL="1601669" lvl="5" indent="-4572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pravo na život, slobodu i vlasništvo</a:t>
            </a:r>
          </a:p>
          <a:p>
            <a:pPr marL="1601669" lvl="5" indent="-4572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sloboda okupljanja i tiska</a:t>
            </a:r>
          </a:p>
          <a:p>
            <a:pPr marL="1601669" lvl="5" indent="-4572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sloboda kretanja i pravo na peticiju</a:t>
            </a:r>
          </a:p>
          <a:p>
            <a:pPr marL="1601669" lvl="5" indent="-4572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pravo na pravnu zaštitu</a:t>
            </a:r>
          </a:p>
          <a:p>
            <a:pPr marL="1601669" lvl="5" indent="-4572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glasačko pravo</a:t>
            </a:r>
          </a:p>
          <a:p>
            <a:pPr marL="572040" lvl="1" indent="-324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1789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–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Povelja o pravima čovjeka i građanina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10. 12. </a:t>
            </a:r>
            <a:r>
              <a:rPr lang="de-AT" b="1" dirty="0" smtClean="0">
                <a:latin typeface="Calibri" pitchFamily="34" charset="0"/>
                <a:cs typeface="Calibri" pitchFamily="34" charset="0"/>
              </a:rPr>
              <a:t>1948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– 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deklaracija o pravima čovjeka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(Povelja </a:t>
            </a:r>
            <a:r>
              <a:rPr lang="de-AT" sz="2000" dirty="0" smtClean="0">
                <a:latin typeface="Calibri" pitchFamily="34" charset="0"/>
                <a:cs typeface="Calibri" pitchFamily="34" charset="0"/>
              </a:rPr>
              <a:t>UN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-a)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 – 2. i 3. generacija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1966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g.</a:t>
            </a:r>
          </a:p>
          <a:p>
            <a:pPr marL="572040" lvl="1" indent="-324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1990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– povelja za novu Europu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286380" y="1714488"/>
            <a:ext cx="3714776" cy="2786082"/>
          </a:xfrm>
          <a:prstGeom prst="wedgeRoundRectCallout">
            <a:avLst>
              <a:gd name="adj1" fmla="val -40914"/>
              <a:gd name="adj2" fmla="val 6538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Sloboda se sastoji u tome da svatko može činiti </a:t>
            </a:r>
            <a:r>
              <a:rPr lang="hr-HR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sve što ne šteti nekom drugom</a:t>
            </a: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tako da ostvarivanje prirodnih prava svakog čovjeka </a:t>
            </a:r>
            <a:r>
              <a:rPr lang="hr-HR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ima za granicu samo osiguranje jednakih prava i za ostale članove društva</a:t>
            </a: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Ove se granice mogu regulirati zakonom.</a:t>
            </a:r>
            <a:endParaRPr lang="hr-HR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072066" y="2500306"/>
            <a:ext cx="3929058" cy="2000264"/>
          </a:xfrm>
          <a:prstGeom prst="wedgeRoundRectCallout">
            <a:avLst>
              <a:gd name="adj1" fmla="val -67796"/>
              <a:gd name="adj2" fmla="val -430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 držimo da su ove istine same po sebi razumljive: svi </a:t>
            </a:r>
            <a:r>
              <a:rPr lang="hr-HR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 ljudi stvoreni jednakima</a:t>
            </a: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 obdarenima od svojeg Stvoritelja određenim </a:t>
            </a:r>
            <a:r>
              <a:rPr lang="hr-HR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neotuđivim pravima </a:t>
            </a: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među kojima su </a:t>
            </a:r>
            <a:r>
              <a:rPr lang="hr-HR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pravo na život, slobodu i traganje za srećom</a:t>
            </a: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D:\BackUp_skola\PiG\slike\ljudska_prava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476626" cy="489707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786314" y="928670"/>
            <a:ext cx="4214842" cy="142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/>
            <a:r>
              <a:rPr lang="hr-H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GENERACIJA LJUDSKIH PRAVA</a:t>
            </a:r>
          </a:p>
          <a:p>
            <a:pPr marL="637200" lvl="1" indent="-342900">
              <a:buAutoNum type="arabicPeriod"/>
            </a:pP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SOCIJALNA</a:t>
            </a:r>
          </a:p>
          <a:p>
            <a:pPr marL="637200" lvl="1" indent="-342900">
              <a:buAutoNum type="arabicPeriod"/>
            </a:pP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  <a:p>
            <a:pPr marL="637200" lvl="1" indent="-342900">
              <a:buAutoNum type="arabicPeriod"/>
            </a:pP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KULTURNA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0126" y="928670"/>
            <a:ext cx="2047890" cy="8572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10126" y="3286124"/>
            <a:ext cx="2047890" cy="857256"/>
          </a:xfrm>
          <a:prstGeom prst="rect">
            <a:avLst/>
          </a:prstGeom>
          <a:gradFill flip="none" rotWithShape="1">
            <a:gsLst>
              <a:gs pos="0">
                <a:srgbClr val="99CC00">
                  <a:shade val="30000"/>
                  <a:satMod val="115000"/>
                </a:srgbClr>
              </a:gs>
              <a:gs pos="50000">
                <a:srgbClr val="99CC00">
                  <a:shade val="67500"/>
                  <a:satMod val="115000"/>
                </a:srgbClr>
              </a:gs>
              <a:gs pos="100000">
                <a:srgbClr val="99CC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10126" y="4286256"/>
            <a:ext cx="2047890" cy="857256"/>
          </a:xfrm>
          <a:prstGeom prst="rect">
            <a:avLst/>
          </a:prstGeom>
          <a:gradFill flip="none" rotWithShape="1">
            <a:gsLst>
              <a:gs pos="0">
                <a:srgbClr val="99CC00">
                  <a:shade val="30000"/>
                  <a:satMod val="115000"/>
                </a:srgbClr>
              </a:gs>
              <a:gs pos="50000">
                <a:srgbClr val="99CC00">
                  <a:shade val="67500"/>
                  <a:satMod val="115000"/>
                </a:srgbClr>
              </a:gs>
              <a:gs pos="100000">
                <a:srgbClr val="99CC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0892" y="928670"/>
            <a:ext cx="2000264" cy="8572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715436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PODJELA LJUDSKIH PRAVA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928670"/>
            <a:ext cx="1857388" cy="8572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OSOBNA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615" y="928670"/>
            <a:ext cx="2428892" cy="8572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GRAĐANSKA I POLITIČKA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2844" y="1000108"/>
            <a:ext cx="4500594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 GENERACIJA LJUDSKIH PRAVA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500306"/>
            <a:ext cx="1857388" cy="714380"/>
          </a:xfrm>
          <a:prstGeom prst="rect">
            <a:avLst/>
          </a:prstGeom>
          <a:gradFill flip="none" rotWithShape="1">
            <a:gsLst>
              <a:gs pos="0">
                <a:srgbClr val="FF7F00">
                  <a:shade val="30000"/>
                  <a:satMod val="115000"/>
                </a:srgbClr>
              </a:gs>
              <a:gs pos="50000">
                <a:srgbClr val="FF7F00">
                  <a:shade val="67500"/>
                  <a:satMod val="115000"/>
                </a:srgbClr>
              </a:gs>
              <a:gs pos="100000">
                <a:srgbClr val="FF7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ŽIVOT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29454" y="2285992"/>
            <a:ext cx="785818" cy="2857520"/>
          </a:xfrm>
          <a:prstGeom prst="rect">
            <a:avLst/>
          </a:prstGeom>
          <a:gradFill flip="none" rotWithShape="1">
            <a:gsLst>
              <a:gs pos="0">
                <a:srgbClr val="99CC00">
                  <a:shade val="30000"/>
                  <a:satMod val="115000"/>
                </a:srgbClr>
              </a:gs>
              <a:gs pos="50000">
                <a:srgbClr val="99CC00">
                  <a:shade val="67500"/>
                  <a:satMod val="115000"/>
                </a:srgbClr>
              </a:gs>
              <a:gs pos="100000">
                <a:srgbClr val="99CC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GENERACIJA LJUDSKIH PRAVA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3214686"/>
            <a:ext cx="1857388" cy="1428760"/>
          </a:xfrm>
          <a:prstGeom prst="rect">
            <a:avLst/>
          </a:prstGeom>
          <a:gradFill flip="none" rotWithShape="1">
            <a:gsLst>
              <a:gs pos="0">
                <a:srgbClr val="FF7F00">
                  <a:shade val="30000"/>
                  <a:satMod val="115000"/>
                </a:srgbClr>
              </a:gs>
              <a:gs pos="50000">
                <a:srgbClr val="FF7F00">
                  <a:shade val="67500"/>
                  <a:satMod val="115000"/>
                </a:srgbClr>
              </a:gs>
              <a:gs pos="100000">
                <a:srgbClr val="FF7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SLOBODU I LJUDSKO</a:t>
            </a:r>
            <a:r>
              <a:rPr lang="hr-H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DOSTOJANSTVO</a:t>
            </a:r>
            <a:endParaRPr lang="hr-H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844" y="4643446"/>
            <a:ext cx="1857388" cy="1071570"/>
          </a:xfrm>
          <a:prstGeom prst="rect">
            <a:avLst/>
          </a:prstGeom>
          <a:gradFill flip="none" rotWithShape="1">
            <a:gsLst>
              <a:gs pos="0">
                <a:srgbClr val="FF7F00">
                  <a:shade val="30000"/>
                  <a:satMod val="115000"/>
                </a:srgbClr>
              </a:gs>
              <a:gs pos="50000">
                <a:srgbClr val="FF7F00">
                  <a:shade val="67500"/>
                  <a:satMod val="115000"/>
                </a:srgbClr>
              </a:gs>
              <a:gs pos="100000">
                <a:srgbClr val="FF7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PRIVATNO VLASNIŠTVO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5615" y="2500306"/>
            <a:ext cx="2428892" cy="5845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5615" y="3071810"/>
            <a:ext cx="2428892" cy="178600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SLOBODU MIŠLJENJA</a:t>
            </a:r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IZRAŽAVANJA I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VJEROISPOVJESTI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05615" y="4857760"/>
            <a:ext cx="2428892" cy="10716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SLOBODU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OKUPLJANJA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5615" y="5929330"/>
            <a:ext cx="2428892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INFORMIRANJE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86314" y="2500306"/>
            <a:ext cx="4214842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3. GENERACIJA LJUDSKIH PRAVA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6314" y="3000372"/>
            <a:ext cx="4214842" cy="50006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MIR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86314" y="3500438"/>
            <a:ext cx="4214842" cy="7143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ZDRAV OKOLIŠ </a:t>
            </a:r>
            <a:b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(ekološka prava)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86314" y="4214818"/>
            <a:ext cx="4214842" cy="78581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</a:t>
            </a:r>
            <a:r>
              <a:rPr lang="hr-H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RAZVOJ </a:t>
            </a:r>
          </a:p>
          <a:p>
            <a:pPr algn="ctr"/>
            <a:r>
              <a:rPr lang="hr-H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(kulturni, politički i ekonomski)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86314" y="5000636"/>
            <a:ext cx="4214842" cy="78581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 ZAŠTITU OSOBNIH PODATAKA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86314" y="5786454"/>
            <a:ext cx="4214842" cy="78581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PRAVO NA INTERNET?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" name="Picture 28" descr="Pages from PiG-prirucnik_za_maturu.jpg"/>
          <p:cNvPicPr>
            <a:picLocks noChangeAspect="1"/>
          </p:cNvPicPr>
          <p:nvPr/>
        </p:nvPicPr>
        <p:blipFill>
          <a:blip r:embed="rId2"/>
          <a:srcRect l="35843" t="64496" r="37535" b="20910"/>
          <a:stretch>
            <a:fillRect/>
          </a:stretch>
        </p:blipFill>
        <p:spPr>
          <a:xfrm>
            <a:off x="1000100" y="2285992"/>
            <a:ext cx="3724630" cy="30003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77556E-17 L 2.5E-6 0.102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77556E-17 L 0.00069 0.1027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0139 0.1969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 animBg="1"/>
      <p:bldP spid="7" grpId="0" animBg="1"/>
      <p:bldP spid="7" grpId="1" animBg="1"/>
      <p:bldP spid="34" grpId="0" build="allAtOnce" animBg="1"/>
      <p:bldP spid="34" grpId="1" build="allAtOnce" animBg="1"/>
      <p:bldP spid="35" grpId="0" build="allAtOnce" animBg="1"/>
      <p:bldP spid="35" grpId="1" build="allAtOnce" animBg="1"/>
      <p:bldP spid="8" grpId="0" animBg="1"/>
      <p:bldP spid="4" grpId="0" animBg="1"/>
      <p:bldP spid="5" grpId="0" animBg="1"/>
      <p:bldP spid="16" grpId="0" build="allAtOnce" animBg="1"/>
      <p:bldP spid="20" grpId="0" build="allAtOnce" animBg="1"/>
      <p:bldP spid="21" grpId="0" build="allAtOnce" animBg="1"/>
      <p:bldP spid="21" grpId="1" build="allAtOnce" animBg="1"/>
      <p:bldP spid="22" grpId="0" build="allAtOnce" animBg="1"/>
      <p:bldP spid="23" grpId="0" build="allAtOnce" animBg="1"/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1" grpId="0" build="allAtOnce" animBg="1"/>
      <p:bldP spid="3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p-acta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97782"/>
            <a:ext cx="8104048" cy="6078036"/>
          </a:xfrm>
          <a:prstGeom prst="rect">
            <a:avLst/>
          </a:prstGeom>
        </p:spPr>
      </p:pic>
      <p:pic>
        <p:nvPicPr>
          <p:cNvPr id="4" name="Picture 3" descr="wired-stop-pipa-sop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158689"/>
            <a:ext cx="8580940" cy="648502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9659" y="927639"/>
            <a:ext cx="5584341" cy="58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6083" y="927639"/>
            <a:ext cx="5471493" cy="58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1407" y="71414"/>
            <a:ext cx="3629388" cy="292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lum bright="58000"/>
          </a:blip>
          <a:srcRect r="-16208"/>
          <a:stretch>
            <a:fillRect/>
          </a:stretch>
        </p:blipFill>
        <p:spPr bwMode="auto">
          <a:xfrm>
            <a:off x="1026509" y="1743156"/>
            <a:ext cx="2674286" cy="13286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1407" y="135066"/>
            <a:ext cx="1643073" cy="165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854264" y="726937"/>
            <a:ext cx="1846531" cy="157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62734" y="927639"/>
            <a:ext cx="5578190" cy="58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61829" y="964978"/>
            <a:ext cx="5580000" cy="579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61829" y="973745"/>
            <a:ext cx="5580000" cy="57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61829" y="865278"/>
            <a:ext cx="5580000" cy="599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61829" y="1023397"/>
            <a:ext cx="5580000" cy="567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61829" y="921729"/>
            <a:ext cx="5580000" cy="587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61829" y="871160"/>
            <a:ext cx="5580000" cy="59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61829" y="971996"/>
            <a:ext cx="5580000" cy="577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8" name="Group 37"/>
          <p:cNvGrpSpPr/>
          <p:nvPr/>
        </p:nvGrpSpPr>
        <p:grpSpPr>
          <a:xfrm>
            <a:off x="71406" y="71414"/>
            <a:ext cx="9072594" cy="6786610"/>
            <a:chOff x="71406" y="71414"/>
            <a:chExt cx="9072594" cy="6786610"/>
          </a:xfrm>
        </p:grpSpPr>
        <p:grpSp>
          <p:nvGrpSpPr>
            <p:cNvPr id="26" name="Group 25"/>
            <p:cNvGrpSpPr/>
            <p:nvPr/>
          </p:nvGrpSpPr>
          <p:grpSpPr>
            <a:xfrm>
              <a:off x="71406" y="3583002"/>
              <a:ext cx="9072594" cy="3275022"/>
              <a:chOff x="-5402" y="1428736"/>
              <a:chExt cx="9301315" cy="335758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-5402" y="1428736"/>
                <a:ext cx="9301315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pic>
            <p:nvPicPr>
              <p:cNvPr id="28" name="Picture 6"/>
              <p:cNvPicPr>
                <a:picLocks noChangeAspect="1" noChangeArrowheads="1"/>
              </p:cNvPicPr>
              <p:nvPr/>
            </p:nvPicPr>
            <p:blipFill>
              <a:blip r:embed="rId15" cstate="email"/>
              <a:srcRect/>
              <a:stretch>
                <a:fillRect/>
              </a:stretch>
            </p:blipFill>
            <p:spPr bwMode="auto">
              <a:xfrm>
                <a:off x="328754" y="1608438"/>
                <a:ext cx="1528602" cy="1606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16" cstate="email"/>
              <a:srcRect/>
              <a:stretch>
                <a:fillRect/>
              </a:stretch>
            </p:blipFill>
            <p:spPr bwMode="auto">
              <a:xfrm>
                <a:off x="2076667" y="1608438"/>
                <a:ext cx="1497712" cy="1606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" name="Picture 6"/>
              <p:cNvPicPr>
                <a:picLocks noChangeAspect="1" noChangeArrowheads="1"/>
              </p:cNvPicPr>
              <p:nvPr/>
            </p:nvPicPr>
            <p:blipFill>
              <a:blip r:embed="rId17" cstate="email"/>
              <a:srcRect/>
              <a:stretch>
                <a:fillRect/>
              </a:stretch>
            </p:blipFill>
            <p:spPr bwMode="auto">
              <a:xfrm>
                <a:off x="3793690" y="1608438"/>
                <a:ext cx="1526918" cy="1606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1" name="Picture 7"/>
              <p:cNvPicPr>
                <a:picLocks noChangeAspect="1" noChangeArrowheads="1"/>
              </p:cNvPicPr>
              <p:nvPr/>
            </p:nvPicPr>
            <p:blipFill>
              <a:blip r:embed="rId18" cstate="email"/>
              <a:srcRect/>
              <a:stretch>
                <a:fillRect/>
              </a:stretch>
            </p:blipFill>
            <p:spPr bwMode="auto">
              <a:xfrm>
                <a:off x="5539919" y="1618659"/>
                <a:ext cx="1527413" cy="1585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19" cstate="email"/>
              <a:srcRect/>
              <a:stretch>
                <a:fillRect/>
              </a:stretch>
            </p:blipFill>
            <p:spPr bwMode="auto">
              <a:xfrm>
                <a:off x="7286644" y="1621059"/>
                <a:ext cx="1527414" cy="15810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9"/>
              <p:cNvPicPr>
                <a:picLocks noChangeAspect="1" noChangeArrowheads="1"/>
              </p:cNvPicPr>
              <p:nvPr/>
            </p:nvPicPr>
            <p:blipFill>
              <a:blip r:embed="rId20" cstate="email"/>
              <a:srcRect/>
              <a:stretch>
                <a:fillRect/>
              </a:stretch>
            </p:blipFill>
            <p:spPr bwMode="auto">
              <a:xfrm>
                <a:off x="328754" y="3143248"/>
                <a:ext cx="1527414" cy="1640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10"/>
              <p:cNvPicPr>
                <a:picLocks noChangeAspect="1" noChangeArrowheads="1"/>
              </p:cNvPicPr>
              <p:nvPr/>
            </p:nvPicPr>
            <p:blipFill>
              <a:blip r:embed="rId21" cstate="email"/>
              <a:srcRect/>
              <a:stretch>
                <a:fillRect/>
              </a:stretch>
            </p:blipFill>
            <p:spPr bwMode="auto">
              <a:xfrm>
                <a:off x="2068227" y="3186530"/>
                <a:ext cx="1527413" cy="1553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5" name="Picture 11"/>
              <p:cNvPicPr>
                <a:picLocks noChangeAspect="1" noChangeArrowheads="1"/>
              </p:cNvPicPr>
              <p:nvPr/>
            </p:nvPicPr>
            <p:blipFill>
              <a:blip r:embed="rId22" cstate="email"/>
              <a:srcRect/>
              <a:stretch>
                <a:fillRect/>
              </a:stretch>
            </p:blipFill>
            <p:spPr bwMode="auto">
              <a:xfrm>
                <a:off x="3807699" y="3158700"/>
                <a:ext cx="1527414" cy="1609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6" name="Picture 12"/>
              <p:cNvPicPr>
                <a:picLocks noChangeAspect="1" noChangeArrowheads="1"/>
              </p:cNvPicPr>
              <p:nvPr/>
            </p:nvPicPr>
            <p:blipFill>
              <a:blip r:embed="rId23" cstate="email"/>
              <a:srcRect/>
              <a:stretch>
                <a:fillRect/>
              </a:stretch>
            </p:blipFill>
            <p:spPr bwMode="auto">
              <a:xfrm>
                <a:off x="5547172" y="3144858"/>
                <a:ext cx="1527414" cy="1637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13"/>
              <p:cNvPicPr>
                <a:picLocks noChangeAspect="1" noChangeArrowheads="1"/>
              </p:cNvPicPr>
              <p:nvPr/>
            </p:nvPicPr>
            <p:blipFill>
              <a:blip r:embed="rId24" cstate="email"/>
              <a:srcRect/>
              <a:stretch>
                <a:fillRect/>
              </a:stretch>
            </p:blipFill>
            <p:spPr bwMode="auto">
              <a:xfrm>
                <a:off x="7286645" y="3172460"/>
                <a:ext cx="1527413" cy="1581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Rectangle 24"/>
            <p:cNvSpPr/>
            <p:nvPr/>
          </p:nvSpPr>
          <p:spPr>
            <a:xfrm>
              <a:off x="3714744" y="71414"/>
              <a:ext cx="5429256" cy="36433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t"/>
            <a:lstStyle/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KRŠENJE PRIVATNOSTI JE KRŠENJE LJUDSKIH PRAVA!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pl-PL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DOBRO RAZMISLI ŠTO OBJAVLJUJEŠ O DRUGIMA NA INTERNETU!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PROVJERAVAJ SVOJE TRAGOVE! 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POŠTUJ DRUGE!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pl-PL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VIRITUALNI UDARCI TRAJU DULJE I BOLE JAČE!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pl-PL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GRUPAMA MRŽNJE NIJE MJESTO NI U DRUŠTVU NI NA DRUŠTVENIM MREŽAMA!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NE ZLOUPOTREBLJAVAJ TUĐE FOTOGRAFIJE!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it-IT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SLOBODA GOVORA NE</a:t>
              </a: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it-IT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DOPUŠTA GOVOR MRŽNJE!</a:t>
              </a:r>
              <a:endPara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ŠUTNJA JE SUDIONIŠTVO!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hr-HR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INTERNET PRUŽA VELIKE MOGUĆNOSTI, ALI ZAHTIJEVA I VELIKU ODGOVORNOST.</a:t>
              </a:r>
              <a:endParaRPr lang="hr-H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1785918" y="130416"/>
            <a:ext cx="1914876" cy="58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928794" y="3004926"/>
            <a:ext cx="1714512" cy="69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71406" y="2857496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azop.hr</a:t>
            </a:r>
            <a:endParaRPr lang="hr-HR" sz="1600" b="1" dirty="0" smtClean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sz="1600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dislajkammrznju.hr</a:t>
            </a:r>
            <a:r>
              <a:rPr lang="hr-HR" sz="16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1600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sigurnijiinternet.hr</a:t>
            </a:r>
            <a:endParaRPr lang="hr-HR" sz="16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0034" y="-71462"/>
            <a:ext cx="8286808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/>
            <a:r>
              <a:rPr lang="hr-HR" sz="3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PUČKI PRAVOBRANITELJ</a:t>
            </a:r>
            <a:endParaRPr lang="hr-HR" sz="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214678" y="1000108"/>
            <a:ext cx="5929322" cy="1000132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  <a:buNone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Funkcija pučkog pravobranitelja: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nadzire</a:t>
            </a:r>
            <a:r>
              <a:rPr lang="vi-VN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provođenje ljudskih prava </a:t>
            </a:r>
            <a:endParaRPr lang="vi-VN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Pučki_pravobranitelj_(tabla)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3286116" cy="2143116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7" name="Content Placeholder 23"/>
          <p:cNvSpPr txBox="1">
            <a:spLocks/>
          </p:cNvSpPr>
          <p:nvPr/>
        </p:nvSpPr>
        <p:spPr>
          <a:xfrm>
            <a:off x="214282" y="2000240"/>
            <a:ext cx="8643998" cy="12858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52000">
              <a:spcBef>
                <a:spcPts val="1800"/>
              </a:spcBef>
              <a:buClr>
                <a:prstClr val="white">
                  <a:shade val="95000"/>
                </a:prstClr>
              </a:buClr>
              <a:buSzPct val="65000"/>
            </a:pPr>
            <a:r>
              <a:rPr lang="vi-VN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 upozorava vlast ako se ona krše, a posebice ako to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proizlazi iz djelovanja državnih organa</a:t>
            </a:r>
          </a:p>
        </p:txBody>
      </p:sp>
      <p:sp>
        <p:nvSpPr>
          <p:cNvPr id="8" name="Content Placeholder 23"/>
          <p:cNvSpPr txBox="1">
            <a:spLocks/>
          </p:cNvSpPr>
          <p:nvPr/>
        </p:nvSpPr>
        <p:spPr>
          <a:xfrm>
            <a:off x="214282" y="3143248"/>
            <a:ext cx="5429288" cy="37147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52000" lvl="0" indent="-360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–"/>
            </a:pPr>
            <a:r>
              <a:rPr lang="hr-HR" sz="2800" b="1" i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ombudsman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(Švedska u 19.st)</a:t>
            </a:r>
            <a:endParaRPr lang="hr-HR" sz="28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52000" lvl="0" indent="-360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–"/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vi-VN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ira ga Sabor </a:t>
            </a:r>
            <a:endParaRPr lang="hr-HR" sz="28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52000" lvl="0" indent="-360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–"/>
            </a:pPr>
            <a:r>
              <a:rPr lang="vi-VN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mandat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traje</a:t>
            </a:r>
            <a:r>
              <a:rPr lang="vi-VN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8 god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ina</a:t>
            </a:r>
          </a:p>
          <a:p>
            <a:pPr marL="252000" lvl="0" indent="-360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–"/>
            </a:pPr>
            <a:r>
              <a:rPr lang="vi-VN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ima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imunitet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52000" lvl="0" indent="-360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–"/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vi-VN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glavnom je pravnik</a:t>
            </a:r>
            <a:endParaRPr lang="hr-HR" sz="28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52000" lvl="0" indent="-360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–"/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savjetodavna uloga</a:t>
            </a:r>
            <a:endParaRPr lang="vi-VN" sz="28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43570" y="3071834"/>
            <a:ext cx="3214710" cy="3643314"/>
            <a:chOff x="5643570" y="3143248"/>
            <a:chExt cx="3214710" cy="3643314"/>
          </a:xfrm>
        </p:grpSpPr>
        <p:pic>
          <p:nvPicPr>
            <p:cNvPr id="10" name="Picture 9" descr="pucka_pravobraniteljica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5643570" y="3143248"/>
              <a:ext cx="3214710" cy="364331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6000760" y="6357958"/>
              <a:ext cx="2643206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LORA VIDOVIĆ</a:t>
              </a:r>
              <a:endPara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7" grpId="0" build="p"/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6424</TotalTime>
  <Words>582</Words>
  <Application>Microsoft Office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marketing_tema</vt:lpstr>
      <vt:lpstr>PowerPoint Presentation</vt:lpstr>
      <vt:lpstr>PowerPoint Presentation</vt:lpstr>
      <vt:lpstr>PowerPoint Presentation</vt:lpstr>
      <vt:lpstr>POVIJEST LJUDSKIH PRAVA</vt:lpstr>
      <vt:lpstr>POVIJEST LJUDSKIH PRAVA</vt:lpstr>
      <vt:lpstr>PODJELA LJUDSKIH PRAVA</vt:lpstr>
      <vt:lpstr>PowerPoint Presentation</vt:lpstr>
      <vt:lpstr>PowerPoint Presentation</vt:lpstr>
      <vt:lpstr>PUČKI PRAVOBRANITELJ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762</cp:revision>
  <dcterms:created xsi:type="dcterms:W3CDTF">2012-10-26T08:37:40Z</dcterms:created>
  <dcterms:modified xsi:type="dcterms:W3CDTF">2018-01-07T10:37:07Z</dcterms:modified>
</cp:coreProperties>
</file>