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24"/>
  </p:notesMasterIdLst>
  <p:sldIdLst>
    <p:sldId id="256" r:id="rId2"/>
    <p:sldId id="270" r:id="rId3"/>
    <p:sldId id="271" r:id="rId4"/>
    <p:sldId id="276" r:id="rId5"/>
    <p:sldId id="264" r:id="rId6"/>
    <p:sldId id="269" r:id="rId7"/>
    <p:sldId id="277" r:id="rId8"/>
    <p:sldId id="278" r:id="rId9"/>
    <p:sldId id="265" r:id="rId10"/>
    <p:sldId id="267" r:id="rId11"/>
    <p:sldId id="274" r:id="rId12"/>
    <p:sldId id="275" r:id="rId13"/>
    <p:sldId id="272" r:id="rId14"/>
    <p:sldId id="273" r:id="rId15"/>
    <p:sldId id="279" r:id="rId16"/>
    <p:sldId id="288" r:id="rId17"/>
    <p:sldId id="280" r:id="rId18"/>
    <p:sldId id="281" r:id="rId19"/>
    <p:sldId id="286" r:id="rId20"/>
    <p:sldId id="283" r:id="rId21"/>
    <p:sldId id="282" r:id="rId22"/>
    <p:sldId id="287" r:id="rId23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025198"/>
    <a:srgbClr val="422C16"/>
    <a:srgbClr val="0C788E"/>
    <a:srgbClr val="000099"/>
    <a:srgbClr val="1C1C1C"/>
    <a:srgbClr val="3366FF"/>
    <a:srgbClr val="990000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30" autoAdjust="0"/>
    <p:restoredTop sz="81000" autoAdjust="0"/>
  </p:normalViewPr>
  <p:slideViewPr>
    <p:cSldViewPr>
      <p:cViewPr>
        <p:scale>
          <a:sx n="126" d="100"/>
          <a:sy n="126" d="100"/>
        </p:scale>
        <p:origin x="-1302" y="-3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19C1D4-847D-47D2-BA41-418D5F707F2F}" type="datetimeFigureOut">
              <a:rPr lang="sr-Latn-CS" smtClean="0"/>
              <a:pPr/>
              <a:t>7.1.2018.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291200-351D-4E4E-86CC-24F95A261E07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5639645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0B3j3fkaAq7drZkJsTEljNi05OG8/edit?usp=sharing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291200-351D-4E4E-86CC-24F95A261E07}" type="slidenum">
              <a:rPr lang="hr-HR" smtClean="0"/>
              <a:pPr/>
              <a:t>1</a:t>
            </a:fld>
            <a:endParaRPr lang="hr-H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r-HR" smtClean="0"/>
              <a:t>Globalization_titlovi.wmv</a:t>
            </a:r>
          </a:p>
          <a:p>
            <a:r>
              <a:rPr lang="hr-HR" smtClean="0"/>
              <a:t>https://drive.google.com/file/d/0B3j3fkaAq7drVFZlbl9wYlRCVUU/edit?usp=sharing</a:t>
            </a:r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291200-351D-4E4E-86CC-24F95A261E07}" type="slidenum">
              <a:rPr lang="hr-HR" smtClean="0"/>
              <a:pPr/>
              <a:t>2</a:t>
            </a:fld>
            <a:endParaRPr lang="hr-H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r-HR" smtClean="0"/>
              <a:t>inequality_for_all.wmv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r-HR" smtClean="0">
                <a:hlinkClick r:id="rId3"/>
              </a:rPr>
              <a:t>https://drive.google.com/file/d/0B3j3fkaAq7drZkJsTEljNi05OG8/edit?usp=sharing</a:t>
            </a:r>
            <a:endParaRPr lang="hr-HR" smtClean="0"/>
          </a:p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291200-351D-4E4E-86CC-24F95A261E07}" type="slidenum">
              <a:rPr lang="hr-HR" smtClean="0"/>
              <a:pPr/>
              <a:t>7</a:t>
            </a:fld>
            <a:endParaRPr lang="hr-H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zemlja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6857984" y="4580446"/>
            <a:ext cx="2286016" cy="2277554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892C50-9B0F-4596-85A2-75640ED9DDBE}" type="datetimeFigureOut">
              <a:rPr lang="en-US"/>
              <a:pPr>
                <a:defRPr/>
              </a:pPr>
              <a:t>1/7/2018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9AF90C-7C29-4F99-BADF-2B13ED22918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56FDBA-9375-4495-8652-0054520FEBB8}" type="datetimeFigureOut">
              <a:rPr lang="en-US"/>
              <a:pPr>
                <a:defRPr/>
              </a:pPr>
              <a:t>1/7/2018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C27A79-21F7-4E18-ABB6-90FA44AD67D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FE392A-2ED7-4357-8B76-1AA929AD5DA2}" type="datetimeFigureOut">
              <a:rPr lang="en-US"/>
              <a:pPr>
                <a:defRPr/>
              </a:pPr>
              <a:t>1/7/2018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176E14-1A9B-4D12-A97E-748446FA22D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zemlja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6857984" y="4580446"/>
            <a:ext cx="2286016" cy="2277554"/>
          </a:xfrm>
          <a:prstGeom prst="rect">
            <a:avLst/>
          </a:prstGeom>
        </p:spPr>
      </p:pic>
      <p:cxnSp>
        <p:nvCxnSpPr>
          <p:cNvPr id="4" name="Straight Connector 3"/>
          <p:cNvCxnSpPr/>
          <p:nvPr/>
        </p:nvCxnSpPr>
        <p:spPr>
          <a:xfrm>
            <a:off x="500063" y="796925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868346"/>
          </a:xfrm>
        </p:spPr>
        <p:txBody>
          <a:bodyPr>
            <a:normAutofit/>
          </a:bodyPr>
          <a:lstStyle>
            <a:lvl1pPr algn="l">
              <a:defRPr sz="3600" b="1">
                <a:solidFill>
                  <a:schemeClr val="tx1"/>
                </a:solidFill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  <a:latin typeface="Trebuchet MS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5237814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FD701E-F152-4315-9931-095C017F9B62}" type="datetimeFigureOut">
              <a:rPr lang="en-US"/>
              <a:pPr>
                <a:defRPr/>
              </a:pPr>
              <a:t>1/7/2018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F47245-2B76-4865-81F9-659FCB17FDB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bIns="0" anchor="b"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tx1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Trebuchet MS" pitchFamily="34" charset="0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/>
          <a:lstStyle>
            <a:lvl1pPr marL="73152" indent="0" algn="l">
              <a:buNone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E8963A-C963-4FAE-A53D-A26FB781D8B8}" type="datetimeFigureOut">
              <a:rPr lang="en-US"/>
              <a:pPr>
                <a:defRPr/>
              </a:pPr>
              <a:t>1/7/2018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B56813-0CFA-48A9-879A-34F7DABD6B0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500063" y="796925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1462"/>
            <a:ext cx="8229600" cy="11430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Trebuchet MS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>
                <a:latin typeface="Arial" pitchFamily="34" charset="0"/>
                <a:cs typeface="Arial" pitchFamily="34" charset="0"/>
              </a:defRPr>
            </a:lvl1pPr>
            <a:lvl2pPr>
              <a:defRPr sz="2400">
                <a:latin typeface="Arial" pitchFamily="34" charset="0"/>
                <a:cs typeface="Arial" pitchFamily="34" charset="0"/>
              </a:defRPr>
            </a:lvl2pPr>
            <a:lvl3pPr>
              <a:defRPr sz="2000">
                <a:latin typeface="Arial" pitchFamily="34" charset="0"/>
                <a:cs typeface="Arial" pitchFamily="34" charset="0"/>
              </a:defRPr>
            </a:lvl3pPr>
            <a:lvl4pPr>
              <a:defRPr sz="1800">
                <a:latin typeface="Arial" pitchFamily="34" charset="0"/>
                <a:cs typeface="Arial" pitchFamily="34" charset="0"/>
              </a:defRPr>
            </a:lvl4pPr>
            <a:lvl5pPr>
              <a:defRPr sz="18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>
                <a:latin typeface="Arial" pitchFamily="34" charset="0"/>
                <a:cs typeface="Arial" pitchFamily="34" charset="0"/>
              </a:defRPr>
            </a:lvl1pPr>
            <a:lvl2pPr>
              <a:defRPr sz="2400">
                <a:latin typeface="Arial" pitchFamily="34" charset="0"/>
                <a:cs typeface="Arial" pitchFamily="34" charset="0"/>
              </a:defRPr>
            </a:lvl2pPr>
            <a:lvl3pPr>
              <a:defRPr sz="2000">
                <a:latin typeface="Arial" pitchFamily="34" charset="0"/>
                <a:cs typeface="Arial" pitchFamily="34" charset="0"/>
              </a:defRPr>
            </a:lvl3pPr>
            <a:lvl4pPr>
              <a:defRPr sz="1800">
                <a:latin typeface="Arial" pitchFamily="34" charset="0"/>
                <a:cs typeface="Arial" pitchFamily="34" charset="0"/>
              </a:defRPr>
            </a:lvl4pPr>
            <a:lvl5pPr>
              <a:defRPr sz="18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69A5D9-FF6F-44AD-9982-8909A5109073}" type="datetimeFigureOut">
              <a:rPr lang="en-US"/>
              <a:pPr>
                <a:defRPr/>
              </a:pPr>
              <a:t>1/7/2018</a:t>
            </a:fld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4D59FD-966E-4474-A158-8A346D0F24B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C9DBF6-A618-4E00-8DF0-B9D74A4E403E}" type="datetimeFigureOut">
              <a:rPr lang="en-US"/>
              <a:pPr>
                <a:defRPr/>
              </a:pPr>
              <a:t>1/7/2018</a:t>
            </a:fld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160FA3-BAD4-4E3B-8277-479BD7BA0FB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7DC7C2-E49E-43B4-8C51-5735C829112E}" type="datetimeFigureOut">
              <a:rPr lang="en-US"/>
              <a:pPr>
                <a:defRPr/>
              </a:pPr>
              <a:t>1/7/2018</a:t>
            </a:fld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2E38C9-AE9B-428A-9F20-D85BF4905EE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133448-63D1-46E9-9F6C-2042C214D27C}" type="datetimeFigureOut">
              <a:rPr lang="en-US"/>
              <a:pPr>
                <a:defRPr/>
              </a:pPr>
              <a:t>1/7/2018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ECBF94-459E-437E-883D-A49E47E82CE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5" name="Picture 4" descr="zemlja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6857984" y="4580446"/>
            <a:ext cx="2286016" cy="227755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rIns="45720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146F63-ED55-4607-A3E1-2FF45B6BF0E2}" type="datetimeFigureOut">
              <a:rPr lang="en-US"/>
              <a:pPr>
                <a:defRPr/>
              </a:pPr>
              <a:t>1/7/2018</a:t>
            </a:fld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FC5D47-8E6A-4D03-B6EF-ABB0DF67972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zemlja.jpg"/>
          <p:cNvPicPr>
            <a:picLocks noChangeAspect="1"/>
          </p:cNvPicPr>
          <p:nvPr userDrawn="1"/>
        </p:nvPicPr>
        <p:blipFill>
          <a:blip r:embed="rId13"/>
          <a:srcRect/>
          <a:stretch>
            <a:fillRect/>
          </a:stretch>
        </p:blipFill>
        <p:spPr>
          <a:xfrm>
            <a:off x="6857984" y="4580446"/>
            <a:ext cx="2286016" cy="2277554"/>
          </a:xfrm>
          <a:prstGeom prst="rect">
            <a:avLst/>
          </a:prstGeom>
        </p:spPr>
      </p:pic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71438"/>
            <a:ext cx="8229600" cy="1143000"/>
          </a:xfrm>
          <a:prstGeom prst="rect">
            <a:avLst/>
          </a:prstGeom>
        </p:spPr>
        <p:txBody>
          <a:bodyPr vert="horz" anchor="ctr">
            <a:no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214438"/>
            <a:ext cx="8229600" cy="5094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68C68F9B-219A-417B-BABC-587CA701AD9F}" type="datetimeFigureOut">
              <a:rPr lang="en-US"/>
              <a:pPr>
                <a:defRPr/>
              </a:pPr>
              <a:t>1/7/2018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A23FF1FA-AC1F-4747-B571-760EE52CB06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 kern="1200">
          <a:ln w="6350">
            <a:noFill/>
          </a:ln>
          <a:solidFill>
            <a:schemeClr val="tx1"/>
          </a:soli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Trebuchet MS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9pPr>
    </p:titleStyle>
    <p:bodyStyle>
      <a:lvl1pPr marL="547688" indent="-411163" algn="l" rtl="0" eaLnBrk="1" fontAlgn="base" hangingPunct="1">
        <a:spcBef>
          <a:spcPct val="20000"/>
        </a:spcBef>
        <a:spcAft>
          <a:spcPct val="0"/>
        </a:spcAft>
        <a:buClr>
          <a:srgbClr val="F9F9F9"/>
        </a:buClr>
        <a:buSzPct val="65000"/>
        <a:buFont typeface="Wingdings 2" pitchFamily="18" charset="2"/>
        <a:buChar char="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868363" indent="-2825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Font typeface="Wingdings 2" pitchFamily="18" charset="2"/>
        <a:buChar char="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33475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95000"/>
        <a:buFont typeface="Wingdings" pitchFamily="2" charset="2"/>
        <a:buChar char=""/>
        <a:defRPr sz="2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352550" indent="-18256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100000"/>
        <a:buFont typeface="Wingdings 3" pitchFamily="18" charset="2"/>
        <a:buChar char="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544638" indent="-18256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 2" pitchFamily="18" charset="2"/>
        <a:buChar char="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drive.google.com/file/d/0B3j3fkaAq7drVFZlbl9wYlRCVUU/edit?usp=sharing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drive.google.com/file/d/0B3j3fkaAq7drZkJsTEljNi05OG8/edit?usp=sharing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28660" y="1857364"/>
            <a:ext cx="8715340" cy="2109778"/>
            <a:chOff x="428660" y="1857364"/>
            <a:chExt cx="8715340" cy="2109778"/>
          </a:xfrm>
        </p:grpSpPr>
        <p:sp>
          <p:nvSpPr>
            <p:cNvPr id="6" name="Text Box 1"/>
            <p:cNvSpPr txBox="1">
              <a:spLocks noChangeArrowheads="1"/>
            </p:cNvSpPr>
            <p:nvPr/>
          </p:nvSpPr>
          <p:spPr bwMode="auto">
            <a:xfrm>
              <a:off x="428660" y="1857364"/>
              <a:ext cx="8715340" cy="210977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0" tIns="92520" rIns="0" bIns="0" anchor="ctr"/>
            <a:lstStyle/>
            <a:p>
              <a:pPr hangingPunct="1">
                <a:buClrTx/>
                <a:buSzPct val="45000"/>
                <a:buFontTx/>
                <a:buNone/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hr-HR" sz="10000" b="1" dirty="0" err="1" smtClean="0">
                  <a:solidFill>
                    <a:srgbClr val="0066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G</a:t>
              </a:r>
              <a:r>
                <a:rPr lang="hr-HR" sz="10000" b="1" dirty="0" err="1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l</a:t>
              </a:r>
              <a:r>
                <a:rPr lang="hr-HR" sz="10000" b="1" dirty="0" err="1" smtClean="0">
                  <a:solidFill>
                    <a:srgbClr val="FFC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o</a:t>
              </a:r>
              <a:r>
                <a:rPr lang="hr-HR" sz="10000" b="1" dirty="0" smtClean="0">
                  <a:solidFill>
                    <a:srgbClr val="FFC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  </a:t>
              </a:r>
              <a:r>
                <a:rPr lang="hr-HR" sz="10000" b="1" dirty="0" err="1" smtClean="0">
                  <a:solidFill>
                    <a:srgbClr val="00B05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a</a:t>
              </a:r>
              <a:r>
                <a:rPr lang="hr-HR" sz="10000" b="1" dirty="0" err="1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l</a:t>
              </a:r>
              <a:r>
                <a:rPr lang="hr-HR" sz="10000" b="1" dirty="0" err="1" smtClean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iza</a:t>
              </a:r>
              <a:r>
                <a:rPr lang="hr-HR" sz="8000" b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©</a:t>
              </a:r>
              <a:r>
                <a:rPr lang="hr-HR" sz="10000" b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ij</a:t>
              </a:r>
              <a:r>
                <a:rPr lang="hr-HR" sz="8000" b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@</a:t>
              </a:r>
              <a:endParaRPr lang="hr-HR" sz="10000" b="1" dirty="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pic>
          <p:nvPicPr>
            <p:cNvPr id="3" name="Picture 2" descr="b.png"/>
            <p:cNvPicPr>
              <a:picLocks noChangeAspect="1"/>
            </p:cNvPicPr>
            <p:nvPr/>
          </p:nvPicPr>
          <p:blipFill>
            <a:blip r:embed="rId3" cstate="email"/>
            <a:stretch>
              <a:fillRect/>
            </a:stretch>
          </p:blipFill>
          <p:spPr>
            <a:xfrm>
              <a:off x="2585336" y="2571744"/>
              <a:ext cx="986532" cy="991467"/>
            </a:xfrm>
            <a:prstGeom prst="rect">
              <a:avLst/>
            </a:prstGeom>
          </p:spPr>
        </p:pic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214282" y="1142984"/>
            <a:ext cx="8786874" cy="542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32000" lvl="0" indent="-432000">
              <a:spcBef>
                <a:spcPts val="1800"/>
              </a:spcBef>
              <a:buFont typeface="Arial" pitchFamily="34" charset="0"/>
              <a:buChar char="–"/>
            </a:pPr>
            <a:r>
              <a:rPr lang="hr-HR" sz="2800" b="1" kern="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gubljenje značaja nacionalne države </a:t>
            </a:r>
            <a:r>
              <a:rPr lang="hr-HR" sz="2800" kern="0" dirty="0" smtClean="0">
                <a:latin typeface="Calibri" pitchFamily="34" charset="0"/>
                <a:cs typeface="Calibri" pitchFamily="34" charset="0"/>
              </a:rPr>
              <a:t/>
            </a:r>
            <a:br>
              <a:rPr lang="hr-HR" sz="2800" kern="0" dirty="0" smtClean="0">
                <a:latin typeface="Calibri" pitchFamily="34" charset="0"/>
                <a:cs typeface="Calibri" pitchFamily="34" charset="0"/>
              </a:rPr>
            </a:br>
            <a:r>
              <a:rPr lang="hr-HR" sz="2800" kern="0" dirty="0" smtClean="0">
                <a:latin typeface="Calibri" pitchFamily="34" charset="0"/>
                <a:cs typeface="Calibri" pitchFamily="34" charset="0"/>
              </a:rPr>
              <a:t>(globalni problemi se ne rješavaju unutar države)</a:t>
            </a:r>
          </a:p>
          <a:p>
            <a:pPr marL="432000" lvl="0" indent="-432000">
              <a:spcBef>
                <a:spcPts val="1800"/>
              </a:spcBef>
              <a:buFont typeface="Arial" pitchFamily="34" charset="0"/>
              <a:buChar char="–"/>
            </a:pPr>
            <a:r>
              <a:rPr lang="hr-HR" sz="2800" kern="0" dirty="0" smtClean="0">
                <a:latin typeface="Calibri" pitchFamily="34" charset="0"/>
                <a:cs typeface="Calibri" pitchFamily="34" charset="0"/>
              </a:rPr>
              <a:t>politika lokalna a problemi globalni</a:t>
            </a:r>
          </a:p>
          <a:p>
            <a:pPr marL="432000" lvl="0" indent="-432000">
              <a:spcBef>
                <a:spcPts val="1800"/>
              </a:spcBef>
              <a:buFont typeface="Arial" pitchFamily="34" charset="0"/>
              <a:buChar char="–"/>
            </a:pPr>
            <a:r>
              <a:rPr lang="hr-HR" sz="2800" kern="0" dirty="0" smtClean="0">
                <a:latin typeface="Calibri" pitchFamily="34" charset="0"/>
                <a:cs typeface="Calibri" pitchFamily="34" charset="0"/>
              </a:rPr>
              <a:t>utjecaj globalne politike na lokalnu (nacionalnu) politiku – </a:t>
            </a:r>
            <a:r>
              <a:rPr lang="hr-HR" sz="2800" b="1" kern="0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ugrožavanje nacionalnog suvereniteta</a:t>
            </a:r>
          </a:p>
          <a:p>
            <a:pPr marL="432000" lvl="0" indent="-432000">
              <a:spcBef>
                <a:spcPts val="1800"/>
              </a:spcBef>
              <a:buFont typeface="Arial" pitchFamily="34" charset="0"/>
              <a:buChar char="–"/>
            </a:pPr>
            <a:r>
              <a:rPr lang="hr-HR" sz="2800" b="1" kern="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politička</a:t>
            </a:r>
            <a:r>
              <a:rPr lang="hr-HR" sz="2800" kern="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hr-HR" sz="2800" b="1" kern="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međuovisnost</a:t>
            </a:r>
            <a:r>
              <a:rPr lang="hr-HR" sz="2800" kern="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hr-HR" sz="2800" kern="0" dirty="0" smtClean="0">
                <a:latin typeface="Calibri" pitchFamily="34" charset="0"/>
                <a:cs typeface="Calibri" pitchFamily="34" charset="0"/>
              </a:rPr>
              <a:t>(EU, NATO...)</a:t>
            </a:r>
          </a:p>
          <a:p>
            <a:pPr marL="432000" lvl="0" indent="-432000">
              <a:spcBef>
                <a:spcPts val="1800"/>
              </a:spcBef>
              <a:buFont typeface="Arial" pitchFamily="34" charset="0"/>
              <a:buChar char="–"/>
            </a:pPr>
            <a:r>
              <a:rPr lang="hr-HR" sz="2800" i="1" kern="0" dirty="0" smtClean="0">
                <a:latin typeface="Calibri" pitchFamily="34" charset="0"/>
                <a:cs typeface="Calibri" pitchFamily="34" charset="0"/>
              </a:rPr>
              <a:t>Gdje je tu Hrvatska?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28596" y="71414"/>
            <a:ext cx="8856661" cy="78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3888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hr-HR" sz="4000" b="1" kern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POLITIČKA DIMENZIJA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714744" y="4929198"/>
            <a:ext cx="3924000" cy="428628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7678148" y="5284702"/>
            <a:ext cx="180000" cy="1800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28628" y="71414"/>
            <a:ext cx="6929486" cy="78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3888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hr-HR" sz="4000" b="1" kern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ODRŽIVI RAZVOJ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428628" y="71414"/>
            <a:ext cx="8572528" cy="78581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3888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hr-HR" sz="4000" b="1" kern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NE</a:t>
            </a:r>
            <a:r>
              <a:rPr lang="hr-HR" sz="4000" b="1" kern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ODRŽIVI RAZVOJ</a:t>
            </a:r>
          </a:p>
        </p:txBody>
      </p:sp>
      <p:pic>
        <p:nvPicPr>
          <p:cNvPr id="1026" name="Picture 2" descr="C:\Users\cornx\Desktop\politika\slike\world.png"/>
          <p:cNvPicPr>
            <a:picLocks noChangeAspect="1" noChangeArrowheads="1"/>
          </p:cNvPicPr>
          <p:nvPr/>
        </p:nvPicPr>
        <p:blipFill>
          <a:blip r:embed="rId2" cstate="email"/>
          <a:srcRect r="-1348"/>
          <a:stretch>
            <a:fillRect/>
          </a:stretch>
        </p:blipFill>
        <p:spPr bwMode="auto">
          <a:xfrm>
            <a:off x="-32" y="956410"/>
            <a:ext cx="9144000" cy="4796506"/>
          </a:xfrm>
          <a:prstGeom prst="rect">
            <a:avLst/>
          </a:prstGeom>
          <a:noFill/>
        </p:spPr>
      </p:pic>
      <p:pic>
        <p:nvPicPr>
          <p:cNvPr id="11" name="Picture 10" descr="cartogram.gif"/>
          <p:cNvPicPr>
            <a:picLocks noChangeAspect="1"/>
          </p:cNvPicPr>
          <p:nvPr/>
        </p:nvPicPr>
        <p:blipFill>
          <a:blip r:embed="rId3"/>
          <a:srcRect l="5468" t="4883" r="3906"/>
          <a:stretch>
            <a:fillRect/>
          </a:stretch>
        </p:blipFill>
        <p:spPr>
          <a:xfrm>
            <a:off x="0" y="714356"/>
            <a:ext cx="9144000" cy="5566367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allAtOnce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355783_7FlmoPiyRFHDvH1p_beJeYHCr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2" y="268174"/>
            <a:ext cx="9144032" cy="6178753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Gapminder-World-2012.png"/>
          <p:cNvPicPr>
            <a:picLocks noChangeAspect="1"/>
          </p:cNvPicPr>
          <p:nvPr/>
        </p:nvPicPr>
        <p:blipFill>
          <a:blip r:embed="rId2" cstate="email"/>
          <a:stretch>
            <a:fillRect/>
          </a:stretch>
        </p:blipFill>
        <p:spPr>
          <a:xfrm>
            <a:off x="-53216" y="142852"/>
            <a:ext cx="9213184" cy="6429420"/>
          </a:xfrm>
          <a:prstGeom prst="rect">
            <a:avLst/>
          </a:prstGeom>
          <a:solidFill>
            <a:schemeClr val="tx1"/>
          </a:solidFill>
        </p:spPr>
      </p:pic>
      <p:cxnSp>
        <p:nvCxnSpPr>
          <p:cNvPr id="5" name="Straight Connector 4"/>
          <p:cNvCxnSpPr/>
          <p:nvPr/>
        </p:nvCxnSpPr>
        <p:spPr>
          <a:xfrm rot="5400000" flipH="1" flipV="1">
            <a:off x="2936074" y="3136100"/>
            <a:ext cx="5845388" cy="1767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642910" y="2500203"/>
            <a:ext cx="8105534" cy="103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60770" y="2355408"/>
            <a:ext cx="1410834" cy="36933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  <a:prstDash val="dash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hr-HR" b="1" dirty="0" smtClean="0">
                <a:solidFill>
                  <a:schemeClr val="bg1"/>
                </a:solidFill>
              </a:rPr>
              <a:t>70 godina</a:t>
            </a:r>
            <a:endParaRPr lang="hr-HR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38941" y="5272224"/>
            <a:ext cx="1104122" cy="36933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  <a:prstDash val="dash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hr-HR" b="1" dirty="0" smtClean="0">
                <a:solidFill>
                  <a:schemeClr val="bg1"/>
                </a:solidFill>
              </a:rPr>
              <a:t>12 000 $</a:t>
            </a:r>
            <a:endParaRPr lang="hr-HR" b="1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215074" y="1357298"/>
            <a:ext cx="397330" cy="1601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allAtOnce" animBg="1"/>
      <p:bldP spid="8" grpId="0" build="allAtOnce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428596" y="71414"/>
            <a:ext cx="8856661" cy="78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3888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hr-HR" sz="4000" b="1" kern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ANTIGLOBALIZACIJSKI POKRETI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71438" y="1285860"/>
            <a:ext cx="9072562" cy="528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32000" lvl="0" indent="-432000">
              <a:spcBef>
                <a:spcPts val="1800"/>
              </a:spcBef>
              <a:buFont typeface="Arial" pitchFamily="34" charset="0"/>
              <a:buChar char="–"/>
            </a:pPr>
            <a:r>
              <a:rPr lang="hr-HR" sz="2800" kern="0" dirty="0" smtClean="0">
                <a:latin typeface="Calibri" pitchFamily="34" charset="0"/>
                <a:cs typeface="Calibri" pitchFamily="34" charset="0"/>
              </a:rPr>
              <a:t>suprostavljanje suvremenom </a:t>
            </a:r>
            <a:r>
              <a:rPr lang="hr-HR" sz="2800" b="1" kern="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ekonomskom imperijalizmu </a:t>
            </a:r>
            <a:r>
              <a:rPr lang="hr-HR" sz="2600" i="1" kern="0" dirty="0" smtClean="0">
                <a:latin typeface="Calibri" pitchFamily="34" charset="0"/>
                <a:cs typeface="Calibri" pitchFamily="34" charset="0"/>
              </a:rPr>
              <a:t>(Occupy Wall Street)</a:t>
            </a:r>
          </a:p>
          <a:p>
            <a:pPr marL="432000" lvl="0" indent="-432000">
              <a:spcBef>
                <a:spcPts val="1800"/>
              </a:spcBef>
              <a:buFont typeface="Arial" pitchFamily="34" charset="0"/>
              <a:buChar char="–"/>
            </a:pPr>
            <a:r>
              <a:rPr lang="hr-HR" sz="2800" kern="0" dirty="0" smtClean="0">
                <a:latin typeface="Calibri" pitchFamily="34" charset="0"/>
                <a:cs typeface="Calibri" pitchFamily="34" charset="0"/>
              </a:rPr>
              <a:t>zaštita nacionalnih ekonomskih projekata</a:t>
            </a:r>
          </a:p>
          <a:p>
            <a:pPr marL="432000" lvl="0" indent="-432000">
              <a:spcBef>
                <a:spcPts val="1800"/>
              </a:spcBef>
              <a:buFont typeface="Arial" pitchFamily="34" charset="0"/>
              <a:buChar char="–"/>
            </a:pPr>
            <a:r>
              <a:rPr lang="hr-HR" sz="2800" kern="0" dirty="0" smtClean="0">
                <a:latin typeface="Calibri" pitchFamily="34" charset="0"/>
                <a:cs typeface="Calibri" pitchFamily="34" charset="0"/>
              </a:rPr>
              <a:t>podizanje kvalitete života</a:t>
            </a:r>
          </a:p>
          <a:p>
            <a:pPr marL="432000" lvl="0" indent="-432000">
              <a:spcBef>
                <a:spcPts val="1800"/>
              </a:spcBef>
              <a:buFont typeface="Arial" pitchFamily="34" charset="0"/>
              <a:buChar char="–"/>
            </a:pPr>
            <a:r>
              <a:rPr lang="hr-HR" sz="2800" kern="0" dirty="0" smtClean="0">
                <a:latin typeface="Calibri" pitchFamily="34" charset="0"/>
                <a:cs typeface="Calibri" pitchFamily="34" charset="0"/>
              </a:rPr>
              <a:t>redefiniranje koncepta </a:t>
            </a:r>
            <a:r>
              <a:rPr lang="hr-HR" sz="2800" kern="0" smtClean="0">
                <a:latin typeface="Calibri" pitchFamily="34" charset="0"/>
                <a:cs typeface="Calibri" pitchFamily="34" charset="0"/>
              </a:rPr>
              <a:t>održivog razvoja</a:t>
            </a:r>
            <a:endParaRPr lang="hr-HR" sz="2800" kern="0" dirty="0" smtClean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25" name="Picture 24" descr="antiglobalisti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1802" y="100128"/>
            <a:ext cx="5929322" cy="3686062"/>
          </a:xfrm>
          <a:prstGeom prst="rect">
            <a:avLst/>
          </a:prstGeom>
        </p:spPr>
      </p:pic>
      <p:pic>
        <p:nvPicPr>
          <p:cNvPr id="26" name="Picture 25" descr="antiglobalisti2.jpg"/>
          <p:cNvPicPr>
            <a:picLocks noChangeAspect="1"/>
          </p:cNvPicPr>
          <p:nvPr/>
        </p:nvPicPr>
        <p:blipFill>
          <a:blip r:embed="rId3" cstate="email"/>
          <a:stretch>
            <a:fillRect/>
          </a:stretch>
        </p:blipFill>
        <p:spPr>
          <a:xfrm>
            <a:off x="0" y="3514725"/>
            <a:ext cx="5019675" cy="3343275"/>
          </a:xfrm>
          <a:prstGeom prst="rect">
            <a:avLst/>
          </a:prstGeom>
        </p:spPr>
      </p:pic>
      <p:pic>
        <p:nvPicPr>
          <p:cNvPr id="27" name="Picture 26" descr="antiglobalisti3.jpg"/>
          <p:cNvPicPr>
            <a:picLocks noChangeAspect="1"/>
          </p:cNvPicPr>
          <p:nvPr/>
        </p:nvPicPr>
        <p:blipFill>
          <a:blip r:embed="rId4" cstate="email"/>
          <a:stretch>
            <a:fillRect/>
          </a:stretch>
        </p:blipFill>
        <p:spPr>
          <a:xfrm>
            <a:off x="4143372" y="3529011"/>
            <a:ext cx="5000628" cy="3328989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www.ilfattoquotidiano.it/wp-content/uploads/2012/12/marcha-zapatisti.jpg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3840215" y="142852"/>
            <a:ext cx="5232379" cy="3500462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3" name="Picture 2" descr="Boko-Haram_0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282" y="2669989"/>
            <a:ext cx="7143800" cy="401838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026" name="Picture 2" descr="http://upload.wikimedia.org/wikipedia/commons/thumb/3/3a/Subcomandante_Marcos.jpg/440px-Subcomandante_Marcos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2844" y="142852"/>
            <a:ext cx="3619496" cy="2809876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2290" name="Picture 2" descr="Logo of Boko Haram.svg"/>
          <p:cNvPicPr>
            <a:picLocks noChangeAspect="1" noChangeArrowheads="1"/>
          </p:cNvPicPr>
          <p:nvPr/>
        </p:nvPicPr>
        <p:blipFill>
          <a:blip r:embed="rId5" cstate="email"/>
          <a:srcRect/>
          <a:stretch>
            <a:fillRect/>
          </a:stretch>
        </p:blipFill>
        <p:spPr bwMode="auto">
          <a:xfrm>
            <a:off x="5286380" y="2095514"/>
            <a:ext cx="2463556" cy="1690676"/>
          </a:xfrm>
          <a:prstGeom prst="rect">
            <a:avLst/>
          </a:prstGeom>
          <a:solidFill>
            <a:schemeClr val="tx1"/>
          </a:solidFill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143116"/>
            <a:ext cx="91440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r-HR" sz="6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Mali test </a:t>
            </a:r>
          </a:p>
          <a:p>
            <a:pPr algn="ctr"/>
            <a:r>
              <a:rPr lang="hr-HR" sz="6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amerikanizacije</a:t>
            </a:r>
            <a:endParaRPr lang="hr-HR" sz="66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42844" y="642918"/>
            <a:ext cx="8786874" cy="2000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14350" indent="-514350">
              <a:spcBef>
                <a:spcPts val="1800"/>
              </a:spcBef>
            </a:pPr>
            <a:r>
              <a:rPr lang="hr-HR" sz="2800" kern="0" dirty="0" smtClean="0">
                <a:latin typeface="Calibri" pitchFamily="34" charset="0"/>
                <a:cs typeface="Calibri" pitchFamily="34" charset="0"/>
              </a:rPr>
              <a:t>Nemamo kruha, ni mlijeka pa čak ni voća, moraš pod hitno</a:t>
            </a:r>
          </a:p>
          <a:p>
            <a:pPr marL="514350" indent="-514350">
              <a:spcBef>
                <a:spcPts val="1800"/>
              </a:spcBef>
            </a:pPr>
            <a:r>
              <a:rPr lang="hr-HR" sz="2800" kern="0" dirty="0" smtClean="0">
                <a:latin typeface="Calibri" pitchFamily="34" charset="0"/>
                <a:cs typeface="Calibri" pitchFamily="34" charset="0"/>
              </a:rPr>
              <a:t>u ______________.</a:t>
            </a:r>
          </a:p>
          <a:p>
            <a:pPr marL="432000" indent="-432000" algn="ctr">
              <a:spcBef>
                <a:spcPts val="1800"/>
              </a:spcBef>
            </a:pPr>
            <a:r>
              <a:rPr lang="hr-HR" sz="3600" b="1" kern="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	a) kupovinu 	b) šoping</a:t>
            </a:r>
          </a:p>
          <a:p>
            <a:pPr marL="432000" indent="-432000">
              <a:spcBef>
                <a:spcPts val="1800"/>
              </a:spcBef>
            </a:pPr>
            <a:endParaRPr lang="hr-HR" sz="2800" kern="0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28596" y="71414"/>
            <a:ext cx="8856661" cy="78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3888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endParaRPr lang="hr-HR" sz="4000" b="1" kern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42844" y="3643314"/>
            <a:ext cx="8786874" cy="2643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14350" indent="-514350">
              <a:spcBef>
                <a:spcPts val="1800"/>
              </a:spcBef>
            </a:pPr>
            <a:r>
              <a:rPr lang="vi-VN" sz="2800" kern="0" dirty="0" smtClean="0">
                <a:latin typeface="Calibri" pitchFamily="34" charset="0"/>
                <a:cs typeface="Calibri" pitchFamily="34" charset="0"/>
              </a:rPr>
              <a:t>Te hlače i džemper nosiš već pet godina uzastopno, a pošto</a:t>
            </a:r>
            <a:endParaRPr lang="hr-HR" sz="2800" kern="0" dirty="0" smtClean="0">
              <a:latin typeface="Calibri" pitchFamily="34" charset="0"/>
              <a:cs typeface="Calibri" pitchFamily="34" charset="0"/>
            </a:endParaRPr>
          </a:p>
          <a:p>
            <a:pPr marL="514350" indent="-514350">
              <a:spcBef>
                <a:spcPts val="1800"/>
              </a:spcBef>
            </a:pPr>
            <a:r>
              <a:rPr lang="vi-VN" sz="2800" kern="0" dirty="0" smtClean="0">
                <a:latin typeface="Calibri" pitchFamily="34" charset="0"/>
                <a:cs typeface="Calibri" pitchFamily="34" charset="0"/>
              </a:rPr>
              <a:t>su sada velika sniženja pod hitno moraš u</a:t>
            </a:r>
            <a:r>
              <a:rPr lang="hr-HR" sz="2800" kern="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vi-VN" sz="2800" kern="0" dirty="0" smtClean="0">
                <a:latin typeface="Calibri" pitchFamily="34" charset="0"/>
                <a:cs typeface="Calibri" pitchFamily="34" charset="0"/>
              </a:rPr>
              <a:t>_____________.</a:t>
            </a:r>
          </a:p>
          <a:p>
            <a:pPr marL="514350" indent="-514350" algn="ctr">
              <a:spcBef>
                <a:spcPts val="3000"/>
              </a:spcBef>
            </a:pPr>
            <a:r>
              <a:rPr lang="vi-VN" sz="3600" b="1" kern="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a) kupovinu</a:t>
            </a:r>
            <a:r>
              <a:rPr lang="hr-HR" sz="3600" b="1" kern="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	</a:t>
            </a:r>
            <a:r>
              <a:rPr lang="vi-VN" sz="3600" b="1" kern="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b) šoping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142844" y="3214686"/>
            <a:ext cx="8786874" cy="1588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9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42844" y="214290"/>
            <a:ext cx="8786874" cy="2643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14350" indent="-514350">
              <a:spcBef>
                <a:spcPts val="1800"/>
              </a:spcBef>
            </a:pPr>
            <a:r>
              <a:rPr lang="vi-VN" sz="2800" kern="0" dirty="0" smtClean="0">
                <a:latin typeface="Calibri" pitchFamily="34" charset="0"/>
                <a:cs typeface="Calibri" pitchFamily="34" charset="0"/>
              </a:rPr>
              <a:t>Nikada neću zaboraviti taj trenutak kada si pao. Taj</a:t>
            </a:r>
            <a:endParaRPr lang="hr-HR" sz="2800" kern="0" dirty="0" smtClean="0">
              <a:latin typeface="Calibri" pitchFamily="34" charset="0"/>
              <a:cs typeface="Calibri" pitchFamily="34" charset="0"/>
            </a:endParaRPr>
          </a:p>
          <a:p>
            <a:pPr marL="514350" indent="-514350">
              <a:spcBef>
                <a:spcPts val="1800"/>
              </a:spcBef>
            </a:pPr>
            <a:r>
              <a:rPr lang="vi-VN" sz="2800" kern="0" dirty="0" smtClean="0">
                <a:latin typeface="Calibri" pitchFamily="34" charset="0"/>
                <a:cs typeface="Calibri" pitchFamily="34" charset="0"/>
              </a:rPr>
              <a:t>____________ mi se urezao u pamćenje. </a:t>
            </a:r>
            <a:endParaRPr lang="hr-HR" sz="2800" kern="0" dirty="0" smtClean="0">
              <a:latin typeface="Calibri" pitchFamily="34" charset="0"/>
              <a:cs typeface="Calibri" pitchFamily="34" charset="0"/>
            </a:endParaRPr>
          </a:p>
          <a:p>
            <a:pPr marL="514350" indent="-514350">
              <a:spcBef>
                <a:spcPts val="1800"/>
              </a:spcBef>
            </a:pPr>
            <a:endParaRPr lang="vi-VN" sz="2800" kern="0" dirty="0" smtClean="0">
              <a:latin typeface="Calibri" pitchFamily="34" charset="0"/>
              <a:cs typeface="Calibri" pitchFamily="34" charset="0"/>
            </a:endParaRPr>
          </a:p>
          <a:p>
            <a:pPr algn="ctr">
              <a:spcBef>
                <a:spcPts val="1800"/>
              </a:spcBef>
            </a:pPr>
            <a:r>
              <a:rPr lang="vi-VN" sz="3600" b="1" kern="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a) događaj	b) event</a:t>
            </a:r>
            <a:endParaRPr lang="hr-HR" sz="3600" b="1" kern="0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142844" y="3214686"/>
            <a:ext cx="8786874" cy="1588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42844" y="3714752"/>
            <a:ext cx="8786874" cy="2643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14350" indent="-514350">
              <a:spcBef>
                <a:spcPts val="1800"/>
              </a:spcBef>
            </a:pPr>
            <a:r>
              <a:rPr lang="vi-VN" sz="2800" kern="0" dirty="0" smtClean="0">
                <a:latin typeface="Calibri" pitchFamily="34" charset="0"/>
                <a:cs typeface="Calibri" pitchFamily="34" charset="0"/>
              </a:rPr>
              <a:t>Motovun Film Festival slovi kao doista jedinstven</a:t>
            </a:r>
            <a:endParaRPr lang="hr-HR" sz="2800" kern="0" dirty="0" smtClean="0">
              <a:latin typeface="Calibri" pitchFamily="34" charset="0"/>
              <a:cs typeface="Calibri" pitchFamily="34" charset="0"/>
            </a:endParaRPr>
          </a:p>
          <a:p>
            <a:pPr marL="514350" indent="-514350">
              <a:spcBef>
                <a:spcPts val="1800"/>
              </a:spcBef>
            </a:pPr>
            <a:r>
              <a:rPr lang="vi-VN" sz="2800" kern="0" dirty="0" smtClean="0">
                <a:latin typeface="Calibri" pitchFamily="34" charset="0"/>
                <a:cs typeface="Calibri" pitchFamily="34" charset="0"/>
              </a:rPr>
              <a:t>___________ u ovoj regiji. </a:t>
            </a:r>
          </a:p>
          <a:p>
            <a:pPr algn="ctr">
              <a:spcBef>
                <a:spcPts val="3000"/>
              </a:spcBef>
            </a:pPr>
            <a:r>
              <a:rPr lang="vi-VN" sz="3600" b="1" kern="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a) događaj</a:t>
            </a:r>
            <a:r>
              <a:rPr lang="hr-HR" sz="3600" b="1" kern="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	</a:t>
            </a:r>
            <a:r>
              <a:rPr lang="vi-VN" sz="3600" b="1" kern="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b) event </a:t>
            </a:r>
            <a:endParaRPr lang="vi-VN" sz="4400" b="1" kern="0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9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42844" y="3571876"/>
            <a:ext cx="8786874" cy="2643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14350" indent="-514350">
              <a:spcBef>
                <a:spcPts val="1800"/>
              </a:spcBef>
            </a:pPr>
            <a:r>
              <a:rPr lang="vi-VN" sz="2800" kern="0" dirty="0" smtClean="0">
                <a:latin typeface="Calibri" pitchFamily="34" charset="0"/>
                <a:cs typeface="Calibri" pitchFamily="34" charset="0"/>
              </a:rPr>
              <a:t>Hrabar je, spretan i sposoban. On je pravi _____________</a:t>
            </a:r>
            <a:endParaRPr lang="hr-HR" sz="2800" kern="0" dirty="0" smtClean="0">
              <a:latin typeface="Calibri" pitchFamily="34" charset="0"/>
              <a:cs typeface="Calibri" pitchFamily="34" charset="0"/>
            </a:endParaRPr>
          </a:p>
          <a:p>
            <a:pPr marL="514350" indent="-514350">
              <a:spcBef>
                <a:spcPts val="1800"/>
              </a:spcBef>
            </a:pPr>
            <a:r>
              <a:rPr lang="vi-VN" sz="2800" kern="0" dirty="0" smtClean="0">
                <a:latin typeface="Calibri" pitchFamily="34" charset="0"/>
                <a:cs typeface="Calibri" pitchFamily="34" charset="0"/>
              </a:rPr>
              <a:t>svake ekspedicije.</a:t>
            </a:r>
            <a:endParaRPr lang="hr-HR" sz="2800" kern="0" dirty="0" smtClean="0">
              <a:latin typeface="Calibri" pitchFamily="34" charset="0"/>
              <a:cs typeface="Calibri" pitchFamily="34" charset="0"/>
            </a:endParaRPr>
          </a:p>
          <a:p>
            <a:pPr algn="ctr">
              <a:spcBef>
                <a:spcPts val="1800"/>
              </a:spcBef>
            </a:pPr>
            <a:r>
              <a:rPr lang="vi-VN" sz="2800" kern="0" dirty="0" smtClean="0">
                <a:latin typeface="Calibri" pitchFamily="34" charset="0"/>
                <a:cs typeface="Calibri" pitchFamily="34" charset="0"/>
              </a:rPr>
              <a:t/>
            </a:r>
            <a:br>
              <a:rPr lang="vi-VN" sz="2800" kern="0" dirty="0" smtClean="0">
                <a:latin typeface="Calibri" pitchFamily="34" charset="0"/>
                <a:cs typeface="Calibri" pitchFamily="34" charset="0"/>
              </a:rPr>
            </a:br>
            <a:r>
              <a:rPr lang="vi-VN" sz="3600" b="1" kern="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a) vođa</a:t>
            </a:r>
            <a:r>
              <a:rPr lang="hr-HR" sz="3600" b="1" kern="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		 </a:t>
            </a:r>
            <a:r>
              <a:rPr lang="vi-VN" sz="3600" b="1" kern="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b) lider</a:t>
            </a:r>
            <a:endParaRPr lang="hr-HR" sz="2800" b="1" kern="0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142844" y="3214686"/>
            <a:ext cx="8786874" cy="1588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42844" y="357166"/>
            <a:ext cx="8786874" cy="2643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14350" indent="-514350">
              <a:spcBef>
                <a:spcPts val="1800"/>
              </a:spcBef>
            </a:pPr>
            <a:r>
              <a:rPr lang="vi-VN" sz="2800" kern="0" dirty="0" smtClean="0">
                <a:latin typeface="Calibri" pitchFamily="34" charset="0"/>
                <a:cs typeface="Calibri" pitchFamily="34" charset="0"/>
              </a:rPr>
              <a:t>Predsjednik te političke stranke se kroz nekoliko zadnjih</a:t>
            </a:r>
            <a:endParaRPr lang="hr-HR" sz="2800" kern="0" dirty="0" smtClean="0">
              <a:latin typeface="Calibri" pitchFamily="34" charset="0"/>
              <a:cs typeface="Calibri" pitchFamily="34" charset="0"/>
            </a:endParaRPr>
          </a:p>
          <a:p>
            <a:pPr marL="514350" indent="-514350">
              <a:spcBef>
                <a:spcPts val="1800"/>
              </a:spcBef>
            </a:pPr>
            <a:r>
              <a:rPr lang="vi-VN" sz="2800" kern="0" dirty="0" smtClean="0">
                <a:latin typeface="Calibri" pitchFamily="34" charset="0"/>
                <a:cs typeface="Calibri" pitchFamily="34" charset="0"/>
              </a:rPr>
              <a:t>godina zaista profilirao kao istinski  ____________.</a:t>
            </a:r>
          </a:p>
          <a:p>
            <a:pPr marL="514350" indent="-514350" algn="ctr">
              <a:spcBef>
                <a:spcPts val="3000"/>
              </a:spcBef>
            </a:pPr>
            <a:r>
              <a:rPr lang="vi-VN" sz="3600" b="1" kern="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a) vođa</a:t>
            </a:r>
            <a:r>
              <a:rPr lang="hr-HR" sz="3600" b="1" kern="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		</a:t>
            </a:r>
            <a:r>
              <a:rPr lang="vi-VN" sz="3600" b="1" kern="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b) lider</a:t>
            </a:r>
            <a:endParaRPr lang="vi-VN" sz="4400" b="1" kern="0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7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zemlja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6857984" y="4580446"/>
            <a:ext cx="2286016" cy="227755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85720" y="3929066"/>
            <a:ext cx="8577989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hr-HR" smtClean="0">
                <a:hlinkClick r:id="rId4"/>
              </a:rPr>
              <a:t>https://drive.google.com/file/d/0B3j3fkaAq7drVFZlbl9wYlRCVUU/edit?usp=sharing</a:t>
            </a:r>
            <a:endParaRPr lang="hr-HR"/>
          </a:p>
        </p:txBody>
      </p:sp>
      <p:sp>
        <p:nvSpPr>
          <p:cNvPr id="10" name="TextBox 9"/>
          <p:cNvSpPr txBox="1"/>
          <p:nvPr/>
        </p:nvSpPr>
        <p:spPr>
          <a:xfrm>
            <a:off x="2214546" y="2571744"/>
            <a:ext cx="4587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3600" b="1" smtClean="0"/>
              <a:t>Video o globalizaciji</a:t>
            </a:r>
            <a:endParaRPr lang="hr-HR" sz="3600" b="1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42844" y="214290"/>
            <a:ext cx="8786874" cy="2643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14350" indent="-514350">
              <a:spcBef>
                <a:spcPts val="1800"/>
              </a:spcBef>
            </a:pPr>
            <a:r>
              <a:rPr lang="vi-VN" sz="2800" kern="0" dirty="0" smtClean="0">
                <a:latin typeface="Calibri" pitchFamily="34" charset="0"/>
                <a:cs typeface="Calibri" pitchFamily="34" charset="0"/>
              </a:rPr>
              <a:t>Već dugo su poznati kao ____________ koja/koji najduže i</a:t>
            </a:r>
            <a:endParaRPr lang="hr-HR" sz="2800" kern="0" dirty="0" smtClean="0">
              <a:latin typeface="Calibri" pitchFamily="34" charset="0"/>
              <a:cs typeface="Calibri" pitchFamily="34" charset="0"/>
            </a:endParaRPr>
          </a:p>
          <a:p>
            <a:pPr marL="514350" indent="-514350">
              <a:spcBef>
                <a:spcPts val="1800"/>
              </a:spcBef>
            </a:pPr>
            <a:r>
              <a:rPr lang="vi-VN" sz="2800" kern="0" dirty="0" smtClean="0">
                <a:latin typeface="Calibri" pitchFamily="34" charset="0"/>
                <a:cs typeface="Calibri" pitchFamily="34" charset="0"/>
              </a:rPr>
              <a:t>najzabavnije svira iako po kvaliteti nisu baš nešto posebno.</a:t>
            </a:r>
          </a:p>
          <a:p>
            <a:pPr marL="514350" indent="-514350" algn="ctr">
              <a:spcBef>
                <a:spcPts val="3000"/>
              </a:spcBef>
            </a:pPr>
            <a:r>
              <a:rPr lang="vi-VN" sz="3600" b="1" kern="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a) sastav	</a:t>
            </a:r>
            <a:r>
              <a:rPr lang="hr-HR" sz="3600" b="1" kern="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	</a:t>
            </a:r>
            <a:r>
              <a:rPr lang="vi-VN" sz="3600" b="1" kern="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b) grupa 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42844" y="3357562"/>
            <a:ext cx="8786874" cy="2643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14350" indent="-514350">
              <a:spcBef>
                <a:spcPts val="1800"/>
              </a:spcBef>
            </a:pPr>
            <a:r>
              <a:rPr lang="vi-VN" sz="2800" kern="0" dirty="0" smtClean="0">
                <a:latin typeface="Calibri" pitchFamily="34" charset="0"/>
                <a:cs typeface="Calibri" pitchFamily="34" charset="0"/>
              </a:rPr>
              <a:t>Ovog tjedna toplo vam preporučamo nastup vokalno </a:t>
            </a:r>
            <a:endParaRPr lang="hr-HR" sz="2800" kern="0" dirty="0" smtClean="0">
              <a:latin typeface="Calibri" pitchFamily="34" charset="0"/>
              <a:cs typeface="Calibri" pitchFamily="34" charset="0"/>
            </a:endParaRPr>
          </a:p>
          <a:p>
            <a:pPr marL="514350" indent="-514350">
              <a:spcBef>
                <a:spcPts val="1800"/>
              </a:spcBef>
            </a:pPr>
            <a:r>
              <a:rPr lang="vi-VN" sz="2800" kern="0" dirty="0" smtClean="0">
                <a:latin typeface="Calibri" pitchFamily="34" charset="0"/>
                <a:cs typeface="Calibri" pitchFamily="34" charset="0"/>
              </a:rPr>
              <a:t>instrumentalne/instrumentalnog jazz _____________ u </a:t>
            </a:r>
            <a:endParaRPr lang="hr-HR" sz="2800" kern="0" dirty="0" smtClean="0">
              <a:latin typeface="Calibri" pitchFamily="34" charset="0"/>
              <a:cs typeface="Calibri" pitchFamily="34" charset="0"/>
            </a:endParaRPr>
          </a:p>
          <a:p>
            <a:pPr marL="514350" indent="-514350">
              <a:spcBef>
                <a:spcPts val="1800"/>
              </a:spcBef>
            </a:pPr>
            <a:r>
              <a:rPr lang="vi-VN" sz="2800" kern="0" dirty="0" smtClean="0">
                <a:latin typeface="Calibri" pitchFamily="34" charset="0"/>
                <a:cs typeface="Calibri" pitchFamily="34" charset="0"/>
              </a:rPr>
              <a:t>novootvorenoj svečanoj dvorani. </a:t>
            </a:r>
          </a:p>
          <a:p>
            <a:pPr marL="514350" indent="-514350" algn="ctr">
              <a:spcBef>
                <a:spcPts val="3000"/>
              </a:spcBef>
            </a:pPr>
            <a:r>
              <a:rPr lang="vi-VN" sz="3600" b="1" kern="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a) sastava	b)</a:t>
            </a:r>
            <a:r>
              <a:rPr lang="hr-HR" sz="3600" b="1" kern="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vi-VN" sz="3600" b="1" kern="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grupe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42844" y="2928934"/>
            <a:ext cx="8786874" cy="1588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42844" y="3571876"/>
            <a:ext cx="8786874" cy="2643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14350" indent="-514350">
              <a:spcBef>
                <a:spcPts val="1800"/>
              </a:spcBef>
            </a:pPr>
            <a:r>
              <a:rPr lang="vi-VN" sz="2800" kern="0" dirty="0" smtClean="0">
                <a:latin typeface="Calibri" pitchFamily="34" charset="0"/>
                <a:cs typeface="Calibri" pitchFamily="34" charset="0"/>
              </a:rPr>
              <a:t>Možeš slobodno koristiti moje/moj _____________ dok se</a:t>
            </a:r>
            <a:endParaRPr lang="hr-HR" sz="2800" kern="0" dirty="0" smtClean="0">
              <a:latin typeface="Calibri" pitchFamily="34" charset="0"/>
              <a:cs typeface="Calibri" pitchFamily="34" charset="0"/>
            </a:endParaRPr>
          </a:p>
          <a:p>
            <a:pPr marL="514350" indent="-514350">
              <a:spcBef>
                <a:spcPts val="1800"/>
              </a:spcBef>
            </a:pPr>
            <a:r>
              <a:rPr lang="vi-VN" sz="2800" kern="0" dirty="0" smtClean="0">
                <a:latin typeface="Calibri" pitchFamily="34" charset="0"/>
                <a:cs typeface="Calibri" pitchFamily="34" charset="0"/>
              </a:rPr>
              <a:t>tvoje/tvoj ne popravi.  	</a:t>
            </a:r>
          </a:p>
          <a:p>
            <a:pPr marL="514350" indent="-514350" algn="ctr">
              <a:spcBef>
                <a:spcPts val="3000"/>
              </a:spcBef>
            </a:pPr>
            <a:r>
              <a:rPr lang="vi-VN" sz="3600" b="1" kern="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a) računalo	b) kompjuter 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142844" y="2928934"/>
            <a:ext cx="8786874" cy="1588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42844" y="285728"/>
            <a:ext cx="8786874" cy="2643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14350" indent="-514350">
              <a:spcBef>
                <a:spcPts val="1800"/>
              </a:spcBef>
            </a:pPr>
            <a:r>
              <a:rPr lang="vi-VN" sz="2800" kern="0" dirty="0" smtClean="0">
                <a:latin typeface="Calibri" pitchFamily="34" charset="0"/>
                <a:cs typeface="Calibri" pitchFamily="34" charset="0"/>
              </a:rPr>
              <a:t>U našoj ponudi se nalaze ____________ najsuvremenije</a:t>
            </a:r>
            <a:endParaRPr lang="hr-HR" sz="2800" kern="0" dirty="0" smtClean="0">
              <a:latin typeface="Calibri" pitchFamily="34" charset="0"/>
              <a:cs typeface="Calibri" pitchFamily="34" charset="0"/>
            </a:endParaRPr>
          </a:p>
          <a:p>
            <a:pPr marL="514350" indent="-514350">
              <a:spcBef>
                <a:spcPts val="1800"/>
              </a:spcBef>
            </a:pPr>
            <a:r>
              <a:rPr lang="vi-VN" sz="2800" kern="0" dirty="0" smtClean="0">
                <a:latin typeface="Calibri" pitchFamily="34" charset="0"/>
                <a:cs typeface="Calibri" pitchFamily="34" charset="0"/>
              </a:rPr>
              <a:t>tehnologije najrenomiranijih proizvođača. </a:t>
            </a:r>
          </a:p>
          <a:p>
            <a:pPr marL="514350" indent="-514350" algn="ctr">
              <a:spcBef>
                <a:spcPts val="3000"/>
              </a:spcBef>
            </a:pPr>
            <a:r>
              <a:rPr lang="vi-VN" sz="3600" b="1" kern="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a) računala	b)</a:t>
            </a:r>
            <a:r>
              <a:rPr lang="hr-HR" sz="3600" b="1" kern="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vi-VN" sz="3600" b="1" kern="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kompjuteri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7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42844" y="214290"/>
            <a:ext cx="8786874" cy="2643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14350" indent="-514350">
              <a:spcBef>
                <a:spcPts val="1800"/>
              </a:spcBef>
            </a:pPr>
            <a:r>
              <a:rPr lang="vi-VN" sz="2800" kern="0" dirty="0" smtClean="0">
                <a:latin typeface="Calibri" pitchFamily="34" charset="0"/>
                <a:cs typeface="Calibri" pitchFamily="34" charset="0"/>
              </a:rPr>
              <a:t>Proizvod je nesumnjivo kvalitetan samo mu nedostaje</a:t>
            </a:r>
            <a:endParaRPr lang="hr-HR" sz="2800" kern="0" dirty="0" smtClean="0">
              <a:latin typeface="Calibri" pitchFamily="34" charset="0"/>
              <a:cs typeface="Calibri" pitchFamily="34" charset="0"/>
            </a:endParaRPr>
          </a:p>
          <a:p>
            <a:pPr marL="514350" indent="-514350">
              <a:spcBef>
                <a:spcPts val="1800"/>
              </a:spcBef>
            </a:pPr>
            <a:r>
              <a:rPr lang="vi-VN" sz="2800" kern="0" dirty="0" smtClean="0">
                <a:latin typeface="Calibri" pitchFamily="34" charset="0"/>
                <a:cs typeface="Calibri" pitchFamily="34" charset="0"/>
              </a:rPr>
              <a:t>dobro/dobar _____________.</a:t>
            </a:r>
          </a:p>
          <a:p>
            <a:pPr marL="514350" indent="-514350" algn="ctr">
              <a:spcBef>
                <a:spcPts val="3000"/>
              </a:spcBef>
            </a:pPr>
            <a:r>
              <a:rPr lang="vi-VN" sz="3600" b="1" kern="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a) oglašavanje		b) marketing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142844" y="2928934"/>
            <a:ext cx="8786874" cy="1588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42844" y="3286124"/>
            <a:ext cx="8786874" cy="2643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14350" indent="-514350">
              <a:spcBef>
                <a:spcPts val="1800"/>
              </a:spcBef>
            </a:pPr>
            <a:r>
              <a:rPr lang="vi-VN" sz="2800" kern="0" dirty="0" smtClean="0">
                <a:latin typeface="Calibri" pitchFamily="34" charset="0"/>
                <a:cs typeface="Calibri" pitchFamily="34" charset="0"/>
              </a:rPr>
              <a:t>Internet se pokazao najdjelotvornijim medijem kada je u</a:t>
            </a:r>
            <a:endParaRPr lang="hr-HR" sz="2800" kern="0" dirty="0" smtClean="0">
              <a:latin typeface="Calibri" pitchFamily="34" charset="0"/>
              <a:cs typeface="Calibri" pitchFamily="34" charset="0"/>
            </a:endParaRPr>
          </a:p>
          <a:p>
            <a:pPr marL="514350" indent="-514350">
              <a:spcBef>
                <a:spcPts val="1800"/>
              </a:spcBef>
            </a:pPr>
            <a:r>
              <a:rPr lang="vi-VN" sz="2800" kern="0" dirty="0" smtClean="0">
                <a:latin typeface="Calibri" pitchFamily="34" charset="0"/>
                <a:cs typeface="Calibri" pitchFamily="34" charset="0"/>
              </a:rPr>
              <a:t>pitanju javni/javno _____________.</a:t>
            </a:r>
          </a:p>
          <a:p>
            <a:pPr marL="514350" indent="-514350" algn="ctr">
              <a:spcBef>
                <a:spcPts val="3000"/>
              </a:spcBef>
            </a:pPr>
            <a:r>
              <a:rPr lang="vi-VN" sz="3600" b="1" kern="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a) oglašavanje		b) marketing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428596" y="71414"/>
            <a:ext cx="8856661" cy="78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3888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hr-HR" sz="4000" b="1" kern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ŠTO JE GLOBALIZACIJA?</a:t>
            </a:r>
            <a:endParaRPr lang="fi-FI" sz="4000" b="1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71438" y="1214422"/>
            <a:ext cx="8929718" cy="542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32000" lvl="0" indent="-432000">
              <a:spcBef>
                <a:spcPts val="1800"/>
              </a:spcBef>
              <a:buFont typeface="Arial" pitchFamily="34" charset="0"/>
              <a:buChar char="–"/>
            </a:pPr>
            <a:r>
              <a:rPr lang="vi-VN" sz="3200" b="1" kern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GLOBALIZACIJA</a:t>
            </a:r>
            <a:r>
              <a:rPr lang="vi-VN" sz="2800" kern="0" dirty="0" smtClean="0">
                <a:latin typeface="Calibri" pitchFamily="34" charset="0"/>
                <a:cs typeface="Calibri" pitchFamily="34" charset="0"/>
              </a:rPr>
              <a:t> je proces </a:t>
            </a:r>
            <a:r>
              <a:rPr lang="vi-VN" sz="2800" b="1" kern="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gospodarskog</a:t>
            </a:r>
            <a:r>
              <a:rPr lang="vi-VN" sz="2800" kern="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, </a:t>
            </a:r>
            <a:r>
              <a:rPr lang="vi-VN" sz="2800" b="1" kern="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socijalnog</a:t>
            </a:r>
            <a:r>
              <a:rPr lang="vi-VN" sz="2800" kern="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, </a:t>
            </a:r>
            <a:r>
              <a:rPr lang="vi-VN" sz="2800" b="1" kern="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kulturnog</a:t>
            </a:r>
            <a:r>
              <a:rPr lang="vi-VN" sz="2800" kern="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vi-VN" sz="2800" kern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i</a:t>
            </a:r>
            <a:r>
              <a:rPr lang="vi-VN" sz="2800" kern="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vi-VN" sz="2800" b="1" kern="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politi</a:t>
            </a:r>
            <a:r>
              <a:rPr lang="hr-HR" sz="2800" b="1" kern="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č</a:t>
            </a:r>
            <a:r>
              <a:rPr lang="vi-VN" sz="2800" b="1" kern="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kog</a:t>
            </a:r>
            <a:r>
              <a:rPr lang="vi-VN" sz="2800" b="1" kern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vi-VN" sz="2800" kern="0" dirty="0" smtClean="0">
                <a:latin typeface="Calibri" pitchFamily="34" charset="0"/>
                <a:cs typeface="Calibri" pitchFamily="34" charset="0"/>
              </a:rPr>
              <a:t>djelovanja </a:t>
            </a:r>
            <a:r>
              <a:rPr lang="vi-VN" sz="2800" kern="0" smtClean="0">
                <a:latin typeface="Calibri" pitchFamily="34" charset="0"/>
                <a:cs typeface="Calibri" pitchFamily="34" charset="0"/>
              </a:rPr>
              <a:t>koji </a:t>
            </a:r>
            <a:r>
              <a:rPr lang="hr-HR" sz="2800" b="1" kern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nadilazi </a:t>
            </a:r>
            <a:r>
              <a:rPr lang="vi-VN" sz="2800" b="1" kern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granice </a:t>
            </a:r>
            <a:r>
              <a:rPr lang="vi-VN" sz="2800" b="1" kern="0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nacionalnih država</a:t>
            </a:r>
            <a:endParaRPr lang="hr-HR" sz="2800" kern="0" dirty="0" smtClean="0">
              <a:solidFill>
                <a:srgbClr val="FFC000"/>
              </a:solidFill>
              <a:latin typeface="Calibri" pitchFamily="34" charset="0"/>
              <a:cs typeface="Calibri" pitchFamily="34" charset="0"/>
            </a:endParaRPr>
          </a:p>
          <a:p>
            <a:pPr marL="432000" lvl="0" indent="-432000">
              <a:spcBef>
                <a:spcPts val="1800"/>
              </a:spcBef>
              <a:buFont typeface="Arial" pitchFamily="34" charset="0"/>
              <a:buChar char="–"/>
            </a:pPr>
            <a:r>
              <a:rPr lang="vi-VN" sz="2800" kern="0" dirty="0" smtClean="0">
                <a:latin typeface="Calibri" pitchFamily="34" charset="0"/>
                <a:cs typeface="Calibri" pitchFamily="34" charset="0"/>
              </a:rPr>
              <a:t>proces </a:t>
            </a:r>
            <a:r>
              <a:rPr lang="vi-VN" sz="2800" b="1" kern="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ujedinj</a:t>
            </a:r>
            <a:r>
              <a:rPr lang="hr-HR" sz="2800" b="1" kern="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en</a:t>
            </a:r>
            <a:r>
              <a:rPr lang="vi-VN" sz="2800" b="1" kern="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ja svijeta u jednu cjelinu </a:t>
            </a:r>
            <a:r>
              <a:rPr lang="vi-VN" sz="2800" kern="0" dirty="0" smtClean="0">
                <a:latin typeface="Calibri" pitchFamily="34" charset="0"/>
                <a:cs typeface="Calibri" pitchFamily="34" charset="0"/>
              </a:rPr>
              <a:t>ili </a:t>
            </a:r>
            <a:r>
              <a:rPr lang="vi-VN" sz="2800" u="sng" kern="0" smtClean="0">
                <a:latin typeface="Calibri" pitchFamily="34" charset="0"/>
                <a:cs typeface="Calibri" pitchFamily="34" charset="0"/>
              </a:rPr>
              <a:t>jedan sustav</a:t>
            </a:r>
            <a:r>
              <a:rPr lang="hr-HR" sz="2800" u="sng" kern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hr-HR" sz="2800" i="1" kern="0" smtClean="0">
                <a:latin typeface="Calibri" pitchFamily="34" charset="0"/>
                <a:cs typeface="Calibri" pitchFamily="34" charset="0"/>
              </a:rPr>
              <a:t>(međuovisnost)</a:t>
            </a:r>
            <a:endParaRPr lang="hr-HR" sz="2800" i="1" kern="0" dirty="0" smtClean="0">
              <a:latin typeface="Calibri" pitchFamily="34" charset="0"/>
              <a:cs typeface="Calibri" pitchFamily="34" charset="0"/>
            </a:endParaRPr>
          </a:p>
          <a:p>
            <a:pPr marL="432000" indent="-432000">
              <a:spcBef>
                <a:spcPts val="1800"/>
              </a:spcBef>
              <a:buFont typeface="Arial" pitchFamily="34" charset="0"/>
              <a:buChar char="–"/>
            </a:pPr>
            <a:r>
              <a:rPr lang="hr-HR" sz="2800" kern="0" dirty="0" smtClean="0">
                <a:latin typeface="Calibri" pitchFamily="34" charset="0"/>
                <a:cs typeface="Calibri" pitchFamily="34" charset="0"/>
              </a:rPr>
              <a:t>dolazi od riječi </a:t>
            </a:r>
            <a:r>
              <a:rPr lang="hr-HR" sz="2800" i="1" kern="0" dirty="0" smtClean="0">
                <a:latin typeface="Calibri" pitchFamily="34" charset="0"/>
                <a:cs typeface="Calibri" pitchFamily="34" charset="0"/>
              </a:rPr>
              <a:t>global</a:t>
            </a:r>
            <a:r>
              <a:rPr lang="hr-HR" sz="2800" kern="0" dirty="0" smtClean="0">
                <a:latin typeface="Calibri" pitchFamily="34" charset="0"/>
                <a:cs typeface="Calibri" pitchFamily="34" charset="0"/>
              </a:rPr>
              <a:t> – ukupnost, sve postaje jedno</a:t>
            </a:r>
          </a:p>
          <a:p>
            <a:pPr marL="432000" indent="-432000">
              <a:spcBef>
                <a:spcPts val="1800"/>
              </a:spcBef>
              <a:buFont typeface="Arial" pitchFamily="34" charset="0"/>
              <a:buChar char="–"/>
            </a:pPr>
            <a:r>
              <a:rPr lang="hr-HR" sz="2800" kern="0" dirty="0" smtClean="0">
                <a:latin typeface="Calibri" pitchFamily="34" charset="0"/>
                <a:cs typeface="Calibri" pitchFamily="34" charset="0"/>
              </a:rPr>
              <a:t>pojam globalizacija osmislio je 80-ih godina </a:t>
            </a:r>
            <a:br>
              <a:rPr lang="hr-HR" sz="2800" kern="0" dirty="0" smtClean="0">
                <a:latin typeface="Calibri" pitchFamily="34" charset="0"/>
                <a:cs typeface="Calibri" pitchFamily="34" charset="0"/>
              </a:rPr>
            </a:br>
            <a:r>
              <a:rPr lang="hr-HR" sz="2800" b="1" kern="0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Ronald Robertson</a:t>
            </a:r>
          </a:p>
          <a:p>
            <a:pPr marL="432000" lvl="0" indent="-432000">
              <a:spcBef>
                <a:spcPts val="1800"/>
              </a:spcBef>
              <a:buFont typeface="Arial" pitchFamily="34" charset="0"/>
              <a:buChar char="–"/>
            </a:pPr>
            <a:r>
              <a:rPr lang="hr-HR" sz="2800" i="1" kern="0" dirty="0" smtClean="0">
                <a:latin typeface="Calibri" pitchFamily="34" charset="0"/>
                <a:cs typeface="Calibri" pitchFamily="34" charset="0"/>
              </a:rPr>
              <a:t>“Svijet postaje globalno selo”</a:t>
            </a:r>
            <a:endParaRPr lang="hr-HR" sz="2800" kern="0" dirty="0" smtClean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3964777" y="71414"/>
            <a:ext cx="5000628" cy="1034613"/>
            <a:chOff x="4143372" y="1857364"/>
            <a:chExt cx="5000628" cy="1034613"/>
          </a:xfrm>
        </p:grpSpPr>
        <p:pic>
          <p:nvPicPr>
            <p:cNvPr id="28" name="Picture 27" descr="DesignedByAppleWithSlaves.jp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4143372" y="1857364"/>
              <a:ext cx="5000628" cy="1034613"/>
            </a:xfrm>
            <a:prstGeom prst="rect">
              <a:avLst/>
            </a:prstGeom>
          </p:spPr>
        </p:pic>
        <p:pic>
          <p:nvPicPr>
            <p:cNvPr id="29" name="Picture 28" descr="DesignedByAppleWithSlaves.jpg"/>
            <p:cNvPicPr>
              <a:picLocks noChangeAspect="1"/>
            </p:cNvPicPr>
            <p:nvPr/>
          </p:nvPicPr>
          <p:blipFill>
            <a:blip r:embed="rId3"/>
            <a:srcRect r="-31274"/>
            <a:stretch>
              <a:fillRect/>
            </a:stretch>
          </p:blipFill>
          <p:spPr>
            <a:xfrm>
              <a:off x="6000792" y="2374670"/>
              <a:ext cx="3000364" cy="357190"/>
            </a:xfrm>
            <a:prstGeom prst="rect">
              <a:avLst/>
            </a:prstGeom>
            <a:solidFill>
              <a:schemeClr val="bg1"/>
            </a:solidFill>
          </p:spPr>
        </p:pic>
      </p:grpSp>
      <p:pic>
        <p:nvPicPr>
          <p:cNvPr id="5" name="Picture 4" descr="iphone_blank.png"/>
          <p:cNvPicPr>
            <a:picLocks noChangeAspect="1"/>
          </p:cNvPicPr>
          <p:nvPr/>
        </p:nvPicPr>
        <p:blipFill>
          <a:blip r:embed="rId4" cstate="email"/>
          <a:stretch>
            <a:fillRect/>
          </a:stretch>
        </p:blipFill>
        <p:spPr>
          <a:xfrm>
            <a:off x="892943" y="575215"/>
            <a:ext cx="2935841" cy="5564694"/>
          </a:xfrm>
          <a:prstGeom prst="rect">
            <a:avLst/>
          </a:prstGeom>
          <a:ln>
            <a:noFill/>
          </a:ln>
          <a:effectLst>
            <a:outerShdw blurRad="190500" algn="tl" rotWithShape="0">
              <a:schemeClr val="tx1">
                <a:alpha val="70000"/>
              </a:schemeClr>
            </a:outerShdw>
          </a:effectLst>
        </p:spPr>
      </p:pic>
      <p:pic>
        <p:nvPicPr>
          <p:cNvPr id="6" name="Picture 5" descr="iphon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0278" y="214290"/>
            <a:ext cx="2621170" cy="6286544"/>
          </a:xfrm>
          <a:prstGeom prst="rect">
            <a:avLst/>
          </a:prstGeom>
          <a:ln>
            <a:noFill/>
          </a:ln>
          <a:effectLst>
            <a:outerShdw blurRad="190500" algn="tl" rotWithShape="0">
              <a:schemeClr val="tx1">
                <a:alpha val="70000"/>
              </a:schemeClr>
            </a:outerShdw>
          </a:effectLst>
        </p:spPr>
      </p:pic>
      <p:sp>
        <p:nvSpPr>
          <p:cNvPr id="15" name="TextBox 14"/>
          <p:cNvSpPr txBox="1"/>
          <p:nvPr/>
        </p:nvSpPr>
        <p:spPr>
          <a:xfrm>
            <a:off x="3714744" y="2210729"/>
            <a:ext cx="901209" cy="584775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hr-HR" sz="3200" b="1" smtClean="0">
                <a:ln w="3175">
                  <a:noFill/>
                </a:ln>
                <a:latin typeface="Calibri" pitchFamily="34" charset="0"/>
                <a:cs typeface="Calibri" pitchFamily="34" charset="0"/>
              </a:rPr>
              <a:t>17%</a:t>
            </a:r>
            <a:endParaRPr lang="hr-HR" sz="3200" b="1">
              <a:ln w="3175">
                <a:noFill/>
              </a:ln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714744" y="2996547"/>
            <a:ext cx="901209" cy="584775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hr-HR" sz="3200" b="1" smtClean="0">
                <a:ln w="3175">
                  <a:noFill/>
                </a:ln>
                <a:latin typeface="Calibri" pitchFamily="34" charset="0"/>
                <a:cs typeface="Calibri" pitchFamily="34" charset="0"/>
              </a:rPr>
              <a:t>13%</a:t>
            </a:r>
            <a:endParaRPr lang="hr-HR" sz="3200" b="1">
              <a:ln w="3175">
                <a:noFill/>
              </a:ln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714744" y="3853803"/>
            <a:ext cx="900000" cy="584775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hr-HR" sz="3200" b="1" smtClean="0">
                <a:ln w="3175">
                  <a:noFill/>
                </a:ln>
                <a:latin typeface="Calibri" pitchFamily="34" charset="0"/>
                <a:cs typeface="Calibri" pitchFamily="34" charset="0"/>
              </a:rPr>
              <a:t>6%</a:t>
            </a:r>
            <a:endParaRPr lang="hr-HR" sz="3200" b="1">
              <a:ln w="3175">
                <a:noFill/>
              </a:ln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714744" y="4532464"/>
            <a:ext cx="1007007" cy="584775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hr-HR" sz="3200" b="1" smtClean="0">
                <a:ln w="3175">
                  <a:noFill/>
                </a:ln>
                <a:latin typeface="Calibri" pitchFamily="34" charset="0"/>
                <a:cs typeface="Calibri" pitchFamily="34" charset="0"/>
              </a:rPr>
              <a:t>3,6%</a:t>
            </a:r>
            <a:endParaRPr lang="hr-HR" sz="3200" b="1">
              <a:ln w="3175">
                <a:noFill/>
              </a:ln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714744" y="5464983"/>
            <a:ext cx="901209" cy="584775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hr-HR" sz="3200" b="1" smtClean="0">
                <a:ln w="3175">
                  <a:noFill/>
                </a:ln>
                <a:latin typeface="Calibri" pitchFamily="34" charset="0"/>
                <a:cs typeface="Calibri" pitchFamily="34" charset="0"/>
              </a:rPr>
              <a:t>27%</a:t>
            </a:r>
            <a:endParaRPr lang="hr-HR" sz="3200" b="1">
              <a:ln w="3175">
                <a:noFill/>
              </a:ln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714744" y="1067721"/>
            <a:ext cx="901209" cy="584775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hr-HR" sz="3200" b="1" smtClean="0">
                <a:ln w="3175">
                  <a:noFill/>
                </a:ln>
                <a:latin typeface="Calibri" pitchFamily="34" charset="0"/>
                <a:cs typeface="Calibri" pitchFamily="34" charset="0"/>
              </a:rPr>
              <a:t>34%</a:t>
            </a:r>
            <a:endParaRPr lang="hr-HR" sz="3200" b="1">
              <a:ln w="3175">
                <a:noFill/>
              </a:ln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21" name="Picture 20" descr="ger.png"/>
          <p:cNvPicPr>
            <a:picLocks noChangeAspect="1"/>
          </p:cNvPicPr>
          <p:nvPr/>
        </p:nvPicPr>
        <p:blipFill>
          <a:blip r:embed="rId6" cstate="email"/>
          <a:stretch>
            <a:fillRect/>
          </a:stretch>
        </p:blipFill>
        <p:spPr>
          <a:xfrm>
            <a:off x="4781948" y="2143116"/>
            <a:ext cx="720000" cy="720000"/>
          </a:xfrm>
          <a:prstGeom prst="rect">
            <a:avLst/>
          </a:prstGeom>
          <a:effectLst>
            <a:outerShdw blurRad="63500" sx="102000" sy="102000" algn="ctr" rotWithShape="0">
              <a:schemeClr val="tx1">
                <a:alpha val="40000"/>
              </a:schemeClr>
            </a:outerShdw>
          </a:effectLst>
        </p:spPr>
      </p:pic>
      <p:pic>
        <p:nvPicPr>
          <p:cNvPr id="22" name="Picture 21" descr="kina.png"/>
          <p:cNvPicPr>
            <a:picLocks noChangeAspect="1"/>
          </p:cNvPicPr>
          <p:nvPr/>
        </p:nvPicPr>
        <p:blipFill>
          <a:blip r:embed="rId7" cstate="email"/>
          <a:stretch>
            <a:fillRect/>
          </a:stretch>
        </p:blipFill>
        <p:spPr>
          <a:xfrm>
            <a:off x="4781948" y="4464851"/>
            <a:ext cx="720000" cy="720000"/>
          </a:xfrm>
          <a:prstGeom prst="rect">
            <a:avLst/>
          </a:prstGeom>
          <a:effectLst>
            <a:outerShdw blurRad="63500" sx="102000" sy="102000" algn="ctr" rotWithShape="0">
              <a:schemeClr val="tx1">
                <a:alpha val="40000"/>
              </a:schemeClr>
            </a:outerShdw>
          </a:effectLst>
        </p:spPr>
      </p:pic>
      <p:pic>
        <p:nvPicPr>
          <p:cNvPr id="23" name="Picture 22" descr="korea.png"/>
          <p:cNvPicPr>
            <a:picLocks noChangeAspect="1"/>
          </p:cNvPicPr>
          <p:nvPr/>
        </p:nvPicPr>
        <p:blipFill>
          <a:blip r:embed="rId8" cstate="email"/>
          <a:stretch>
            <a:fillRect/>
          </a:stretch>
        </p:blipFill>
        <p:spPr>
          <a:xfrm>
            <a:off x="4781948" y="2928934"/>
            <a:ext cx="720000" cy="720000"/>
          </a:xfrm>
          <a:prstGeom prst="rect">
            <a:avLst/>
          </a:prstGeom>
          <a:effectLst>
            <a:outerShdw blurRad="63500" sx="102000" sy="102000" algn="ctr" rotWithShape="0">
              <a:schemeClr val="tx1">
                <a:alpha val="40000"/>
              </a:schemeClr>
            </a:outerShdw>
          </a:effectLst>
        </p:spPr>
      </p:pic>
      <p:pic>
        <p:nvPicPr>
          <p:cNvPr id="24" name="Picture 23" descr="sad.png"/>
          <p:cNvPicPr>
            <a:picLocks noChangeAspect="1"/>
          </p:cNvPicPr>
          <p:nvPr/>
        </p:nvPicPr>
        <p:blipFill>
          <a:blip r:embed="rId9" cstate="email"/>
          <a:stretch>
            <a:fillRect/>
          </a:stretch>
        </p:blipFill>
        <p:spPr>
          <a:xfrm>
            <a:off x="4781948" y="3786190"/>
            <a:ext cx="720000" cy="720000"/>
          </a:xfrm>
          <a:prstGeom prst="rect">
            <a:avLst/>
          </a:prstGeom>
          <a:effectLst>
            <a:outerShdw blurRad="63500" sx="102000" sy="102000" algn="ctr" rotWithShape="0">
              <a:schemeClr val="tx1">
                <a:alpha val="40000"/>
              </a:schemeClr>
            </a:outerShdw>
          </a:effectLst>
        </p:spPr>
      </p:pic>
      <p:sp>
        <p:nvSpPr>
          <p:cNvPr id="25" name="TextBox 24"/>
          <p:cNvSpPr txBox="1"/>
          <p:nvPr/>
        </p:nvSpPr>
        <p:spPr>
          <a:xfrm>
            <a:off x="4710510" y="5464983"/>
            <a:ext cx="10759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3200" smtClean="0">
                <a:latin typeface="Calibri" pitchFamily="34" charset="0"/>
                <a:cs typeface="Calibri" pitchFamily="34" charset="0"/>
              </a:rPr>
              <a:t>ostali</a:t>
            </a:r>
            <a:endParaRPr lang="hr-HR" sz="320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26" name="Picture 25" descr="DesignedByAppleWithSlaves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964777" y="71414"/>
            <a:ext cx="5000628" cy="1034613"/>
          </a:xfrm>
          <a:prstGeom prst="rect">
            <a:avLst/>
          </a:prstGeom>
        </p:spPr>
      </p:pic>
      <p:pic>
        <p:nvPicPr>
          <p:cNvPr id="20" name="Picture 19" descr="japan.png"/>
          <p:cNvPicPr>
            <a:picLocks noChangeAspect="1"/>
          </p:cNvPicPr>
          <p:nvPr/>
        </p:nvPicPr>
        <p:blipFill>
          <a:blip r:embed="rId10" cstate="email"/>
          <a:stretch>
            <a:fillRect/>
          </a:stretch>
        </p:blipFill>
        <p:spPr>
          <a:xfrm>
            <a:off x="4781948" y="1000108"/>
            <a:ext cx="720000" cy="720000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schemeClr val="tx1">
                <a:alpha val="40000"/>
              </a:schemeClr>
            </a:outerShdw>
          </a:effec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10" presetClass="entr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  <p:bldP spid="16" grpId="0" build="p"/>
      <p:bldP spid="17" grpId="0" build="p"/>
      <p:bldP spid="18" grpId="0" build="p"/>
      <p:bldP spid="19" grpId="0" build="p"/>
      <p:bldP spid="14" grpId="0" build="p"/>
      <p:bldP spid="2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643570" y="2428868"/>
            <a:ext cx="3286148" cy="1500198"/>
          </a:xfrm>
          <a:prstGeom prst="ellipse">
            <a:avLst/>
          </a:prstGeom>
          <a:solidFill>
            <a:srgbClr val="002060"/>
          </a:solidFill>
          <a:ln w="76200"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0000"/>
            <a:r>
              <a:rPr lang="hr-HR" sz="2600" b="1" dirty="0" smtClean="0">
                <a:latin typeface="Calibri" pitchFamily="34" charset="0"/>
                <a:cs typeface="Calibri" pitchFamily="34" charset="0"/>
              </a:rPr>
              <a:t>GLOBALIZACIJA</a:t>
            </a:r>
            <a:endParaRPr lang="hr-HR" sz="2600" b="1" dirty="0"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3500430" y="1857364"/>
            <a:ext cx="2143140" cy="928694"/>
          </a:xfrm>
          <a:prstGeom prst="line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285720" y="1428736"/>
            <a:ext cx="3071834" cy="7858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TEHNOLOGIJA</a:t>
            </a:r>
          </a:p>
          <a:p>
            <a:pPr algn="ctr"/>
            <a:r>
              <a:rPr lang="hr-HR" sz="200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(Internet)</a:t>
            </a:r>
            <a:endParaRPr lang="hr-HR" sz="20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3500430" y="2857496"/>
            <a:ext cx="2000264" cy="285752"/>
          </a:xfrm>
          <a:prstGeom prst="line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85720" y="2419938"/>
            <a:ext cx="3071834" cy="7858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BRZINA I TROŠKOVI TRANSPORTA</a:t>
            </a:r>
            <a:endParaRPr lang="hr-HR" sz="20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3500430" y="3429000"/>
            <a:ext cx="2071702" cy="357190"/>
          </a:xfrm>
          <a:prstGeom prst="line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285720" y="3411140"/>
            <a:ext cx="3071834" cy="7858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KRAJ HLADNOG RATA</a:t>
            </a:r>
            <a:endParaRPr lang="hr-HR" sz="20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3500430" y="3714752"/>
            <a:ext cx="2214578" cy="1285884"/>
          </a:xfrm>
          <a:prstGeom prst="line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285720" y="4402342"/>
            <a:ext cx="3071834" cy="11072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GLOBALNI PROBLEMI</a:t>
            </a:r>
          </a:p>
          <a:p>
            <a:pPr algn="ctr"/>
            <a:r>
              <a:rPr lang="hr-HR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(klima, migracije, ekologija)</a:t>
            </a:r>
          </a:p>
          <a:p>
            <a:pPr algn="ctr"/>
            <a:r>
              <a:rPr lang="hr-HR" sz="200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GLOBALNA SVIJEST</a:t>
            </a:r>
            <a:endParaRPr lang="hr-HR" sz="20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85720" y="5715016"/>
            <a:ext cx="3071834" cy="6429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LIBERALIZACIJA</a:t>
            </a:r>
            <a:endParaRPr lang="hr-HR" sz="20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 flipV="1">
            <a:off x="3500430" y="3857628"/>
            <a:ext cx="2500330" cy="2143140"/>
          </a:xfrm>
          <a:prstGeom prst="line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85720" y="1428736"/>
            <a:ext cx="3071834" cy="78581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7" name="Rectangle 16"/>
          <p:cNvSpPr/>
          <p:nvPr/>
        </p:nvSpPr>
        <p:spPr>
          <a:xfrm>
            <a:off x="285720" y="2428868"/>
            <a:ext cx="3071834" cy="78581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0" name="Rectangle 19"/>
          <p:cNvSpPr/>
          <p:nvPr/>
        </p:nvSpPr>
        <p:spPr>
          <a:xfrm>
            <a:off x="285720" y="3386818"/>
            <a:ext cx="3071834" cy="8280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3" name="Rectangle 22"/>
          <p:cNvSpPr/>
          <p:nvPr/>
        </p:nvSpPr>
        <p:spPr>
          <a:xfrm>
            <a:off x="285720" y="4384702"/>
            <a:ext cx="3071834" cy="11160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4" name="Rectangle 23"/>
          <p:cNvSpPr/>
          <p:nvPr/>
        </p:nvSpPr>
        <p:spPr>
          <a:xfrm>
            <a:off x="285720" y="5715016"/>
            <a:ext cx="3071834" cy="64294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428596" y="71414"/>
            <a:ext cx="8856661" cy="78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3888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hr-HR" sz="4000" b="1" kern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UZROCI GLOBALIZACIJE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000"/>
                            </p:stCondLst>
                            <p:childTnLst>
                              <p:par>
                                <p:cTn id="65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35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500"/>
                            </p:stCondLst>
                            <p:childTnLst>
                              <p:par>
                                <p:cTn id="10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1" uiExpand="1" build="allAtOnce" animBg="1"/>
      <p:bldP spid="8" grpId="0" build="allAtOnce" animBg="1"/>
      <p:bldP spid="13" grpId="0" uiExpand="1" build="allAtOnce" animBg="1"/>
      <p:bldP spid="18" grpId="0" uiExpand="1" build="allAtOnce" animBg="1"/>
      <p:bldP spid="21" grpId="0" uiExpand="1" build="allAtOnce" animBg="1"/>
      <p:bldP spid="22" grpId="0" uiExpand="1" build="allAtOnce" animBg="1"/>
      <p:bldP spid="14" grpId="0" animBg="1"/>
      <p:bldP spid="14" grpId="1" animBg="1"/>
      <p:bldP spid="17" grpId="0" animBg="1"/>
      <p:bldP spid="17" grpId="1" animBg="1"/>
      <p:bldP spid="20" grpId="0" animBg="1"/>
      <p:bldP spid="20" grpId="1" animBg="1"/>
      <p:bldP spid="23" grpId="0" animBg="1"/>
      <p:bldP spid="23" grpId="1" animBg="1"/>
      <p:bldP spid="2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85720" y="2857496"/>
            <a:ext cx="3286148" cy="1500198"/>
          </a:xfrm>
          <a:prstGeom prst="ellipse">
            <a:avLst/>
          </a:prstGeom>
          <a:solidFill>
            <a:srgbClr val="002060"/>
          </a:solidFill>
          <a:ln w="76200"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600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GLOBALIZACIJA</a:t>
            </a:r>
            <a:endParaRPr lang="hr-HR" sz="2600" b="1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715008" y="1500174"/>
            <a:ext cx="3143272" cy="78581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Erozija nacionalne </a:t>
            </a:r>
          </a:p>
          <a:p>
            <a:pPr algn="ctr"/>
            <a:r>
              <a:rPr lang="hr-HR" sz="200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države</a:t>
            </a:r>
          </a:p>
        </p:txBody>
      </p:sp>
      <p:sp>
        <p:nvSpPr>
          <p:cNvPr id="31" name="Rectangle 30"/>
          <p:cNvSpPr/>
          <p:nvPr/>
        </p:nvSpPr>
        <p:spPr>
          <a:xfrm>
            <a:off x="5715008" y="2475749"/>
            <a:ext cx="3143272" cy="78581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Dominacija zapadne kulture</a:t>
            </a:r>
          </a:p>
        </p:txBody>
      </p:sp>
      <p:sp>
        <p:nvSpPr>
          <p:cNvPr id="32" name="Rectangle 31"/>
          <p:cNvSpPr/>
          <p:nvPr/>
        </p:nvSpPr>
        <p:spPr>
          <a:xfrm>
            <a:off x="5715008" y="3451324"/>
            <a:ext cx="3143272" cy="7920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00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Jaz između bogatih </a:t>
            </a:r>
          </a:p>
          <a:p>
            <a:pPr algn="ctr"/>
            <a:r>
              <a:rPr lang="vi-VN" sz="200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i siromašnih</a:t>
            </a:r>
          </a:p>
        </p:txBody>
      </p:sp>
      <p:sp>
        <p:nvSpPr>
          <p:cNvPr id="33" name="Rectangle 32"/>
          <p:cNvSpPr/>
          <p:nvPr/>
        </p:nvSpPr>
        <p:spPr>
          <a:xfrm>
            <a:off x="5715008" y="4426899"/>
            <a:ext cx="3143272" cy="81260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Globalna financijska ovisnost (financijska kriza)</a:t>
            </a:r>
          </a:p>
        </p:txBody>
      </p:sp>
      <p:sp>
        <p:nvSpPr>
          <p:cNvPr id="34" name="Rectangle 33"/>
          <p:cNvSpPr/>
          <p:nvPr/>
        </p:nvSpPr>
        <p:spPr>
          <a:xfrm>
            <a:off x="5715008" y="5429264"/>
            <a:ext cx="3143272" cy="78581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Uništavanje okoliša</a:t>
            </a:r>
          </a:p>
        </p:txBody>
      </p:sp>
      <p:cxnSp>
        <p:nvCxnSpPr>
          <p:cNvPr id="35" name="Straight Connector 34"/>
          <p:cNvCxnSpPr/>
          <p:nvPr/>
        </p:nvCxnSpPr>
        <p:spPr>
          <a:xfrm flipV="1">
            <a:off x="3428992" y="2000240"/>
            <a:ext cx="2143140" cy="1000132"/>
          </a:xfrm>
          <a:prstGeom prst="line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3643306" y="2928934"/>
            <a:ext cx="1928826" cy="357190"/>
          </a:xfrm>
          <a:prstGeom prst="line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3714744" y="3714752"/>
            <a:ext cx="1857388" cy="71438"/>
          </a:xfrm>
          <a:prstGeom prst="line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3571868" y="4000504"/>
            <a:ext cx="2000264" cy="785818"/>
          </a:xfrm>
          <a:prstGeom prst="line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3428992" y="4214818"/>
            <a:ext cx="2143140" cy="1571636"/>
          </a:xfrm>
          <a:prstGeom prst="line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5715008" y="1500174"/>
            <a:ext cx="3143272" cy="78581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6" name="Rectangle 15"/>
          <p:cNvSpPr/>
          <p:nvPr/>
        </p:nvSpPr>
        <p:spPr>
          <a:xfrm>
            <a:off x="5715008" y="2458124"/>
            <a:ext cx="3143272" cy="8280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7" name="Rectangle 16"/>
          <p:cNvSpPr/>
          <p:nvPr/>
        </p:nvSpPr>
        <p:spPr>
          <a:xfrm>
            <a:off x="5715008" y="3429000"/>
            <a:ext cx="3143272" cy="7920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8" name="Rectangle 17"/>
          <p:cNvSpPr/>
          <p:nvPr/>
        </p:nvSpPr>
        <p:spPr>
          <a:xfrm>
            <a:off x="5715008" y="4429132"/>
            <a:ext cx="3143272" cy="8280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9" name="Rectangle 18"/>
          <p:cNvSpPr/>
          <p:nvPr/>
        </p:nvSpPr>
        <p:spPr>
          <a:xfrm>
            <a:off x="5715008" y="5429264"/>
            <a:ext cx="3143272" cy="78581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0" name="Rectangle 2"/>
          <p:cNvSpPr txBox="1">
            <a:spLocks noChangeArrowheads="1"/>
          </p:cNvSpPr>
          <p:nvPr/>
        </p:nvSpPr>
        <p:spPr bwMode="auto">
          <a:xfrm>
            <a:off x="428596" y="71414"/>
            <a:ext cx="8856661" cy="78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3888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hr-HR" sz="4000" b="1" kern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POSLJEDICE GLOBALIZACIJE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0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5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00"/>
                            </p:stCondLst>
                            <p:childTnLst>
                              <p:par>
                                <p:cTn id="10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uiExpand="1" build="allAtOnce" animBg="1"/>
      <p:bldP spid="31" grpId="0" uiExpand="1" build="allAtOnce" animBg="1"/>
      <p:bldP spid="32" grpId="0" uiExpand="1" build="allAtOnce" animBg="1"/>
      <p:bldP spid="33" grpId="0" uiExpand="1" build="allAtOnce" animBg="1"/>
      <p:bldP spid="34" grpId="0" uiExpand="1" build="allAtOnce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zemlja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6857984" y="4580446"/>
            <a:ext cx="2286016" cy="227755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85720" y="3929066"/>
            <a:ext cx="8577989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hr-HR" smtClean="0">
                <a:hlinkClick r:id="rId4"/>
              </a:rPr>
              <a:t>https://drive.google.com/file/d/0B3j3fkaAq7drZkJsTEljNi05OG8/edit?usp=sharing</a:t>
            </a:r>
            <a:endParaRPr lang="hr-HR"/>
          </a:p>
        </p:txBody>
      </p:sp>
      <p:sp>
        <p:nvSpPr>
          <p:cNvPr id="8" name="TextBox 7"/>
          <p:cNvSpPr txBox="1"/>
          <p:nvPr/>
        </p:nvSpPr>
        <p:spPr>
          <a:xfrm>
            <a:off x="357158" y="1643050"/>
            <a:ext cx="835824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3600" b="1" smtClean="0"/>
              <a:t>Inequality for all</a:t>
            </a:r>
          </a:p>
          <a:p>
            <a:pPr algn="ctr"/>
            <a:r>
              <a:rPr lang="hr-HR" sz="2800" smtClean="0"/>
              <a:t>Objašnjenje jaza između siromašnih i bogatih</a:t>
            </a:r>
            <a:endParaRPr lang="hr-HR" sz="280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nejednakost_grafikon.jpg"/>
          <p:cNvPicPr>
            <a:picLocks noChangeAspect="1"/>
          </p:cNvPicPr>
          <p:nvPr/>
        </p:nvPicPr>
        <p:blipFill>
          <a:blip r:embed="rId2" cstate="email"/>
          <a:srcRect/>
          <a:stretch>
            <a:fillRect/>
          </a:stretch>
        </p:blipFill>
        <p:spPr>
          <a:xfrm>
            <a:off x="285720" y="857232"/>
            <a:ext cx="8572562" cy="5527308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6"/>
          <p:cNvSpPr>
            <a:spLocks noChangeArrowheads="1"/>
          </p:cNvSpPr>
          <p:nvPr/>
        </p:nvSpPr>
        <p:spPr bwMode="auto">
          <a:xfrm rot="12653524">
            <a:off x="2254127" y="4851090"/>
            <a:ext cx="485775" cy="844967"/>
          </a:xfrm>
          <a:prstGeom prst="upArrow">
            <a:avLst>
              <a:gd name="adj1" fmla="val 50000"/>
              <a:gd name="adj2" fmla="val 50245"/>
            </a:avLst>
          </a:prstGeom>
          <a:solidFill>
            <a:srgbClr val="336699"/>
          </a:solidFill>
          <a:ln w="9525" algn="ctr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7" name="AutoShape 25"/>
          <p:cNvSpPr>
            <a:spLocks noChangeArrowheads="1"/>
          </p:cNvSpPr>
          <p:nvPr/>
        </p:nvSpPr>
        <p:spPr bwMode="auto">
          <a:xfrm rot="4541889">
            <a:off x="5796316" y="2712613"/>
            <a:ext cx="485775" cy="976313"/>
          </a:xfrm>
          <a:prstGeom prst="upArrow">
            <a:avLst>
              <a:gd name="adj1" fmla="val 50000"/>
              <a:gd name="adj2" fmla="val 50245"/>
            </a:avLst>
          </a:prstGeom>
          <a:solidFill>
            <a:srgbClr val="336699"/>
          </a:solidFill>
          <a:ln w="9525" algn="ctr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8" name="AutoShape 24"/>
          <p:cNvSpPr>
            <a:spLocks noChangeArrowheads="1"/>
          </p:cNvSpPr>
          <p:nvPr/>
        </p:nvSpPr>
        <p:spPr bwMode="auto">
          <a:xfrm rot="2585504">
            <a:off x="3936386" y="1714169"/>
            <a:ext cx="485775" cy="976313"/>
          </a:xfrm>
          <a:prstGeom prst="upArrow">
            <a:avLst>
              <a:gd name="adj1" fmla="val 50000"/>
              <a:gd name="adj2" fmla="val 50245"/>
            </a:avLst>
          </a:prstGeom>
          <a:solidFill>
            <a:srgbClr val="336699"/>
          </a:solidFill>
          <a:ln w="9525" algn="ctr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10" name="AutoShape 22"/>
          <p:cNvSpPr>
            <a:spLocks noChangeArrowheads="1"/>
          </p:cNvSpPr>
          <p:nvPr/>
        </p:nvSpPr>
        <p:spPr bwMode="auto">
          <a:xfrm rot="20751655">
            <a:off x="1397740" y="2187660"/>
            <a:ext cx="485775" cy="976312"/>
          </a:xfrm>
          <a:prstGeom prst="upArrow">
            <a:avLst>
              <a:gd name="adj1" fmla="val 50000"/>
              <a:gd name="adj2" fmla="val 50245"/>
            </a:avLst>
          </a:prstGeom>
          <a:solidFill>
            <a:srgbClr val="336699"/>
          </a:solidFill>
          <a:ln w="9525" algn="ctr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r-HR"/>
          </a:p>
        </p:txBody>
      </p:sp>
      <p:sp>
        <p:nvSpPr>
          <p:cNvPr id="11" name="Oval 4"/>
          <p:cNvSpPr>
            <a:spLocks noChangeArrowheads="1"/>
          </p:cNvSpPr>
          <p:nvPr/>
        </p:nvSpPr>
        <p:spPr bwMode="auto">
          <a:xfrm>
            <a:off x="1500134" y="2786057"/>
            <a:ext cx="4465638" cy="2428893"/>
          </a:xfrm>
          <a:prstGeom prst="ellipse">
            <a:avLst/>
          </a:prstGeom>
          <a:solidFill>
            <a:srgbClr val="336699"/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hr-H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GLOBALIZACIJA</a:t>
            </a:r>
          </a:p>
        </p:txBody>
      </p:sp>
      <p:sp>
        <p:nvSpPr>
          <p:cNvPr id="12" name="Oval 6"/>
          <p:cNvSpPr>
            <a:spLocks noChangeArrowheads="1"/>
          </p:cNvSpPr>
          <p:nvPr/>
        </p:nvSpPr>
        <p:spPr bwMode="auto">
          <a:xfrm>
            <a:off x="1005772" y="2682208"/>
            <a:ext cx="1692275" cy="914400"/>
          </a:xfrm>
          <a:prstGeom prst="ellipse">
            <a:avLst/>
          </a:prstGeom>
          <a:solidFill>
            <a:srgbClr val="D3E2F1"/>
          </a:solidFill>
          <a:ln w="9525" algn="ctr">
            <a:solidFill>
              <a:schemeClr val="bg2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hr-HR" sz="200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Životna</a:t>
            </a:r>
          </a:p>
          <a:p>
            <a:pPr algn="ctr"/>
            <a:r>
              <a:rPr lang="hr-HR" sz="200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okolina</a:t>
            </a:r>
            <a:endParaRPr lang="hr-HR" sz="2000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4571968" y="2786058"/>
            <a:ext cx="1598613" cy="914400"/>
          </a:xfrm>
          <a:prstGeom prst="ellipse">
            <a:avLst/>
          </a:prstGeom>
          <a:solidFill>
            <a:srgbClr val="D3E2F1"/>
          </a:solidFill>
          <a:ln w="9525" algn="ctr">
            <a:solidFill>
              <a:schemeClr val="bg2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hr-HR" sz="200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Kulturna</a:t>
            </a:r>
            <a:endParaRPr lang="hr-HR" sz="2000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>
            <a:off x="2285984" y="4500570"/>
            <a:ext cx="1598612" cy="914400"/>
          </a:xfrm>
          <a:prstGeom prst="ellipse">
            <a:avLst/>
          </a:prstGeom>
          <a:solidFill>
            <a:srgbClr val="D3E2F1"/>
          </a:solidFill>
          <a:ln w="9525" algn="ctr">
            <a:solidFill>
              <a:schemeClr val="bg2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hr-HR" sz="200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Ekonomska</a:t>
            </a:r>
            <a:endParaRPr lang="hr-HR" sz="2000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5" name="Oval 14"/>
          <p:cNvSpPr>
            <a:spLocks noChangeArrowheads="1"/>
          </p:cNvSpPr>
          <p:nvPr/>
        </p:nvSpPr>
        <p:spPr bwMode="auto">
          <a:xfrm>
            <a:off x="2928894" y="2097087"/>
            <a:ext cx="1598613" cy="914400"/>
          </a:xfrm>
          <a:prstGeom prst="ellipse">
            <a:avLst/>
          </a:prstGeom>
          <a:solidFill>
            <a:srgbClr val="D3E2F1"/>
          </a:solidFill>
          <a:ln w="9525" algn="ctr">
            <a:solidFill>
              <a:schemeClr val="bg2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hr-HR" sz="200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Društvena</a:t>
            </a:r>
            <a:endParaRPr lang="hr-HR" sz="2000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6" name="Oval 15"/>
          <p:cNvSpPr>
            <a:spLocks noChangeArrowheads="1"/>
          </p:cNvSpPr>
          <p:nvPr/>
        </p:nvSpPr>
        <p:spPr bwMode="auto">
          <a:xfrm>
            <a:off x="4786282" y="4500570"/>
            <a:ext cx="1598613" cy="914400"/>
          </a:xfrm>
          <a:prstGeom prst="ellipse">
            <a:avLst/>
          </a:prstGeom>
          <a:solidFill>
            <a:srgbClr val="D3E2F1"/>
          </a:solidFill>
          <a:ln w="9525" algn="ctr">
            <a:solidFill>
              <a:schemeClr val="bg2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hr-HR" sz="2000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Politička</a:t>
            </a:r>
            <a:endParaRPr lang="hr-HR" sz="2000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285720" y="5715016"/>
            <a:ext cx="2354263" cy="9509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Arial" pitchFamily="34" charset="0"/>
              <a:buChar char="–"/>
            </a:pPr>
            <a:r>
              <a:rPr lang="hr-HR" sz="1600" dirty="0"/>
              <a:t> Ogroman porast trgovine </a:t>
            </a:r>
          </a:p>
          <a:p>
            <a:pPr>
              <a:buFont typeface="Arial" pitchFamily="34" charset="0"/>
              <a:buChar char="–"/>
            </a:pPr>
            <a:r>
              <a:rPr lang="hr-HR" sz="1600" dirty="0"/>
              <a:t> Globalizacija financijskog tržišta</a:t>
            </a:r>
          </a:p>
          <a:p>
            <a:pPr>
              <a:buFont typeface="Arial" pitchFamily="34" charset="0"/>
              <a:buChar char="–"/>
            </a:pPr>
            <a:r>
              <a:rPr lang="hr-HR" sz="1600" dirty="0" smtClean="0"/>
              <a:t>Transnacionalna </a:t>
            </a:r>
            <a:r>
              <a:rPr lang="hr-HR" sz="1600" dirty="0"/>
              <a:t>poduzeća</a:t>
            </a:r>
          </a:p>
          <a:p>
            <a:pPr>
              <a:buFont typeface="Arial" pitchFamily="34" charset="0"/>
              <a:buChar char="–"/>
            </a:pPr>
            <a:r>
              <a:rPr lang="hr-HR" sz="1600" dirty="0"/>
              <a:t> Kraj nacionalnih ekonomija</a:t>
            </a:r>
          </a:p>
        </p:txBody>
      </p:sp>
      <p:sp>
        <p:nvSpPr>
          <p:cNvPr id="18" name="Rectangle 18"/>
          <p:cNvSpPr>
            <a:spLocks noChangeArrowheads="1"/>
          </p:cNvSpPr>
          <p:nvPr/>
        </p:nvSpPr>
        <p:spPr bwMode="auto">
          <a:xfrm>
            <a:off x="285720" y="1142984"/>
            <a:ext cx="2354262" cy="9509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Arial" pitchFamily="34" charset="0"/>
              <a:buChar char="–"/>
            </a:pPr>
            <a:r>
              <a:rPr lang="hr-HR" sz="1600"/>
              <a:t> </a:t>
            </a:r>
            <a:r>
              <a:rPr lang="hr-HR" sz="1600" smtClean="0"/>
              <a:t>Zagađivanje okoliša</a:t>
            </a:r>
            <a:endParaRPr lang="hr-HR" sz="1600" dirty="0"/>
          </a:p>
          <a:p>
            <a:pPr>
              <a:buFont typeface="Arial" pitchFamily="34" charset="0"/>
              <a:buChar char="–"/>
            </a:pPr>
            <a:r>
              <a:rPr lang="hr-HR" sz="1600" dirty="0"/>
              <a:t> Ozonske rupe</a:t>
            </a:r>
          </a:p>
          <a:p>
            <a:pPr>
              <a:buFont typeface="Arial" pitchFamily="34" charset="0"/>
              <a:buChar char="–"/>
            </a:pPr>
            <a:r>
              <a:rPr lang="hr-HR" sz="1600" dirty="0"/>
              <a:t> Uništavanje </a:t>
            </a:r>
            <a:r>
              <a:rPr lang="hr-HR" sz="1600"/>
              <a:t>tropskih </a:t>
            </a:r>
            <a:r>
              <a:rPr lang="hr-HR" sz="1600" smtClean="0"/>
              <a:t>šuma</a:t>
            </a:r>
            <a:endParaRPr lang="hr-HR" sz="1600" dirty="0"/>
          </a:p>
        </p:txBody>
      </p:sp>
      <p:sp>
        <p:nvSpPr>
          <p:cNvPr id="19" name="Rectangle 19"/>
          <p:cNvSpPr>
            <a:spLocks noChangeArrowheads="1"/>
          </p:cNvSpPr>
          <p:nvPr/>
        </p:nvSpPr>
        <p:spPr bwMode="auto">
          <a:xfrm>
            <a:off x="4357654" y="928670"/>
            <a:ext cx="2354263" cy="9509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Arial" pitchFamily="34" charset="0"/>
              <a:buChar char="–"/>
            </a:pPr>
            <a:r>
              <a:rPr lang="hr-HR" sz="1600" dirty="0"/>
              <a:t> Svijet postaje “globalno selo”</a:t>
            </a:r>
          </a:p>
          <a:p>
            <a:pPr>
              <a:buFont typeface="Arial" pitchFamily="34" charset="0"/>
              <a:buChar char="–"/>
            </a:pPr>
            <a:r>
              <a:rPr lang="hr-HR" sz="1600" dirty="0"/>
              <a:t> Nova vrsta komunikacije (chat, e-mail)</a:t>
            </a:r>
          </a:p>
          <a:p>
            <a:pPr>
              <a:buFont typeface="Arial" pitchFamily="34" charset="0"/>
              <a:buChar char="–"/>
            </a:pPr>
            <a:r>
              <a:rPr lang="hr-HR" sz="1600" dirty="0"/>
              <a:t> Stvaranje “društva” na daljinu</a:t>
            </a:r>
          </a:p>
        </p:txBody>
      </p:sp>
      <p:sp>
        <p:nvSpPr>
          <p:cNvPr id="20" name="Rectangle 20"/>
          <p:cNvSpPr>
            <a:spLocks noChangeArrowheads="1"/>
          </p:cNvSpPr>
          <p:nvPr/>
        </p:nvSpPr>
        <p:spPr bwMode="auto">
          <a:xfrm>
            <a:off x="6500826" y="2500306"/>
            <a:ext cx="2214578" cy="10001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Arial" pitchFamily="34" charset="0"/>
              <a:buChar char="–"/>
            </a:pPr>
            <a:r>
              <a:rPr lang="hr-HR" sz="1600" dirty="0"/>
              <a:t> ”Amerikanizacija</a:t>
            </a:r>
            <a:r>
              <a:rPr lang="hr-HR" sz="1600"/>
              <a:t>” </a:t>
            </a:r>
            <a:r>
              <a:rPr lang="hr-HR" sz="1600" smtClean="0"/>
              <a:t>kulture</a:t>
            </a:r>
            <a:endParaRPr lang="hr-HR" sz="1600" dirty="0"/>
          </a:p>
          <a:p>
            <a:pPr>
              <a:buFont typeface="Arial" pitchFamily="34" charset="0"/>
              <a:buChar char="–"/>
            </a:pPr>
            <a:r>
              <a:rPr lang="hr-HR" sz="1600"/>
              <a:t> </a:t>
            </a:r>
            <a:r>
              <a:rPr lang="hr-HR" sz="1600" smtClean="0"/>
              <a:t>Osvješćivanje </a:t>
            </a:r>
            <a:r>
              <a:rPr lang="hr-HR" sz="1600"/>
              <a:t>lokalnih </a:t>
            </a:r>
            <a:r>
              <a:rPr lang="hr-HR" sz="1600" smtClean="0"/>
              <a:t>i </a:t>
            </a:r>
            <a:br>
              <a:rPr lang="hr-HR" sz="1600" smtClean="0"/>
            </a:br>
            <a:r>
              <a:rPr lang="hr-HR" sz="1600" smtClean="0"/>
              <a:t>    regionalnih </a:t>
            </a:r>
            <a:r>
              <a:rPr lang="hr-HR" sz="1600" dirty="0"/>
              <a:t>kultura</a:t>
            </a:r>
          </a:p>
        </p:txBody>
      </p:sp>
      <p:sp>
        <p:nvSpPr>
          <p:cNvPr id="22" name="Rectangle 2"/>
          <p:cNvSpPr txBox="1">
            <a:spLocks noChangeArrowheads="1"/>
          </p:cNvSpPr>
          <p:nvPr/>
        </p:nvSpPr>
        <p:spPr bwMode="auto">
          <a:xfrm>
            <a:off x="428596" y="71414"/>
            <a:ext cx="8856661" cy="78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3888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hr-HR" sz="4000" b="1" kern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DIMENZIJE GLOBALIZACIJE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43A00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rketing_tema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6566</TotalTime>
  <Words>447</Words>
  <Application>Microsoft Office PowerPoint</Application>
  <PresentationFormat>On-screen Show (4:3)</PresentationFormat>
  <Paragraphs>120</Paragraphs>
  <Slides>22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marketing_tema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Mariajose</dc:creator>
  <cp:lastModifiedBy>cornx</cp:lastModifiedBy>
  <cp:revision>713</cp:revision>
  <dcterms:created xsi:type="dcterms:W3CDTF">2010-05-23T14:28:12Z</dcterms:created>
  <dcterms:modified xsi:type="dcterms:W3CDTF">2018-01-07T10:38:12Z</dcterms:modified>
</cp:coreProperties>
</file>