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43"/>
  </p:notesMasterIdLst>
  <p:sldIdLst>
    <p:sldId id="257" r:id="rId4"/>
    <p:sldId id="351" r:id="rId5"/>
    <p:sldId id="352" r:id="rId6"/>
    <p:sldId id="353" r:id="rId7"/>
    <p:sldId id="282" r:id="rId8"/>
    <p:sldId id="283" r:id="rId9"/>
    <p:sldId id="318" r:id="rId10"/>
    <p:sldId id="279" r:id="rId11"/>
    <p:sldId id="321" r:id="rId12"/>
    <p:sldId id="284" r:id="rId13"/>
    <p:sldId id="289" r:id="rId14"/>
    <p:sldId id="324" r:id="rId15"/>
    <p:sldId id="325" r:id="rId16"/>
    <p:sldId id="326" r:id="rId17"/>
    <p:sldId id="291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45" r:id="rId30"/>
    <p:sldId id="346" r:id="rId31"/>
    <p:sldId id="347" r:id="rId32"/>
    <p:sldId id="348" r:id="rId33"/>
    <p:sldId id="349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50" r:id="rId4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32" autoAdjust="0"/>
    <p:restoredTop sz="94660"/>
  </p:normalViewPr>
  <p:slideViewPr>
    <p:cSldViewPr>
      <p:cViewPr varScale="1">
        <p:scale>
          <a:sx n="118" d="100"/>
          <a:sy n="118" d="100"/>
        </p:scale>
        <p:origin x="-16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CEC5-FDE5-4657-B63F-9B4C44B29AEC}" type="datetimeFigureOut">
              <a:rPr lang="hr-HR" smtClean="0"/>
              <a:t>11.4.2018.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B05CB-AF6F-4F72-B564-3B55545D40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758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1E15-898B-44A5-B093-43F17AD5834C}" type="slidenum">
              <a:rPr lang="hr-HR" smtClean="0"/>
              <a:pPr/>
              <a:t>2</a:t>
            </a:fld>
            <a:endParaRPr lang="hr-H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4/11/2018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26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4/11/2018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9315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4/11/2018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91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rgbClr val="FFC000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4/11/2018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25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4/11/2018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376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4/11/2018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152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4/11/2018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4/11/2018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5567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4/11/2018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917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4/11/2018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167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4/11/2018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 smtClean="0"/>
              <a:pPr/>
              <a:t>4/11/2018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 smtClean="0"/>
              <a:pPr/>
              <a:t>4/11/2018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4/11/2018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49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3j3fkaAq7drQWx4Q3BHeVZtTDQ/view?usp=sharing" TargetMode="External"/><Relationship Id="rId2" Type="http://schemas.openxmlformats.org/officeDocument/2006/relationships/hyperlink" Target="https://drive.google.com/file/d/0B3j3fkaAq7drRml4anZla0J2TWs/edit?usp=sharing" TargetMode="Externa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drive.google.com/file/d/0B3j3fkaAq7drZ1ZjRUdMMHlUNWs/edit?usp=sharing" TargetMode="External"/><Relationship Id="rId4" Type="http://schemas.openxmlformats.org/officeDocument/2006/relationships/hyperlink" Target="https://drive.google.com/file/d/0B3j3fkaAq7drcGdiZ0xBVjM0cFE/edit?usp=shar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C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grpSp>
        <p:nvGrpSpPr>
          <p:cNvPr id="6" name="Group 5"/>
          <p:cNvGrpSpPr/>
          <p:nvPr/>
        </p:nvGrpSpPr>
        <p:grpSpPr>
          <a:xfrm>
            <a:off x="1827373" y="44624"/>
            <a:ext cx="5418927" cy="5359206"/>
            <a:chOff x="1827373" y="44624"/>
            <a:chExt cx="5418927" cy="5359206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22"/>
            <a:stretch/>
          </p:blipFill>
          <p:spPr bwMode="auto">
            <a:xfrm>
              <a:off x="1827373" y="44624"/>
              <a:ext cx="5418927" cy="5359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 rot="21360000">
              <a:off x="2546628" y="2625834"/>
              <a:ext cx="224796" cy="286378"/>
            </a:xfrm>
            <a:prstGeom prst="rect">
              <a:avLst/>
            </a:prstGeom>
            <a:solidFill>
              <a:srgbClr val="1F0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b="1" dirty="0" smtClean="0">
                  <a:solidFill>
                    <a:srgbClr val="FDCA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kn</a:t>
              </a:r>
              <a:endParaRPr lang="hr-HR" b="1" dirty="0">
                <a:solidFill>
                  <a:srgbClr val="FDCA0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5163" y="4980241"/>
            <a:ext cx="9144000" cy="1142984"/>
          </a:xfrm>
          <a:prstGeom prst="rect">
            <a:avLst/>
          </a:prstGeom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8800" b="1" i="0" u="none" strike="noStrike" kern="1200" cap="none" spc="0" normalizeH="0" baseline="0" noProof="0" dirty="0" smtClean="0">
                <a:ln w="3175"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GOSPODARSTVO</a:t>
            </a:r>
          </a:p>
        </p:txBody>
      </p:sp>
      <p:sp>
        <p:nvSpPr>
          <p:cNvPr id="10" name="Rectangle 9"/>
          <p:cNvSpPr/>
          <p:nvPr/>
        </p:nvSpPr>
        <p:spPr>
          <a:xfrm>
            <a:off x="-35163" y="6008605"/>
            <a:ext cx="9179163" cy="707886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hr-HR" sz="4000" b="1" dirty="0" smtClean="0">
                <a:ln w="3175">
                  <a:noFill/>
                </a:ln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UVOD U EKONOMIJU – PONAVLJANJE</a:t>
            </a:r>
            <a:endParaRPr lang="hr-HR" sz="1600" dirty="0">
              <a:ln w="3175">
                <a:noFill/>
              </a:ln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TRŽIŠTE VIDLJIVE I NEVIDLJIVE RUKE</a:t>
            </a:r>
            <a:endParaRPr lang="hr-HR" sz="3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pic>
        <p:nvPicPr>
          <p:cNvPr id="8" name="Picture 7" descr="visible_hand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 flipH="1">
            <a:off x="-285784" y="2285112"/>
            <a:ext cx="2858400" cy="285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ounded Rectangular Callout 8"/>
          <p:cNvSpPr/>
          <p:nvPr/>
        </p:nvSpPr>
        <p:spPr>
          <a:xfrm>
            <a:off x="2285984" y="1142984"/>
            <a:ext cx="4929222" cy="2228628"/>
          </a:xfrm>
          <a:prstGeom prst="wedgeRoundRectCallout">
            <a:avLst>
              <a:gd name="adj1" fmla="val -60270"/>
              <a:gd name="adj2" fmla="val 42120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400" dirty="0" smtClean="0">
                <a:solidFill>
                  <a:schemeClr val="bg1"/>
                </a:solidFill>
              </a:rPr>
              <a:t>kad se </a:t>
            </a:r>
            <a:r>
              <a:rPr lang="hr-HR" sz="2400" b="1" dirty="0" smtClean="0">
                <a:solidFill>
                  <a:schemeClr val="bg1"/>
                </a:solidFill>
              </a:rPr>
              <a:t>država upliće </a:t>
            </a:r>
            <a:r>
              <a:rPr lang="hr-HR" sz="2400" dirty="0" smtClean="0">
                <a:solidFill>
                  <a:schemeClr val="bg1"/>
                </a:solidFill>
              </a:rPr>
              <a:t>u tržište putem zakona </a:t>
            </a:r>
            <a:r>
              <a:rPr lang="hr-HR" sz="2400" i="1" dirty="0" smtClean="0">
                <a:solidFill>
                  <a:schemeClr val="bg1"/>
                </a:solidFill>
              </a:rPr>
              <a:t>(poreza, subvencija, poticaja, kamata)</a:t>
            </a:r>
            <a:r>
              <a:rPr lang="hr-HR" sz="2400" dirty="0" smtClean="0">
                <a:solidFill>
                  <a:schemeClr val="bg1"/>
                </a:solidFill>
              </a:rPr>
              <a:t> to se zove </a:t>
            </a:r>
            <a:r>
              <a:rPr lang="hr-HR" sz="2400" b="1" dirty="0" smtClean="0">
                <a:solidFill>
                  <a:srgbClr val="FF0000"/>
                </a:solidFill>
              </a:rPr>
              <a:t>DRŽAVNI INTERVENCIONIZAM </a:t>
            </a:r>
            <a:r>
              <a:rPr lang="hr-HR" sz="2400" dirty="0" smtClean="0">
                <a:solidFill>
                  <a:schemeClr val="bg1"/>
                </a:solidFill>
              </a:rPr>
              <a:t>ili utjecaj </a:t>
            </a:r>
            <a:r>
              <a:rPr lang="hr-HR" sz="2400" b="1" dirty="0" smtClean="0">
                <a:solidFill>
                  <a:srgbClr val="FF0000"/>
                </a:solidFill>
              </a:rPr>
              <a:t>VIDLJIVE RUKE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214546" y="4643446"/>
            <a:ext cx="4714908" cy="1953906"/>
          </a:xfrm>
          <a:prstGeom prst="wedgeRoundRectCallout">
            <a:avLst>
              <a:gd name="adj1" fmla="val 60565"/>
              <a:gd name="adj2" fmla="val -54224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800" dirty="0" smtClean="0">
                <a:solidFill>
                  <a:schemeClr val="bg1"/>
                </a:solidFill>
              </a:rPr>
              <a:t>tamo gdje se </a:t>
            </a:r>
            <a:r>
              <a:rPr lang="hr-HR" sz="2800" b="1" dirty="0" smtClean="0">
                <a:solidFill>
                  <a:schemeClr val="bg1"/>
                </a:solidFill>
              </a:rPr>
              <a:t>država ne upliće </a:t>
            </a:r>
            <a:r>
              <a:rPr lang="hr-HR" sz="2800" dirty="0" smtClean="0">
                <a:solidFill>
                  <a:schemeClr val="bg1"/>
                </a:solidFill>
              </a:rPr>
              <a:t>kažemo da djeluje </a:t>
            </a:r>
            <a:r>
              <a:rPr lang="hr-HR" sz="2800" b="1" dirty="0" smtClean="0">
                <a:solidFill>
                  <a:srgbClr val="FF0000"/>
                </a:solidFill>
              </a:rPr>
              <a:t>TRŽIŠTE NEVIDLJIVE RUKE</a:t>
            </a:r>
            <a:r>
              <a:rPr lang="hr-HR" sz="2800" dirty="0">
                <a:solidFill>
                  <a:schemeClr val="bg1"/>
                </a:solidFill>
              </a:rPr>
              <a:t> </a:t>
            </a:r>
            <a:r>
              <a:rPr lang="hr-HR" sz="2800" dirty="0" smtClean="0">
                <a:solidFill>
                  <a:schemeClr val="bg1"/>
                </a:solidFill>
              </a:rPr>
              <a:t>(slobodno tržište)</a:t>
            </a:r>
            <a:endParaRPr lang="hr-HR" sz="2800" b="1" dirty="0" smtClean="0">
              <a:solidFill>
                <a:srgbClr val="FF0000"/>
              </a:solidFill>
            </a:endParaRPr>
          </a:p>
        </p:txBody>
      </p:sp>
      <p:pic>
        <p:nvPicPr>
          <p:cNvPr id="11" name="Picture 10" descr="invisible_hand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571384" y="2285112"/>
            <a:ext cx="2858400" cy="285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TRŽIŠTE</a:t>
            </a:r>
            <a:endParaRPr lang="hr-HR" sz="3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71502" y="928670"/>
            <a:ext cx="9215502" cy="592933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latin typeface="+mn-lt"/>
              </a:rPr>
              <a:t>TRŽIŠTE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b="1" dirty="0" smtClean="0">
                <a:latin typeface="+mn-lt"/>
              </a:rPr>
              <a:t>–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 mjesto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 sučeljavanja ponude i potražnje i formiranja cijena</a:t>
            </a:r>
            <a:endParaRPr lang="hr-HR" sz="2000" dirty="0" smtClean="0">
              <a:solidFill>
                <a:prstClr val="white"/>
              </a:solidFill>
              <a:latin typeface="+mn-lt"/>
            </a:endParaRPr>
          </a:p>
          <a:p>
            <a:pPr lvl="1" indent="-288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dirty="0" smtClean="0">
                <a:solidFill>
                  <a:prstClr val="white"/>
                </a:solidFill>
                <a:latin typeface="+mn-lt"/>
              </a:rPr>
              <a:t>tržište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mehanizam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 putem kojeg kupci i prodavači određuju cijenu i količinu nekog dobra</a:t>
            </a:r>
          </a:p>
          <a:p>
            <a:pPr lvl="0">
              <a:spcBef>
                <a:spcPts val="30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latin typeface="Calibri"/>
              </a:rPr>
              <a:t>PODJELA TRŽIŠTA</a:t>
            </a:r>
          </a:p>
          <a:p>
            <a:pPr marL="1042416" lvl="1" indent="-360000">
              <a:buClr>
                <a:prstClr val="white"/>
              </a:buClr>
              <a:buSzPct val="100000"/>
              <a:buFont typeface="+mj-lt"/>
              <a:buAutoNum type="arabicPeriod"/>
            </a:pPr>
            <a:r>
              <a:rPr lang="hr-HR" dirty="0" smtClean="0">
                <a:solidFill>
                  <a:prstClr val="white"/>
                </a:solidFill>
                <a:latin typeface="Calibri"/>
              </a:rPr>
              <a:t>PREMA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PROSTORNOM OBUHVATU </a:t>
            </a:r>
            <a:r>
              <a:rPr lang="hr-HR" dirty="0" smtClean="0">
                <a:solidFill>
                  <a:prstClr val="white"/>
                </a:solidFill>
                <a:latin typeface="Calibri"/>
              </a:rPr>
              <a:t>– lokalno, regionalno, nacionalno, međunarodno…</a:t>
            </a:r>
          </a:p>
          <a:p>
            <a:pPr marL="1042416" lvl="1" indent="-360000">
              <a:spcBef>
                <a:spcPts val="2400"/>
              </a:spcBef>
              <a:buClr>
                <a:prstClr val="white"/>
              </a:buClr>
              <a:buSzPct val="100000"/>
              <a:buFont typeface="+mj-lt"/>
              <a:buAutoNum type="arabicPeriod"/>
            </a:pPr>
            <a:r>
              <a:rPr lang="hr-HR" dirty="0" smtClean="0">
                <a:solidFill>
                  <a:prstClr val="white"/>
                </a:solidFill>
                <a:latin typeface="Calibri"/>
              </a:rPr>
              <a:t>PREMA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VRSTI PREDMETA RAZMJENE </a:t>
            </a:r>
            <a:r>
              <a:rPr lang="hr-HR" dirty="0" smtClean="0">
                <a:solidFill>
                  <a:prstClr val="white"/>
                </a:solidFill>
                <a:latin typeface="Calibri"/>
              </a:rPr>
              <a:t>– tržišta različitih dobara </a:t>
            </a:r>
            <a:r>
              <a:rPr lang="hr-HR" i="1" dirty="0" smtClean="0">
                <a:solidFill>
                  <a:prstClr val="white"/>
                </a:solidFill>
                <a:latin typeface="Calibri"/>
              </a:rPr>
              <a:t>(</a:t>
            </a:r>
            <a:r>
              <a:rPr lang="hr-HR" i="1" dirty="0" err="1" smtClean="0">
                <a:solidFill>
                  <a:prstClr val="white"/>
                </a:solidFill>
                <a:latin typeface="Calibri"/>
              </a:rPr>
              <a:t>npr</a:t>
            </a:r>
            <a:r>
              <a:rPr lang="hr-HR" i="1" dirty="0" smtClean="0">
                <a:solidFill>
                  <a:prstClr val="white"/>
                </a:solidFill>
                <a:latin typeface="Calibri"/>
              </a:rPr>
              <a:t>. tržište kože, dijamanata, tržište rada, vrijednosnih papira, devizno </a:t>
            </a:r>
            <a:r>
              <a:rPr lang="hr-HR" i="1" dirty="0" err="1" smtClean="0">
                <a:solidFill>
                  <a:prstClr val="white"/>
                </a:solidFill>
                <a:latin typeface="Calibri"/>
              </a:rPr>
              <a:t>tržište..</a:t>
            </a:r>
            <a:r>
              <a:rPr lang="hr-HR" i="1" dirty="0" smtClean="0">
                <a:solidFill>
                  <a:prstClr val="white"/>
                </a:solidFill>
                <a:latin typeface="Calibri"/>
              </a:rPr>
              <a:t>.)</a:t>
            </a:r>
          </a:p>
          <a:p>
            <a:pPr lvl="1">
              <a:spcBef>
                <a:spcPts val="1200"/>
              </a:spcBef>
              <a:buNone/>
            </a:pPr>
            <a:endParaRPr lang="hr-HR" dirty="0" smtClean="0">
              <a:solidFill>
                <a:prstClr val="white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OSNOVNE FUNKCIJE TRŽIŠTA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12" y="928670"/>
            <a:ext cx="9144000" cy="5929330"/>
          </a:xfrm>
        </p:spPr>
        <p:txBody>
          <a:bodyPr>
            <a:normAutofit/>
          </a:bodyPr>
          <a:lstStyle/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SELEKTIVNA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– ono što je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traženo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 bit će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prodano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, a ono što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nije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, ostat će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neprodano</a:t>
            </a:r>
            <a:r>
              <a:rPr lang="hr-HR" sz="2200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(npr. svake godine na štandovima je nešto novo hit – laseri, </a:t>
            </a:r>
            <a:r>
              <a:rPr lang="hr-HR" sz="2200" i="1" dirty="0" err="1" smtClean="0">
                <a:solidFill>
                  <a:prstClr val="white"/>
                </a:solidFill>
                <a:latin typeface="+mj-lt"/>
              </a:rPr>
              <a:t>fidget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i="1" dirty="0" err="1" smtClean="0">
                <a:solidFill>
                  <a:prstClr val="white"/>
                </a:solidFill>
                <a:latin typeface="+mj-lt"/>
              </a:rPr>
              <a:t>spinneri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, </a:t>
            </a:r>
            <a:r>
              <a:rPr lang="hr-HR" sz="2200" i="1" dirty="0" err="1" smtClean="0">
                <a:solidFill>
                  <a:prstClr val="white"/>
                </a:solidFill>
                <a:latin typeface="+mj-lt"/>
              </a:rPr>
              <a:t>skateboardi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, </a:t>
            </a:r>
            <a:r>
              <a:rPr lang="hr-HR" sz="2200" i="1" dirty="0" err="1" smtClean="0">
                <a:solidFill>
                  <a:prstClr val="white"/>
                </a:solidFill>
                <a:latin typeface="+mj-lt"/>
              </a:rPr>
              <a:t>tamagočiji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…)</a:t>
            </a: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ALOKACIJSKA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vi-VN" sz="2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razmještanje resursa i proizvoda </a:t>
            </a:r>
            <a:r>
              <a:rPr lang="vi-V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tamo gdje su najpotrebniji</a:t>
            </a:r>
            <a:r>
              <a:rPr lang="vi-VN" sz="2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i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(npr. sportski rekviziti za vrijeme sportskih događanja, sladoled ljeti…)</a:t>
            </a: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DISTRIBUCIJSKA</a:t>
            </a:r>
            <a:r>
              <a:rPr lang="hr-HR" dirty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–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raspodjela</a:t>
            </a:r>
            <a:r>
              <a:rPr lang="hr-HR" sz="2200" dirty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ukupno ostvarenog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profita</a:t>
            </a:r>
            <a:r>
              <a:rPr lang="hr-HR" sz="2200" dirty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(npr. ako poduzetnik ostvari veću zaradu, povisit će plaću radnicima)</a:t>
            </a: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INFORMACIJSKA</a:t>
            </a:r>
            <a:r>
              <a:rPr lang="hr-HR" dirty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– poduzetnik može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koristiti informacije koje mu tržište nudi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 kako bi mogao procijeniti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što proizvoditi i koje promjene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uvesti 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(ekonomiziranje informacija s tržišta)</a:t>
            </a:r>
            <a:endParaRPr lang="hr-HR" sz="2200" i="1" dirty="0">
              <a:solidFill>
                <a:prstClr val="white"/>
              </a:solidFill>
              <a:latin typeface="+mj-lt"/>
            </a:endParaRP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RAZVOJNA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unosi se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racionalnost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u gospodarske djelatnosti te se poduzetnici konkurencijom prisiljavaju na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stalnu brigu o razvoju</a:t>
            </a:r>
            <a:endParaRPr lang="hr-HR" sz="2200" b="1" dirty="0" smtClean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069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71470" y="928670"/>
            <a:ext cx="9144032" cy="5929330"/>
          </a:xfrm>
        </p:spPr>
        <p:txBody>
          <a:bodyPr>
            <a:normAutofit/>
          </a:bodyPr>
          <a:lstStyle/>
          <a:p>
            <a:pPr marL="468000" indent="-324000"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+mn-lt"/>
              </a:rPr>
              <a:t>ukupna količina dobara i usluga koje će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potrošači </a:t>
            </a:r>
            <a:r>
              <a:rPr lang="pl-PL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kupiti </a:t>
            </a:r>
            <a:r>
              <a:rPr lang="pl-PL" sz="2400" dirty="0" smtClean="0">
                <a:latin typeface="+mn-lt"/>
              </a:rPr>
              <a:t>po određenim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cijenama</a:t>
            </a:r>
            <a:r>
              <a:rPr lang="pl-PL" sz="2400" dirty="0" smtClean="0">
                <a:latin typeface="+mn-lt"/>
              </a:rPr>
              <a:t> na određenom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tržištu</a:t>
            </a:r>
            <a:r>
              <a:rPr lang="pl-PL" sz="2400" dirty="0" smtClean="0">
                <a:latin typeface="+mn-lt"/>
              </a:rPr>
              <a:t> i u određenom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vremenu</a:t>
            </a:r>
          </a:p>
          <a:p>
            <a:pPr marL="468000" indent="-324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pl-PL" sz="2400" dirty="0" smtClean="0">
                <a:solidFill>
                  <a:prstClr val="white"/>
                </a:solidFill>
                <a:latin typeface="+mn-lt"/>
              </a:rPr>
              <a:t>kolika </a:t>
            </a:r>
            <a:r>
              <a:rPr lang="pl-PL" sz="2400" b="1" dirty="0" smtClean="0">
                <a:solidFill>
                  <a:srgbClr val="FFC000"/>
                </a:solidFill>
                <a:latin typeface="+mn-lt"/>
              </a:rPr>
              <a:t>količina</a:t>
            </a:r>
            <a:r>
              <a:rPr lang="pl-PL" sz="2400" dirty="0" smtClean="0">
                <a:solidFill>
                  <a:prstClr val="white"/>
                </a:solidFill>
                <a:latin typeface="+mn-lt"/>
              </a:rPr>
              <a:t> dobara će biti prodana ovisi o njihovoj 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cijeni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468000" indent="-324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OPĆI ZAKON POTRAŽNJE </a:t>
            </a:r>
            <a:r>
              <a:rPr lang="hr-HR" sz="2400" b="1" dirty="0" smtClean="0">
                <a:latin typeface="+mn-lt"/>
              </a:rPr>
              <a:t>–</a:t>
            </a:r>
            <a:r>
              <a:rPr lang="hr-HR" sz="2400" b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kad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cijena</a:t>
            </a:r>
            <a:r>
              <a:rPr lang="hr-HR" sz="2400" dirty="0" smtClean="0">
                <a:latin typeface="+mn-lt"/>
              </a:rPr>
              <a:t> dobra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raste</a:t>
            </a:r>
            <a:r>
              <a:rPr lang="hr-HR" sz="2400" dirty="0" smtClean="0">
                <a:latin typeface="+mn-lt"/>
              </a:rPr>
              <a:t>,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potraživana</a:t>
            </a:r>
            <a:r>
              <a:rPr lang="hr-HR" sz="2400" dirty="0" smtClean="0">
                <a:latin typeface="+mn-lt"/>
              </a:rPr>
              <a:t> se količina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smanjuje</a:t>
            </a:r>
            <a:r>
              <a:rPr lang="hr-HR" sz="2400" dirty="0" smtClean="0">
                <a:latin typeface="+mn-lt"/>
              </a:rPr>
              <a:t>, i obrnuto</a:t>
            </a:r>
            <a:endParaRPr lang="hr-HR" sz="2400" b="1" dirty="0" smtClean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POTRAŽNJA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470" y="939457"/>
            <a:ext cx="9000000" cy="9863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grpSp>
        <p:nvGrpSpPr>
          <p:cNvPr id="4" name="Group 3"/>
          <p:cNvGrpSpPr/>
          <p:nvPr/>
        </p:nvGrpSpPr>
        <p:grpSpPr>
          <a:xfrm>
            <a:off x="642910" y="3598290"/>
            <a:ext cx="7929618" cy="3131866"/>
            <a:chOff x="642910" y="3598290"/>
            <a:chExt cx="7929618" cy="3131866"/>
          </a:xfrm>
        </p:grpSpPr>
        <p:grpSp>
          <p:nvGrpSpPr>
            <p:cNvPr id="2" name="Group 8"/>
            <p:cNvGrpSpPr/>
            <p:nvPr/>
          </p:nvGrpSpPr>
          <p:grpSpPr>
            <a:xfrm>
              <a:off x="642910" y="3598290"/>
              <a:ext cx="7929618" cy="3131866"/>
              <a:chOff x="428596" y="3500414"/>
              <a:chExt cx="8501122" cy="335758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28596" y="3500438"/>
                <a:ext cx="8501122" cy="33575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428596" y="3500414"/>
                <a:ext cx="3904170" cy="3357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b="82416"/>
              <a:stretch/>
            </p:blipFill>
            <p:spPr bwMode="auto">
              <a:xfrm>
                <a:off x="4949655" y="3500438"/>
                <a:ext cx="3857652" cy="4360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593" y="4005064"/>
              <a:ext cx="3840081" cy="206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1400948" y="3645024"/>
            <a:ext cx="2493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solidFill>
                  <a:schemeClr val="bg1"/>
                </a:solidFill>
              </a:rPr>
              <a:t>KRIVULJA POTRAŽNJE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rot="120000">
            <a:off x="1365293" y="4192558"/>
            <a:ext cx="2188517" cy="2005057"/>
          </a:xfrm>
          <a:custGeom>
            <a:avLst/>
            <a:gdLst>
              <a:gd name="connsiteX0" fmla="*/ 0 w 1942089"/>
              <a:gd name="connsiteY0" fmla="*/ 0 h 2006825"/>
              <a:gd name="connsiteX1" fmla="*/ 890124 w 1942089"/>
              <a:gd name="connsiteY1" fmla="*/ 1189529 h 2006825"/>
              <a:gd name="connsiteX2" fmla="*/ 1942089 w 1942089"/>
              <a:gd name="connsiteY2" fmla="*/ 2006825 h 20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089" h="2006825">
                <a:moveTo>
                  <a:pt x="0" y="0"/>
                </a:moveTo>
                <a:cubicBezTo>
                  <a:pt x="283221" y="427529"/>
                  <a:pt x="566443" y="855058"/>
                  <a:pt x="890124" y="1189529"/>
                </a:cubicBezTo>
                <a:cubicBezTo>
                  <a:pt x="1213805" y="1524000"/>
                  <a:pt x="1629197" y="1849030"/>
                  <a:pt x="1942089" y="200682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2796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PONUDA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876" y="857256"/>
            <a:ext cx="9358346" cy="5929330"/>
          </a:xfrm>
        </p:spPr>
        <p:txBody>
          <a:bodyPr>
            <a:normAutofit/>
          </a:bodyPr>
          <a:lstStyle/>
          <a:p>
            <a:pPr marL="504000" indent="-324000"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ukupna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količin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dobara i usluga koje će se 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nuditi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prodaju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po određenim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cijenama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na određenom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tržištu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u određenom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vremenu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504000" indent="-324000">
              <a:spcBef>
                <a:spcPts val="30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OPĆI ZAKON PONUDE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proizvođači će uvijek biti voljni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ponuditi veću količinu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određenoga dobra kad mu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cijena veća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i obrnuto</a:t>
            </a:r>
          </a:p>
        </p:txBody>
      </p:sp>
      <p:sp>
        <p:nvSpPr>
          <p:cNvPr id="8" name="Rectangle 7"/>
          <p:cNvSpPr/>
          <p:nvPr/>
        </p:nvSpPr>
        <p:spPr>
          <a:xfrm>
            <a:off x="71470" y="857232"/>
            <a:ext cx="9000000" cy="104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grpSp>
        <p:nvGrpSpPr>
          <p:cNvPr id="3" name="Group 2"/>
          <p:cNvGrpSpPr/>
          <p:nvPr/>
        </p:nvGrpSpPr>
        <p:grpSpPr>
          <a:xfrm>
            <a:off x="428596" y="3177088"/>
            <a:ext cx="8408404" cy="3466622"/>
            <a:chOff x="428596" y="3177088"/>
            <a:chExt cx="8408404" cy="3466622"/>
          </a:xfrm>
        </p:grpSpPr>
        <p:grpSp>
          <p:nvGrpSpPr>
            <p:cNvPr id="2" name="Group 30"/>
            <p:cNvGrpSpPr/>
            <p:nvPr/>
          </p:nvGrpSpPr>
          <p:grpSpPr>
            <a:xfrm>
              <a:off x="428596" y="3177088"/>
              <a:ext cx="8408404" cy="3466622"/>
              <a:chOff x="571472" y="3357562"/>
              <a:chExt cx="8143932" cy="335758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71472" y="3357562"/>
                <a:ext cx="8143932" cy="33575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/>
              </a:p>
            </p:txBody>
          </p:sp>
          <p:pic>
            <p:nvPicPr>
              <p:cNvPr id="33" name="Picture 3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571472" y="3357562"/>
                <a:ext cx="3786214" cy="33459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4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email"/>
              <a:srcRect b="84663"/>
              <a:stretch/>
            </p:blipFill>
            <p:spPr bwMode="auto">
              <a:xfrm>
                <a:off x="4785396" y="3357563"/>
                <a:ext cx="3930008" cy="383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7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39" y="3573016"/>
              <a:ext cx="4000357" cy="2211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1400948" y="3212976"/>
            <a:ext cx="2194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solidFill>
                  <a:schemeClr val="bg1"/>
                </a:solidFill>
              </a:rPr>
              <a:t>KRIVULJA PONUDE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 rot="21540000">
            <a:off x="1202848" y="3766472"/>
            <a:ext cx="2370186" cy="2273170"/>
          </a:xfrm>
          <a:custGeom>
            <a:avLst/>
            <a:gdLst>
              <a:gd name="connsiteX0" fmla="*/ 0 w 2330507"/>
              <a:gd name="connsiteY0" fmla="*/ 2273862 h 2273862"/>
              <a:gd name="connsiteX1" fmla="*/ 2330507 w 2330507"/>
              <a:gd name="connsiteY1" fmla="*/ 0 h 2273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0507" h="2273862">
                <a:moveTo>
                  <a:pt x="0" y="2273862"/>
                </a:moveTo>
                <a:cubicBezTo>
                  <a:pt x="769418" y="1449823"/>
                  <a:pt x="1538836" y="625784"/>
                  <a:pt x="233050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4137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 rot="16200000">
            <a:off x="49117" y="442863"/>
            <a:ext cx="1213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CIJENA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29962" y="6315014"/>
            <a:ext cx="147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KOLIČINA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grpSp>
        <p:nvGrpSpPr>
          <p:cNvPr id="2" name="Group 75"/>
          <p:cNvGrpSpPr/>
          <p:nvPr/>
        </p:nvGrpSpPr>
        <p:grpSpPr>
          <a:xfrm>
            <a:off x="1285852" y="285728"/>
            <a:ext cx="144464" cy="5715040"/>
            <a:chOff x="1142976" y="428604"/>
            <a:chExt cx="144464" cy="5715040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0800000">
              <a:off x="1142976" y="55007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1142976" y="46304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>
              <a:off x="1142976" y="376021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>
              <a:off x="1142976" y="332508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1142976" y="28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1142976" y="201972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>
              <a:off x="1142976" y="11494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6"/>
          <p:cNvGrpSpPr/>
          <p:nvPr/>
        </p:nvGrpSpPr>
        <p:grpSpPr>
          <a:xfrm rot="16200000" flipV="1">
            <a:off x="3928264" y="2999578"/>
            <a:ext cx="144464" cy="5715040"/>
            <a:chOff x="1142976" y="428604"/>
            <a:chExt cx="144464" cy="5715040"/>
          </a:xfrm>
        </p:grpSpPr>
        <p:cxnSp>
          <p:nvCxnSpPr>
            <p:cNvPr id="78" name="Straight Connector 77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0800000">
              <a:off x="1142976" y="55007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0800000">
              <a:off x="1142976" y="46304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0800000">
              <a:off x="1142976" y="376021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>
              <a:off x="1142976" y="332508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0800000">
              <a:off x="1142976" y="28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0800000">
              <a:off x="1142976" y="201972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0800000">
              <a:off x="1142976" y="11494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>
            <a:off x="1719242" y="571480"/>
            <a:ext cx="4857784" cy="4643470"/>
          </a:xfrm>
          <a:prstGeom prst="line">
            <a:avLst/>
          </a:prstGeom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719242" y="723880"/>
            <a:ext cx="4857784" cy="464347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143372" y="2857496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4500562" y="3000372"/>
            <a:ext cx="178595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429388" y="2643182"/>
            <a:ext cx="221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TOČKA RAVNOTEŽE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 rot="2607585">
            <a:off x="4283844" y="3926978"/>
            <a:ext cx="3106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KRIVULJA POTRAŽNJE 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 rot="18962073">
            <a:off x="3976690" y="1291079"/>
            <a:ext cx="2690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KRIVULJA PONUDE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21344" y="52149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21344" y="4766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2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1344" y="43187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3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21344" y="3870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4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21344" y="34225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5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21344" y="2974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6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21344" y="2526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7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21344" y="2078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8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21344" y="1630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9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57224" y="11819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63604" y="733861"/>
            <a:ext cx="42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11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57224" y="2857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12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643042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056008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2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468974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3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881940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4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294906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5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07872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6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20838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7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533804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8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946770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9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359736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900942" y="6000768"/>
            <a:ext cx="42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11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429388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12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000232" y="642918"/>
            <a:ext cx="4357718" cy="533103"/>
            <a:chOff x="2000232" y="642918"/>
            <a:chExt cx="4357718" cy="533103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2000232" y="642918"/>
              <a:ext cx="4357718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kstniOkvir 7"/>
            <p:cNvSpPr txBox="1"/>
            <p:nvPr/>
          </p:nvSpPr>
          <p:spPr>
            <a:xfrm>
              <a:off x="3786182" y="714356"/>
              <a:ext cx="945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 smtClean="0"/>
                <a:t>VIŠAK</a:t>
              </a:r>
              <a:endParaRPr lang="hr-HR" sz="2400" b="1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000232" y="4714884"/>
            <a:ext cx="4357718" cy="571504"/>
            <a:chOff x="2000232" y="4714884"/>
            <a:chExt cx="4357718" cy="571504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000232" y="5284800"/>
              <a:ext cx="4357718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kstniOkvir 8"/>
            <p:cNvSpPr txBox="1"/>
            <p:nvPr/>
          </p:nvSpPr>
          <p:spPr>
            <a:xfrm>
              <a:off x="3286116" y="4714884"/>
              <a:ext cx="2000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400" b="1" dirty="0" smtClean="0"/>
                <a:t>NESTAŠICA</a:t>
              </a:r>
              <a:endParaRPr lang="hr-HR" sz="2400" b="1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1" grpId="0" build="allAtOnce"/>
      <p:bldP spid="94" grpId="0" animBg="1"/>
      <p:bldP spid="97" grpId="0" build="allAtOnce"/>
      <p:bldP spid="98" grpId="0" build="allAtOnce"/>
      <p:bldP spid="99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215074" y="2857496"/>
            <a:ext cx="2641944" cy="2520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 NA </a:t>
            </a:r>
            <a:b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 POTRAŽNJE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4282" y="2857496"/>
            <a:ext cx="2643206" cy="25200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 NA </a:t>
            </a:r>
            <a:b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 PONUDE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57818" y="2857496"/>
            <a:ext cx="3499200" cy="2520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 NA </a:t>
            </a:r>
            <a:b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 </a:t>
            </a:r>
            <a:r>
              <a:rPr lang="hr-HR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POTRAŽNJE</a:t>
            </a:r>
            <a:endParaRPr lang="hr-HR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282" y="2857496"/>
            <a:ext cx="3500462" cy="2520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 NA </a:t>
            </a:r>
            <a:b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 </a:t>
            </a:r>
            <a:r>
              <a:rPr lang="hr-HR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PONUDE</a:t>
            </a:r>
            <a:endParaRPr lang="hr-HR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8660" y="214290"/>
            <a:ext cx="8358182" cy="50006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7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SAVRŠENA I NESAVRŠENA</a:t>
            </a:r>
            <a:r>
              <a:rPr kumimoji="0" lang="hr-HR" sz="3700" b="1" i="0" u="none" strike="noStrike" kern="1200" cap="none" spc="0" normalizeH="0" noProof="0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hr-HR" sz="37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KONKURENCIJA</a:t>
            </a:r>
            <a:endParaRPr kumimoji="0" lang="hr-HR" sz="3700" b="1" i="0" u="none" strike="noStrike" kern="1200" cap="none" spc="0" normalizeH="0" baseline="0" noProof="0" dirty="0">
              <a:ln w="6350">
                <a:noFill/>
              </a:ln>
              <a:solidFill>
                <a:srgbClr val="FFC000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0919" y="922087"/>
            <a:ext cx="4286280" cy="107157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NESAVRŠENA KONKURENCIJA</a:t>
            </a:r>
            <a:endParaRPr lang="hr-H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7885" y="3643314"/>
            <a:ext cx="2376000" cy="468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MONOPOL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7885" y="4201686"/>
            <a:ext cx="2376000" cy="468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DUOPOL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7885" y="4760058"/>
            <a:ext cx="2376000" cy="468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OLIGOPOL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57950" y="3643314"/>
            <a:ext cx="2376000" cy="468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MONOPSON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57950" y="4201686"/>
            <a:ext cx="2376000" cy="468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DUOPSON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57950" y="4760058"/>
            <a:ext cx="2376000" cy="468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OLIGOPSON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88" y="3669578"/>
            <a:ext cx="732926" cy="441736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57488" y="4227950"/>
            <a:ext cx="732926" cy="441736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57488" y="4786322"/>
            <a:ext cx="732926" cy="441736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više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00694" y="3669578"/>
            <a:ext cx="732926" cy="44173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00694" y="4227950"/>
            <a:ext cx="732926" cy="44173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00694" y="4786322"/>
            <a:ext cx="732926" cy="44173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više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>
          <a:xfrm rot="2729139">
            <a:off x="2293017" y="2091097"/>
            <a:ext cx="571504" cy="7143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8" name="Down Arrow 37"/>
          <p:cNvSpPr/>
          <p:nvPr/>
        </p:nvSpPr>
        <p:spPr>
          <a:xfrm rot="18900000">
            <a:off x="6364984" y="2091096"/>
            <a:ext cx="571504" cy="7143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214282" y="5672263"/>
            <a:ext cx="2230876" cy="1047600"/>
          </a:xfrm>
          <a:prstGeom prst="rect">
            <a:avLst/>
          </a:prstGeom>
          <a:solidFill>
            <a:srgbClr val="35961A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SAVRŠENA KONKURENCIJA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2615604" y="5910311"/>
            <a:ext cx="642942" cy="5715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1" name="TextBox 40"/>
          <p:cNvSpPr txBox="1"/>
          <p:nvPr/>
        </p:nvSpPr>
        <p:spPr>
          <a:xfrm>
            <a:off x="3428992" y="5671510"/>
            <a:ext cx="5510844" cy="1049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44000" tIns="108000" rIns="72000" bIns="108000" rtlCol="0">
            <a:spAutoFit/>
          </a:bodyPr>
          <a:lstStyle/>
          <a:p>
            <a:r>
              <a:rPr lang="hr-HR" dirty="0" smtClean="0"/>
              <a:t>Tržište gdje postoji velik broj ponuđača istog proizvoda</a:t>
            </a:r>
          </a:p>
          <a:p>
            <a:r>
              <a:rPr lang="hr-HR" dirty="0" smtClean="0"/>
              <a:t>ili usluge, te velik broj  zainteresiranih kupaca.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Nitko od </a:t>
            </a:r>
          </a:p>
          <a:p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njih nije dovoljno moćan da može utjecati na cijenu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3071802" y="2714620"/>
            <a:ext cx="1143008" cy="642942"/>
          </a:xfrm>
          <a:prstGeom prst="wedgeRoundRectCallout">
            <a:avLst>
              <a:gd name="adj1" fmla="val -32575"/>
              <a:gd name="adj2" fmla="val 79385"/>
              <a:gd name="adj3" fmla="val 16667"/>
            </a:avLst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dirty="0" smtClean="0">
                <a:solidFill>
                  <a:schemeClr val="bg1"/>
                </a:solidFill>
              </a:rPr>
              <a:t>broj </a:t>
            </a:r>
            <a:r>
              <a:rPr lang="hr-HR" b="1" dirty="0" smtClean="0">
                <a:solidFill>
                  <a:srgbClr val="FF0000"/>
                </a:solidFill>
              </a:rPr>
              <a:t>ponuđača</a:t>
            </a:r>
            <a:endParaRPr lang="hr-HR" b="1" i="1" dirty="0">
              <a:solidFill>
                <a:srgbClr val="FF0000"/>
              </a:solidFill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4643438" y="2714620"/>
            <a:ext cx="1143008" cy="642942"/>
          </a:xfrm>
          <a:prstGeom prst="wedgeRoundRectCallout">
            <a:avLst>
              <a:gd name="adj1" fmla="val 30583"/>
              <a:gd name="adj2" fmla="val 77514"/>
              <a:gd name="adj3" fmla="val 16667"/>
            </a:avLst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dirty="0" smtClean="0">
                <a:solidFill>
                  <a:schemeClr val="bg1"/>
                </a:solidFill>
              </a:rPr>
              <a:t>broj </a:t>
            </a:r>
            <a:r>
              <a:rPr lang="hr-HR" b="1" dirty="0" smtClean="0">
                <a:solidFill>
                  <a:srgbClr val="FF0000"/>
                </a:solidFill>
              </a:rPr>
              <a:t>kupaca</a:t>
            </a:r>
            <a:endParaRPr lang="hr-HR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4" grpId="0" animBg="1"/>
      <p:bldP spid="33" grpId="0" animBg="1"/>
      <p:bldP spid="8" grpId="0" build="allAtOnce" animBg="1"/>
      <p:bldP spid="12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32" cy="59293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+mj-lt"/>
              </a:rPr>
              <a:t>dva temeljna ekonomska subjekta na tržištu – </a:t>
            </a:r>
            <a:r>
              <a:rPr lang="hr-HR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KUĆANSTVO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400" dirty="0" smtClean="0">
                <a:latin typeface="+mj-lt"/>
              </a:rPr>
              <a:t>i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POSLOVNA ORGANIZACIJA</a:t>
            </a:r>
            <a:endParaRPr lang="hr-H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KUĆANSTVO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400" b="1" dirty="0" smtClean="0">
                <a:latin typeface="+mj-lt"/>
              </a:rPr>
              <a:t>– nositelj </a:t>
            </a:r>
            <a:r>
              <a:rPr lang="hr-HR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potražnje</a:t>
            </a:r>
            <a:r>
              <a:rPr lang="hr-HR" sz="2400" dirty="0" smtClean="0">
                <a:latin typeface="+mj-lt"/>
              </a:rPr>
              <a:t> dobara i usluga </a:t>
            </a:r>
          </a:p>
          <a:p>
            <a:pPr>
              <a:lnSpc>
                <a:spcPct val="110000"/>
              </a:lnSpc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POSLOVNA ORGANIZACIJA </a:t>
            </a:r>
            <a:r>
              <a:rPr lang="hr-HR" sz="2400" dirty="0" smtClean="0">
                <a:latin typeface="+mj-lt"/>
              </a:rPr>
              <a:t>– </a:t>
            </a:r>
            <a:r>
              <a:rPr lang="hr-HR" sz="2400" b="1" dirty="0" smtClean="0">
                <a:latin typeface="+mj-lt"/>
              </a:rPr>
              <a:t>nositelj </a:t>
            </a:r>
            <a:r>
              <a:rPr lang="hr-HR" sz="3000" b="1" dirty="0" smtClean="0">
                <a:solidFill>
                  <a:srgbClr val="FFC000"/>
                </a:solidFill>
                <a:latin typeface="+mj-lt"/>
              </a:rPr>
              <a:t>proizvodnje</a:t>
            </a:r>
            <a:r>
              <a:rPr lang="hr-HR" sz="2400" dirty="0" smtClean="0">
                <a:latin typeface="+mj-lt"/>
              </a:rPr>
              <a:t> dobara i usluga </a:t>
            </a:r>
            <a:r>
              <a:rPr lang="hr-HR" sz="2200" i="1" dirty="0" smtClean="0">
                <a:latin typeface="+mj-lt"/>
              </a:rPr>
              <a:t>(kako bi proizvodili moraju kupovati činitelje proizvodnje)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u="sng" dirty="0" smtClean="0">
                <a:latin typeface="+mj-lt"/>
              </a:rPr>
              <a:t>kućanstva prodaju činitelje proizvodnje (rad i dr.) a kupuju dobra i usluge (koja proizvode poslovne organizacije)</a:t>
            </a:r>
          </a:p>
          <a:p>
            <a:pPr>
              <a:lnSpc>
                <a:spcPct val="110000"/>
              </a:lnSpc>
              <a:spcBef>
                <a:spcPts val="2400"/>
              </a:spcBef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+mj-lt"/>
              </a:rPr>
              <a:t>zbog toga postoje dva tijeka:</a:t>
            </a:r>
          </a:p>
          <a:p>
            <a:pPr marL="1179576" lvl="2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TIJEK DOBARA </a:t>
            </a:r>
            <a:r>
              <a:rPr lang="hr-HR" sz="2400" dirty="0" smtClean="0">
                <a:latin typeface="+mj-lt"/>
              </a:rPr>
              <a:t>– kreće se u jednom smjeru</a:t>
            </a:r>
          </a:p>
          <a:p>
            <a:pPr marL="1179576" lvl="2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TIJEK NOVCA </a:t>
            </a:r>
            <a:r>
              <a:rPr lang="hr-HR" sz="2400" dirty="0" smtClean="0">
                <a:latin typeface="+mj-lt"/>
              </a:rPr>
              <a:t>– kreće se u suprotnom smjeru</a:t>
            </a:r>
          </a:p>
          <a:p>
            <a:pPr lvl="0">
              <a:lnSpc>
                <a:spcPct val="110000"/>
              </a:lnSpc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Arial" pitchFamily="34" charset="0"/>
              <a:buChar char="−"/>
            </a:pPr>
            <a:r>
              <a:rPr lang="hr-HR" sz="2400" dirty="0" smtClean="0">
                <a:solidFill>
                  <a:prstClr val="white"/>
                </a:solidFill>
                <a:latin typeface="+mj-lt"/>
              </a:rPr>
              <a:t>prodaja i kupnja se obavlja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posredovanjem novca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Arial" pitchFamily="34" charset="0"/>
              <a:buChar char="−"/>
            </a:pPr>
            <a:r>
              <a:rPr lang="hr-HR" i="1" u="sng" dirty="0" smtClean="0">
                <a:solidFill>
                  <a:prstClr val="white"/>
                </a:solidFill>
                <a:latin typeface="+mj-lt"/>
              </a:rPr>
              <a:t>tijek dobara se mijenja</a:t>
            </a:r>
            <a:r>
              <a:rPr lang="hr-HR" i="1" dirty="0" smtClean="0">
                <a:solidFill>
                  <a:prstClr val="white"/>
                </a:solidFill>
                <a:latin typeface="+mj-lt"/>
              </a:rPr>
              <a:t> (novi proizvodi) dok </a:t>
            </a:r>
            <a:r>
              <a:rPr lang="hr-HR" i="1" u="sng" dirty="0" smtClean="0">
                <a:solidFill>
                  <a:prstClr val="white"/>
                </a:solidFill>
                <a:latin typeface="+mj-lt"/>
              </a:rPr>
              <a:t>tijek novca uvijek ostaje isti</a:t>
            </a:r>
            <a:r>
              <a:rPr lang="hr-HR" i="1" dirty="0" smtClean="0">
                <a:solidFill>
                  <a:prstClr val="white"/>
                </a:solidFill>
                <a:latin typeface="+mj-lt"/>
              </a:rPr>
              <a:t> (jer se novac ne uništava već iznova posreduje)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64638"/>
            <a:ext cx="9144000" cy="50006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r-HR" sz="3200" b="1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KRUŽNI TIJEK EKONOMSKIH AKTIVNOSTI U GOSP.</a:t>
            </a:r>
            <a:endParaRPr lang="hr-HR" sz="3200" b="1" dirty="0">
              <a:ln w="6350">
                <a:noFill/>
              </a:ln>
              <a:solidFill>
                <a:srgbClr val="FFC000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4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>
            <a:stCxn id="8" idx="2"/>
            <a:endCxn id="9" idx="2"/>
          </p:cNvCxnSpPr>
          <p:nvPr/>
        </p:nvCxnSpPr>
        <p:spPr>
          <a:xfrm rot="5400000">
            <a:off x="4679157" y="564105"/>
            <a:ext cx="1588" cy="6072230"/>
          </a:xfrm>
          <a:prstGeom prst="bentConnector3">
            <a:avLst>
              <a:gd name="adj1" fmla="val 103820498"/>
            </a:avLst>
          </a:prstGeom>
          <a:ln w="57150">
            <a:solidFill>
              <a:srgbClr val="92D05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4679157" y="1171328"/>
            <a:ext cx="1588" cy="4857784"/>
          </a:xfrm>
          <a:prstGeom prst="bentConnector3">
            <a:avLst>
              <a:gd name="adj1" fmla="val 49406753"/>
            </a:avLst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V="1">
            <a:off x="4679157" y="314072"/>
            <a:ext cx="1588" cy="4857784"/>
          </a:xfrm>
          <a:prstGeom prst="bentConnector3">
            <a:avLst>
              <a:gd name="adj1" fmla="val 42537041"/>
            </a:avLst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9" idx="0"/>
            <a:endCxn id="8" idx="0"/>
          </p:cNvCxnSpPr>
          <p:nvPr/>
        </p:nvCxnSpPr>
        <p:spPr>
          <a:xfrm rot="5400000" flipH="1" flipV="1">
            <a:off x="4679157" y="-293151"/>
            <a:ext cx="1588" cy="6072230"/>
          </a:xfrm>
          <a:prstGeom prst="bentConnector3">
            <a:avLst>
              <a:gd name="adj1" fmla="val 84792533"/>
            </a:avLst>
          </a:prstGeom>
          <a:ln w="57150">
            <a:solidFill>
              <a:srgbClr val="92D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83176" y="4898246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novac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94576" y="4053132"/>
            <a:ext cx="15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dobra i usluge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14678" y="1754974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zemlja, rad, financijski kapital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28860" y="1052736"/>
            <a:ext cx="44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novac (renta, nadnice, plaća, kamate, profit)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00826" y="2742964"/>
            <a:ext cx="2428892" cy="857256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KUĆANSTVA</a:t>
            </a:r>
            <a:endParaRPr lang="hr-H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2742964"/>
            <a:ext cx="2428892" cy="857256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POSLOVNE ORGANIZACIJE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264638"/>
            <a:ext cx="9144000" cy="50006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2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KRUŽNI TIJEK EKONOMSKIH AKTIVNOSTI U GOSP.</a:t>
            </a:r>
            <a:endParaRPr kumimoji="0" lang="hr-HR" sz="3200" b="1" i="0" u="none" strike="noStrike" kern="1200" cap="none" spc="0" normalizeH="0" baseline="0" noProof="0" dirty="0">
              <a:ln w="6350">
                <a:noFill/>
              </a:ln>
              <a:solidFill>
                <a:srgbClr val="FFC000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395536" y="5574349"/>
            <a:ext cx="2786803" cy="1161635"/>
          </a:xfrm>
          <a:prstGeom prst="wedgeRoundRectCallout">
            <a:avLst>
              <a:gd name="adj1" fmla="val 64768"/>
              <a:gd name="adj2" fmla="val -151206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indent="-252000"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TIJEK DOBARA</a:t>
            </a:r>
          </a:p>
          <a:p>
            <a:pPr marL="252000" indent="-252000" algn="ctr"/>
            <a:r>
              <a:rPr lang="it-IT" sz="2000" b="1" i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mijenja</a:t>
            </a:r>
            <a:r>
              <a:rPr lang="it-IT" sz="2000" i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</a:t>
            </a:r>
          </a:p>
          <a:p>
            <a:pPr marL="252000" indent="-252000" algn="ctr"/>
            <a:r>
              <a:rPr lang="it-IT" sz="2000" i="1" smtClean="0">
                <a:solidFill>
                  <a:schemeClr val="tx1"/>
                </a:solidFill>
              </a:rPr>
              <a:t>(novi proizvodi)</a:t>
            </a:r>
            <a:endParaRPr lang="hr-HR" sz="200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ounded Rectangular Callout 45"/>
          <p:cNvSpPr/>
          <p:nvPr/>
        </p:nvSpPr>
        <p:spPr>
          <a:xfrm>
            <a:off x="5439658" y="5621702"/>
            <a:ext cx="3501146" cy="1119666"/>
          </a:xfrm>
          <a:prstGeom prst="wedgeRoundRectCallout">
            <a:avLst>
              <a:gd name="adj1" fmla="val -39367"/>
              <a:gd name="adj2" fmla="val -82161"/>
              <a:gd name="adj3" fmla="val 16667"/>
            </a:avLst>
          </a:prstGeom>
          <a:solidFill>
            <a:srgbClr val="35961A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52000" indent="-252000"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TIJEK NOVCA</a:t>
            </a:r>
          </a:p>
          <a:p>
            <a:pPr marL="252000" indent="-252000" algn="ctr"/>
            <a:r>
              <a:rPr lang="hr-HR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ostaje isti </a:t>
            </a:r>
            <a:r>
              <a:rPr lang="hr-HR" sz="2000" i="1" dirty="0" smtClean="0">
                <a:solidFill>
                  <a:schemeClr val="tx1"/>
                </a:solidFill>
              </a:rPr>
              <a:t>jer se novac ne uništava već iznova posreduje</a:t>
            </a:r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891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5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allAtOnce"/>
      <p:bldP spid="36" grpId="0" build="allAtOnce"/>
      <p:bldP spid="39" grpId="0" build="allAtOnce"/>
      <p:bldP spid="40" grpId="0" build="allAtOnce"/>
      <p:bldP spid="8" grpId="0" animBg="1"/>
      <p:bldP spid="9" grpId="0" animBg="1"/>
      <p:bldP spid="45" grpId="0" build="allAtOnce" animBg="1"/>
      <p:bldP spid="46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715404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DRŽAVA I NACIONALNO GOSPODARSTVO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32" cy="5857916"/>
          </a:xfrm>
        </p:spPr>
        <p:txBody>
          <a:bodyPr>
            <a:normAutofit/>
          </a:bodyPr>
          <a:lstStyle/>
          <a:p>
            <a:pPr marL="360000" indent="-360000">
              <a:buSzPct val="100000"/>
              <a:buFont typeface="Arial" pitchFamily="34" charset="0"/>
              <a:buChar char="−"/>
            </a:pPr>
            <a:r>
              <a:rPr lang="hr-HR" dirty="0" smtClean="0">
                <a:latin typeface="+mn-lt"/>
              </a:rPr>
              <a:t>osnovni makroekonomski pokazatelji gospodarstva:</a:t>
            </a:r>
          </a:p>
          <a:p>
            <a:pPr marL="1044000" lvl="2" indent="-360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nacionalni proizvod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(output)</a:t>
            </a:r>
          </a:p>
          <a:p>
            <a:pPr marL="1044000" lvl="2" indent="-360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stopa nezaposlenosti</a:t>
            </a:r>
          </a:p>
          <a:p>
            <a:pPr marL="1044000" lvl="2" indent="-360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stopa inflacije</a:t>
            </a:r>
          </a:p>
          <a:p>
            <a:pPr marL="360000" indent="-360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dirty="0" smtClean="0">
                <a:latin typeface="+mn-lt"/>
              </a:rPr>
              <a:t>uloga države je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kontrolirati</a:t>
            </a:r>
            <a:r>
              <a:rPr lang="hr-HR" dirty="0" smtClean="0">
                <a:latin typeface="+mn-lt"/>
              </a:rPr>
              <a:t> navedene pokazatelje</a:t>
            </a:r>
          </a:p>
          <a:p>
            <a:pPr marL="360000" indent="-360000">
              <a:spcBef>
                <a:spcPts val="36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NACIONALNI PROIZVOD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(output) </a:t>
            </a:r>
            <a:r>
              <a:rPr lang="hr-HR" sz="2400" dirty="0" smtClean="0">
                <a:latin typeface="+mn-lt"/>
              </a:rPr>
              <a:t>– mjera ukupne gospodarske aktivnosti, tj. ukupnog proizvoda nekog gospodarstva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BDP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Calibri"/>
              </a:rPr>
              <a:t>–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Bruto Domaći Proizvod </a:t>
            </a:r>
            <a:r>
              <a:rPr lang="hr-HR" sz="2400" i="1" dirty="0" smtClean="0">
                <a:solidFill>
                  <a:prstClr val="white"/>
                </a:solidFill>
                <a:latin typeface="Calibri"/>
              </a:rPr>
              <a:t>(</a:t>
            </a:r>
            <a:r>
              <a:rPr lang="hr-HR" sz="2400" dirty="0" smtClean="0">
                <a:latin typeface="+mn-lt"/>
              </a:rPr>
              <a:t>GDP </a:t>
            </a:r>
            <a:r>
              <a:rPr lang="hr-HR" sz="2400" i="1" dirty="0" smtClean="0">
                <a:latin typeface="+mn-lt"/>
              </a:rPr>
              <a:t>- Gross Domestic Product)</a:t>
            </a:r>
          </a:p>
          <a:p>
            <a:pPr marL="792000" lvl="1" indent="-288000">
              <a:lnSpc>
                <a:spcPts val="2800"/>
              </a:lnSpc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uključuje</a:t>
            </a:r>
            <a:r>
              <a:rPr lang="hr-HR" sz="2200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sz="2200" dirty="0" smtClean="0">
                <a:latin typeface="+mn-lt"/>
              </a:rPr>
              <a:t>vrijednost </a:t>
            </a: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stranih investicija u domaću privredu</a:t>
            </a:r>
            <a:r>
              <a:rPr lang="hr-HR" sz="2200" dirty="0" smtClean="0">
                <a:latin typeface="+mn-lt"/>
              </a:rPr>
              <a:t> ali </a:t>
            </a: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isključuje</a:t>
            </a:r>
            <a:r>
              <a:rPr lang="hr-HR" sz="2200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sz="2200" dirty="0" smtClean="0">
                <a:latin typeface="+mn-lt"/>
              </a:rPr>
              <a:t>vrijednost </a:t>
            </a: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domaćih investicija u inozemstvu</a:t>
            </a:r>
            <a:r>
              <a:rPr lang="hr-HR" sz="2200" b="1" i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sz="2200" i="1" dirty="0" smtClean="0">
                <a:latin typeface="+mn-lt"/>
              </a:rPr>
              <a:t>– npr. Toyota otvori novu tvornicu automobila u SAD-u, ta investicija ide u američki ali ne i japanski BDP</a:t>
            </a:r>
          </a:p>
        </p:txBody>
      </p:sp>
    </p:spTree>
    <p:extLst>
      <p:ext uri="{BB962C8B-B14F-4D97-AF65-F5344CB8AC3E}">
        <p14:creationId xmlns:p14="http://schemas.microsoft.com/office/powerpoint/2010/main" val="137935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EKONOMIJA I GOSPODARSTVO</a:t>
            </a:r>
            <a:endParaRPr lang="hr-HR" sz="4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8" y="851938"/>
            <a:ext cx="9001156" cy="564360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EKONOMIJA</a:t>
            </a:r>
            <a:endParaRPr lang="hr-H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indent="-288000"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grč.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oikos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kuća, kućanstvo;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nomos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zakon, pravilo, red</a:t>
            </a:r>
          </a:p>
          <a:p>
            <a:pPr indent="-288000"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grč.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oikonomija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gospodarstvo, upravljanje gospodarstvom</a:t>
            </a:r>
          </a:p>
          <a:p>
            <a:pPr marL="180000" indent="0">
              <a:spcBef>
                <a:spcPts val="30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EKONOMIJA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je znanost koja proučava način na koji društva upotrebljavaju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ograničene resurse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za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proizvodnju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korisnih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dobara</a:t>
            </a:r>
            <a:r>
              <a:rPr lang="hr-HR" sz="26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i kako ih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raspodjeljuju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između različitih skupina ljudi</a:t>
            </a: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1776. g.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Adam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Smith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Bogatstvo naroda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godina nastanka ekonomije kao znanost</a:t>
            </a:r>
          </a:p>
          <a:p>
            <a:pPr marL="180000" indent="0">
              <a:spcBef>
                <a:spcPts val="3000"/>
              </a:spcBef>
              <a:buNone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GOSPODARSTVO</a:t>
            </a:r>
            <a:r>
              <a:rPr lang="hr-HR" sz="2000" b="1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ljudska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djelatnost</a:t>
            </a:r>
            <a:r>
              <a:rPr lang="hr-HR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koju čine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proizvodnja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potrošnja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razmjena</a:t>
            </a: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indent="-288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nacionalno i globalno gospodarstvo</a:t>
            </a:r>
          </a:p>
          <a:p>
            <a:pPr>
              <a:spcBef>
                <a:spcPts val="1800"/>
              </a:spcBef>
              <a:buFont typeface="Arial" pitchFamily="34" charset="0"/>
              <a:buChar char="−"/>
            </a:pP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844" y="5130912"/>
            <a:ext cx="8928000" cy="900000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n>
                <a:solidFill>
                  <a:schemeClr val="tx1"/>
                </a:solidFill>
                <a:prstDash val="solid"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44" y="2495012"/>
            <a:ext cx="8858312" cy="1500198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n>
                <a:solidFill>
                  <a:schemeClr val="tx1"/>
                </a:solidFill>
                <a:prstDash val="solid"/>
              </a:ln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AdamSmith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7519558" y="4442145"/>
            <a:ext cx="1583765" cy="236368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6063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57761E-6 L -4.16667E-6 -0.62387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2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DRŽAVA I NACIONALNO GOSPODARSTVO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285784" y="836712"/>
            <a:ext cx="9501254" cy="6001338"/>
          </a:xfrm>
        </p:spPr>
        <p:txBody>
          <a:bodyPr>
            <a:noAutofit/>
          </a:bodyPr>
          <a:lstStyle/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NEZAPOSLENI </a:t>
            </a:r>
            <a:r>
              <a:rPr lang="hr-HR" sz="2400" dirty="0" smtClean="0">
                <a:latin typeface="+mj-lt"/>
              </a:rPr>
              <a:t>– </a:t>
            </a:r>
            <a:r>
              <a:rPr lang="de-AT" sz="2400" dirty="0" smtClean="0">
                <a:latin typeface="+mj-lt"/>
              </a:rPr>
              <a:t>oni radnici koji </a:t>
            </a:r>
            <a:r>
              <a:rPr lang="de-A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žele raditi </a:t>
            </a:r>
            <a:r>
              <a:rPr lang="de-AT" sz="2400" dirty="0" smtClean="0">
                <a:latin typeface="+mj-lt"/>
              </a:rPr>
              <a:t>za određenu plaću, </a:t>
            </a:r>
            <a:r>
              <a:rPr lang="hr-HR" sz="2400" dirty="0" smtClean="0">
                <a:latin typeface="+mj-lt"/>
              </a:rPr>
              <a:t>prema</a:t>
            </a:r>
            <a:r>
              <a:rPr lang="de-AT" sz="2400" dirty="0" smtClean="0">
                <a:latin typeface="+mj-lt"/>
              </a:rPr>
              <a:t> svojoj </a:t>
            </a:r>
            <a:r>
              <a:rPr lang="hr-HR" sz="2400" dirty="0" smtClean="0">
                <a:latin typeface="+mj-lt"/>
              </a:rPr>
              <a:t>kvalifikaciji,</a:t>
            </a:r>
            <a:r>
              <a:rPr lang="de-AT" sz="2400" dirty="0" smtClean="0">
                <a:latin typeface="+mj-lt"/>
              </a:rPr>
              <a:t> ali </a:t>
            </a:r>
            <a:r>
              <a:rPr lang="de-A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 mogu naći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posao</a:t>
            </a:r>
          </a:p>
          <a:p>
            <a:pPr indent="-288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RADNO AKTIVNO STANOVNIŠTVO </a:t>
            </a:r>
            <a:r>
              <a:rPr lang="hr-HR" sz="2400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pl-PL" sz="2400" dirty="0" smtClean="0">
                <a:solidFill>
                  <a:prstClr val="white"/>
                </a:solidFill>
                <a:latin typeface="+mj-lt"/>
              </a:rPr>
              <a:t>osobe starije od </a:t>
            </a:r>
            <a:r>
              <a:rPr lang="pl-PL" sz="2400" b="1" dirty="0" smtClean="0">
                <a:solidFill>
                  <a:srgbClr val="FFC000"/>
                </a:solidFill>
                <a:latin typeface="+mj-lt"/>
              </a:rPr>
              <a:t>16</a:t>
            </a:r>
            <a:r>
              <a:rPr lang="pl-PL" sz="24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pl-PL" sz="2400" dirty="0" smtClean="0">
                <a:solidFill>
                  <a:prstClr val="white"/>
                </a:solidFill>
                <a:latin typeface="+mj-lt"/>
              </a:rPr>
              <a:t>godina i mlađe od </a:t>
            </a:r>
            <a:r>
              <a:rPr lang="pl-PL" sz="2400" b="1" dirty="0" smtClean="0">
                <a:solidFill>
                  <a:srgbClr val="FFC000"/>
                </a:solidFill>
                <a:latin typeface="+mj-lt"/>
              </a:rPr>
              <a:t>65</a:t>
            </a:r>
            <a:r>
              <a:rPr lang="pl-PL" sz="24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pl-PL" sz="2400" dirty="0" smtClean="0">
                <a:solidFill>
                  <a:prstClr val="white"/>
                </a:solidFill>
                <a:latin typeface="+mj-lt"/>
              </a:rPr>
              <a:t>za muškarce, odnosno </a:t>
            </a:r>
            <a:r>
              <a:rPr lang="pl-PL" sz="2400" b="1" dirty="0" smtClean="0">
                <a:solidFill>
                  <a:srgbClr val="FFC000"/>
                </a:solidFill>
                <a:latin typeface="+mj-lt"/>
              </a:rPr>
              <a:t>60</a:t>
            </a:r>
            <a:r>
              <a:rPr lang="pl-PL" sz="24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pl-PL" sz="2400" dirty="0" smtClean="0">
                <a:solidFill>
                  <a:prstClr val="white"/>
                </a:solidFill>
                <a:latin typeface="+mj-lt"/>
              </a:rPr>
              <a:t>za žene</a:t>
            </a:r>
            <a:endParaRPr lang="hr-HR" sz="2000" i="1" dirty="0" smtClean="0">
              <a:solidFill>
                <a:prstClr val="white"/>
              </a:solidFill>
              <a:latin typeface="+mj-lt"/>
            </a:endParaRP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000" i="1" dirty="0" smtClean="0">
                <a:solidFill>
                  <a:prstClr val="white"/>
                </a:solidFill>
                <a:latin typeface="+mj-lt"/>
              </a:rPr>
              <a:t>pravo na mirovinu: M – 65 (45) i Ž – 60 (35), od 2033. g: M i Ž – 67</a:t>
            </a: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STOPA NEZAPOSLENOSTI</a:t>
            </a:r>
            <a:r>
              <a:rPr lang="hr-HR" sz="2600" dirty="0" smtClean="0">
                <a:latin typeface="+mj-lt"/>
              </a:rPr>
              <a:t> </a:t>
            </a:r>
            <a:r>
              <a:rPr lang="hr-HR" sz="2400" dirty="0" smtClean="0">
                <a:latin typeface="+mj-lt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broj nezaposlenih </a:t>
            </a:r>
            <a:r>
              <a:rPr lang="hr-HR" sz="2400" dirty="0" smtClean="0">
                <a:latin typeface="+mj-lt"/>
              </a:rPr>
              <a:t>podijeljen s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ukupnim brojem radnika</a:t>
            </a:r>
            <a:r>
              <a:rPr lang="hr-HR" sz="2400" dirty="0" smtClean="0">
                <a:latin typeface="+mj-lt"/>
              </a:rPr>
              <a:t> (radno aktivnog stanovništva) izražen u postotcima –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stopa nezaposlenosti u RH </a:t>
            </a:r>
            <a:r>
              <a:rPr lang="hr-HR" sz="2000" i="1" dirty="0" smtClean="0">
                <a:latin typeface="+mj-lt"/>
              </a:rPr>
              <a:t>(8.2017. – </a:t>
            </a:r>
            <a:r>
              <a:rPr lang="hr-HR" sz="2000" b="1" i="1" dirty="0" smtClean="0">
                <a:solidFill>
                  <a:srgbClr val="FFC000"/>
                </a:solidFill>
                <a:latin typeface="+mj-lt"/>
              </a:rPr>
              <a:t>10,9%</a:t>
            </a:r>
            <a:r>
              <a:rPr lang="hr-HR" sz="2000" i="1" dirty="0" smtClean="0">
                <a:latin typeface="+mj-lt"/>
              </a:rPr>
              <a:t>; 1.2018.</a:t>
            </a:r>
            <a:r>
              <a:rPr lang="hr-HR" sz="2000" b="1" i="1" dirty="0" smtClean="0">
                <a:latin typeface="+mj-lt"/>
              </a:rPr>
              <a:t> – </a:t>
            </a:r>
            <a:r>
              <a:rPr lang="hr-HR" sz="2000" b="1" i="1" dirty="0" smtClean="0">
                <a:solidFill>
                  <a:srgbClr val="FFC000"/>
                </a:solidFill>
                <a:latin typeface="+mj-lt"/>
              </a:rPr>
              <a:t>12,7%</a:t>
            </a:r>
            <a:r>
              <a:rPr lang="hr-HR" sz="2000" i="1" dirty="0" smtClean="0">
                <a:latin typeface="+mj-lt"/>
              </a:rPr>
              <a:t>)</a:t>
            </a:r>
            <a:endParaRPr lang="hr-HR" sz="1800" i="1" dirty="0" smtClean="0">
              <a:latin typeface="+mj-lt"/>
            </a:endParaRP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VRSTE NEZAPOSLENOSTI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FRIKCIJSKA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–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l-PL" sz="2200" i="1" dirty="0" smtClean="0">
                <a:latin typeface="+mj-lt"/>
              </a:rPr>
              <a:t>posljedica kretanja ljudi iz jednog mjesta u drugo</a:t>
            </a:r>
            <a:endParaRPr lang="hr-HR" sz="2200" i="1" dirty="0" smtClean="0">
              <a:latin typeface="+mj-lt"/>
            </a:endParaRP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STRUKTURNA </a:t>
            </a:r>
            <a:r>
              <a:rPr lang="hr-HR" dirty="0" smtClean="0">
                <a:latin typeface="+mj-lt"/>
              </a:rPr>
              <a:t>– </a:t>
            </a:r>
            <a:r>
              <a:rPr lang="pl-PL" sz="2200" i="1" dirty="0" smtClean="0">
                <a:latin typeface="+mj-lt"/>
              </a:rPr>
              <a:t>posljedica prevelike ponude u nekim granama i regijama </a:t>
            </a:r>
            <a:endParaRPr lang="hr-HR" sz="2200" i="1" dirty="0" smtClean="0">
              <a:latin typeface="+mj-lt"/>
            </a:endParaRP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CIKLIČKA </a:t>
            </a:r>
            <a:r>
              <a:rPr lang="hr-HR" i="1" dirty="0" smtClean="0">
                <a:latin typeface="+mj-lt"/>
              </a:rPr>
              <a:t>– </a:t>
            </a:r>
            <a:r>
              <a:rPr lang="hr-HR" sz="2200" i="1" dirty="0" smtClean="0">
                <a:latin typeface="+mj-lt"/>
              </a:rPr>
              <a:t>posljedica male potražnje za radnom snagom i velike ponude radne snage (povezana s krizom u gospodarstvu)</a:t>
            </a:r>
          </a:p>
        </p:txBody>
      </p:sp>
    </p:spTree>
    <p:extLst>
      <p:ext uri="{BB962C8B-B14F-4D97-AF65-F5344CB8AC3E}">
        <p14:creationId xmlns:p14="http://schemas.microsoft.com/office/powerpoint/2010/main" val="218283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DRŽAVA I NACIONALNO GOSPODARSTVO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876" y="908720"/>
            <a:ext cx="9286908" cy="5929330"/>
          </a:xfrm>
        </p:spPr>
        <p:txBody>
          <a:bodyPr>
            <a:normAutofit/>
          </a:bodyPr>
          <a:lstStyle/>
          <a:p>
            <a:pPr indent="-288000">
              <a:spcBef>
                <a:spcPts val="2400"/>
              </a:spcBef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INFLACIJA </a:t>
            </a:r>
            <a:r>
              <a:rPr lang="hr-HR" sz="2400" dirty="0" smtClean="0">
                <a:latin typeface="+mn-lt"/>
              </a:rPr>
              <a:t>– </a:t>
            </a:r>
            <a:r>
              <a:rPr lang="it-IT" sz="2400" dirty="0" smtClean="0">
                <a:latin typeface="+mn-lt"/>
              </a:rPr>
              <a:t>ozna</a:t>
            </a:r>
            <a:r>
              <a:rPr lang="hr-HR" sz="2400" dirty="0" err="1" smtClean="0">
                <a:latin typeface="+mn-lt"/>
              </a:rPr>
              <a:t>čava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rast</a:t>
            </a:r>
            <a:r>
              <a:rPr lang="it-IT" sz="2400" dirty="0" smtClean="0">
                <a:latin typeface="+mn-lt"/>
              </a:rPr>
              <a:t> opće razine </a:t>
            </a:r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cijena</a:t>
            </a:r>
            <a:r>
              <a:rPr lang="it-IT" sz="2400" dirty="0" smtClean="0">
                <a:latin typeface="+mn-lt"/>
              </a:rPr>
              <a:t> svih dobara i usluga, a time i </a:t>
            </a:r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pad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kupovne</a:t>
            </a:r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snage</a:t>
            </a:r>
            <a:r>
              <a:rPr lang="it-IT" sz="2400" dirty="0" smtClean="0">
                <a:latin typeface="+mn-lt"/>
              </a:rPr>
              <a:t>, odnosno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vrijednosti</a:t>
            </a:r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novca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lvl="1" indent="-288000">
              <a:spcBef>
                <a:spcPts val="600"/>
              </a:spcBef>
              <a:buFont typeface="Arial" pitchFamily="34" charset="0"/>
              <a:buChar char="−"/>
            </a:pPr>
            <a:r>
              <a:rPr lang="de-AT" i="1" dirty="0" smtClean="0">
                <a:latin typeface="+mn-lt"/>
              </a:rPr>
              <a:t>uzroci inflacije su </a:t>
            </a:r>
            <a:r>
              <a:rPr lang="hr-HR" i="1" dirty="0" smtClean="0">
                <a:latin typeface="+mn-lt"/>
              </a:rPr>
              <a:t>prevelika</a:t>
            </a:r>
            <a:r>
              <a:rPr lang="de-AT" i="1" dirty="0" smtClean="0">
                <a:latin typeface="+mn-lt"/>
              </a:rPr>
              <a:t> ponuda novca i fiskalni (porezni) deficit (</a:t>
            </a:r>
            <a:r>
              <a:rPr lang="hr-HR" i="1" dirty="0" smtClean="0">
                <a:latin typeface="+mn-lt"/>
              </a:rPr>
              <a:t>manjak</a:t>
            </a:r>
            <a:r>
              <a:rPr lang="de-AT" i="1" dirty="0" smtClean="0">
                <a:latin typeface="+mn-lt"/>
              </a:rPr>
              <a:t>) </a:t>
            </a:r>
          </a:p>
          <a:p>
            <a:pPr indent="-288000">
              <a:spcBef>
                <a:spcPts val="1200"/>
              </a:spcBef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VRSTE INFLACIJE</a:t>
            </a:r>
          </a:p>
          <a:p>
            <a:pPr lvl="1" indent="-288000">
              <a:spcBef>
                <a:spcPts val="600"/>
              </a:spcBef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UMJERENA </a:t>
            </a:r>
            <a:r>
              <a:rPr lang="hr-H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pl-PL" i="1" dirty="0" smtClean="0">
                <a:latin typeface="+mn-lt"/>
              </a:rPr>
              <a:t>spor i predvidljiv rast cijena (jednoznamenkaste godišnje stope inflacije)</a:t>
            </a:r>
            <a:endParaRPr lang="hr-HR" i="1" dirty="0" smtClean="0">
              <a:latin typeface="+mn-lt"/>
            </a:endParaRPr>
          </a:p>
          <a:p>
            <a:pPr lvl="1" indent="-288000">
              <a:spcBef>
                <a:spcPts val="1200"/>
              </a:spcBef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GALOPIRAJUĆA </a:t>
            </a:r>
            <a:r>
              <a:rPr lang="hr-HR" dirty="0" smtClean="0">
                <a:latin typeface="+mn-lt"/>
              </a:rPr>
              <a:t>– </a:t>
            </a:r>
            <a:r>
              <a:rPr lang="pl-PL" i="1" dirty="0" smtClean="0">
                <a:latin typeface="+mn-lt"/>
              </a:rPr>
              <a:t>cijene brzo rastu (dvoznamenkaste godišnje stope inflacije)</a:t>
            </a:r>
            <a:endParaRPr lang="hr-HR" i="1" dirty="0" smtClean="0">
              <a:latin typeface="+mn-lt"/>
            </a:endParaRPr>
          </a:p>
          <a:p>
            <a:pPr lvl="1" indent="-288000">
              <a:spcBef>
                <a:spcPts val="1200"/>
              </a:spcBef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HIPERINFLACIJA</a:t>
            </a:r>
            <a:r>
              <a:rPr lang="hr-HR" i="1" dirty="0" smtClean="0">
                <a:latin typeface="+mn-lt"/>
              </a:rPr>
              <a:t> – potpuna nestabilnost cijena i novca (rast cijena od 50% mjesečno do više milijuna posto godišnje)</a:t>
            </a:r>
          </a:p>
          <a:p>
            <a:pPr indent="-288000">
              <a:spcBef>
                <a:spcPts val="1800"/>
              </a:spcBef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DEFLACIJA</a:t>
            </a:r>
            <a:r>
              <a:rPr lang="hr-HR" i="1" dirty="0" smtClean="0">
                <a:latin typeface="+mn-lt"/>
              </a:rPr>
              <a:t> </a:t>
            </a:r>
            <a:r>
              <a:rPr lang="hr-HR" sz="2400" i="1" dirty="0" smtClean="0">
                <a:latin typeface="+mn-lt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pad</a:t>
            </a:r>
            <a:r>
              <a:rPr lang="hr-HR" sz="2400" dirty="0" smtClean="0">
                <a:latin typeface="+mn-lt"/>
              </a:rPr>
              <a:t> opće razine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cijena</a:t>
            </a:r>
            <a:r>
              <a:rPr lang="hr-HR" sz="2400" dirty="0" smtClean="0">
                <a:latin typeface="+mn-lt"/>
              </a:rPr>
              <a:t> uzrokovan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povećanjem vrijednosti novca </a:t>
            </a:r>
            <a:r>
              <a:rPr lang="hr-HR" sz="2400" i="1" dirty="0" smtClean="0">
                <a:latin typeface="+mn-lt"/>
              </a:rPr>
              <a:t>(proizvodna i novčana deflacija)</a:t>
            </a:r>
            <a:endParaRPr lang="hr-HR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95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EKONOMSKA FUNKCIJA DRŽAVE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285784" y="857232"/>
            <a:ext cx="9286908" cy="5929330"/>
          </a:xfrm>
        </p:spPr>
        <p:txBody>
          <a:bodyPr>
            <a:normAutofit/>
          </a:bodyPr>
          <a:lstStyle/>
          <a:p>
            <a:pPr indent="-288000">
              <a:spcBef>
                <a:spcPts val="2400"/>
              </a:spcBef>
              <a:buFont typeface="Arial" pitchFamily="34" charset="0"/>
              <a:buChar char="−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TRI TEMELJNE EKONOMSKE FUNKCIJE DRŽAVE:</a:t>
            </a:r>
          </a:p>
          <a:p>
            <a:pPr lvl="1" indent="-288000">
              <a:spcBef>
                <a:spcPts val="1800"/>
              </a:spcBef>
              <a:buFont typeface="Arial" pitchFamily="34" charset="0"/>
              <a:buChar char="−"/>
            </a:pPr>
            <a:r>
              <a:rPr lang="hr-HR" sz="2800" dirty="0" smtClean="0">
                <a:latin typeface="+mj-lt"/>
              </a:rPr>
              <a:t>poticanje 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UČINKOVITOSTI</a:t>
            </a:r>
            <a:r>
              <a:rPr lang="hr-HR" sz="2800" dirty="0" smtClean="0">
                <a:latin typeface="+mj-lt"/>
              </a:rPr>
              <a:t> </a:t>
            </a:r>
          </a:p>
          <a:p>
            <a:pPr lvl="1" indent="-288000">
              <a:spcBef>
                <a:spcPts val="1800"/>
              </a:spcBef>
              <a:buFont typeface="Arial" pitchFamily="34" charset="0"/>
              <a:buChar char="−"/>
            </a:pPr>
            <a:r>
              <a:rPr lang="hr-HR" sz="2800" dirty="0" smtClean="0">
                <a:latin typeface="+mj-lt"/>
              </a:rPr>
              <a:t>poticanje 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JEDNAKOSTI</a:t>
            </a:r>
            <a:r>
              <a:rPr lang="hr-HR" sz="2800" dirty="0" smtClean="0">
                <a:latin typeface="+mj-lt"/>
              </a:rPr>
              <a:t> </a:t>
            </a:r>
          </a:p>
          <a:p>
            <a:pPr lvl="1" indent="-288000">
              <a:spcBef>
                <a:spcPts val="1800"/>
              </a:spcBef>
              <a:buFont typeface="Arial" pitchFamily="34" charset="0"/>
              <a:buChar char="−"/>
            </a:pPr>
            <a:r>
              <a:rPr lang="hr-HR" sz="2800" dirty="0" smtClean="0">
                <a:latin typeface="+mj-lt"/>
              </a:rPr>
              <a:t>poticanje 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STABILNOSTI</a:t>
            </a:r>
            <a:endParaRPr lang="hr-HR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 indent="-288000">
              <a:spcBef>
                <a:spcPts val="2400"/>
              </a:spcBef>
              <a:buFont typeface="Arial" pitchFamily="34" charset="0"/>
              <a:buChar char="−"/>
            </a:pPr>
            <a:endParaRPr lang="hr-HR" i="1" dirty="0" smtClean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79243" y="1571612"/>
            <a:ext cx="2496133" cy="50006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9243" y="2285992"/>
            <a:ext cx="2020267" cy="4286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79243" y="2928934"/>
            <a:ext cx="2143140" cy="4286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+mj-lt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42844" y="3933056"/>
            <a:ext cx="3956666" cy="2520280"/>
          </a:xfrm>
          <a:prstGeom prst="wedgeRoundRectCallout">
            <a:avLst>
              <a:gd name="adj1" fmla="val 39190"/>
              <a:gd name="adj2" fmla="val -76725"/>
              <a:gd name="adj3" fmla="val 16667"/>
            </a:avLst>
          </a:prstGeom>
          <a:solidFill>
            <a:schemeClr val="tx1"/>
          </a:solidFill>
          <a:ln w="31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fiskalnom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hr-HR" sz="2000" i="1" dirty="0" smtClean="0">
                <a:solidFill>
                  <a:schemeClr val="bg1"/>
                </a:solidFill>
                <a:latin typeface="+mj-lt"/>
              </a:rPr>
              <a:t>(porezima, subvencijama, potporama) 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i </a:t>
            </a: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monetarnom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 politikom </a:t>
            </a:r>
            <a:r>
              <a:rPr lang="hr-HR" sz="2000" i="1" dirty="0" smtClean="0">
                <a:solidFill>
                  <a:schemeClr val="bg1"/>
                </a:solidFill>
                <a:latin typeface="+mj-lt"/>
              </a:rPr>
              <a:t>(visinom kamate i kredita) </a:t>
            </a: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regulira ponudu novca</a:t>
            </a:r>
            <a:r>
              <a:rPr lang="hr-HR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te tako </a:t>
            </a: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smanjuje inflaciju 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i </a:t>
            </a: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nezaposlenost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 te </a:t>
            </a: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povećava</a:t>
            </a:r>
            <a:r>
              <a:rPr lang="hr-HR" sz="20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ekonomski rast </a:t>
            </a:r>
          </a:p>
          <a:p>
            <a:pPr marL="252000" indent="-252000">
              <a:buFont typeface="Arial" pitchFamily="34" charset="0"/>
              <a:buChar char="–"/>
            </a:pPr>
            <a:endParaRPr lang="pt-BR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067483" y="764134"/>
            <a:ext cx="4000813" cy="2736874"/>
          </a:xfrm>
          <a:prstGeom prst="wedgeRoundRectCallout">
            <a:avLst>
              <a:gd name="adj1" fmla="val -63038"/>
              <a:gd name="adj2" fmla="val -11300"/>
              <a:gd name="adj3" fmla="val 16667"/>
            </a:avLst>
          </a:prstGeom>
          <a:solidFill>
            <a:schemeClr val="tx1"/>
          </a:solidFill>
          <a:ln w="31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ispravljanje tržišne nesavršenosti</a:t>
            </a:r>
            <a:endParaRPr lang="pt-BR" sz="2000" dirty="0" smtClean="0">
              <a:solidFill>
                <a:schemeClr val="bg1"/>
              </a:solidFill>
              <a:latin typeface="+mj-lt"/>
            </a:endParaRPr>
          </a:p>
          <a:p>
            <a:pPr marL="252000" indent="-252000">
              <a:spcBef>
                <a:spcPts val="600"/>
              </a:spcBef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</a:rPr>
              <a:t>ANTITRUSTOVSKA POLITIKA  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zaštita od monopola i poticanje konkurencije</a:t>
            </a:r>
          </a:p>
          <a:p>
            <a:pPr marL="252000" indent="-252000">
              <a:spcBef>
                <a:spcPts val="600"/>
              </a:spcBef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alokacijska</a:t>
            </a:r>
            <a:r>
              <a:rPr lang="hr-HR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uloga</a:t>
            </a:r>
            <a:r>
              <a:rPr lang="hr-HR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- razmještanje resursa i proizvoda </a:t>
            </a:r>
            <a:r>
              <a:rPr lang="hr-HR" sz="2000" b="1" dirty="0" smtClean="0">
                <a:solidFill>
                  <a:schemeClr val="bg1"/>
                </a:solidFill>
                <a:latin typeface="+mj-lt"/>
              </a:rPr>
              <a:t>tamo gdje su najpotrebniji </a:t>
            </a:r>
            <a:r>
              <a:rPr lang="hr-HR" sz="2000" i="1" dirty="0" smtClean="0">
                <a:solidFill>
                  <a:schemeClr val="bg1"/>
                </a:solidFill>
                <a:latin typeface="+mj-lt"/>
              </a:rPr>
              <a:t>(javni radovi i djelatnosti)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278156" y="3810466"/>
            <a:ext cx="4500594" cy="2667146"/>
          </a:xfrm>
          <a:prstGeom prst="wedgeRoundRectCallout">
            <a:avLst>
              <a:gd name="adj1" fmla="val -54956"/>
              <a:gd name="adj2" fmla="val -98465"/>
              <a:gd name="adj3" fmla="val 16667"/>
            </a:avLst>
          </a:prstGeom>
          <a:solidFill>
            <a:schemeClr val="tx1"/>
          </a:solidFill>
          <a:ln w="31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progresivno oporezivanje</a:t>
            </a:r>
          </a:p>
          <a:p>
            <a:pPr marL="252000" indent="-252000">
              <a:spcBef>
                <a:spcPts val="600"/>
              </a:spcBef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subvencioniranje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 osoba s niskim dohotkom</a:t>
            </a:r>
          </a:p>
          <a:p>
            <a:pPr marL="252000" indent="-252000">
              <a:spcBef>
                <a:spcPts val="600"/>
              </a:spcBef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socijalna pomoć 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siromašnima, njega starijim i nemoćnim osobama, bolesnima…</a:t>
            </a:r>
          </a:p>
          <a:p>
            <a:pPr marL="252000" indent="-252000">
              <a:spcBef>
                <a:spcPts val="600"/>
              </a:spcBef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subvencioniranje medicinske pomoći</a:t>
            </a:r>
            <a:endParaRPr lang="pt-BR" sz="20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18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857752" y="3336378"/>
            <a:ext cx="3714776" cy="19483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472" y="3336378"/>
            <a:ext cx="4000528" cy="19483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40108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EKONOMSKI CILJEVI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857256"/>
          </a:xfrm>
        </p:spPr>
        <p:txBody>
          <a:bodyPr>
            <a:noAutofit/>
          </a:bodyPr>
          <a:lstStyle/>
          <a:p>
            <a:pPr marL="540000" indent="-288000"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Arial" pitchFamily="34" charset="0"/>
              <a:buChar char="−"/>
            </a:pPr>
            <a:r>
              <a:rPr lang="hr-HR" sz="2600" dirty="0" smtClean="0">
                <a:latin typeface="+mj-lt"/>
              </a:rPr>
              <a:t>s obzirom na područja koje obuhvaćaju, ekonomske ciljeve možemo podjeliti 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mikroekonomske</a:t>
            </a:r>
            <a:r>
              <a:rPr lang="hr-HR" sz="2600" dirty="0" smtClean="0">
                <a:latin typeface="+mj-lt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makroekonomske</a:t>
            </a:r>
          </a:p>
        </p:txBody>
      </p:sp>
      <p:sp>
        <p:nvSpPr>
          <p:cNvPr id="4" name="Rectangle 3"/>
          <p:cNvSpPr/>
          <p:nvPr/>
        </p:nvSpPr>
        <p:spPr>
          <a:xfrm>
            <a:off x="928662" y="3000372"/>
            <a:ext cx="3286148" cy="648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MIKRO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ekonomski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98376" y="2000240"/>
            <a:ext cx="3961562" cy="571504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EKONOMSKI CILJEVI</a:t>
            </a:r>
            <a:endParaRPr lang="hr-HR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2066" y="3000372"/>
            <a:ext cx="3286148" cy="648000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MAKRO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ekonomski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0" y="5661248"/>
            <a:ext cx="9144000" cy="85725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04000" lvl="0" indent="-288000">
              <a:lnSpc>
                <a:spcPts val="2900"/>
              </a:lnSpc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Arial" pitchFamily="34" charset="0"/>
              <a:buChar char="−"/>
            </a:pPr>
            <a:r>
              <a:rPr lang="hr-HR" sz="2200" dirty="0" smtClean="0">
                <a:latin typeface="+mj-lt"/>
                <a:cs typeface="Arial" pitchFamily="34" charset="0"/>
              </a:rPr>
              <a:t>ostvarivanje jednog cilja može negativno utjecati na jedan ili više drugih ciljeva </a:t>
            </a:r>
            <a:r>
              <a:rPr lang="hr-HR" sz="2200" i="1" dirty="0" smtClean="0">
                <a:latin typeface="+mj-lt"/>
                <a:cs typeface="Arial" pitchFamily="34" charset="0"/>
              </a:rPr>
              <a:t>(npr. ekonomska sloboda može utjecati na pravednu raspodjelu)</a:t>
            </a:r>
          </a:p>
        </p:txBody>
      </p:sp>
      <p:cxnSp>
        <p:nvCxnSpPr>
          <p:cNvPr id="27" name="Elbow Connector 26"/>
          <p:cNvCxnSpPr>
            <a:stCxn id="5" idx="2"/>
            <a:endCxn id="7" idx="0"/>
          </p:cNvCxnSpPr>
          <p:nvPr/>
        </p:nvCxnSpPr>
        <p:spPr>
          <a:xfrm rot="16200000" flipH="1">
            <a:off x="5482834" y="1768066"/>
            <a:ext cx="428628" cy="20359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2"/>
            <a:endCxn id="4" idx="0"/>
          </p:cNvCxnSpPr>
          <p:nvPr/>
        </p:nvCxnSpPr>
        <p:spPr>
          <a:xfrm rot="5400000">
            <a:off x="3411133" y="1732348"/>
            <a:ext cx="428628" cy="210742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43504" y="3786190"/>
            <a:ext cx="32861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360000">
              <a:buFont typeface="Calibri" pitchFamily="34" charset="0"/>
              <a:buChar char="—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gospodarski rast</a:t>
            </a:r>
          </a:p>
          <a:p>
            <a:pPr marL="108000" indent="-360000">
              <a:buFont typeface="Calibri" pitchFamily="34" charset="0"/>
              <a:buChar char="—"/>
            </a:pPr>
            <a:r>
              <a:rPr lang="hr-HR" sz="2600" dirty="0" smtClean="0">
                <a:latin typeface="+mj-lt"/>
              </a:rPr>
              <a:t>puna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zaposlenost</a:t>
            </a:r>
          </a:p>
          <a:p>
            <a:pPr marL="108000" indent="-360000">
              <a:buFont typeface="Calibri" pitchFamily="34" charset="0"/>
              <a:buChar char="—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stabilnost</a:t>
            </a:r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cijena</a:t>
            </a:r>
            <a:endParaRPr lang="hr-HR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3786190"/>
            <a:ext cx="39290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360000">
              <a:buFont typeface="Calibri" pitchFamily="34" charset="0"/>
              <a:buChar char="—"/>
            </a:pPr>
            <a:r>
              <a:rPr lang="hr-HR" sz="2600" dirty="0" smtClean="0">
                <a:latin typeface="+mj-lt"/>
              </a:rPr>
              <a:t>ekonomska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učinkovitost</a:t>
            </a:r>
          </a:p>
          <a:p>
            <a:pPr marL="108000" indent="-360000">
              <a:buFont typeface="Calibri" pitchFamily="34" charset="0"/>
              <a:buChar char="—"/>
            </a:pPr>
            <a:r>
              <a:rPr lang="hr-HR" sz="2600" dirty="0" smtClean="0">
                <a:latin typeface="+mj-lt"/>
              </a:rPr>
              <a:t>ekonomska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sloboda</a:t>
            </a:r>
          </a:p>
          <a:p>
            <a:pPr marL="108000" indent="-360000">
              <a:buFont typeface="Calibri" pitchFamily="34" charset="0"/>
              <a:buChar char="—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pravedna</a:t>
            </a:r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raspodjela</a:t>
            </a:r>
            <a:endParaRPr lang="hr-HR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672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0" grpId="0" animBg="1"/>
      <p:bldP spid="3" grpId="0" build="p"/>
      <p:bldP spid="4" grpId="0" build="allAtOnce" animBg="1"/>
      <p:bldP spid="5" grpId="0" build="allAtOnce" animBg="1"/>
      <p:bldP spid="7" grpId="0" build="allAtOnce" animBg="1"/>
      <p:bldP spid="47" grpId="0" build="p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35004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NOVAC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252536" y="769652"/>
            <a:ext cx="9429816" cy="6088348"/>
          </a:xfrm>
        </p:spPr>
        <p:txBody>
          <a:bodyPr>
            <a:noAutofit/>
          </a:bodyPr>
          <a:lstStyle/>
          <a:p>
            <a:pPr marL="360000" indent="0">
              <a:spcBef>
                <a:spcPts val="18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NOVAC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– sve što služi kao </a:t>
            </a:r>
            <a:r>
              <a:rPr lang="hr-HR" sz="2400" b="1" dirty="0" smtClean="0">
                <a:solidFill>
                  <a:srgbClr val="FFC000"/>
                </a:solidFill>
                <a:latin typeface="+mn-lt"/>
              </a:rPr>
              <a:t>općeprihvaćeno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sredstvo </a:t>
            </a:r>
            <a:r>
              <a:rPr lang="hr-HR" sz="2400" b="1" dirty="0" smtClean="0">
                <a:solidFill>
                  <a:srgbClr val="FFC000"/>
                </a:solidFill>
                <a:latin typeface="+mn-lt"/>
              </a:rPr>
              <a:t>razmjene</a:t>
            </a:r>
            <a:r>
              <a:rPr lang="hr-HR" sz="2400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ili sredstvo </a:t>
            </a:r>
            <a:r>
              <a:rPr lang="hr-HR" sz="2400" b="1" dirty="0" smtClean="0">
                <a:solidFill>
                  <a:srgbClr val="FFC000"/>
                </a:solidFill>
                <a:latin typeface="+mn-lt"/>
              </a:rPr>
              <a:t>plaćanja</a:t>
            </a:r>
          </a:p>
          <a:p>
            <a:pPr lvl="3" indent="-288000">
              <a:spcBef>
                <a:spcPts val="0"/>
              </a:spcBef>
              <a:buFont typeface="Arial" pitchFamily="34" charset="0"/>
              <a:buChar char="–"/>
            </a:pPr>
            <a:r>
              <a:rPr lang="hr-HR" sz="2400" dirty="0" smtClean="0">
                <a:latin typeface="+mn-lt"/>
              </a:rPr>
              <a:t>gotovina, </a:t>
            </a:r>
            <a:r>
              <a:rPr lang="hr-HR" sz="2400" u="sng" dirty="0" smtClean="0">
                <a:latin typeface="+mn-lt"/>
              </a:rPr>
              <a:t>kreditne</a:t>
            </a:r>
            <a:r>
              <a:rPr lang="hr-HR" sz="2400" dirty="0" smtClean="0">
                <a:latin typeface="+mn-lt"/>
              </a:rPr>
              <a:t> i </a:t>
            </a:r>
            <a:r>
              <a:rPr lang="hr-HR" sz="2400" u="sng" dirty="0" smtClean="0">
                <a:latin typeface="+mn-lt"/>
              </a:rPr>
              <a:t>debitne</a:t>
            </a:r>
            <a:r>
              <a:rPr lang="hr-HR" sz="2400" dirty="0" smtClean="0">
                <a:latin typeface="+mn-lt"/>
              </a:rPr>
              <a:t> kartice, </a:t>
            </a:r>
            <a:r>
              <a:rPr lang="hr-HR" sz="2400" u="sng" dirty="0" smtClean="0">
                <a:latin typeface="+mn-lt"/>
              </a:rPr>
              <a:t>čekovi</a:t>
            </a:r>
            <a:r>
              <a:rPr lang="hr-HR" sz="2400" dirty="0" smtClean="0">
                <a:latin typeface="+mn-lt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latin typeface="+mn-lt"/>
              </a:rPr>
              <a:t>bankarski (depozitni) novac</a:t>
            </a:r>
            <a:r>
              <a:rPr lang="hr-HR" sz="2400" dirty="0" smtClean="0">
                <a:latin typeface="+mn-lt"/>
              </a:rPr>
              <a:t>, </a:t>
            </a:r>
            <a:r>
              <a:rPr lang="hr-HR" sz="2400" u="sng" dirty="0" smtClean="0">
                <a:latin typeface="+mn-lt"/>
              </a:rPr>
              <a:t>robni novac (trampa)</a:t>
            </a:r>
            <a:r>
              <a:rPr lang="hr-HR" sz="2400" dirty="0" smtClean="0">
                <a:latin typeface="+mn-lt"/>
              </a:rPr>
              <a:t>, digitalni (kriptovalute</a:t>
            </a:r>
            <a:r>
              <a:rPr lang="hr-HR" sz="2400" dirty="0">
                <a:latin typeface="+mn-lt"/>
              </a:rPr>
              <a:t>)</a:t>
            </a:r>
            <a:endParaRPr lang="hr-HR" sz="1600" dirty="0" smtClean="0">
              <a:latin typeface="+mn-lt"/>
            </a:endParaRPr>
          </a:p>
          <a:p>
            <a:pPr indent="-288000">
              <a:spcBef>
                <a:spcPts val="12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FUNKCIJE NOVCA</a:t>
            </a:r>
          </a:p>
          <a:p>
            <a:pPr marL="997200" indent="-457200">
              <a:spcBef>
                <a:spcPts val="400"/>
              </a:spcBef>
              <a:buSzPct val="100000"/>
              <a:buFont typeface="+mj-lt"/>
              <a:buAutoNum type="arabicPeriod"/>
            </a:pPr>
            <a:r>
              <a:rPr lang="hr-HR" sz="2400" dirty="0" smtClean="0">
                <a:latin typeface="+mn-lt"/>
              </a:rPr>
              <a:t>kao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sredstvo razmjene</a:t>
            </a:r>
          </a:p>
          <a:p>
            <a:pPr marL="997200" indent="-457200">
              <a:spcBef>
                <a:spcPts val="400"/>
              </a:spcBef>
              <a:buSzPct val="100000"/>
              <a:buFont typeface="+mj-lt"/>
              <a:buAutoNum type="arabicPeriod"/>
            </a:pPr>
            <a:r>
              <a:rPr lang="hr-HR" sz="2400" dirty="0" smtClean="0">
                <a:latin typeface="+mn-lt"/>
              </a:rPr>
              <a:t>kao zajednička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obračunska jedinica </a:t>
            </a:r>
            <a:r>
              <a:rPr lang="hr-HR" sz="2400" dirty="0" smtClean="0">
                <a:latin typeface="+mn-lt"/>
              </a:rPr>
              <a:t>(mjera vrijednosti)</a:t>
            </a:r>
          </a:p>
          <a:p>
            <a:pPr marL="997200" indent="-457200">
              <a:spcBef>
                <a:spcPts val="400"/>
              </a:spcBef>
              <a:buSzPct val="100000"/>
              <a:buFont typeface="+mj-lt"/>
              <a:buAutoNum type="arabicPeriod"/>
            </a:pPr>
            <a:r>
              <a:rPr lang="hr-HR" sz="2400" dirty="0" smtClean="0">
                <a:latin typeface="+mn-lt"/>
              </a:rPr>
              <a:t>kao sredstvo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čuvanja bogatstva</a:t>
            </a:r>
            <a:r>
              <a:rPr lang="hr-HR" sz="2400" dirty="0" smtClean="0">
                <a:latin typeface="+mn-lt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zadržavanja vrijednosti</a:t>
            </a:r>
          </a:p>
          <a:p>
            <a:pPr marL="997200" indent="-457200">
              <a:spcBef>
                <a:spcPts val="400"/>
              </a:spcBef>
              <a:buSzPct val="100000"/>
              <a:buFont typeface="+mj-lt"/>
              <a:buAutoNum type="arabicPeriod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svjetski novac </a:t>
            </a:r>
            <a:r>
              <a:rPr lang="hr-HR" sz="2200" dirty="0" smtClean="0">
                <a:latin typeface="+mn-lt"/>
              </a:rPr>
              <a:t>(novac koji je konvertibilan i koristi se u međunarodnoj trgovini)</a:t>
            </a:r>
          </a:p>
          <a:p>
            <a:pPr marL="360000" indent="0">
              <a:spcBef>
                <a:spcPts val="12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VRIJEDNOST NOVCA</a:t>
            </a:r>
            <a:r>
              <a:rPr lang="hr-HR" sz="2000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materijalna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Calibri"/>
              </a:rPr>
              <a:t>(vrijednost materijala od kojeg je napravljen)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funkcionalna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Calibri"/>
              </a:rPr>
              <a:t>(vrijednost novca kao sredstva razmjene)</a:t>
            </a: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SREDIŠNJA (EMISIJSKA) BANKA 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kontrolira količinu novca u opticaju </a:t>
            </a:r>
            <a:br>
              <a:rPr lang="hr-HR" sz="2400" dirty="0" smtClean="0">
                <a:solidFill>
                  <a:prstClr val="white"/>
                </a:solidFill>
                <a:latin typeface="Calibri"/>
              </a:rPr>
            </a:b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(u RH je to </a:t>
            </a:r>
            <a:r>
              <a:rPr lang="hr-HR" sz="2400" b="1" dirty="0" smtClean="0">
                <a:solidFill>
                  <a:srgbClr val="FFC000"/>
                </a:solidFill>
                <a:latin typeface="Calibri"/>
              </a:rPr>
              <a:t>Hrvatska narodna banka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)</a:t>
            </a:r>
            <a:endParaRPr lang="hr-HR" sz="3200" dirty="0" smtClean="0">
              <a:solidFill>
                <a:srgbClr val="FFC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25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DEPOZITNI NOVAC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954320"/>
            <a:ext cx="9286908" cy="5715040"/>
          </a:xfrm>
        </p:spPr>
        <p:txBody>
          <a:bodyPr>
            <a:noAutofit/>
          </a:bodyPr>
          <a:lstStyle/>
          <a:p>
            <a:pPr marL="360000" indent="0">
              <a:spcBef>
                <a:spcPts val="1800"/>
              </a:spcBef>
              <a:buNone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DEPOZITNI (BANKARSKI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ili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KNJIŽNI) NOVAC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400" dirty="0" smtClean="0">
                <a:latin typeface="+mj-lt"/>
              </a:rPr>
              <a:t>– upis </a:t>
            </a:r>
            <a:r>
              <a:rPr lang="hr-HR" sz="2400" dirty="0">
                <a:latin typeface="+mj-lt"/>
              </a:rPr>
              <a:t>uložena gotova novca u knjige </a:t>
            </a:r>
            <a:r>
              <a:rPr lang="hr-HR" sz="2400" dirty="0">
                <a:solidFill>
                  <a:prstClr val="white"/>
                </a:solidFill>
                <a:latin typeface="Calibri"/>
              </a:rPr>
              <a:t>(poslovne) </a:t>
            </a:r>
            <a:r>
              <a:rPr lang="hr-HR" sz="2400" dirty="0" smtClean="0">
                <a:latin typeface="+mj-lt"/>
              </a:rPr>
              <a:t>banke u </a:t>
            </a:r>
            <a:r>
              <a:rPr lang="hr-HR" sz="2400" dirty="0">
                <a:latin typeface="+mj-lt"/>
              </a:rPr>
              <a:t>korist štediše (vjerovnika)</a:t>
            </a:r>
          </a:p>
          <a:p>
            <a:pPr marL="602588" indent="-342900">
              <a:spcBef>
                <a:spcPts val="18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dužnik</a:t>
            </a:r>
            <a:r>
              <a:rPr lang="hr-HR" sz="24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400" dirty="0" smtClean="0">
                <a:latin typeface="+mj-lt"/>
              </a:rPr>
              <a:t>(vlasnik depozitnog novca)  </a:t>
            </a:r>
            <a:r>
              <a:rPr lang="hr-HR" sz="2400" dirty="0">
                <a:latin typeface="+mj-lt"/>
              </a:rPr>
              <a:t>– uplaćuje na račun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vjerovnika </a:t>
            </a:r>
            <a:r>
              <a:rPr lang="hr-HR" sz="2400" dirty="0" smtClean="0">
                <a:latin typeface="+mj-lt"/>
              </a:rPr>
              <a:t>(onaj koji potražuje novac)</a:t>
            </a:r>
            <a:endParaRPr lang="hr-HR" sz="2400" dirty="0">
              <a:latin typeface="+mj-lt"/>
            </a:endParaRPr>
          </a:p>
          <a:p>
            <a:pPr marL="602588" indent="-342900">
              <a:spcBef>
                <a:spcPts val="18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b="1" dirty="0">
                <a:solidFill>
                  <a:srgbClr val="FFC000"/>
                </a:solidFill>
                <a:latin typeface="+mj-lt"/>
              </a:rPr>
              <a:t>najveći dio transakcija se odvija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depozitnim novcem </a:t>
            </a:r>
            <a:r>
              <a:rPr lang="hr-HR" sz="2400" dirty="0" smtClean="0">
                <a:latin typeface="+mj-lt"/>
              </a:rPr>
              <a:t>– čekovi i virmani, internet bankarstvo, </a:t>
            </a:r>
            <a:r>
              <a:rPr lang="hr-HR" sz="2400" dirty="0" err="1" smtClean="0">
                <a:latin typeface="+mj-lt"/>
              </a:rPr>
              <a:t>paypal</a:t>
            </a:r>
            <a:r>
              <a:rPr lang="hr-HR" sz="2400" dirty="0" smtClean="0">
                <a:latin typeface="+mj-lt"/>
              </a:rPr>
              <a:t>, prijenos novca…</a:t>
            </a:r>
          </a:p>
          <a:p>
            <a:pPr marL="259688" indent="0" algn="ctr">
              <a:spcBef>
                <a:spcPts val="3600"/>
              </a:spcBef>
              <a:buSzPct val="100000"/>
              <a:buNone/>
            </a:pPr>
            <a:r>
              <a:rPr lang="hr-HR" sz="3200" b="1" dirty="0" smtClean="0">
                <a:solidFill>
                  <a:srgbClr val="FFC000"/>
                </a:solidFill>
                <a:latin typeface="+mj-lt"/>
              </a:rPr>
              <a:t>KREDITNE I DEBITNE KARTICE</a:t>
            </a:r>
          </a:p>
          <a:p>
            <a:pPr marL="602588" indent="-342900">
              <a:spcBef>
                <a:spcPts val="12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KREDITNE </a:t>
            </a:r>
            <a:r>
              <a:rPr lang="hr-HR" sz="2400" b="1" dirty="0">
                <a:solidFill>
                  <a:srgbClr val="FFC000"/>
                </a:solidFill>
                <a:latin typeface="+mj-lt"/>
              </a:rPr>
              <a:t>KARTICE </a:t>
            </a:r>
            <a:r>
              <a:rPr lang="hr-HR" sz="2400" dirty="0">
                <a:latin typeface="+mj-lt"/>
              </a:rPr>
              <a:t>– nisu sredstvo plaćanja već </a:t>
            </a:r>
            <a:r>
              <a:rPr lang="hr-HR" sz="2400" b="1" dirty="0">
                <a:solidFill>
                  <a:srgbClr val="FFC000"/>
                </a:solidFill>
                <a:latin typeface="+mj-lt"/>
              </a:rPr>
              <a:t>sredstvo odgode</a:t>
            </a:r>
            <a:r>
              <a:rPr lang="hr-HR" sz="2400" b="1" dirty="0">
                <a:latin typeface="+mj-lt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plaćanja</a:t>
            </a:r>
          </a:p>
          <a:p>
            <a:pPr marL="602588" indent="-342900">
              <a:spcBef>
                <a:spcPts val="12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b="1" dirty="0">
                <a:solidFill>
                  <a:srgbClr val="FFC000"/>
                </a:solidFill>
                <a:latin typeface="+mj-lt"/>
              </a:rPr>
              <a:t>DEBITNE KARTICE </a:t>
            </a:r>
            <a:r>
              <a:rPr lang="hr-HR" sz="2400" dirty="0">
                <a:latin typeface="+mj-lt"/>
              </a:rPr>
              <a:t>– plaćamo kupljenu robu i </a:t>
            </a:r>
            <a:r>
              <a:rPr lang="hr-HR" sz="2400" b="1" dirty="0">
                <a:solidFill>
                  <a:srgbClr val="FFC000"/>
                </a:solidFill>
                <a:latin typeface="+mj-lt"/>
              </a:rPr>
              <a:t>odmah</a:t>
            </a:r>
            <a:r>
              <a:rPr lang="hr-HR" sz="2400" dirty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400" dirty="0">
                <a:latin typeface="+mj-lt"/>
              </a:rPr>
              <a:t>nam se skida novac s računa</a:t>
            </a:r>
          </a:p>
          <a:p>
            <a:pPr marL="602588" indent="-342900">
              <a:spcBef>
                <a:spcPts val="1800"/>
              </a:spcBef>
              <a:buSzPct val="100000"/>
              <a:buFont typeface="Calibri" panose="020F0502020204030204" pitchFamily="34" charset="0"/>
              <a:buChar char="–"/>
            </a:pPr>
            <a:endParaRPr lang="hr-HR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885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NOVAC I KAPITAL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71470" y="928670"/>
            <a:ext cx="9215470" cy="5715040"/>
          </a:xfrm>
        </p:spPr>
        <p:txBody>
          <a:bodyPr>
            <a:noAutofit/>
          </a:bodyPr>
          <a:lstStyle/>
          <a:p>
            <a:pPr indent="-288000">
              <a:spcBef>
                <a:spcPts val="12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KAPITAL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– bogatstvo </a:t>
            </a:r>
            <a:r>
              <a:rPr lang="hr-HR" sz="2400" i="1" dirty="0" smtClean="0">
                <a:latin typeface="+mn-lt"/>
              </a:rPr>
              <a:t>(imovina ili novac) </a:t>
            </a:r>
            <a:r>
              <a:rPr lang="hr-HR" sz="2400" dirty="0" smtClean="0">
                <a:latin typeface="+mn-lt"/>
              </a:rPr>
              <a:t>koje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posjeduje</a:t>
            </a:r>
            <a:r>
              <a:rPr lang="hr-HR" sz="2400" dirty="0" smtClean="0">
                <a:latin typeface="+mn-lt"/>
              </a:rPr>
              <a:t> 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upotrebljava</a:t>
            </a:r>
            <a:r>
              <a:rPr lang="hr-HR" sz="2400" dirty="0" smtClean="0">
                <a:latin typeface="+mn-lt"/>
              </a:rPr>
              <a:t> u nekom poslu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indent="-288000">
              <a:spcBef>
                <a:spcPts val="24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KATEGORIJE KAPITALA</a:t>
            </a:r>
          </a:p>
          <a:p>
            <a:pPr marL="997200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MATERIJALNI</a:t>
            </a:r>
          </a:p>
          <a:p>
            <a:pPr marL="1317875" lvl="1" indent="-288000">
              <a:spcBef>
                <a:spcPts val="0"/>
              </a:spcBef>
              <a:buSzPct val="100000"/>
              <a:buFont typeface="Arial" pitchFamily="34" charset="0"/>
              <a:buChar char="–"/>
            </a:pPr>
            <a:r>
              <a:rPr lang="hr-HR" i="1" dirty="0" smtClean="0">
                <a:latin typeface="+mn-lt"/>
              </a:rPr>
              <a:t>zgrade, oprema, zalihe, novac</a:t>
            </a:r>
          </a:p>
          <a:p>
            <a:pPr marL="997200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NEMATERIJALNI</a:t>
            </a:r>
          </a:p>
          <a:p>
            <a:pPr marL="1317875" lvl="1" indent="-288000">
              <a:spcBef>
                <a:spcPts val="0"/>
              </a:spcBef>
              <a:buSzPct val="100000"/>
              <a:buFont typeface="Arial" pitchFamily="34" charset="0"/>
              <a:buChar char="–"/>
            </a:pPr>
            <a:r>
              <a:rPr lang="hr-HR" i="1" dirty="0" smtClean="0">
                <a:latin typeface="+mn-lt"/>
              </a:rPr>
              <a:t>autorska prava, znanje, inovacije, patenti</a:t>
            </a:r>
          </a:p>
          <a:p>
            <a:pPr marL="547200" lvl="1" indent="-288000">
              <a:spcBef>
                <a:spcPts val="2400"/>
              </a:spcBef>
              <a:buSzPct val="100000"/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TRŽIŠTE KAPITALA</a:t>
            </a:r>
            <a:r>
              <a:rPr lang="hr-HR" sz="3200" dirty="0" smtClean="0">
                <a:latin typeface="+mn-lt"/>
              </a:rPr>
              <a:t> </a:t>
            </a:r>
            <a:r>
              <a:rPr lang="hr-HR" sz="2600" dirty="0" smtClean="0">
                <a:latin typeface="+mn-lt"/>
              </a:rPr>
              <a:t>– </a:t>
            </a:r>
            <a:r>
              <a:rPr lang="hr-HR" dirty="0" smtClean="0">
                <a:latin typeface="+mn-lt"/>
              </a:rPr>
              <a:t>tržište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vrijednosnih papira </a:t>
            </a:r>
            <a:r>
              <a:rPr lang="hr-HR" i="1" dirty="0" smtClean="0">
                <a:latin typeface="+mn-lt"/>
              </a:rPr>
              <a:t>(npr. dionicama i obveznicama)</a:t>
            </a:r>
          </a:p>
          <a:p>
            <a:pPr marL="547200" lvl="1" indent="-288000">
              <a:spcBef>
                <a:spcPts val="1200"/>
              </a:spcBef>
              <a:buSzPct val="100000"/>
              <a:buNone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BURZA</a:t>
            </a:r>
            <a:r>
              <a:rPr lang="hr-HR" dirty="0" smtClean="0">
                <a:latin typeface="+mn-lt"/>
              </a:rPr>
              <a:t> – mjesto trgovine (prodaje i kupnje)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vrijednosnih</a:t>
            </a:r>
            <a:r>
              <a:rPr lang="hr-HR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papira</a:t>
            </a:r>
          </a:p>
        </p:txBody>
      </p:sp>
    </p:spTree>
    <p:extLst>
      <p:ext uri="{BB962C8B-B14F-4D97-AF65-F5344CB8AC3E}">
        <p14:creationId xmlns:p14="http://schemas.microsoft.com/office/powerpoint/2010/main" val="376488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DIONICE I OBVEZNICE – VRIJEDNOSNI PAPIRI</a:t>
            </a:r>
            <a:endParaRPr lang="hr-HR" sz="3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857232"/>
            <a:ext cx="9286908" cy="5715040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poslovne organizacije </a:t>
            </a:r>
            <a:r>
              <a:rPr lang="hr-HR" sz="2400" dirty="0" smtClean="0">
                <a:latin typeface="+mn-lt"/>
              </a:rPr>
              <a:t>pribavljaju 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novčana sredstva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uzimanjem kredita </a:t>
            </a:r>
            <a:r>
              <a:rPr lang="hr-HR" sz="2400" dirty="0" smtClean="0">
                <a:latin typeface="+mn-lt"/>
              </a:rPr>
              <a:t>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emisijom vlastitih vrijednosnih papira</a:t>
            </a: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hr-HR" sz="2400" dirty="0" smtClean="0">
                <a:latin typeface="+mn-lt"/>
              </a:rPr>
              <a:t>ako poslovne organizacije žele povećati vlastita sredstva (imovinu), onda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emitiraju dionice</a:t>
            </a:r>
            <a:r>
              <a:rPr lang="hr-HR" sz="2400" dirty="0" smtClean="0">
                <a:latin typeface="+mn-lt"/>
              </a:rPr>
              <a:t>, a kada žele uzeti kredit,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izdaju obveznice</a:t>
            </a: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SEKURITIZACIJA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hr-HR" sz="2000" dirty="0" smtClean="0">
                <a:solidFill>
                  <a:prstClr val="white"/>
                </a:solidFill>
                <a:latin typeface="Calibri"/>
              </a:rPr>
              <a:t>(</a:t>
            </a:r>
            <a:r>
              <a:rPr lang="hr-HR" sz="2000" i="1" dirty="0" err="1" smtClean="0">
                <a:solidFill>
                  <a:prstClr val="white"/>
                </a:solidFill>
                <a:latin typeface="Calibri"/>
              </a:rPr>
              <a:t>lat</a:t>
            </a:r>
            <a:r>
              <a:rPr lang="hr-HR" sz="2000" i="1" dirty="0" smtClean="0">
                <a:solidFill>
                  <a:prstClr val="white"/>
                </a:solidFill>
                <a:latin typeface="Calibri"/>
              </a:rPr>
              <a:t>. </a:t>
            </a:r>
            <a:r>
              <a:rPr lang="hr-HR" sz="2000" i="1" dirty="0" err="1" smtClean="0">
                <a:solidFill>
                  <a:prstClr val="white"/>
                </a:solidFill>
                <a:latin typeface="Calibri"/>
              </a:rPr>
              <a:t>securities</a:t>
            </a:r>
            <a:r>
              <a:rPr lang="hr-HR" sz="2000" i="1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hr-HR" sz="2000" dirty="0" smtClean="0">
                <a:solidFill>
                  <a:prstClr val="white"/>
                </a:solidFill>
                <a:latin typeface="Calibri"/>
              </a:rPr>
              <a:t>– vrijednosni papiri) – </a:t>
            </a:r>
            <a:r>
              <a:rPr lang="hr-HR" sz="2400" dirty="0" smtClean="0">
                <a:latin typeface="+mn-lt"/>
              </a:rPr>
              <a:t>pribavljanje sredstava emitiranjem vrijednosnih papira (dionica i obveznica)</a:t>
            </a:r>
            <a:endParaRPr lang="hr-HR" sz="2000" dirty="0" smtClean="0">
              <a:latin typeface="+mn-lt"/>
            </a:endParaRP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649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DIONICE I OBVEZNICE – VRIJEDNOSNI PAPIRI</a:t>
            </a:r>
            <a:endParaRPr lang="hr-HR" sz="3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857232"/>
            <a:ext cx="9286908" cy="5715040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DIONICE </a:t>
            </a:r>
            <a:r>
              <a:rPr lang="hr-HR" sz="2400" dirty="0" smtClean="0">
                <a:latin typeface="+mn-lt"/>
              </a:rPr>
              <a:t>– vrijednosni papiri koji govore o određenom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vlasničkom udjelu</a:t>
            </a:r>
            <a:r>
              <a:rPr lang="hr-HR" sz="2400" dirty="0" smtClean="0">
                <a:latin typeface="+mn-lt"/>
              </a:rPr>
              <a:t> u dioničkom društvu (poduzeću ili poslovnoj organizaciji)</a:t>
            </a:r>
          </a:p>
          <a:p>
            <a:pPr indent="-2880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sz="2400" dirty="0" smtClean="0">
                <a:latin typeface="+mn-lt"/>
              </a:rPr>
              <a:t>dionice su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SKUP PRAVA </a:t>
            </a:r>
            <a:r>
              <a:rPr lang="hr-HR" sz="2400" dirty="0" smtClean="0">
                <a:latin typeface="+mn-lt"/>
              </a:rPr>
              <a:t>u nekom poduzeću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– pravo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vlasništva</a:t>
            </a:r>
            <a:r>
              <a:rPr lang="hr-HR" sz="2400" dirty="0" smtClean="0">
                <a:latin typeface="+mn-lt"/>
              </a:rPr>
              <a:t>, pravo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upravljanja</a:t>
            </a:r>
            <a:r>
              <a:rPr lang="hr-HR" sz="2400" dirty="0" smtClean="0">
                <a:latin typeface="+mn-lt"/>
              </a:rPr>
              <a:t> i pravo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dividendu</a:t>
            </a:r>
            <a:r>
              <a:rPr lang="hr-HR" sz="2400" dirty="0" smtClean="0">
                <a:latin typeface="+mn-lt"/>
              </a:rPr>
              <a:t> (dobit od rasta vrijednosti dionice)</a:t>
            </a:r>
          </a:p>
          <a:p>
            <a:pPr indent="-288000">
              <a:spcBef>
                <a:spcPts val="1200"/>
              </a:spcBef>
              <a:buSzPct val="100000"/>
              <a:buNone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VRSTE DIONICA</a:t>
            </a:r>
          </a:p>
          <a:p>
            <a:pPr lvl="1" indent="-288000">
              <a:spcBef>
                <a:spcPts val="0"/>
              </a:spcBef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+mn-lt"/>
              </a:rPr>
              <a:t>REDOVNE</a:t>
            </a:r>
          </a:p>
          <a:p>
            <a:pPr lvl="1" indent="-288000">
              <a:spcBef>
                <a:spcPts val="0"/>
              </a:spcBef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+mn-lt"/>
              </a:rPr>
              <a:t>POVLAŠTENE</a:t>
            </a:r>
          </a:p>
          <a:p>
            <a:pPr lvl="1" indent="-288000">
              <a:spcBef>
                <a:spcPts val="0"/>
              </a:spcBef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+mn-lt"/>
              </a:rPr>
              <a:t>OSTALE </a:t>
            </a:r>
            <a:r>
              <a:rPr lang="hr-HR" sz="2200" i="1" dirty="0" smtClean="0">
                <a:latin typeface="+mn-lt"/>
              </a:rPr>
              <a:t>(vikulirane, blue chip, john dow dionice)</a:t>
            </a:r>
          </a:p>
          <a:p>
            <a:pPr indent="-288000">
              <a:spcBef>
                <a:spcPts val="1200"/>
              </a:spcBef>
              <a:buSzPct val="100000"/>
              <a:buNone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VRIJEDNOST DIONICA</a:t>
            </a:r>
          </a:p>
          <a:p>
            <a:pPr lvl="1" indent="-288000">
              <a:spcBef>
                <a:spcPts val="0"/>
              </a:spcBef>
              <a:buSzPct val="100000"/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NOMINALNA</a:t>
            </a:r>
            <a:r>
              <a:rPr lang="hr-HR" sz="2200" dirty="0" smtClean="0">
                <a:latin typeface="+mn-lt"/>
              </a:rPr>
              <a:t> – iznos na koji dionica glasi u trenutku emitiranja na burzu</a:t>
            </a:r>
          </a:p>
          <a:p>
            <a:pPr lvl="1" indent="-288000">
              <a:spcBef>
                <a:spcPts val="0"/>
              </a:spcBef>
              <a:buSzPct val="100000"/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BURZOVNA</a:t>
            </a:r>
            <a:r>
              <a:rPr lang="hr-HR" sz="2200" dirty="0" smtClean="0">
                <a:latin typeface="+mn-lt"/>
              </a:rPr>
              <a:t> – trenutna (i očekivana) vrijednost dionice</a:t>
            </a:r>
          </a:p>
          <a:p>
            <a:pPr indent="-288000">
              <a:spcBef>
                <a:spcPts val="600"/>
              </a:spcBef>
              <a:buSzPct val="100000"/>
              <a:buNone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INDEKS DIONICA</a:t>
            </a:r>
            <a:r>
              <a:rPr lang="hr-HR" sz="2600" dirty="0" smtClean="0"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– </a:t>
            </a:r>
            <a:r>
              <a:rPr lang="hr-HR" sz="2200" dirty="0" smtClean="0">
                <a:latin typeface="+mn-lt"/>
              </a:rPr>
              <a:t>pokazatelj kretanja vrijednosti dionica</a:t>
            </a:r>
          </a:p>
          <a:p>
            <a:pPr indent="-288000">
              <a:spcBef>
                <a:spcPts val="600"/>
              </a:spcBef>
              <a:buSzPct val="100000"/>
              <a:buNone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BROKERI</a:t>
            </a:r>
            <a:r>
              <a:rPr lang="hr-HR" sz="2200" dirty="0" smtClean="0">
                <a:latin typeface="+mn-lt"/>
              </a:rPr>
              <a:t> – trguju dionicama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 tuđe ime </a:t>
            </a:r>
            <a:r>
              <a:rPr lang="hr-HR" sz="2200" dirty="0" smtClean="0">
                <a:latin typeface="+mn-lt"/>
              </a:rPr>
              <a:t>i za to dobivaju određenu proviziju</a:t>
            </a:r>
          </a:p>
          <a:p>
            <a:pPr indent="-288000">
              <a:spcBef>
                <a:spcPts val="0"/>
              </a:spcBef>
              <a:buSzPct val="100000"/>
              <a:buNone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DILERI</a:t>
            </a:r>
            <a:r>
              <a:rPr lang="hr-HR" sz="2200" dirty="0" smtClean="0">
                <a:latin typeface="+mn-lt"/>
              </a:rPr>
              <a:t> – preprodaju dionice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 svoje ime </a:t>
            </a:r>
            <a:r>
              <a:rPr lang="hr-HR" sz="2200" dirty="0" smtClean="0">
                <a:latin typeface="+mn-lt"/>
              </a:rPr>
              <a:t>(mogu biti pojedinci ili tvrtke)</a:t>
            </a:r>
          </a:p>
        </p:txBody>
      </p:sp>
    </p:spTree>
    <p:extLst>
      <p:ext uri="{BB962C8B-B14F-4D97-AF65-F5344CB8AC3E}">
        <p14:creationId xmlns:p14="http://schemas.microsoft.com/office/powerpoint/2010/main" val="76640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282" y="1571612"/>
            <a:ext cx="8715436" cy="3214711"/>
            <a:chOff x="178563" y="2857495"/>
            <a:chExt cx="8715436" cy="3214711"/>
          </a:xfrm>
        </p:grpSpPr>
        <p:sp>
          <p:nvSpPr>
            <p:cNvPr id="3" name="Rectangle 2"/>
            <p:cNvSpPr/>
            <p:nvPr/>
          </p:nvSpPr>
          <p:spPr>
            <a:xfrm>
              <a:off x="178563" y="2857495"/>
              <a:ext cx="8715436" cy="32147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grpSp>
          <p:nvGrpSpPr>
            <p:cNvPr id="4" name="Group 17"/>
            <p:cNvGrpSpPr/>
            <p:nvPr/>
          </p:nvGrpSpPr>
          <p:grpSpPr>
            <a:xfrm>
              <a:off x="235001" y="2857495"/>
              <a:ext cx="8602560" cy="3069412"/>
              <a:chOff x="253298" y="2857495"/>
              <a:chExt cx="8602560" cy="3069412"/>
            </a:xfrm>
          </p:grpSpPr>
          <p:grpSp>
            <p:nvGrpSpPr>
              <p:cNvPr id="5" name="Group 11"/>
              <p:cNvGrpSpPr/>
              <p:nvPr/>
            </p:nvGrpSpPr>
            <p:grpSpPr>
              <a:xfrm>
                <a:off x="253298" y="2857495"/>
                <a:ext cx="5604585" cy="2595344"/>
                <a:chOff x="338151" y="3286124"/>
                <a:chExt cx="4186678" cy="1938746"/>
              </a:xfrm>
            </p:grpSpPr>
            <p:pic>
              <p:nvPicPr>
                <p:cNvPr id="10" name="Picture 3" descr="D:\BackUp_skola\PiG\slike\dionicarska_struktura_INA-e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r="67351"/>
                <a:stretch>
                  <a:fillRect/>
                </a:stretch>
              </p:blipFill>
              <p:spPr bwMode="auto">
                <a:xfrm>
                  <a:off x="338151" y="3286124"/>
                  <a:ext cx="2805089" cy="19387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" name="Picture 3" descr="D:\BackUp_skola\PiG\slike\dionicarska_struktura_INA-e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l="74714" r="6652"/>
                <a:stretch>
                  <a:fillRect/>
                </a:stretch>
              </p:blipFill>
              <p:spPr bwMode="auto">
                <a:xfrm>
                  <a:off x="2923883" y="3286124"/>
                  <a:ext cx="1600946" cy="1938746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6" name="Group 9"/>
              <p:cNvGrpSpPr/>
              <p:nvPr/>
            </p:nvGrpSpPr>
            <p:grpSpPr>
              <a:xfrm>
                <a:off x="5786447" y="2857495"/>
                <a:ext cx="3069411" cy="3069412"/>
                <a:chOff x="103027" y="3500438"/>
                <a:chExt cx="2968775" cy="2968775"/>
              </a:xfrm>
            </p:grpSpPr>
            <p:pic>
              <p:nvPicPr>
                <p:cNvPr id="7" name="Picture 2" descr="D:\BackUp_skola\PiG\slike\vlasnicka_struktura_INA-e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 l="1299" t="17462" r="53233" b="6139"/>
                <a:stretch>
                  <a:fillRect/>
                </a:stretch>
              </p:blipFill>
              <p:spPr bwMode="auto">
                <a:xfrm>
                  <a:off x="103027" y="3500438"/>
                  <a:ext cx="2968775" cy="2968775"/>
                </a:xfrm>
                <a:prstGeom prst="rect">
                  <a:avLst/>
                </a:prstGeom>
                <a:noFill/>
              </p:spPr>
            </p:pic>
            <p:sp>
              <p:nvSpPr>
                <p:cNvPr id="8" name="TextBox 7"/>
                <p:cNvSpPr txBox="1"/>
                <p:nvPr/>
              </p:nvSpPr>
              <p:spPr>
                <a:xfrm>
                  <a:off x="863080" y="4090292"/>
                  <a:ext cx="67518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r-HR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RH</a:t>
                  </a:r>
                  <a:endParaRPr lang="hr-HR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277654" y="5504216"/>
                  <a:ext cx="99418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r-HR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MOL</a:t>
                  </a:r>
                  <a:endParaRPr lang="hr-HR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12" name="Rectangle 11"/>
          <p:cNvSpPr/>
          <p:nvPr/>
        </p:nvSpPr>
        <p:spPr>
          <a:xfrm>
            <a:off x="250001" y="4029023"/>
            <a:ext cx="6050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solidFill>
                  <a:schemeClr val="bg1"/>
                </a:solidFill>
              </a:rPr>
              <a:t>Nominalna</a:t>
            </a:r>
            <a:r>
              <a:rPr lang="hr-HR" sz="2000" dirty="0" smtClean="0">
                <a:solidFill>
                  <a:schemeClr val="bg1"/>
                </a:solidFill>
              </a:rPr>
              <a:t> </a:t>
            </a:r>
            <a:r>
              <a:rPr lang="hr-HR" sz="2000" b="1" dirty="0" smtClean="0">
                <a:solidFill>
                  <a:schemeClr val="bg1"/>
                </a:solidFill>
              </a:rPr>
              <a:t>vrijednost</a:t>
            </a:r>
            <a:r>
              <a:rPr lang="hr-HR" sz="2000" dirty="0" smtClean="0">
                <a:solidFill>
                  <a:schemeClr val="bg1"/>
                </a:solidFill>
              </a:rPr>
              <a:t> 1 dionice </a:t>
            </a:r>
            <a:r>
              <a:rPr lang="hr-HR" sz="2000" i="1" dirty="0" smtClean="0">
                <a:solidFill>
                  <a:schemeClr val="bg1"/>
                </a:solidFill>
              </a:rPr>
              <a:t>(1. 12. 2006.)</a:t>
            </a:r>
            <a:r>
              <a:rPr lang="hr-HR" sz="2000" dirty="0" smtClean="0">
                <a:solidFill>
                  <a:schemeClr val="bg1"/>
                </a:solidFill>
              </a:rPr>
              <a:t>: </a:t>
            </a:r>
            <a:r>
              <a:rPr lang="hr-HR" sz="2000" b="1" dirty="0" smtClean="0">
                <a:solidFill>
                  <a:srgbClr val="FF0000"/>
                </a:solidFill>
              </a:rPr>
              <a:t>900,00 kn</a:t>
            </a:r>
            <a:endParaRPr lang="hr-HR" sz="20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001" y="4386213"/>
            <a:ext cx="607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solidFill>
                  <a:schemeClr val="bg1"/>
                </a:solidFill>
              </a:rPr>
              <a:t>Burzovna</a:t>
            </a:r>
            <a:r>
              <a:rPr lang="hr-HR" sz="2000" dirty="0" smtClean="0">
                <a:solidFill>
                  <a:schemeClr val="bg1"/>
                </a:solidFill>
              </a:rPr>
              <a:t> </a:t>
            </a:r>
            <a:r>
              <a:rPr lang="hr-HR" sz="2000" b="1" dirty="0" smtClean="0">
                <a:solidFill>
                  <a:schemeClr val="bg1"/>
                </a:solidFill>
              </a:rPr>
              <a:t>vrijednost</a:t>
            </a:r>
            <a:r>
              <a:rPr lang="hr-HR" sz="2000" dirty="0" smtClean="0">
                <a:solidFill>
                  <a:schemeClr val="bg1"/>
                </a:solidFill>
              </a:rPr>
              <a:t> 1 dionice </a:t>
            </a:r>
            <a:r>
              <a:rPr lang="hr-HR" sz="2000" i="1" dirty="0" smtClean="0">
                <a:solidFill>
                  <a:schemeClr val="bg1"/>
                </a:solidFill>
              </a:rPr>
              <a:t>(9. 4. 2018.)</a:t>
            </a:r>
            <a:r>
              <a:rPr lang="hr-HR" sz="2000" dirty="0" smtClean="0">
                <a:solidFill>
                  <a:schemeClr val="bg1"/>
                </a:solidFill>
              </a:rPr>
              <a:t>: </a:t>
            </a:r>
            <a:r>
              <a:rPr lang="hr-HR" sz="2000" b="1" dirty="0" smtClean="0">
                <a:solidFill>
                  <a:srgbClr val="FF0000"/>
                </a:solidFill>
              </a:rPr>
              <a:t>3.300,00 kn</a:t>
            </a:r>
            <a:endParaRPr lang="hr-HR" sz="2000" b="1" dirty="0">
              <a:solidFill>
                <a:srgbClr val="FF000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DIONICE – primjer INA </a:t>
            </a:r>
            <a:r>
              <a:rPr lang="hr-HR" sz="35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d.d</a:t>
            </a:r>
            <a:r>
              <a:rPr lang="hr-HR" sz="3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hr-HR" sz="3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546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PODRUČJA EKONOMIJE</a:t>
            </a:r>
            <a:endParaRPr lang="hr-HR" sz="4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928670"/>
            <a:ext cx="9001156" cy="571504"/>
          </a:xfrm>
        </p:spPr>
        <p:txBody>
          <a:bodyPr>
            <a:normAutofit/>
          </a:bodyPr>
          <a:lstStyle/>
          <a:p>
            <a:pPr indent="-288000">
              <a:buFont typeface="Arial" pitchFamily="34" charset="0"/>
              <a:buChar char="−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dva su osnovna područja ekonomije:</a:t>
            </a:r>
            <a:endParaRPr lang="hr-HR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−"/>
            </a:pPr>
            <a:endParaRPr lang="hr-HR" sz="2400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643050"/>
            <a:ext cx="3643338" cy="572298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MAKRO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ekonomija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644108"/>
            <a:ext cx="3500462" cy="5712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MIKRO</a:t>
            </a:r>
            <a:r>
              <a:rPr lang="hr-H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ekonomija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109420"/>
            <a:ext cx="4357718" cy="1261884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pPr marL="288000" indent="-288000">
              <a:buFont typeface="Arial" pitchFamily="34" charset="0"/>
              <a:buChar char="−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proučava funkcioniranje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gospodarstva u cjelini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</a:br>
            <a:endParaRPr lang="hr-HR" sz="24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5604" y="3089600"/>
            <a:ext cx="4714908" cy="1938992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pPr marL="288000" indent="-288000">
              <a:buFont typeface="Arial" pitchFamily="34" charset="0"/>
              <a:buChar char="−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proučava ponašanje 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pojedinačnih dijelova gospodarstva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kao što su poduzeća i kućanstva tj. proizvođači i potrošači, 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odnose među njima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1989799" y="4214818"/>
            <a:ext cx="4786347" cy="71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7504" y="5068798"/>
            <a:ext cx="4572032" cy="1554272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primjer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hr-HR" sz="22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ministar gospodarstva predložio je smanjenje stope </a:t>
            </a:r>
            <a:b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</a:b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PDV-a za 10%</a:t>
            </a:r>
            <a:endParaRPr lang="hr-HR" sz="22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hr-HR" sz="19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(kako će to utjecati na gospodarstvo RH)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35272" y="5089438"/>
            <a:ext cx="4572032" cy="1523494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primjer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hr-HR" sz="22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Slavonska je banka od EBRD-a dobila zajam od 20 milijuna eura</a:t>
            </a:r>
          </a:p>
          <a:p>
            <a:pPr>
              <a:spcBef>
                <a:spcPts val="3600"/>
              </a:spcBef>
            </a:pPr>
            <a:r>
              <a:rPr lang="hr-HR" sz="19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(kako će to utjecati na Slavonsku banku)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716569" y="2428868"/>
            <a:ext cx="857256" cy="57150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181863" y="2428868"/>
            <a:ext cx="856800" cy="57150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925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 animBg="1"/>
      <p:bldP spid="5" grpId="0" build="allAtOnce" animBg="1"/>
      <p:bldP spid="7" grpId="0" build="allAtOnce"/>
      <p:bldP spid="9" grpId="0" build="allAtOnce"/>
      <p:bldP spid="15" grpId="0" build="allAtOnce"/>
      <p:bldP spid="18" grpId="0" build="allAtOnce"/>
      <p:bldP spid="13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131762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DIONICE I OBVEZNICE – VRIJEDNOSNI PAPIRI</a:t>
            </a:r>
            <a:endParaRPr lang="hr-HR" sz="3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216024" y="928670"/>
            <a:ext cx="9396536" cy="5715040"/>
          </a:xfrm>
        </p:spPr>
        <p:txBody>
          <a:bodyPr>
            <a:noAutofit/>
          </a:bodyPr>
          <a:lstStyle/>
          <a:p>
            <a:pPr indent="-288000">
              <a:spcBef>
                <a:spcPts val="600"/>
              </a:spcBef>
              <a:buNone/>
            </a:pP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OBVEZNICE </a:t>
            </a:r>
            <a:r>
              <a:rPr lang="hr-HR" sz="2200" dirty="0" smtClean="0">
                <a:latin typeface="+mj-lt"/>
              </a:rPr>
              <a:t>– vrijednosni papiri kojima se izdavatelj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obvezuje</a:t>
            </a:r>
            <a:r>
              <a:rPr lang="hr-HR" sz="2200" dirty="0" smtClean="0">
                <a:latin typeface="+mj-lt"/>
              </a:rPr>
              <a:t> da će vlasniku obveznice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isplatiti do određenog roka </a:t>
            </a:r>
            <a:r>
              <a:rPr lang="hr-HR" sz="2200" dirty="0" smtClean="0">
                <a:latin typeface="+mj-lt"/>
              </a:rPr>
              <a:t>iznos naznačen na obveznici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uz pripadajuće kamate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DUŽNIK – izdavatelj obveznice </a:t>
            </a:r>
            <a:r>
              <a:rPr lang="hr-HR" sz="2200" dirty="0" smtClean="0">
                <a:latin typeface="+mj-lt"/>
              </a:rPr>
              <a:t>– subjekt koji traži pozajmicu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VJEROVNIK </a:t>
            </a:r>
            <a:r>
              <a:rPr lang="hr-HR" sz="2200" i="1" dirty="0" smtClean="0">
                <a:latin typeface="+mj-lt"/>
              </a:rPr>
              <a:t>(</a:t>
            </a:r>
            <a:r>
              <a:rPr lang="hr-HR" sz="2200" i="1" dirty="0" err="1" smtClean="0">
                <a:latin typeface="+mj-lt"/>
              </a:rPr>
              <a:t>bondholder</a:t>
            </a:r>
            <a:r>
              <a:rPr lang="hr-HR" sz="2200" i="1" dirty="0" smtClean="0">
                <a:latin typeface="+mj-lt"/>
              </a:rPr>
              <a:t>)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– vlasnik obveznice </a:t>
            </a:r>
            <a:r>
              <a:rPr lang="hr-HR" sz="2200" dirty="0" smtClean="0">
                <a:latin typeface="+mj-lt"/>
              </a:rPr>
              <a:t>– kupio je obveznicu od izdavatelja</a:t>
            </a:r>
          </a:p>
          <a:p>
            <a:pPr indent="-2880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+mj-lt"/>
              </a:rPr>
              <a:t>obveznice su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oblik zajma, tj. POTVRDA O DUGU</a:t>
            </a: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+mj-lt"/>
              </a:rPr>
              <a:t>obveznice najčešće izdaje država </a:t>
            </a:r>
            <a:r>
              <a:rPr lang="hr-HR" sz="2200" i="1" dirty="0" smtClean="0">
                <a:latin typeface="+mj-lt"/>
              </a:rPr>
              <a:t>(na njih se ne plaća porez)</a:t>
            </a:r>
          </a:p>
          <a:p>
            <a:pPr indent="-288000">
              <a:spcBef>
                <a:spcPts val="1800"/>
              </a:spcBef>
              <a:buSzPct val="100000"/>
              <a:buNone/>
            </a:pP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VRSTE OBVEZNICA</a:t>
            </a:r>
            <a:r>
              <a:rPr lang="hr-HR" sz="2400" dirty="0" smtClean="0">
                <a:latin typeface="+mj-lt"/>
              </a:rPr>
              <a:t> </a:t>
            </a:r>
            <a:r>
              <a:rPr lang="hr-HR" sz="2200" dirty="0" smtClean="0">
                <a:latin typeface="+mj-lt"/>
              </a:rPr>
              <a:t>(prema dospijeću na naplatu)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+mj-lt"/>
              </a:rPr>
              <a:t>KRATKOROČNE </a:t>
            </a:r>
            <a:r>
              <a:rPr lang="hr-HR" sz="2200" i="1" dirty="0" smtClean="0">
                <a:latin typeface="+mj-lt"/>
              </a:rPr>
              <a:t>(dospijeće do jedne godine)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+mj-lt"/>
              </a:rPr>
              <a:t>SREDNJOROČNE </a:t>
            </a:r>
            <a:r>
              <a:rPr lang="hr-HR" sz="2200" i="1" dirty="0" smtClean="0">
                <a:latin typeface="+mj-lt"/>
              </a:rPr>
              <a:t>(dospijeće od jedne do deset godina)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+mj-lt"/>
              </a:rPr>
              <a:t>DUGOROČNE </a:t>
            </a:r>
            <a:r>
              <a:rPr lang="hr-HR" sz="2200" i="1" dirty="0" smtClean="0">
                <a:latin typeface="+mj-lt"/>
              </a:rPr>
              <a:t>(dospijeće od deset i više godina)</a:t>
            </a: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i="1" dirty="0" smtClean="0">
                <a:latin typeface="+mj-lt"/>
              </a:rPr>
              <a:t>kamatna stopa se povećava s obzirom na dospijeće na naplatu </a:t>
            </a:r>
            <a:br>
              <a:rPr lang="hr-HR" sz="2200" i="1" dirty="0" smtClean="0">
                <a:latin typeface="+mj-lt"/>
              </a:rPr>
            </a:br>
            <a:r>
              <a:rPr lang="hr-HR" sz="2200" i="1" dirty="0" smtClean="0">
                <a:latin typeface="+mj-lt"/>
              </a:rPr>
              <a:t>(dulje čekanje – veća kamata – veći rizik)</a:t>
            </a:r>
          </a:p>
        </p:txBody>
      </p:sp>
    </p:spTree>
    <p:extLst>
      <p:ext uri="{BB962C8B-B14F-4D97-AF65-F5344CB8AC3E}">
        <p14:creationId xmlns:p14="http://schemas.microsoft.com/office/powerpoint/2010/main" val="15274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DIONICE I OBVEZNICE – RAZLIKA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415919"/>
              </p:ext>
            </p:extLst>
          </p:nvPr>
        </p:nvGraphicFramePr>
        <p:xfrm>
          <a:off x="457200" y="928670"/>
          <a:ext cx="8329642" cy="3322613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038249"/>
                <a:gridCol w="2389661"/>
                <a:gridCol w="2901732"/>
              </a:tblGrid>
              <a:tr h="631033">
                <a:tc>
                  <a:txBody>
                    <a:bodyPr/>
                    <a:lstStyle/>
                    <a:p>
                      <a:endParaRPr lang="hr-HR" sz="2000" dirty="0"/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DIONICE</a:t>
                      </a:r>
                      <a:endParaRPr lang="hr-HR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OBVEZNICE</a:t>
                      </a:r>
                      <a:endParaRPr lang="hr-HR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546895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potvrda o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aseline="0" smtClean="0"/>
                        <a:t>vlasništvu</a:t>
                      </a:r>
                      <a:endParaRPr lang="hr-HR" sz="20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dugu</a:t>
                      </a:r>
                      <a:endParaRPr lang="hr-HR" sz="2000"/>
                    </a:p>
                  </a:txBody>
                  <a:tcPr anchor="ctr"/>
                </a:tc>
              </a:tr>
              <a:tr h="546895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dobit u obliku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dividende</a:t>
                      </a:r>
                      <a:endParaRPr lang="hr-HR" sz="20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kamate</a:t>
                      </a:r>
                      <a:endParaRPr lang="hr-HR" sz="2000"/>
                    </a:p>
                  </a:txBody>
                  <a:tcPr anchor="ctr"/>
                </a:tc>
              </a:tr>
              <a:tr h="546895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rizik ulaganja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veći</a:t>
                      </a:r>
                      <a:endParaRPr lang="hr-HR" sz="20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manji</a:t>
                      </a:r>
                      <a:endParaRPr lang="hr-HR" sz="2000"/>
                    </a:p>
                  </a:txBody>
                  <a:tcPr anchor="ctr"/>
                </a:tc>
              </a:tr>
              <a:tr h="546895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rok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</a:rPr>
                        <a:t> trajanja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neograničen</a:t>
                      </a:r>
                      <a:endParaRPr lang="hr-HR" sz="20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ograničen</a:t>
                      </a:r>
                      <a:endParaRPr lang="hr-HR" sz="200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isplata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</a:rPr>
                        <a:t> u slučaju bankrota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1" smtClean="0"/>
                        <a:t>posljednji</a:t>
                      </a:r>
                      <a:endParaRPr lang="hr-HR" sz="2000" b="1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dolaze</a:t>
                      </a:r>
                      <a:r>
                        <a:rPr lang="hr-HR" sz="2000" baseline="0" smtClean="0"/>
                        <a:t> </a:t>
                      </a:r>
                      <a:r>
                        <a:rPr lang="hr-HR" sz="2000" b="1" baseline="0" smtClean="0"/>
                        <a:t>prije</a:t>
                      </a:r>
                      <a:r>
                        <a:rPr lang="hr-HR" sz="2000" baseline="0" smtClean="0"/>
                        <a:t> na naplatu</a:t>
                      </a:r>
                      <a:endParaRPr lang="hr-HR" sz="20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-71470" y="4500570"/>
            <a:ext cx="921547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400" b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obveznice su slične kreditu, ali</a:t>
            </a:r>
            <a:r>
              <a:rPr kumimoji="0" lang="hr-HR" sz="2400" b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nisu isto:</a:t>
            </a:r>
          </a:p>
          <a:p>
            <a:pPr marL="1004888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</a:pPr>
            <a:r>
              <a:rPr lang="hr-HR" sz="2400" b="1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kredit</a:t>
            </a:r>
            <a:r>
              <a:rPr lang="hr-HR" sz="2400" smtClean="0">
                <a:latin typeface="+mj-lt"/>
                <a:cs typeface="Arial" pitchFamily="34" charset="0"/>
              </a:rPr>
              <a:t> se posuđuje od banaka i </a:t>
            </a:r>
            <a:r>
              <a:rPr lang="hr-HR" sz="24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nije prenosiv</a:t>
            </a:r>
            <a:r>
              <a:rPr lang="hr-HR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hr-HR" sz="2400" smtClean="0">
                <a:latin typeface="+mj-lt"/>
                <a:cs typeface="Arial" pitchFamily="34" charset="0"/>
              </a:rPr>
              <a:t>(isplaćuje se jednoj banci do kraja)</a:t>
            </a:r>
          </a:p>
          <a:p>
            <a:pPr marL="1004888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</a:pPr>
            <a:r>
              <a:rPr kumimoji="0" lang="hr-HR" sz="2400" b="1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obveznice</a:t>
            </a:r>
            <a:r>
              <a:rPr kumimoji="0" lang="hr-HR" sz="2400" b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se mogu kupiti od različitih gospodarskih subjekata (npr. osiguravajućih društava, korporacija…) i </a:t>
            </a:r>
            <a:r>
              <a:rPr kumimoji="0" lang="hr-HR" sz="2400" u="sng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prenosive su</a:t>
            </a:r>
            <a:endParaRPr kumimoji="0" lang="hr-HR" sz="240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EKONOMSKA POLITIKA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1142984"/>
            <a:ext cx="9036496" cy="5643578"/>
          </a:xfrm>
        </p:spPr>
        <p:txBody>
          <a:bodyPr>
            <a:normAutofit/>
          </a:bodyPr>
          <a:lstStyle/>
          <a:p>
            <a:pPr marL="360000" indent="-2880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+mn-lt"/>
              </a:rPr>
              <a:t>postoji više područja ekonomske politike:</a:t>
            </a:r>
          </a:p>
          <a:p>
            <a:pPr marL="1260000" lvl="3" indent="-468000">
              <a:spcBef>
                <a:spcPts val="1200"/>
              </a:spcBef>
              <a:buFont typeface="+mj-lt"/>
              <a:buAutoNum type="arabicPeriod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FISKALNA POLITIKA </a:t>
            </a:r>
            <a:r>
              <a:rPr lang="hr-HR" sz="28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(porezna)</a:t>
            </a:r>
            <a:endParaRPr lang="hr-HR" sz="3200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1260000" lvl="3" indent="-468000">
              <a:spcBef>
                <a:spcPts val="1200"/>
              </a:spcBef>
              <a:buFont typeface="+mj-lt"/>
              <a:buAutoNum type="arabicPeriod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MONTEARNA POLITIKA </a:t>
            </a:r>
            <a:r>
              <a:rPr lang="hr-HR" sz="28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(novčana)</a:t>
            </a:r>
            <a:endParaRPr lang="hr-HR" sz="3200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1260000" lvl="3" indent="-468000">
              <a:spcBef>
                <a:spcPts val="1200"/>
              </a:spcBef>
              <a:buFont typeface="+mj-lt"/>
              <a:buAutoNum type="arabicPeriod"/>
            </a:pPr>
            <a:r>
              <a:rPr lang="hr-HR" sz="3200" dirty="0" smtClean="0">
                <a:latin typeface="+mn-lt"/>
              </a:rPr>
              <a:t>vanjskotrgovinska politika</a:t>
            </a:r>
          </a:p>
          <a:p>
            <a:pPr marL="1260000" lvl="3" indent="-468000">
              <a:spcBef>
                <a:spcPts val="1200"/>
              </a:spcBef>
              <a:buFont typeface="+mj-lt"/>
              <a:buAutoNum type="arabicPeriod"/>
            </a:pPr>
            <a:r>
              <a:rPr lang="hr-HR" sz="3200" dirty="0" smtClean="0">
                <a:latin typeface="+mn-lt"/>
              </a:rPr>
              <a:t>politika cijena</a:t>
            </a:r>
          </a:p>
          <a:p>
            <a:pPr marL="1260000" lvl="3" indent="-468000">
              <a:spcBef>
                <a:spcPts val="1200"/>
              </a:spcBef>
              <a:buFont typeface="+mj-lt"/>
              <a:buAutoNum type="arabicPeriod"/>
            </a:pPr>
            <a:r>
              <a:rPr lang="hr-HR" sz="3200" dirty="0" smtClean="0">
                <a:latin typeface="+mn-lt"/>
              </a:rPr>
              <a:t>politika dohotka</a:t>
            </a:r>
          </a:p>
          <a:p>
            <a:pPr marL="455138" indent="-468000">
              <a:spcBef>
                <a:spcPts val="30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200" dirty="0" smtClean="0">
                <a:latin typeface="+mn-lt"/>
              </a:rPr>
              <a:t>ekonomskom politikom </a:t>
            </a: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država nastoji ostvariti makroekonomske ciljeve </a:t>
            </a:r>
            <a:r>
              <a:rPr lang="hr-HR" sz="2200" dirty="0" smtClean="0">
                <a:latin typeface="+mn-lt"/>
              </a:rPr>
              <a:t>(gospodarski rast, stabilnost cijena i punu zaposlenost)</a:t>
            </a:r>
          </a:p>
        </p:txBody>
      </p:sp>
    </p:spTree>
    <p:extLst>
      <p:ext uri="{BB962C8B-B14F-4D97-AF65-F5344CB8AC3E}">
        <p14:creationId xmlns:p14="http://schemas.microsoft.com/office/powerpoint/2010/main" val="404608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FISKALNA EKONOMSKA POLITIKA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857232"/>
            <a:ext cx="9286908" cy="5929330"/>
          </a:xfrm>
        </p:spPr>
        <p:txBody>
          <a:bodyPr>
            <a:normAutofit/>
          </a:bodyPr>
          <a:lstStyle/>
          <a:p>
            <a:pPr marL="288000" indent="0">
              <a:spcBef>
                <a:spcPts val="24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FISKALNA POLITIKA </a:t>
            </a:r>
            <a:r>
              <a:rPr lang="hr-HR" sz="2400" dirty="0" smtClean="0">
                <a:latin typeface="+mn-lt"/>
              </a:rPr>
              <a:t>– sastoji se od politike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opće potrošnje </a:t>
            </a:r>
            <a:r>
              <a:rPr lang="hr-HR" sz="2400" i="1" dirty="0" smtClean="0">
                <a:latin typeface="+mn-lt"/>
              </a:rPr>
              <a:t>(politika proračuna, odnosno </a:t>
            </a:r>
            <a:r>
              <a:rPr lang="hr-HR" sz="2400" i="1" u="sng" dirty="0" smtClean="0">
                <a:latin typeface="+mn-lt"/>
              </a:rPr>
              <a:t>javni rashodi</a:t>
            </a:r>
            <a:r>
              <a:rPr lang="hr-HR" sz="2400" i="1" dirty="0" smtClean="0">
                <a:latin typeface="+mn-lt"/>
              </a:rPr>
              <a:t>)</a:t>
            </a:r>
            <a:r>
              <a:rPr lang="hr-HR" sz="2400" dirty="0" smtClean="0">
                <a:latin typeface="+mn-lt"/>
              </a:rPr>
              <a:t> 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porezne</a:t>
            </a:r>
            <a:r>
              <a:rPr lang="hr-HR" sz="2400" dirty="0" smtClean="0">
                <a:latin typeface="+mn-lt"/>
              </a:rPr>
              <a:t> politike</a:t>
            </a:r>
            <a:endParaRPr lang="hr-HR" sz="2400" i="1" dirty="0" smtClean="0">
              <a:latin typeface="+mn-lt"/>
            </a:endParaRP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+mn-lt"/>
              </a:rPr>
              <a:t>razlikujemo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EKSPANZIJSKU</a:t>
            </a:r>
            <a:r>
              <a:rPr lang="hr-HR" sz="2400" dirty="0" smtClean="0">
                <a:latin typeface="+mn-lt"/>
              </a:rPr>
              <a:t> </a:t>
            </a:r>
            <a:r>
              <a:rPr lang="hr-HR" sz="2400" i="1" dirty="0" smtClean="0">
                <a:latin typeface="+mn-lt"/>
              </a:rPr>
              <a:t>(ili antirecesijsku) </a:t>
            </a:r>
            <a:r>
              <a:rPr lang="hr-HR" sz="2400" dirty="0" smtClean="0">
                <a:latin typeface="+mn-lt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KONTRAKCIJSKU</a:t>
            </a:r>
            <a:r>
              <a:rPr lang="hr-HR" sz="2400" dirty="0" smtClean="0">
                <a:latin typeface="+mn-lt"/>
              </a:rPr>
              <a:t> </a:t>
            </a:r>
            <a:r>
              <a:rPr lang="hr-HR" sz="2400" i="1" dirty="0" smtClean="0">
                <a:latin typeface="+mn-lt"/>
              </a:rPr>
              <a:t>(ili antiinflacijsku) </a:t>
            </a:r>
            <a:r>
              <a:rPr lang="hr-HR" sz="2400" dirty="0" smtClean="0">
                <a:latin typeface="+mn-lt"/>
              </a:rPr>
              <a:t>fiskalnu politiku</a:t>
            </a:r>
          </a:p>
          <a:p>
            <a:pPr lvl="1" indent="-288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EKSPANZIJSKA</a:t>
            </a:r>
            <a:r>
              <a:rPr lang="hr-HR" dirty="0" smtClean="0">
                <a:latin typeface="+mn-lt"/>
              </a:rPr>
              <a:t> –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smanjenjem poreza </a:t>
            </a:r>
            <a:r>
              <a:rPr lang="hr-HR" sz="2200" dirty="0" smtClean="0">
                <a:latin typeface="+mn-lt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povećanjem državne potrošnje </a:t>
            </a:r>
            <a:r>
              <a:rPr lang="hr-HR" sz="2200" dirty="0" smtClean="0">
                <a:latin typeface="+mn-lt"/>
              </a:rPr>
              <a:t>povećava se ukupna proizvodnja i zaposlenost</a:t>
            </a:r>
          </a:p>
          <a:p>
            <a:pPr lvl="1" indent="-288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KONTRAKCIJSKA</a:t>
            </a:r>
            <a:r>
              <a:rPr lang="hr-H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dirty="0" smtClean="0">
                <a:latin typeface="+mn-lt"/>
              </a:rPr>
              <a:t>–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povećanjem poreza </a:t>
            </a:r>
            <a:r>
              <a:rPr lang="hr-HR" sz="2200" dirty="0" smtClean="0">
                <a:latin typeface="+mn-lt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smanjenjem potrošnje države</a:t>
            </a: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sz="2200" dirty="0" smtClean="0">
                <a:latin typeface="+mn-lt"/>
              </a:rPr>
              <a:t>smanjuje se inflacija </a:t>
            </a:r>
            <a:r>
              <a:rPr lang="hr-HR" sz="2200" i="1" dirty="0" smtClean="0">
                <a:latin typeface="+mn-lt"/>
              </a:rPr>
              <a:t>(ali i ukupna proizvodnja i zaposlenost)</a:t>
            </a:r>
          </a:p>
          <a:p>
            <a:pPr marL="288000" indent="0">
              <a:spcBef>
                <a:spcPts val="24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PRORAČUN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– </a:t>
            </a:r>
            <a:r>
              <a:rPr lang="hr-HR" sz="2400" u="sng" dirty="0" smtClean="0">
                <a:latin typeface="+mn-lt"/>
              </a:rPr>
              <a:t>novčani plan prihoda i rashoda</a:t>
            </a:r>
            <a:r>
              <a:rPr lang="hr-HR" sz="2400" dirty="0" smtClean="0">
                <a:latin typeface="+mn-lt"/>
              </a:rPr>
              <a:t> neke države </a:t>
            </a:r>
            <a:r>
              <a:rPr lang="hr-HR" sz="2400" i="1" dirty="0" smtClean="0">
                <a:latin typeface="+mn-lt"/>
              </a:rPr>
              <a:t>(ili uže teritorijalne jedinice)</a:t>
            </a:r>
            <a:r>
              <a:rPr lang="hr-HR" sz="2400" dirty="0" smtClean="0">
                <a:latin typeface="+mn-lt"/>
              </a:rPr>
              <a:t> za određeno razdoblje </a:t>
            </a:r>
            <a:r>
              <a:rPr lang="hr-HR" sz="2400" i="1" dirty="0" smtClean="0">
                <a:latin typeface="+mn-lt"/>
              </a:rPr>
              <a:t>(obično godinu dana)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PRORAČUNSKI DEFICIT </a:t>
            </a:r>
            <a:r>
              <a:rPr lang="hr-HR" dirty="0" smtClean="0">
                <a:latin typeface="+mn-lt"/>
              </a:rPr>
              <a:t>– </a:t>
            </a:r>
            <a:r>
              <a:rPr lang="hr-HR" sz="2000" dirty="0" smtClean="0">
                <a:latin typeface="+mn-lt"/>
              </a:rPr>
              <a:t>ako su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rashodi veći </a:t>
            </a:r>
            <a:r>
              <a:rPr lang="hr-HR" sz="2000" dirty="0" smtClean="0">
                <a:latin typeface="+mn-lt"/>
              </a:rPr>
              <a:t>od prihoda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PRORAČUNSKI SUFICIT</a:t>
            </a:r>
            <a:r>
              <a:rPr lang="hr-HR" dirty="0" smtClean="0">
                <a:latin typeface="+mn-lt"/>
              </a:rPr>
              <a:t> – </a:t>
            </a:r>
            <a:r>
              <a:rPr lang="hr-HR" sz="2000" dirty="0" smtClean="0">
                <a:latin typeface="+mn-lt"/>
              </a:rPr>
              <a:t>ako  su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rashodi manji </a:t>
            </a:r>
            <a:r>
              <a:rPr lang="hr-HR" sz="2000" dirty="0" smtClean="0">
                <a:latin typeface="+mn-lt"/>
              </a:rPr>
              <a:t>od prihoda</a:t>
            </a:r>
            <a:endParaRPr lang="hr-HR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5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643966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OPOREZIVANJE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214346" y="857232"/>
            <a:ext cx="9358346" cy="5929330"/>
          </a:xfrm>
        </p:spPr>
        <p:txBody>
          <a:bodyPr>
            <a:noAutofit/>
          </a:bodyPr>
          <a:lstStyle/>
          <a:p>
            <a:pPr indent="-288000">
              <a:spcBef>
                <a:spcPts val="24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DVIJE VRSTE OPOREZIVANJA</a:t>
            </a:r>
          </a:p>
          <a:p>
            <a:pPr marL="900000" lvl="2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IZRAVNO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oporezivanje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</a:p>
          <a:p>
            <a:pPr marL="1296000" lvl="4" indent="-288000">
              <a:spcBef>
                <a:spcPts val="0"/>
              </a:spcBef>
              <a:buFont typeface="Arial" pitchFamily="34" charset="0"/>
              <a:buChar char="–"/>
            </a:pPr>
            <a:r>
              <a:rPr lang="hr-HR" sz="2200" dirty="0" smtClean="0">
                <a:latin typeface="+mn-lt"/>
              </a:rPr>
              <a:t>osobni porezi </a:t>
            </a:r>
            <a:r>
              <a:rPr lang="hr-HR" sz="2200" i="1" dirty="0" smtClean="0">
                <a:latin typeface="+mn-lt"/>
              </a:rPr>
              <a:t>(nasljeđe, imovina, dohodak) </a:t>
            </a:r>
            <a:r>
              <a:rPr lang="hr-HR" sz="2200" dirty="0" smtClean="0">
                <a:latin typeface="+mn-lt"/>
              </a:rPr>
              <a:t>i porezi koje plaćaju trgovačka društva na ostvarenu dobit</a:t>
            </a:r>
            <a:endParaRPr lang="hr-HR" sz="2200" b="1" dirty="0" smtClean="0">
              <a:latin typeface="+mn-lt"/>
            </a:endParaRPr>
          </a:p>
          <a:p>
            <a:pPr marL="900000" lvl="2" indent="-2880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NEIZRAVNO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oporezivanje</a:t>
            </a:r>
          </a:p>
          <a:p>
            <a:pPr marL="1296000" lvl="4" indent="-288000">
              <a:spcBef>
                <a:spcPts val="0"/>
              </a:spcBef>
              <a:buFont typeface="Arial" pitchFamily="34" charset="0"/>
              <a:buChar char="–"/>
            </a:pPr>
            <a:r>
              <a:rPr lang="hr-HR" sz="2200" dirty="0" smtClean="0">
                <a:latin typeface="+mn-lt"/>
              </a:rPr>
              <a:t>porez na dodanu vrijednost (PDV) i carinske pristojbe na uvoznu robu</a:t>
            </a:r>
          </a:p>
          <a:p>
            <a:pPr indent="-288000">
              <a:spcBef>
                <a:spcPts val="18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OSTALE VRSTE OPOREZIVANJA</a:t>
            </a:r>
          </a:p>
          <a:p>
            <a:pPr marL="900000" lvl="4" indent="-288000">
              <a:spcBef>
                <a:spcPts val="600"/>
              </a:spcBef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PAUŠALNO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 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REGRESIVNO)</a:t>
            </a:r>
            <a:r>
              <a:rPr lang="hr-HR" sz="2600" dirty="0" smtClean="0">
                <a:latin typeface="+mj-lt"/>
              </a:rPr>
              <a:t> </a:t>
            </a:r>
            <a:r>
              <a:rPr lang="hr-HR" sz="2400" dirty="0" smtClean="0">
                <a:latin typeface="+mj-lt"/>
              </a:rPr>
              <a:t>– </a:t>
            </a:r>
            <a:r>
              <a:rPr lang="hr-HR" sz="2200" dirty="0" smtClean="0">
                <a:latin typeface="+mj-lt"/>
              </a:rPr>
              <a:t>plaćanje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fiksnog iznosa</a:t>
            </a:r>
            <a:r>
              <a:rPr lang="hr-HR" sz="22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200" dirty="0" smtClean="0">
                <a:latin typeface="+mj-lt"/>
              </a:rPr>
              <a:t>za porez po nekom unaprijed određenom kriteriju</a:t>
            </a:r>
          </a:p>
          <a:p>
            <a:pPr marL="900000" lvl="4" indent="-288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PROPORCIONALNO </a:t>
            </a:r>
            <a:r>
              <a:rPr lang="hr-HR" sz="2600" dirty="0" smtClean="0">
                <a:latin typeface="+mj-lt"/>
              </a:rPr>
              <a:t>–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jednaka</a:t>
            </a:r>
            <a:r>
              <a:rPr lang="hr-HR" sz="22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stopa</a:t>
            </a:r>
            <a:r>
              <a:rPr lang="hr-HR" sz="22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200" dirty="0" smtClean="0">
                <a:solidFill>
                  <a:prstClr val="white"/>
                </a:solidFill>
                <a:latin typeface="+mj-lt"/>
              </a:rPr>
              <a:t>za sve (viši dio dohotka se uzima siromašnima)</a:t>
            </a:r>
          </a:p>
          <a:p>
            <a:pPr marL="900000" lvl="4" indent="-288000">
              <a:spcBef>
                <a:spcPts val="1200"/>
              </a:spcBef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PROGRESIVNO </a:t>
            </a:r>
            <a:r>
              <a:rPr lang="hr-HR" sz="2400" dirty="0" smtClean="0">
                <a:latin typeface="+mj-lt"/>
              </a:rPr>
              <a:t>–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jedna stopa</a:t>
            </a:r>
            <a:r>
              <a:rPr lang="hr-HR" sz="22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200" dirty="0" smtClean="0">
                <a:latin typeface="+mj-lt"/>
              </a:rPr>
              <a:t>poreza do određene visine prihoda, a s daljnjim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rastom dohotka, raste porez</a:t>
            </a:r>
            <a:endParaRPr lang="hr-HR" sz="2400" b="1" dirty="0" smtClean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MONETARNA EKONOMSKA POLITIKA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1000108"/>
            <a:ext cx="9286908" cy="5572164"/>
          </a:xfrm>
        </p:spPr>
        <p:txBody>
          <a:bodyPr>
            <a:normAutofit/>
          </a:bodyPr>
          <a:lstStyle/>
          <a:p>
            <a:pPr marL="288000" indent="0">
              <a:spcBef>
                <a:spcPts val="18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MONETARNA POLITIKA </a:t>
            </a:r>
            <a:r>
              <a:rPr lang="hr-HR" sz="2400" dirty="0" smtClean="0">
                <a:latin typeface="+mn-lt"/>
              </a:rPr>
              <a:t>– država </a:t>
            </a:r>
            <a:r>
              <a:rPr lang="pl-PL" sz="2400" dirty="0" smtClean="0">
                <a:latin typeface="+mn-lt"/>
              </a:rPr>
              <a:t>različitim instrumentima 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kontrolira ponudu novca i kredita </a:t>
            </a:r>
            <a:r>
              <a:rPr lang="pl-PL" sz="2400" dirty="0" smtClean="0">
                <a:latin typeface="+mn-lt"/>
              </a:rPr>
              <a:t>i tako </a:t>
            </a:r>
            <a:r>
              <a:rPr lang="hr-HR" sz="2400" dirty="0" smtClean="0">
                <a:latin typeface="+mn-lt"/>
              </a:rPr>
              <a:t>utječe</a:t>
            </a:r>
            <a:r>
              <a:rPr lang="pl-PL" sz="2400" dirty="0" smtClean="0">
                <a:latin typeface="+mn-lt"/>
              </a:rPr>
              <a:t> na gospodarska kretanja</a:t>
            </a: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pl-PL" sz="2400" dirty="0" smtClean="0">
                <a:latin typeface="+mn-lt"/>
              </a:rPr>
              <a:t>provodi je središnja </a:t>
            </a:r>
            <a:r>
              <a:rPr lang="hr-HR" sz="2400" dirty="0" smtClean="0">
                <a:latin typeface="+mn-lt"/>
              </a:rPr>
              <a:t>banka</a:t>
            </a:r>
            <a:r>
              <a:rPr lang="pl-PL" sz="2400" dirty="0" smtClean="0">
                <a:latin typeface="+mn-lt"/>
              </a:rPr>
              <a:t> države (HNB) koja 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kontrolira ponudu novca i kredita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indent="-288000">
              <a:spcBef>
                <a:spcPts val="2400"/>
              </a:spcBef>
              <a:buSzPct val="100000"/>
              <a:buFont typeface="Arial" pitchFamily="34" charset="0"/>
              <a:buChar char="–"/>
            </a:pPr>
            <a:r>
              <a:rPr lang="pl-PL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EKSPANZIJSKA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dirty="0" smtClean="0"/>
              <a:t>– </a:t>
            </a:r>
            <a:r>
              <a:rPr lang="pl-PL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povećanje</a:t>
            </a:r>
            <a:r>
              <a:rPr lang="pl-PL" sz="2600" dirty="0" smtClean="0">
                <a:latin typeface="+mn-lt"/>
              </a:rPr>
              <a:t> ponude novca i kredita u razdoblju opadanja gospodarske aktivnosti i zaposlenosti</a:t>
            </a:r>
            <a:endParaRPr lang="pl-PL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pl-PL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KONTRAKCIJSKA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dirty="0" smtClean="0"/>
              <a:t>– </a:t>
            </a:r>
            <a:r>
              <a:rPr lang="pl-PL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smanjenje</a:t>
            </a:r>
            <a:r>
              <a:rPr lang="pl-PL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pl-PL" sz="2600" dirty="0" smtClean="0">
                <a:latin typeface="+mn-lt"/>
              </a:rPr>
              <a:t>ponude novca i kredita u razdoblju rasta cijena i inflacije</a:t>
            </a:r>
          </a:p>
        </p:txBody>
      </p:sp>
    </p:spTree>
    <p:extLst>
      <p:ext uri="{BB962C8B-B14F-4D97-AF65-F5344CB8AC3E}">
        <p14:creationId xmlns:p14="http://schemas.microsoft.com/office/powerpoint/2010/main" val="316876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MONETARNA EKONOMSKA POLITIKA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1000108"/>
            <a:ext cx="9286908" cy="3143272"/>
          </a:xfrm>
        </p:spPr>
        <p:txBody>
          <a:bodyPr>
            <a:normAutofit/>
          </a:bodyPr>
          <a:lstStyle/>
          <a:p>
            <a:pPr indent="-288000">
              <a:spcBef>
                <a:spcPts val="1000"/>
              </a:spcBef>
              <a:buSzPct val="100000"/>
              <a:buFont typeface="Arial" pitchFamily="34" charset="0"/>
              <a:buChar char="–"/>
            </a:pPr>
            <a:r>
              <a:rPr lang="pl-PL" sz="2400" dirty="0" smtClean="0">
                <a:latin typeface="+mn-lt"/>
              </a:rPr>
              <a:t>država utječe na 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ponudu kredita </a:t>
            </a:r>
            <a:r>
              <a:rPr lang="pl-PL" sz="2400" dirty="0" smtClean="0">
                <a:latin typeface="+mn-lt"/>
              </a:rPr>
              <a:t>i 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kamatnu stopu </a:t>
            </a:r>
            <a:r>
              <a:rPr lang="pl-PL" sz="2400" i="1" dirty="0" smtClean="0">
                <a:latin typeface="+mn-lt"/>
              </a:rPr>
              <a:t>(kao najveći zajmodavac i zajmoprimac na tržištu)</a:t>
            </a:r>
          </a:p>
          <a:p>
            <a:pPr indent="-288000">
              <a:spcBef>
                <a:spcPts val="1000"/>
              </a:spcBef>
              <a:buSzPct val="100000"/>
              <a:buFont typeface="Arial" pitchFamily="34" charset="0"/>
              <a:buChar char="–"/>
            </a:pP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KAMATA</a:t>
            </a:r>
            <a:r>
              <a:rPr lang="pl-PL" sz="2400" dirty="0" smtClean="0">
                <a:latin typeface="+mn-lt"/>
              </a:rPr>
              <a:t> – naknada za pozajmljeni novac</a:t>
            </a:r>
          </a:p>
        </p:txBody>
      </p:sp>
      <p:grpSp>
        <p:nvGrpSpPr>
          <p:cNvPr id="2" name="Group 26"/>
          <p:cNvGrpSpPr/>
          <p:nvPr/>
        </p:nvGrpSpPr>
        <p:grpSpPr>
          <a:xfrm>
            <a:off x="5072066" y="3071810"/>
            <a:ext cx="3429024" cy="2643206"/>
            <a:chOff x="5072066" y="4071942"/>
            <a:chExt cx="3429024" cy="2643206"/>
          </a:xfrm>
        </p:grpSpPr>
        <p:sp>
          <p:nvSpPr>
            <p:cNvPr id="16" name="Rectangle 15"/>
            <p:cNvSpPr/>
            <p:nvPr/>
          </p:nvSpPr>
          <p:spPr>
            <a:xfrm>
              <a:off x="6858016" y="4429132"/>
              <a:ext cx="714380" cy="2286016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POTRAŽNJA KREDITA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00760" y="5429264"/>
              <a:ext cx="714380" cy="128588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hr-H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KAMATNA STOPA</a:t>
              </a:r>
              <a:endPara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 flipH="1">
              <a:off x="4572794" y="5428470"/>
              <a:ext cx="2286016" cy="1588"/>
            </a:xfrm>
            <a:prstGeom prst="straightConnector1">
              <a:avLst/>
            </a:prstGeom>
            <a:ln w="952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6715934" y="5428470"/>
              <a:ext cx="2286016" cy="1588"/>
            </a:xfrm>
            <a:prstGeom prst="straightConnector1">
              <a:avLst/>
            </a:prstGeom>
            <a:ln w="952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16200000">
              <a:off x="4851681" y="5351755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/>
                <a:t>SMANJENJE</a:t>
              </a:r>
              <a:endParaRPr lang="hr-HR" b="1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7364153" y="5351755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/>
                <a:t>POVEĆANJE</a:t>
              </a:r>
              <a:endParaRPr lang="hr-HR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72066" y="4071942"/>
              <a:ext cx="3429024" cy="26431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571472" y="3071810"/>
            <a:ext cx="3429024" cy="2643206"/>
            <a:chOff x="571472" y="4071942"/>
            <a:chExt cx="3429024" cy="2643206"/>
          </a:xfrm>
        </p:grpSpPr>
        <p:sp>
          <p:nvSpPr>
            <p:cNvPr id="4" name="Rectangle 3"/>
            <p:cNvSpPr/>
            <p:nvPr/>
          </p:nvSpPr>
          <p:spPr>
            <a:xfrm>
              <a:off x="1488024" y="4429132"/>
              <a:ext cx="714380" cy="228601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KAMATNA STOPA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45280" y="5429264"/>
              <a:ext cx="714380" cy="1285884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hr-H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POTRAŽNJA KREDITA</a:t>
              </a:r>
              <a:endPara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60058" y="5428470"/>
              <a:ext cx="2286016" cy="1588"/>
            </a:xfrm>
            <a:prstGeom prst="straightConnector1">
              <a:avLst/>
            </a:prstGeom>
            <a:ln w="952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2203198" y="5428470"/>
              <a:ext cx="2286016" cy="1588"/>
            </a:xfrm>
            <a:prstGeom prst="straightConnector1">
              <a:avLst/>
            </a:prstGeom>
            <a:ln w="952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16200000">
              <a:off x="2863559" y="5351755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/>
                <a:t>SMANJENJE</a:t>
              </a:r>
              <a:endParaRPr lang="hr-HR" b="1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351087" y="535175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/>
                <a:t>POVEĆANJE</a:t>
              </a:r>
              <a:endParaRPr lang="hr-HR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1472" y="4071942"/>
              <a:ext cx="3429024" cy="26431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11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560355"/>
              </p:ext>
            </p:extLst>
          </p:nvPr>
        </p:nvGraphicFramePr>
        <p:xfrm>
          <a:off x="642910" y="857232"/>
          <a:ext cx="7703987" cy="21704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3000499"/>
                <a:gridCol w="2189554"/>
                <a:gridCol w="2513934"/>
              </a:tblGrid>
              <a:tr h="486568">
                <a:tc>
                  <a:txBody>
                    <a:bodyPr/>
                    <a:lstStyle/>
                    <a:p>
                      <a:r>
                        <a:rPr lang="hr-HR" sz="23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FISKALNA POLITIKA</a:t>
                      </a:r>
                      <a:endParaRPr lang="hr-HR" sz="23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800" marR="103800" marT="51900" marB="51900" anchor="ctr"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EKSPANZIJSKA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800" marR="103800" marT="51900" marB="51900" anchor="ctr"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KONTRAKCIJSKA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800" marR="103800" marT="51900" marB="51900" anchor="ctr"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420968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POREZI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MANJI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VEĆI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</a:tr>
              <a:tr h="420968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DRŽAVNA POTROŠNJA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VEĆA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MANJA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</a:tr>
              <a:tr h="420968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ZAPOSLENOST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VEĆA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MANJA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</a:tr>
              <a:tr h="420968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INFLACIJA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VEĆA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MANJA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14990"/>
              </p:ext>
            </p:extLst>
          </p:nvPr>
        </p:nvGraphicFramePr>
        <p:xfrm>
          <a:off x="642910" y="3643314"/>
          <a:ext cx="7703987" cy="1328504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3143272"/>
                <a:gridCol w="2046781"/>
                <a:gridCol w="2513934"/>
              </a:tblGrid>
              <a:tr h="486568">
                <a:tc>
                  <a:txBody>
                    <a:bodyPr/>
                    <a:lstStyle/>
                    <a:p>
                      <a:r>
                        <a:rPr lang="hr-HR" sz="23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MONETARNA POLITIKA</a:t>
                      </a:r>
                      <a:endParaRPr lang="hr-HR" sz="23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800" marR="103800" marT="51900" marB="51900" anchor="ctr"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EKSPANZIJSKA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800" marR="103800" marT="51900" marB="51900" anchor="ctr"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KONTRAKCIJSKA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800" marR="103800" marT="51900" marB="51900" anchor="ctr"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420968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PONUDA NOVCA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/>
                        <a:t>VEĆA</a:t>
                      </a:r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MANJA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</a:tr>
              <a:tr h="420968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PONUDA KREDITA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VEĆA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MANJA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12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84" y="285728"/>
            <a:ext cx="4286280" cy="900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CILJ EKONOMSKE POLITIKE </a:t>
            </a:r>
          </a:p>
          <a:p>
            <a:pPr algn="ctr"/>
            <a:r>
              <a:rPr lang="hr-HR" sz="2400" dirty="0" smtClean="0">
                <a:latin typeface="Calibri" pitchFamily="34" charset="0"/>
                <a:cs typeface="Calibri" pitchFamily="34" charset="0"/>
              </a:rPr>
              <a:t>smanjiti stopu inflacije</a:t>
            </a:r>
            <a:endParaRPr lang="hr-HR" sz="24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85984" y="1440273"/>
            <a:ext cx="4286280" cy="11880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UZROK PROBLEMA</a:t>
            </a:r>
          </a:p>
          <a:p>
            <a:pPr algn="ctr"/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višak potrošnje – brža potrošnja od rasta </a:t>
            </a:r>
            <a:r>
              <a:rPr lang="hr-H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BDP-a (</a:t>
            </a:r>
            <a:r>
              <a:rPr lang="hr-HR" sz="2000" i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outputa</a:t>
            </a:r>
            <a:r>
              <a:rPr lang="hr-H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hr-HR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85984" y="3023446"/>
            <a:ext cx="4286280" cy="11520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IZABRANI INSTRUMENTI</a:t>
            </a:r>
          </a:p>
          <a:p>
            <a:pPr marL="324000" indent="-252000"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instrumenti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fiskalne</a:t>
            </a:r>
            <a:r>
              <a:rPr lang="hr-HR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politike</a:t>
            </a:r>
          </a:p>
          <a:p>
            <a:pPr marL="324000" indent="-252000"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instrumenti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monetarne</a:t>
            </a:r>
            <a:r>
              <a:rPr lang="hr-HR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politike</a:t>
            </a:r>
            <a:endParaRPr lang="hr-HR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7158" y="4880834"/>
            <a:ext cx="3571900" cy="1620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MJERE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FISKALNE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POLITIKE</a:t>
            </a:r>
          </a:p>
          <a:p>
            <a:pPr marL="324000" indent="-252000"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povećanje poreza</a:t>
            </a:r>
          </a:p>
          <a:p>
            <a:pPr marL="324000" indent="-252000"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smanjiti državno trošenje</a:t>
            </a:r>
            <a:endParaRPr lang="hr-HR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43438" y="4880834"/>
            <a:ext cx="4143404" cy="1620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MJERE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MONETARNE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POLITIKE</a:t>
            </a:r>
          </a:p>
          <a:p>
            <a:pPr marL="324000" indent="-252000"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povećanje kamatne stope</a:t>
            </a:r>
          </a:p>
          <a:p>
            <a:pPr marL="324000" indent="-252000"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smanjiti sposobnost banaka za kreditiranjem</a:t>
            </a:r>
            <a:endParaRPr lang="hr-HR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0" name="Straight Connector 39"/>
          <p:cNvCxnSpPr>
            <a:stCxn id="4" idx="2"/>
            <a:endCxn id="35" idx="0"/>
          </p:cNvCxnSpPr>
          <p:nvPr/>
        </p:nvCxnSpPr>
        <p:spPr>
          <a:xfrm rot="5400000">
            <a:off x="4301852" y="1313000"/>
            <a:ext cx="254545" cy="15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2"/>
            <a:endCxn id="36" idx="0"/>
          </p:cNvCxnSpPr>
          <p:nvPr/>
        </p:nvCxnSpPr>
        <p:spPr>
          <a:xfrm rot="5400000">
            <a:off x="4231538" y="2825859"/>
            <a:ext cx="395173" cy="15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6" idx="2"/>
            <a:endCxn id="37" idx="0"/>
          </p:cNvCxnSpPr>
          <p:nvPr/>
        </p:nvCxnSpPr>
        <p:spPr>
          <a:xfrm rot="5400000">
            <a:off x="2933422" y="3385132"/>
            <a:ext cx="705388" cy="22860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6" idx="2"/>
            <a:endCxn id="38" idx="0"/>
          </p:cNvCxnSpPr>
          <p:nvPr/>
        </p:nvCxnSpPr>
        <p:spPr>
          <a:xfrm rot="16200000" flipH="1">
            <a:off x="5219438" y="3385132"/>
            <a:ext cx="705388" cy="22860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40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LINKOVI NA VIDEA S PREDAVANJA</a:t>
            </a:r>
            <a:endParaRPr lang="hr-HR" sz="4000" b="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1000132"/>
            <a:ext cx="9143999" cy="5715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Zakon ponude i potražnje</a:t>
            </a:r>
          </a:p>
          <a:p>
            <a:pPr marL="720000" lvl="1" indent="-288000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2"/>
              </a:rPr>
              <a:t>https://drive.google.com/file/d/0B3j3fkaAq7drRml4anZla0J2TWs/edit?usp=sharing</a:t>
            </a:r>
            <a:endParaRPr lang="hr-HR" dirty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Kako </a:t>
            </a:r>
            <a:r>
              <a:rPr lang="hr-HR" sz="24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funkcionira burza i što su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dionice</a:t>
            </a:r>
            <a:endParaRPr lang="hr-HR" dirty="0" smtClean="0">
              <a:solidFill>
                <a:prstClr val="white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288000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3"/>
              </a:rPr>
              <a:t>https://drive.google.com/file/d/0B3j3fkaAq7drQWx4Q3BHeVZtTDQ/view?usp=sharing</a:t>
            </a:r>
            <a:endParaRPr lang="hr-HR" dirty="0" smtClean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Objašnjenje </a:t>
            </a:r>
            <a:r>
              <a:rPr lang="hr-HR" sz="24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globalnog ekonomskog sloma (obveznice i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dug)</a:t>
            </a:r>
            <a:endParaRPr lang="hr-HR" dirty="0" smtClean="0">
              <a:solidFill>
                <a:prstClr val="white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288000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4"/>
              </a:rPr>
              <a:t>https://drive.google.com/file/d/0B3j3fkaAq7drcGdiZ0xBVjM0cFE/edit?usp=sharing</a:t>
            </a:r>
            <a:endParaRPr lang="hr-HR" dirty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Objašnjenje </a:t>
            </a:r>
            <a:r>
              <a:rPr lang="vi-VN" sz="24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duga između dvije države (kamate i dug</a:t>
            </a:r>
            <a:r>
              <a:rPr lang="vi-VN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dirty="0" smtClean="0">
              <a:solidFill>
                <a:prstClr val="white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288000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5"/>
              </a:rPr>
              <a:t>https://drive.google.com/file/d/0B3j3fkaAq7drZ1ZjRUdMMHlUNWs/edit?usp=sharing</a:t>
            </a:r>
            <a:endParaRPr lang="hr-HR" dirty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dirty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827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357166"/>
            <a:ext cx="3643338" cy="85725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MAKROEKONOMIJA PROUČAVA</a:t>
            </a:r>
            <a:endParaRPr lang="hr-H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6380" y="357960"/>
            <a:ext cx="3500462" cy="85646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MIKROEKONOMIJA PROUČAVA</a:t>
            </a:r>
            <a:endParaRPr lang="hr-H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0" y="1493113"/>
            <a:ext cx="4714876" cy="3293209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ukupnu proizvodnju dobara i usluga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 zemlji</a:t>
            </a:r>
          </a:p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porast cijena 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općenito</a:t>
            </a: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 zaposlenih i nezaposlenih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 zemlji</a:t>
            </a:r>
          </a:p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sveukupnu ponudu </a:t>
            </a: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robe u zemlji</a:t>
            </a:r>
          </a:p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potrošnju pojedinih roba </a:t>
            </a: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 zemlji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2359089" y="2533393"/>
            <a:ext cx="4644000" cy="5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88024" y="1493113"/>
            <a:ext cx="4393628" cy="3293209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ponašanje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potrošača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(potrošnju i potražnju)</a:t>
            </a:r>
          </a:p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porast cijene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jednog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proizvoda</a:t>
            </a:r>
          </a:p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 zaposlenih i br. otpuštenih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 jednom poduzeću</a:t>
            </a:r>
          </a:p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tržište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jednog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proizvoda</a:t>
            </a:r>
          </a:p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troškove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jednog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proizvoda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44" y="5314235"/>
            <a:ext cx="8501122" cy="830997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pPr marL="324000" indent="-324000">
              <a:spcBef>
                <a:spcPts val="1200"/>
              </a:spcBef>
              <a:buFont typeface="Arial" pitchFamily="34" charset="0"/>
              <a:buChar char="−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makroekonomija se temelji na mikroekonomiji, pa se stoga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 mogu promatrati kao dva zasebna područja ekonomije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57158" y="5214950"/>
            <a:ext cx="835824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029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  <p:bldP spid="7" grpId="0" build="allAtOnce"/>
      <p:bldP spid="19" grpId="0" build="allAtOnce"/>
      <p:bldP spid="2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OGRANIČENOSTI</a:t>
            </a:r>
            <a:endParaRPr lang="hr-HR" sz="4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1000108"/>
            <a:ext cx="9144032" cy="5857892"/>
          </a:xfrm>
        </p:spPr>
        <p:txBody>
          <a:bodyPr>
            <a:noAutofit/>
          </a:bodyPr>
          <a:lstStyle/>
          <a:p>
            <a:pPr indent="-2880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Zemlja ima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ograničene resurse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a ljudi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neograničene želje</a:t>
            </a:r>
            <a:endParaRPr lang="hr-HR" sz="24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indent="-360000"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OGRANIČENOSTI</a:t>
            </a:r>
            <a:r>
              <a:rPr lang="hr-HR" sz="3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dobra su rijetka jer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nema dovoljno resursa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kako bi se proizvela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sva dobra koja ljudi žele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potrošiti</a:t>
            </a:r>
          </a:p>
          <a:p>
            <a:pPr indent="-2880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osnovni problem svakog gospodarstva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povezivanje ograničenih resursa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neograničenih želja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lvl="1" indent="-324000">
              <a:lnSpc>
                <a:spcPct val="110000"/>
              </a:lnSpc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i="1" dirty="0" smtClean="0">
                <a:latin typeface="Calibri" pitchFamily="34" charset="0"/>
                <a:cs typeface="Calibri" pitchFamily="34" charset="0"/>
              </a:rPr>
              <a:t>niti jedna država na svijetu nema dovoljno resursa za zadovoljiti želje cjelokupnog stanovništva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OPORTUNITETNI TROŠAK</a:t>
            </a:r>
            <a:endParaRPr lang="hr-HR" sz="4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1000108"/>
            <a:ext cx="9001156" cy="5857892"/>
          </a:xfrm>
        </p:spPr>
        <p:txBody>
          <a:bodyPr lIns="72000">
            <a:normAutofit/>
          </a:bodyPr>
          <a:lstStyle/>
          <a:p>
            <a:pPr indent="-288000">
              <a:spcBef>
                <a:spcPts val="2400"/>
              </a:spcBef>
              <a:buClrTx/>
              <a:buSzPct val="100000"/>
              <a:buFont typeface="Arial" pitchFamily="34" charset="0"/>
              <a:buChar char="−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čovjekove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želje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su uvijek veće od čovjekovih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mogućnosti</a:t>
            </a:r>
          </a:p>
          <a:p>
            <a:pPr indent="-288000">
              <a:spcBef>
                <a:spcPts val="2400"/>
              </a:spcBef>
              <a:buClrTx/>
              <a:buSzPct val="100000"/>
              <a:buFont typeface="Arial" pitchFamily="34" charset="0"/>
              <a:buChar char="−"/>
            </a:pP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</a:t>
            </a:r>
            <a:r>
              <a:rPr lang="de-AT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dabir jedne želje znači odricanje od druge želje</a:t>
            </a: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- t</a:t>
            </a:r>
            <a:r>
              <a:rPr lang="de-AT" sz="2600" dirty="0" smtClean="0">
                <a:latin typeface="Calibri" pitchFamily="34" charset="0"/>
                <a:cs typeface="Calibri" pitchFamily="34" charset="0"/>
              </a:rPr>
              <a:t>a druga želja od koje se odustaje naziva se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</a:t>
            </a:r>
            <a:r>
              <a:rPr lang="de-AT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portunitetni trošak </a:t>
            </a:r>
          </a:p>
          <a:p>
            <a:pPr>
              <a:spcBef>
                <a:spcPts val="36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OPORTUNITETNI TROŠAK</a:t>
            </a:r>
            <a:r>
              <a:rPr lang="hr-H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druga najbolja opcija od koje se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odustaje</a:t>
            </a:r>
            <a:endParaRPr lang="hr-HR" sz="2400" b="1" dirty="0" smtClean="0">
              <a:latin typeface="Calibri" pitchFamily="34" charset="0"/>
              <a:cs typeface="Calibri" pitchFamily="34" charset="0"/>
            </a:endParaRPr>
          </a:p>
          <a:p>
            <a:pPr indent="-288000">
              <a:spcBef>
                <a:spcPts val="2400"/>
              </a:spcBef>
              <a:buClrTx/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odluka da se za nešto troši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više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automatski znači da se za nešto troši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manje</a:t>
            </a:r>
          </a:p>
        </p:txBody>
      </p:sp>
      <p:sp>
        <p:nvSpPr>
          <p:cNvPr id="4" name="Rectangle 3"/>
          <p:cNvSpPr/>
          <p:nvPr/>
        </p:nvSpPr>
        <p:spPr>
          <a:xfrm>
            <a:off x="343493" y="2925688"/>
            <a:ext cx="8528453" cy="1153061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n>
                <a:solidFill>
                  <a:schemeClr val="tx1"/>
                </a:solidFill>
                <a:prstDash val="solid"/>
              </a:ln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71736" y="1785926"/>
            <a:ext cx="2000264" cy="785818"/>
          </a:xfrm>
          <a:prstGeom prst="rect">
            <a:avLst/>
          </a:prstGeom>
          <a:solidFill>
            <a:srgbClr val="35961A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ULAZNICA ZA KONCERT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4612" y="285728"/>
            <a:ext cx="4286280" cy="785818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OGRANIČENI DOHODAK</a:t>
            </a:r>
          </a:p>
          <a:p>
            <a:pPr algn="ctr"/>
            <a:r>
              <a:rPr lang="hr-H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(prisiljeni smo na odabir)</a:t>
            </a:r>
            <a:endParaRPr lang="hr-H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3570" y="1785926"/>
            <a:ext cx="1000132" cy="78581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CD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6373" y="1978780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ILI</a:t>
            </a:r>
            <a:endParaRPr lang="hr-HR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1835" y="3214686"/>
            <a:ext cx="3071834" cy="785818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vaš je IZBOR</a:t>
            </a:r>
          </a:p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ulaznica za koncert</a:t>
            </a:r>
            <a:endParaRPr lang="hr-HR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86050" y="4643446"/>
            <a:ext cx="4143404" cy="92869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OPORTUNITETNI TROŠAK</a:t>
            </a:r>
          </a:p>
          <a:p>
            <a:pPr algn="ctr"/>
            <a:r>
              <a:rPr lang="hr-H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 CD od kojeg ste odustali</a:t>
            </a:r>
            <a:endParaRPr lang="hr-H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3" name="Straight Connector 42"/>
          <p:cNvCxnSpPr>
            <a:stCxn id="26" idx="2"/>
            <a:endCxn id="41" idx="0"/>
          </p:cNvCxnSpPr>
          <p:nvPr/>
        </p:nvCxnSpPr>
        <p:spPr>
          <a:xfrm rot="5400000">
            <a:off x="4536281" y="4321975"/>
            <a:ext cx="642942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74573" y="5786454"/>
            <a:ext cx="5222954" cy="928694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OPORTUNITETNI TROŠAK</a:t>
            </a:r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odricanje od sljedeće najpoželjnije mogućnosti</a:t>
            </a:r>
          </a:p>
        </p:txBody>
      </p:sp>
      <p:cxnSp>
        <p:nvCxnSpPr>
          <p:cNvPr id="17" name="Elbow Connector 16"/>
          <p:cNvCxnSpPr>
            <a:stCxn id="8" idx="2"/>
            <a:endCxn id="6" idx="0"/>
          </p:cNvCxnSpPr>
          <p:nvPr/>
        </p:nvCxnSpPr>
        <p:spPr>
          <a:xfrm rot="5400000">
            <a:off x="3857620" y="785794"/>
            <a:ext cx="714380" cy="128588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</p:cNvCxnSpPr>
          <p:nvPr/>
        </p:nvCxnSpPr>
        <p:spPr>
          <a:xfrm rot="16200000" flipH="1">
            <a:off x="5143504" y="785794"/>
            <a:ext cx="714380" cy="128588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26" idx="0"/>
          </p:cNvCxnSpPr>
          <p:nvPr/>
        </p:nvCxnSpPr>
        <p:spPr>
          <a:xfrm rot="16200000" flipH="1">
            <a:off x="3893339" y="2250273"/>
            <a:ext cx="642942" cy="128588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26" idx="0"/>
          </p:cNvCxnSpPr>
          <p:nvPr/>
        </p:nvCxnSpPr>
        <p:spPr>
          <a:xfrm rot="5400000">
            <a:off x="5179223" y="2250273"/>
            <a:ext cx="642942" cy="128588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9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8" grpId="0" build="allAtOnce" animBg="1"/>
      <p:bldP spid="14" grpId="0" build="allAtOnce" animBg="1"/>
      <p:bldP spid="23" grpId="0" build="allAtOnce"/>
      <p:bldP spid="26" grpId="0" build="allAtOnce" animBg="1"/>
      <p:bldP spid="41" grpId="0" build="allAtOnce" animBg="1"/>
      <p:bldP spid="45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EKONOMSKA DOBRA</a:t>
            </a:r>
            <a:endParaRPr lang="hr-HR" sz="4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928670"/>
            <a:ext cx="9144032" cy="592933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DOBRO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sredstvo koje može zadovoljiti neku potrebu 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neograničena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dobra)</a:t>
            </a:r>
          </a:p>
          <a:p>
            <a:pPr indent="-288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neograničena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dobra 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slobodna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dobra – ona dobra kojih u prirodi ima u beskonačno velikim količinama (zrak, sunčeva toplina, svjetlost, more...)</a:t>
            </a:r>
          </a:p>
          <a:p>
            <a:pPr>
              <a:spcBef>
                <a:spcPts val="18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EKONOMSKO DOBRO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svaka stvar ili usluga koja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željena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ograničena</a:t>
            </a: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ekonomska dobra se djele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USLUGE</a:t>
            </a: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PROIZVODI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– opipljiva dobra koja se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 moraju potrošiti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čim su proizvedena već se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mogu skladištiti kao zaliha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za buduću potrošnju</a:t>
            </a:r>
          </a:p>
          <a:p>
            <a:pPr indent="-288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USLUGE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– neopipljiva dobra koja se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 mogu skladištiti niti prenositi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928794" y="214290"/>
            <a:ext cx="5072098" cy="571504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ČINITELJI PROIZVODNJE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5197479" y="1161241"/>
            <a:ext cx="465141" cy="1588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678761" y="964389"/>
            <a:ext cx="500066" cy="428628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392479" y="1177909"/>
            <a:ext cx="500066" cy="1588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4314" y="1571612"/>
            <a:ext cx="2428860" cy="571504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PRIRODNI IZVORI</a:t>
            </a:r>
            <a:endParaRPr lang="hr-H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26664" y="1571612"/>
            <a:ext cx="1364109" cy="571504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RAD</a:t>
            </a:r>
            <a:endParaRPr lang="hr-H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4263" y="1571612"/>
            <a:ext cx="1643074" cy="571504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KAPITAL</a:t>
            </a:r>
            <a:endParaRPr lang="hr-H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858016" y="928670"/>
            <a:ext cx="571504" cy="500066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500826" y="1571612"/>
            <a:ext cx="2428860" cy="571504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PODUZETNIŠTVO</a:t>
            </a:r>
            <a:endParaRPr lang="hr-H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42853"/>
              </p:ext>
            </p:extLst>
          </p:nvPr>
        </p:nvGraphicFramePr>
        <p:xfrm>
          <a:off x="179512" y="2420888"/>
          <a:ext cx="8715437" cy="429411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37438"/>
                <a:gridCol w="4067218"/>
                <a:gridCol w="2810781"/>
              </a:tblGrid>
              <a:tr h="385582">
                <a:tc>
                  <a:txBody>
                    <a:bodyPr/>
                    <a:lstStyle/>
                    <a:p>
                      <a:pPr algn="ctr"/>
                      <a:r>
                        <a:rPr kumimoji="0" lang="hr-HR" sz="24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KATEGORIJA</a:t>
                      </a:r>
                      <a:endParaRPr lang="hr-HR" sz="2400" dirty="0">
                        <a:solidFill>
                          <a:srgbClr val="FFC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r-HR" sz="24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DEFINICIJA</a:t>
                      </a:r>
                      <a:endParaRPr lang="hr-HR" sz="2400" dirty="0">
                        <a:solidFill>
                          <a:srgbClr val="FFC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r-HR" sz="24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PRIMJERI</a:t>
                      </a:r>
                      <a:endParaRPr lang="hr-HR" sz="2400" dirty="0">
                        <a:solidFill>
                          <a:srgbClr val="FFC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75738">
                <a:tc>
                  <a:txBody>
                    <a:bodyPr/>
                    <a:lstStyle/>
                    <a:p>
                      <a:pPr algn="ctr"/>
                      <a:r>
                        <a:rPr kumimoji="0" lang="hr-HR" sz="2000" b="1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prirodni izvori (zemlja)</a:t>
                      </a:r>
                      <a:endParaRPr lang="hr-HR" sz="20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prirodne sirovine 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koje koriste ljudi u proizvodnji </a:t>
                      </a:r>
                      <a:r>
                        <a:rPr kumimoji="0" lang="hr-HR" sz="1800" i="1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(energija i materija iz prirode)</a:t>
                      </a:r>
                      <a:endParaRPr lang="hr-HR" sz="180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ugljen, nafta, Zemljina površina, šume, željezna ruda, voda za piće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9263">
                <a:tc>
                  <a:txBody>
                    <a:bodyPr/>
                    <a:lstStyle/>
                    <a:p>
                      <a:pPr algn="ctr"/>
                      <a:r>
                        <a:rPr kumimoji="0" lang="hr-HR" sz="2000" b="1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rad</a:t>
                      </a:r>
                      <a:endParaRPr lang="hr-HR" sz="20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pl-PL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fizičke i umne sposobnosti ljudi </a:t>
                      </a:r>
                      <a:r>
                        <a:rPr kumimoji="0" lang="pl-PL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koje koriste u proizvodnji dobara i usluga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zidar, kuhar, konobar, učitelj, znanstvenik, menadžer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4615">
                <a:tc>
                  <a:txBody>
                    <a:bodyPr/>
                    <a:lstStyle/>
                    <a:p>
                      <a:pPr algn="ctr"/>
                      <a:r>
                        <a:rPr kumimoji="0" lang="hr-HR" sz="2000" b="1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kapital</a:t>
                      </a:r>
                      <a:endParaRPr lang="hr-HR" sz="20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pl-PL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dobra koja 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koriste za proizvodnju drugih dobara </a:t>
                      </a:r>
                      <a:r>
                        <a:rPr kumimoji="0" lang="hr-HR" sz="18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usluga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(razlikujemo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kapitalno</a:t>
                      </a:r>
                      <a:r>
                        <a:rPr kumimoji="0" lang="hr-HR" sz="18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potrošačko</a:t>
                      </a:r>
                      <a:r>
                        <a:rPr kumimoji="0" lang="hr-HR" sz="18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dobro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skladišta, vlak, uredski stol, bušilica, računalo, električni motor, financijski kapital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8061">
                <a:tc>
                  <a:txBody>
                    <a:bodyPr/>
                    <a:lstStyle/>
                    <a:p>
                      <a:pPr algn="ctr"/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poduzetništvo</a:t>
                      </a:r>
                      <a:endParaRPr lang="hr-HR" sz="18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sposobnost organiziranja proizvodnje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pronalaska inovacija i preuzimanja rizika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ljudi koji razvijaju poduzetništvo ili ga vode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27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 animBg="1"/>
      <p:bldP spid="21" grpId="0" build="allAtOnce" animBg="1"/>
      <p:bldP spid="22" grpId="0" build="allAtOnce" animBg="1"/>
      <p:bldP spid="23" grpId="0" build="allAtOnce" animBg="1"/>
      <p:bldP spid="25" grpId="0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571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5715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2776</Words>
  <Application>Microsoft Office PowerPoint</Application>
  <PresentationFormat>On-screen Show (4:3)</PresentationFormat>
  <Paragraphs>401</Paragraphs>
  <Slides>39</Slides>
  <Notes>1</Notes>
  <HiddenSlides>7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marketing_tema</vt:lpstr>
      <vt:lpstr>1_marketing_tema</vt:lpstr>
      <vt:lpstr>2_marketing_tema</vt:lpstr>
      <vt:lpstr>PowerPoint Presentation</vt:lpstr>
      <vt:lpstr>EKONOMIJA I GOSPODARSTVO</vt:lpstr>
      <vt:lpstr>PODRUČJA EKONOMIJE</vt:lpstr>
      <vt:lpstr>PowerPoint Presentation</vt:lpstr>
      <vt:lpstr>ZAKON OGRANIČENOSTI</vt:lpstr>
      <vt:lpstr>OPORTUNITETNI TROŠAK</vt:lpstr>
      <vt:lpstr>PowerPoint Presentation</vt:lpstr>
      <vt:lpstr>EKONOMSKA DOBRA</vt:lpstr>
      <vt:lpstr>PowerPoint Presentation</vt:lpstr>
      <vt:lpstr>TRŽIŠTE VIDLJIVE I NEVIDLJIVE RUKE</vt:lpstr>
      <vt:lpstr>TRŽIŠTE</vt:lpstr>
      <vt:lpstr>OSNOVNE FUNKCIJE TRŽIŠTA</vt:lpstr>
      <vt:lpstr>POTRAŽNJA</vt:lpstr>
      <vt:lpstr>PONUDA</vt:lpstr>
      <vt:lpstr>PowerPoint Presentation</vt:lpstr>
      <vt:lpstr>PowerPoint Presentation</vt:lpstr>
      <vt:lpstr>PowerPoint Presentation</vt:lpstr>
      <vt:lpstr>PowerPoint Presentation</vt:lpstr>
      <vt:lpstr>DRŽAVA I NACIONALNO GOSPODARSTVO</vt:lpstr>
      <vt:lpstr>DRŽAVA I NACIONALNO GOSPODARSTVO</vt:lpstr>
      <vt:lpstr>DRŽAVA I NACIONALNO GOSPODARSTVO</vt:lpstr>
      <vt:lpstr>EKONOMSKA FUNKCIJA DRŽAVE</vt:lpstr>
      <vt:lpstr>EKONOMSKI CILJEVI</vt:lpstr>
      <vt:lpstr>NOVAC</vt:lpstr>
      <vt:lpstr>DEPOZITNI NOVAC</vt:lpstr>
      <vt:lpstr>NOVAC I KAPITAL</vt:lpstr>
      <vt:lpstr>DIONICE I OBVEZNICE – VRIJEDNOSNI PAPIRI</vt:lpstr>
      <vt:lpstr>DIONICE I OBVEZNICE – VRIJEDNOSNI PAPIRI</vt:lpstr>
      <vt:lpstr>DIONICE – primjer INA d.d.</vt:lpstr>
      <vt:lpstr>DIONICE I OBVEZNICE – VRIJEDNOSNI PAPIRI</vt:lpstr>
      <vt:lpstr>DIONICE I OBVEZNICE – RAZLIKA</vt:lpstr>
      <vt:lpstr>EKONOMSKA POLITIKA</vt:lpstr>
      <vt:lpstr>FISKALNA EKONOMSKA POLITIKA</vt:lpstr>
      <vt:lpstr>OPOREZIVANJE</vt:lpstr>
      <vt:lpstr>MONETARNA EKONOMSKA POLITIKA</vt:lpstr>
      <vt:lpstr>MONETARNA EKONOMSKA POLITIKA</vt:lpstr>
      <vt:lpstr>PowerPoint Presentation</vt:lpstr>
      <vt:lpstr>PowerPoint Presentation</vt:lpstr>
      <vt:lpstr>LINKOVI NA VIDEA S PREDAVANJA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cornx</dc:creator>
  <cp:lastModifiedBy>cornx</cp:lastModifiedBy>
  <cp:revision>52</cp:revision>
  <dcterms:created xsi:type="dcterms:W3CDTF">2015-04-13T21:07:38Z</dcterms:created>
  <dcterms:modified xsi:type="dcterms:W3CDTF">2018-04-11T11:27:10Z</dcterms:modified>
</cp:coreProperties>
</file>