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handoutMasterIdLst>
    <p:handoutMasterId r:id="rId25"/>
  </p:handoutMasterIdLst>
  <p:sldIdLst>
    <p:sldId id="481" r:id="rId3"/>
    <p:sldId id="499" r:id="rId4"/>
    <p:sldId id="500" r:id="rId5"/>
    <p:sldId id="526" r:id="rId6"/>
    <p:sldId id="525" r:id="rId7"/>
    <p:sldId id="529" r:id="rId8"/>
    <p:sldId id="530" r:id="rId9"/>
    <p:sldId id="523" r:id="rId10"/>
    <p:sldId id="531" r:id="rId11"/>
    <p:sldId id="528" r:id="rId12"/>
    <p:sldId id="501" r:id="rId13"/>
    <p:sldId id="502" r:id="rId14"/>
    <p:sldId id="504" r:id="rId15"/>
    <p:sldId id="506" r:id="rId16"/>
    <p:sldId id="510" r:id="rId17"/>
    <p:sldId id="507" r:id="rId18"/>
    <p:sldId id="508" r:id="rId19"/>
    <p:sldId id="511" r:id="rId20"/>
    <p:sldId id="512" r:id="rId21"/>
    <p:sldId id="513" r:id="rId22"/>
    <p:sldId id="51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5961A"/>
    <a:srgbClr val="FF6600"/>
    <a:srgbClr val="06520A"/>
    <a:srgbClr val="0000FF"/>
    <a:srgbClr val="FF0000"/>
    <a:srgbClr val="CC0000"/>
    <a:srgbClr val="FF3399"/>
    <a:srgbClr val="FF7F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6" autoAdjust="0"/>
    <p:restoredTop sz="88833" autoAdjust="0"/>
  </p:normalViewPr>
  <p:slideViewPr>
    <p:cSldViewPr>
      <p:cViewPr varScale="1">
        <p:scale>
          <a:sx n="118" d="100"/>
          <a:sy n="118" d="100"/>
        </p:scale>
        <p:origin x="-160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15.5.2018.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5457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15.5.2018.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36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How</a:t>
            </a:r>
            <a:r>
              <a:rPr lang="hr-HR" baseline="0" smtClean="0"/>
              <a:t> The Stock Exchange Works</a:t>
            </a:r>
          </a:p>
          <a:p>
            <a:r>
              <a:rPr lang="hr-HR" smtClean="0"/>
              <a:t>https://drive.google.com/file/d/0B3j3fkaAq7drWC1TbUdtaE1uWFE/edit?usp=sharing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>
                <a:solidFill>
                  <a:prstClr val="black"/>
                </a:solidFill>
              </a:rPr>
              <a:pPr/>
              <a:t>9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04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970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3548-5B00-4535-954E-8D7B8CEF7586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9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71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8021-67C1-4496-83B1-1F9E4B9DB491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5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9D60-93F8-475B-A45F-5383F655B640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11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881B-EA68-46EE-9F7F-48CE1ABA4DAA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54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EFBE-C773-479A-A872-F1F424DFC0DB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27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C0462-D16F-4307-8594-DB057E8E97E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5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E083-1C34-4772-9C28-08EEDCFD5D87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4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9312-FFF3-47F7-A4AB-03138DD6690E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45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DE54C-5A2C-4BAB-B677-87EED47E0402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8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01C4-5C51-4AFA-8A1D-18D972451034}" type="slidenum">
              <a:rPr lang="hr-HR" altLang="de-DE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5/15/2018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EC570A-7FBD-4165-9679-9B2102C5923F}" type="slidenum">
              <a:rPr lang="hr-HR" altLang="de-DE" smtClean="0">
                <a:solidFill>
                  <a:prstClr val="white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 altLang="de-DE" dirty="0">
              <a:solidFill>
                <a:prstClr val="white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2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WC1TbUdtaE1uWFE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93"/>
          <a:stretch/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4" y="968592"/>
            <a:ext cx="4168574" cy="464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0" y="125776"/>
            <a:ext cx="9144000" cy="1142984"/>
          </a:xfrm>
          <a:prstGeom prst="rect">
            <a:avLst/>
          </a:prstGeom>
          <a:effectLst/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GOSPODARSTVO</a:t>
            </a:r>
          </a:p>
        </p:txBody>
      </p:sp>
      <p:sp>
        <p:nvSpPr>
          <p:cNvPr id="3" name="Rectangle 2"/>
          <p:cNvSpPr/>
          <p:nvPr/>
        </p:nvSpPr>
        <p:spPr>
          <a:xfrm>
            <a:off x="-4144" y="5303924"/>
            <a:ext cx="9144000" cy="150945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ts val="5500"/>
              </a:lnSpc>
            </a:pPr>
            <a:r>
              <a:rPr lang="hr-HR" sz="5400" b="1" dirty="0" smtClean="0">
                <a:ln w="3175">
                  <a:noFill/>
                </a:ln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PODUZETNIŠTVO, POSLOVNA ORGANIZACIJA I MARKETING</a:t>
            </a:r>
            <a:endParaRPr lang="hr-HR" sz="2400" dirty="0">
              <a:ln w="3175">
                <a:noFill/>
              </a:ln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457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-18978" y="5616124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181884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198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MARKETING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80528" y="928670"/>
            <a:ext cx="9324528" cy="5715040"/>
          </a:xfrm>
        </p:spPr>
        <p:txBody>
          <a:bodyPr>
            <a:noAutofit/>
          </a:bodyPr>
          <a:lstStyle/>
          <a:p>
            <a:pPr marL="360000" indent="0">
              <a:spcBef>
                <a:spcPts val="12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MARKETING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dirty="0" smtClean="0">
                <a:latin typeface="+mj-lt"/>
              </a:rPr>
              <a:t>– društveni proces koji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usmjerava gospodarski tijek dobara i usluga</a:t>
            </a:r>
            <a:r>
              <a:rPr lang="hr-HR" sz="2600" dirty="0" smtClean="0">
                <a:latin typeface="+mj-lt"/>
              </a:rPr>
              <a:t> od proizvođača do potrošača, prilagođavajući </a:t>
            </a:r>
            <a:r>
              <a:rPr lang="hr-HR" sz="2600" b="1" dirty="0" smtClean="0">
                <a:solidFill>
                  <a:srgbClr val="FFC000"/>
                </a:solidFill>
                <a:latin typeface="+mj-lt"/>
              </a:rPr>
              <a:t>ponudu</a:t>
            </a:r>
            <a:r>
              <a:rPr lang="hr-HR" sz="2600" dirty="0" smtClean="0">
                <a:latin typeface="+mj-lt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+mj-lt"/>
              </a:rPr>
              <a:t>potražnju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marketing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u najširem smislu može definirati kao </a:t>
            </a:r>
            <a:r>
              <a:rPr lang="hr-HR" sz="2600" u="sng" dirty="0" smtClean="0">
                <a:latin typeface="+mj-lt"/>
                <a:ea typeface="WenQuanYi Micro Hei" charset="0"/>
                <a:cs typeface="WenQuanYi Micro Hei" charset="0"/>
              </a:rPr>
              <a:t>proces u kojem se </a:t>
            </a:r>
            <a:r>
              <a:rPr lang="hr-HR" sz="2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proizvodnja povezuje s potrošnjom</a:t>
            </a:r>
            <a:r>
              <a:rPr lang="hr-HR" sz="2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 </a:t>
            </a:r>
            <a:r>
              <a:rPr lang="hr-HR" sz="2600" u="sng" dirty="0" smtClean="0">
                <a:latin typeface="+mj-lt"/>
                <a:ea typeface="WenQuanYi Micro Hei" charset="0"/>
                <a:cs typeface="WenQuanYi Micro Hei" charset="0"/>
              </a:rPr>
              <a:t>kako bi se zadovoljile potrebe društva (potrošača)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marketing nastoji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identificirati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predvidjeti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zadovoljiti potrebe </a:t>
            </a: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kupaca vodeći računa o profitu </a:t>
            </a:r>
          </a:p>
          <a:p>
            <a:pPr indent="-288000">
              <a:spcBef>
                <a:spcPts val="3000"/>
              </a:spcBef>
              <a:buSzPct val="100000"/>
              <a:buFont typeface="Arial" pitchFamily="34" charset="0"/>
              <a:buChar char="–"/>
            </a:pPr>
            <a:r>
              <a:rPr lang="hr-HR" sz="2600" dirty="0" smtClean="0">
                <a:latin typeface="+mj-lt"/>
                <a:ea typeface="WenQuanYi Micro Hei" charset="0"/>
                <a:cs typeface="WenQuanYi Micro Hei" charset="0"/>
              </a:rPr>
              <a:t>marketing se javlja u uvjetima razvijene konkurencije na tržištu</a:t>
            </a:r>
            <a:endParaRPr lang="hr-HR" sz="2600" i="1" dirty="0" smtClean="0">
              <a:latin typeface="+mj-lt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71546"/>
            <a:ext cx="9286908" cy="5572164"/>
          </a:xfrm>
        </p:spPr>
        <p:txBody>
          <a:bodyPr>
            <a:noAutofit/>
          </a:bodyPr>
          <a:lstStyle/>
          <a:p>
            <a:pPr indent="-288000">
              <a:spcBef>
                <a:spcPts val="1200"/>
              </a:spcBef>
              <a:buNone/>
            </a:pP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3 razdoblja u razvoju marketinga:</a:t>
            </a: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proizvodna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(od ind. revolucije do 1930-ih)</a:t>
            </a:r>
            <a:endParaRPr lang="hr-HR" sz="2800" i="1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prodajna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(od 1930-ih do 1950-ih)</a:t>
            </a: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080000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marketinška</a:t>
            </a:r>
            <a:r>
              <a:rPr lang="hr-HR" sz="2800" dirty="0" smtClean="0">
                <a:latin typeface="+mj-lt"/>
                <a:ea typeface="WenQuanYi Micro Hei" charset="0"/>
                <a:cs typeface="WenQuanYi Micro Hei" charset="0"/>
              </a:rPr>
              <a:t> era </a:t>
            </a:r>
            <a:r>
              <a:rPr lang="hr-HR" sz="2400" i="1" dirty="0" smtClean="0">
                <a:latin typeface="+mj-lt"/>
                <a:ea typeface="WenQuanYi Micro Hei" charset="0"/>
                <a:cs typeface="WenQuanYi Micro Hei" charset="0"/>
              </a:rPr>
              <a:t>(nakon 1950-ih)</a:t>
            </a: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1302675" lvl="2" indent="-457200">
              <a:spcBef>
                <a:spcPts val="1200"/>
              </a:spcBef>
              <a:buSzPct val="100000"/>
              <a:buFont typeface="+mj-lt"/>
              <a:buAutoNum type="arabicPeriod"/>
            </a:pPr>
            <a:endParaRPr lang="hr-HR" sz="2800" dirty="0" smtClean="0">
              <a:latin typeface="+mj-lt"/>
              <a:ea typeface="WenQuanYi Micro Hei" charset="0"/>
              <a:cs typeface="WenQuanYi Micro Hei" charset="0"/>
            </a:endParaRPr>
          </a:p>
          <a:p>
            <a:pPr marL="716888" indent="-4572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danas se nalazimo u eri</a:t>
            </a:r>
            <a:r>
              <a:rPr lang="hr-HR" b="1" dirty="0" smtClean="0">
                <a:latin typeface="+mj-lt"/>
                <a:ea typeface="WenQuanYi Micro Hei" charset="0"/>
                <a:cs typeface="WenQuanYi Micro Hei" charset="0"/>
              </a:rPr>
              <a:t>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megamarketinške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 koncepcije </a:t>
            </a:r>
            <a:r>
              <a:rPr lang="hr-HR" dirty="0" smtClean="0">
                <a:latin typeface="+mj-lt"/>
                <a:ea typeface="WenQuanYi Micro Hei" charset="0"/>
                <a:cs typeface="WenQuanYi Micro Hei" charset="0"/>
              </a:rPr>
              <a:t>ili u eri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WenQuanYi Micro Hei" charset="0"/>
                <a:cs typeface="WenQuanYi Micro Hei" charset="0"/>
              </a:rPr>
              <a:t>društvenog marketinga</a:t>
            </a:r>
          </a:p>
          <a:p>
            <a:pPr marL="1037563" lvl="1" indent="-4572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800" i="1" dirty="0" smtClean="0">
                <a:latin typeface="+mj-lt"/>
                <a:ea typeface="WenQuanYi Micro Hei" charset="0"/>
                <a:cs typeface="WenQuanYi Micro Hei" charset="0"/>
              </a:rPr>
              <a:t>osim profita,  gledaju se socijalne, ekološke, kulturne i druge potrebe građana</a:t>
            </a:r>
          </a:p>
          <a:p>
            <a:pPr marL="716888" indent="-457200">
              <a:spcBef>
                <a:spcPts val="1200"/>
              </a:spcBef>
              <a:buSzPct val="100000"/>
              <a:buFont typeface="+mj-lt"/>
              <a:buAutoNum type="arabicPeriod"/>
            </a:pPr>
            <a:endParaRPr lang="hr-HR" dirty="0" smtClean="0">
              <a:latin typeface="+mj-lt"/>
              <a:ea typeface="WenQuanYi Micro Hei" charset="0"/>
              <a:cs typeface="WenQuanYi Micro Hei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9181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FAZE RAZVOJA MARKETINGA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7020272" y="1643050"/>
            <a:ext cx="266372" cy="1107996"/>
          </a:xfrm>
          <a:prstGeom prst="rightBrace">
            <a:avLst>
              <a:gd name="adj1" fmla="val 72267"/>
              <a:gd name="adj2" fmla="val 49467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7215238" y="1643050"/>
            <a:ext cx="19287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200" b="1" dirty="0" smtClean="0"/>
              <a:t>ERE KOJE SU PRETHODILE MARKETINGU</a:t>
            </a:r>
            <a:endParaRPr lang="hr-HR" sz="22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114300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  <a:buNone/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MARKETINŠKI SPLET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– sjedinjuje sve važne aktivnosti za marketing</a:t>
            </a:r>
          </a:p>
          <a:p>
            <a:pPr>
              <a:spcBef>
                <a:spcPts val="1200"/>
              </a:spcBef>
              <a:buNone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	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3889156" y="1714488"/>
            <a:ext cx="2392125" cy="2392124"/>
            <a:chOff x="1696033" y="314898"/>
            <a:chExt cx="2392125" cy="2392124"/>
          </a:xfrm>
        </p:grpSpPr>
        <p:sp>
          <p:nvSpPr>
            <p:cNvPr id="17" name="Pie 16"/>
            <p:cNvSpPr/>
            <p:nvPr/>
          </p:nvSpPr>
          <p:spPr>
            <a:xfrm>
              <a:off x="1696033" y="314898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679E2A">
                    <a:shade val="30000"/>
                    <a:satMod val="115000"/>
                  </a:srgbClr>
                </a:gs>
                <a:gs pos="50000">
                  <a:srgbClr val="679E2A">
                    <a:shade val="67500"/>
                    <a:satMod val="115000"/>
                  </a:srgbClr>
                </a:gs>
                <a:gs pos="100000">
                  <a:srgbClr val="679E2A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ie 4"/>
            <p:cNvSpPr/>
            <p:nvPr/>
          </p:nvSpPr>
          <p:spPr>
            <a:xfrm>
              <a:off x="2093126" y="772906"/>
              <a:ext cx="1995032" cy="1691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cijena</a:t>
              </a: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6389486" y="1714488"/>
            <a:ext cx="2392124" cy="2392124"/>
            <a:chOff x="4198649" y="314898"/>
            <a:chExt cx="2392124" cy="2392124"/>
          </a:xfrm>
        </p:grpSpPr>
        <p:sp>
          <p:nvSpPr>
            <p:cNvPr id="20" name="Pie 19"/>
            <p:cNvSpPr/>
            <p:nvPr/>
          </p:nvSpPr>
          <p:spPr>
            <a:xfrm rot="5400000">
              <a:off x="4198649" y="314898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ie 4"/>
            <p:cNvSpPr/>
            <p:nvPr/>
          </p:nvSpPr>
          <p:spPr>
            <a:xfrm>
              <a:off x="4198649" y="743526"/>
              <a:ext cx="1691489" cy="1691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kern="12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proizvod</a:t>
              </a:r>
              <a:endParaRPr lang="hr-H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3889156" y="4214818"/>
            <a:ext cx="2392124" cy="2392124"/>
            <a:chOff x="1696033" y="2817514"/>
            <a:chExt cx="2392124" cy="2392124"/>
          </a:xfrm>
        </p:grpSpPr>
        <p:sp>
          <p:nvSpPr>
            <p:cNvPr id="23" name="Pie 22"/>
            <p:cNvSpPr/>
            <p:nvPr/>
          </p:nvSpPr>
          <p:spPr>
            <a:xfrm rot="16200000">
              <a:off x="1696033" y="2817514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rgbClr val="FF7F00">
                    <a:shade val="30000"/>
                    <a:satMod val="115000"/>
                  </a:srgbClr>
                </a:gs>
                <a:gs pos="50000">
                  <a:srgbClr val="FF7F00">
                    <a:shade val="67500"/>
                    <a:satMod val="115000"/>
                  </a:srgbClr>
                </a:gs>
                <a:gs pos="100000">
                  <a:srgbClr val="FF7F00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ie 4"/>
            <p:cNvSpPr/>
            <p:nvPr/>
          </p:nvSpPr>
          <p:spPr>
            <a:xfrm rot="21600000">
              <a:off x="2396668" y="2817514"/>
              <a:ext cx="1691489" cy="16914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promocija</a:t>
              </a:r>
              <a:endParaRPr lang="hr-HR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6389486" y="4214818"/>
            <a:ext cx="2392124" cy="2392124"/>
            <a:chOff x="4198649" y="2817514"/>
            <a:chExt cx="2392124" cy="2392124"/>
          </a:xfrm>
        </p:grpSpPr>
        <p:sp>
          <p:nvSpPr>
            <p:cNvPr id="26" name="Pie 25"/>
            <p:cNvSpPr/>
            <p:nvPr/>
          </p:nvSpPr>
          <p:spPr>
            <a:xfrm rot="10800000">
              <a:off x="4198649" y="2817514"/>
              <a:ext cx="2392124" cy="2392124"/>
            </a:xfrm>
            <a:prstGeom prst="pieWedge">
              <a:avLst/>
            </a:prstGeom>
            <a:gradFill flip="none" rotWithShape="0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ie 4"/>
            <p:cNvSpPr/>
            <p:nvPr/>
          </p:nvSpPr>
          <p:spPr>
            <a:xfrm>
              <a:off x="4198649" y="2817514"/>
              <a:ext cx="1968728" cy="16914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r-HR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plasman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3746280" y="1571612"/>
            <a:ext cx="5112000" cy="5112000"/>
            <a:chOff x="2526182" y="1173785"/>
            <a:chExt cx="5112000" cy="5112000"/>
          </a:xfrm>
        </p:grpSpPr>
        <p:sp>
          <p:nvSpPr>
            <p:cNvPr id="29" name="Oval 28"/>
            <p:cNvSpPr/>
            <p:nvPr/>
          </p:nvSpPr>
          <p:spPr>
            <a:xfrm>
              <a:off x="2526182" y="1173785"/>
              <a:ext cx="5112000" cy="511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2572017" y="1214703"/>
              <a:ext cx="5020330" cy="5030165"/>
              <a:chOff x="777621" y="1058464"/>
              <a:chExt cx="5020330" cy="5030165"/>
            </a:xfrm>
          </p:grpSpPr>
          <p:grpSp>
            <p:nvGrpSpPr>
              <p:cNvPr id="10" name="Group 15"/>
              <p:cNvGrpSpPr/>
              <p:nvPr/>
            </p:nvGrpSpPr>
            <p:grpSpPr>
              <a:xfrm>
                <a:off x="777621" y="1058464"/>
                <a:ext cx="5020330" cy="5030165"/>
                <a:chOff x="2500298" y="1133149"/>
                <a:chExt cx="5020330" cy="5030165"/>
              </a:xfrm>
            </p:grpSpPr>
            <p:grpSp>
              <p:nvGrpSpPr>
                <p:cNvPr id="11" name="Group 7"/>
                <p:cNvGrpSpPr/>
                <p:nvPr/>
              </p:nvGrpSpPr>
              <p:grpSpPr>
                <a:xfrm>
                  <a:off x="2500298" y="3643314"/>
                  <a:ext cx="2611108" cy="2520000"/>
                  <a:chOff x="1609548" y="2817514"/>
                  <a:chExt cx="2478609" cy="2392124"/>
                </a:xfrm>
              </p:grpSpPr>
              <p:sp>
                <p:nvSpPr>
                  <p:cNvPr id="43" name="Pie 8"/>
                  <p:cNvSpPr/>
                  <p:nvPr/>
                </p:nvSpPr>
                <p:spPr>
                  <a:xfrm rot="16200000">
                    <a:off x="1609548" y="2817514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FF7F00">
                          <a:shade val="30000"/>
                          <a:satMod val="115000"/>
                        </a:srgbClr>
                      </a:gs>
                      <a:gs pos="50000">
                        <a:srgbClr val="FF7F00">
                          <a:shade val="67500"/>
                          <a:satMod val="115000"/>
                        </a:srgbClr>
                      </a:gs>
                      <a:gs pos="100000">
                        <a:srgbClr val="FF7F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4" name="Pie 4"/>
                  <p:cNvSpPr/>
                  <p:nvPr/>
                </p:nvSpPr>
                <p:spPr>
                  <a:xfrm rot="21600000">
                    <a:off x="2396668" y="2817514"/>
                    <a:ext cx="1691489" cy="16914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288000" bIns="612000" numCol="1" spcCol="1270" anchor="b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promocija</a:t>
                    </a:r>
                    <a:endParaRPr lang="hr-HR" sz="28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2" name="Group 10"/>
                <p:cNvGrpSpPr/>
                <p:nvPr/>
              </p:nvGrpSpPr>
              <p:grpSpPr>
                <a:xfrm>
                  <a:off x="4994695" y="3643314"/>
                  <a:ext cx="2525933" cy="2520000"/>
                  <a:chOff x="4193017" y="2817514"/>
                  <a:chExt cx="2397756" cy="2392124"/>
                </a:xfrm>
              </p:grpSpPr>
              <p:sp>
                <p:nvSpPr>
                  <p:cNvPr id="41" name="Pie 40"/>
                  <p:cNvSpPr/>
                  <p:nvPr/>
                </p:nvSpPr>
                <p:spPr>
                  <a:xfrm rot="10800000">
                    <a:off x="4198649" y="2817514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chemeClr val="accent4">
                          <a:lumMod val="50000"/>
                          <a:shade val="30000"/>
                          <a:satMod val="115000"/>
                        </a:schemeClr>
                      </a:gs>
                      <a:gs pos="50000">
                        <a:schemeClr val="accent4">
                          <a:lumMod val="50000"/>
                          <a:shade val="67500"/>
                          <a:satMod val="115000"/>
                        </a:schemeClr>
                      </a:gs>
                      <a:gs pos="100000">
                        <a:schemeClr val="accent4">
                          <a:lumMod val="50000"/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2" name="Pie 4"/>
                  <p:cNvSpPr/>
                  <p:nvPr/>
                </p:nvSpPr>
                <p:spPr>
                  <a:xfrm>
                    <a:off x="4193017" y="3430052"/>
                    <a:ext cx="1966575" cy="103460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0" rIns="0" bIns="360000" numCol="1" spcCol="1270" anchor="ctr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plasman</a:t>
                    </a:r>
                  </a:p>
                </p:txBody>
              </p:sp>
            </p:grpSp>
            <p:grpSp>
              <p:nvGrpSpPr>
                <p:cNvPr id="13" name="Group 1"/>
                <p:cNvGrpSpPr/>
                <p:nvPr/>
              </p:nvGrpSpPr>
              <p:grpSpPr>
                <a:xfrm>
                  <a:off x="2500298" y="1133149"/>
                  <a:ext cx="2520000" cy="2520000"/>
                  <a:chOff x="1560407" y="314898"/>
                  <a:chExt cx="2392124" cy="2392124"/>
                </a:xfrm>
              </p:grpSpPr>
              <p:sp>
                <p:nvSpPr>
                  <p:cNvPr id="39" name="Pie 38"/>
                  <p:cNvSpPr/>
                  <p:nvPr/>
                </p:nvSpPr>
                <p:spPr>
                  <a:xfrm>
                    <a:off x="1560407" y="314898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679E2A">
                          <a:shade val="30000"/>
                          <a:satMod val="115000"/>
                        </a:srgbClr>
                      </a:gs>
                      <a:gs pos="50000">
                        <a:srgbClr val="679E2A">
                          <a:shade val="67500"/>
                          <a:satMod val="115000"/>
                        </a:srgbClr>
                      </a:gs>
                      <a:gs pos="100000">
                        <a:srgbClr val="679E2A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40" name="Pie 4"/>
                  <p:cNvSpPr/>
                  <p:nvPr/>
                </p:nvSpPr>
                <p:spPr>
                  <a:xfrm>
                    <a:off x="2097278" y="1030675"/>
                    <a:ext cx="1691485" cy="163025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504000" rIns="0" bIns="0" numCol="1" spcCol="1270" anchor="t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cijena</a:t>
                    </a:r>
                    <a:endParaRPr lang="hr-HR" sz="2000" i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  <p:grpSp>
              <p:nvGrpSpPr>
                <p:cNvPr id="14" name="Group 4"/>
                <p:cNvGrpSpPr/>
                <p:nvPr/>
              </p:nvGrpSpPr>
              <p:grpSpPr>
                <a:xfrm>
                  <a:off x="5000628" y="1133149"/>
                  <a:ext cx="2520000" cy="2520000"/>
                  <a:chOff x="4198649" y="314898"/>
                  <a:chExt cx="2392124" cy="2392124"/>
                </a:xfrm>
              </p:grpSpPr>
              <p:sp>
                <p:nvSpPr>
                  <p:cNvPr id="37" name="Pie 36"/>
                  <p:cNvSpPr/>
                  <p:nvPr/>
                </p:nvSpPr>
                <p:spPr>
                  <a:xfrm rot="5400000">
                    <a:off x="4198649" y="314898"/>
                    <a:ext cx="2392124" cy="2392124"/>
                  </a:xfrm>
                  <a:prstGeom prst="pieWedge">
                    <a:avLst/>
                  </a:prstGeom>
                  <a:gradFill flip="none" rotWithShape="0">
                    <a:gsLst>
                      <a:gs pos="0">
                        <a:srgbClr val="C00000">
                          <a:shade val="30000"/>
                          <a:satMod val="115000"/>
                        </a:srgbClr>
                      </a:gs>
                      <a:gs pos="50000">
                        <a:srgbClr val="C00000">
                          <a:shade val="67500"/>
                          <a:satMod val="115000"/>
                        </a:srgbClr>
                      </a:gs>
                      <a:gs pos="100000">
                        <a:srgbClr val="C0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38100">
                    <a:noFill/>
                  </a:ln>
                </p:spPr>
                <p:style>
                  <a:lnRef idx="2">
                    <a:scrgbClr r="0" g="0" b="0"/>
                  </a:lnRef>
                  <a:fillRef idx="1">
                    <a:scrgbClr r="0" g="0" b="0"/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" name="Pie 4"/>
                  <p:cNvSpPr/>
                  <p:nvPr/>
                </p:nvSpPr>
                <p:spPr>
                  <a:xfrm>
                    <a:off x="4198649" y="1286789"/>
                    <a:ext cx="1691489" cy="8202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0" tIns="216000" rIns="0" bIns="0" numCol="1" spcCol="1270" anchor="t" anchorCtr="0">
                    <a:noAutofit/>
                  </a:bodyPr>
                  <a:lstStyle/>
                  <a:p>
                    <a:pPr lvl="0" algn="ctr" defTabSz="12446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hr-HR" sz="2800" b="1" kern="120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rPr>
                      <a:t>proizvod</a:t>
                    </a:r>
                    <a:endParaRPr lang="hr-HR" sz="2800" b="1" kern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itchFamily="34" charset="0"/>
                      <a:cs typeface="Calibri" pitchFamily="34" charset="0"/>
                    </a:endParaRPr>
                  </a:p>
                </p:txBody>
              </p: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795621" y="3156378"/>
                <a:ext cx="49292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sz="4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itchFamily="34" charset="0"/>
                    <a:cs typeface="Calibri" pitchFamily="34" charset="0"/>
                  </a:rPr>
                  <a:t>MARKETINŠKI SPLET</a:t>
                </a:r>
                <a:endParaRPr lang="hr-HR" sz="4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grpSp>
        <p:nvGrpSpPr>
          <p:cNvPr id="15" name="Group 47"/>
          <p:cNvGrpSpPr/>
          <p:nvPr/>
        </p:nvGrpSpPr>
        <p:grpSpPr>
          <a:xfrm>
            <a:off x="428596" y="2500306"/>
            <a:ext cx="2643206" cy="2928958"/>
            <a:chOff x="571472" y="2714620"/>
            <a:chExt cx="2643206" cy="2928958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 bwMode="auto">
            <a:xfrm>
              <a:off x="571472" y="2714620"/>
              <a:ext cx="2643206" cy="292895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marL="547688" marR="0" lvl="0" indent="-411163" algn="ctr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>
                  <a:srgbClr val="F9F9F9"/>
                </a:buClr>
                <a:buSzPct val="65000"/>
                <a:buFont typeface="Wingdings 2" pitchFamily="18" charset="2"/>
                <a:buNone/>
                <a:tabLst/>
                <a:defRPr/>
              </a:pPr>
              <a:r>
                <a:rPr kumimoji="0" lang="hr-HR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4P</a:t>
              </a:r>
              <a:endPara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endParaRP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product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place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promotion</a:t>
              </a:r>
            </a:p>
            <a:p>
              <a:pPr marL="547688" marR="0" lvl="0" indent="-411163" algn="l" defTabSz="914400" rtl="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F9F9F9"/>
                </a:buClr>
                <a:buSzPct val="100000"/>
                <a:buFont typeface="Arial" pitchFamily="34" charset="0"/>
                <a:buChar char="–"/>
                <a:tabLst/>
                <a:defRPr/>
              </a:pPr>
              <a:r>
                <a:rPr lang="hr-HR" sz="3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price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571472" y="3427412"/>
              <a:ext cx="2643206" cy="15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/>
          <p:cNvSpPr txBox="1">
            <a:spLocks/>
          </p:cNvSpPr>
          <p:nvPr/>
        </p:nvSpPr>
        <p:spPr>
          <a:xfrm>
            <a:off x="428660" y="71414"/>
            <a:ext cx="8429620" cy="86834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Arial" pitchFamily="34" charset="0"/>
              </a:rPr>
              <a:t>MARKETINŠKI SPLET</a:t>
            </a:r>
            <a:endParaRPr kumimoji="0" lang="hr-HR" sz="40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08720"/>
            <a:ext cx="9286908" cy="5734990"/>
          </a:xfrm>
        </p:spPr>
        <p:txBody>
          <a:bodyPr>
            <a:noAutofit/>
          </a:bodyPr>
          <a:lstStyle/>
          <a:p>
            <a:pPr marL="716888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obuhvaća nekoliko elemenata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kojima se može utjecati na razinu prodaje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asortiman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ambalaža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marka proizvoda</a:t>
            </a:r>
            <a:endParaRPr lang="vi-V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16888" indent="-457200">
              <a:lnSpc>
                <a:spcPct val="110000"/>
              </a:lnSpc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ASORTIMAN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skup svih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srodnih proizvoda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nudi proizvođač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1037563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vi-VN" sz="2200" i="1" dirty="0" smtClean="0">
                <a:latin typeface="Calibri" pitchFamily="34" charset="0"/>
                <a:cs typeface="Calibri" pitchFamily="34" charset="0"/>
              </a:rPr>
              <a:t>Palmolive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pjena </a:t>
            </a:r>
            <a:r>
              <a:rPr lang="vi-VN" sz="2200" i="1" dirty="0" smtClean="0">
                <a:latin typeface="Calibri" pitchFamily="34" charset="0"/>
                <a:cs typeface="Calibri" pitchFamily="34" charset="0"/>
              </a:rPr>
              <a:t>za brijanje,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sapun, šampon za kosu, tuširanje…</a:t>
            </a:r>
            <a:endParaRPr lang="vi-VN" sz="2200" i="1" dirty="0" smtClean="0">
              <a:latin typeface="Calibri" pitchFamily="34" charset="0"/>
              <a:cs typeface="Calibri" pitchFamily="34" charset="0"/>
            </a:endParaRPr>
          </a:p>
          <a:p>
            <a:pPr marL="1037563" lvl="1" indent="-457200">
              <a:lnSpc>
                <a:spcPct val="110000"/>
              </a:lnSpc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ima određena svojstva koja pojednostavljuju kupnju i jamče kvalitetu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 marL="716888" indent="-4572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AMBALAŽA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ima ulogu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privlačenja pozornosti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zaštite proizvoda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 vana</a:t>
            </a:r>
            <a:endParaRPr lang="vi-VN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PROIZVOD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D:\BackUp_skola\Marketing\slike\cips_sirluk_mala.png"/>
          <p:cNvPicPr>
            <a:picLocks noChangeAspect="1" noChangeArrowheads="1"/>
          </p:cNvPicPr>
          <p:nvPr/>
        </p:nvPicPr>
        <p:blipFill>
          <a:blip r:embed="rId2" cstate="email"/>
          <a:srcRect b="-57"/>
          <a:stretch>
            <a:fillRect/>
          </a:stretch>
        </p:blipFill>
        <p:spPr bwMode="auto">
          <a:xfrm>
            <a:off x="2714612" y="3249066"/>
            <a:ext cx="2685148" cy="3740000"/>
          </a:xfrm>
          <a:prstGeom prst="rect">
            <a:avLst/>
          </a:prstGeom>
          <a:noFill/>
        </p:spPr>
      </p:pic>
      <p:pic>
        <p:nvPicPr>
          <p:cNvPr id="1027" name="Picture 3" descr="D:\BackUp_skola\Marketing\slike\standard-cips-slani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40983" y="3575380"/>
            <a:ext cx="2202420" cy="3124000"/>
          </a:xfrm>
          <a:prstGeom prst="rect">
            <a:avLst/>
          </a:prstGeom>
          <a:noFill/>
        </p:spPr>
      </p:pic>
      <p:pic>
        <p:nvPicPr>
          <p:cNvPr id="1029" name="Picture 5" descr="http://www.freshfresco.com/images/products/7857.png"/>
          <p:cNvPicPr>
            <a:picLocks noChangeAspect="1" noChangeArrowheads="1"/>
          </p:cNvPicPr>
          <p:nvPr/>
        </p:nvPicPr>
        <p:blipFill>
          <a:blip r:embed="rId4"/>
          <a:srcRect l="28125" t="14062" r="29687"/>
          <a:stretch>
            <a:fillRect/>
          </a:stretch>
        </p:blipFill>
        <p:spPr bwMode="auto">
          <a:xfrm>
            <a:off x="7429520" y="3429000"/>
            <a:ext cx="1571636" cy="320145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ctor-gamble-subsidiari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28628" y="0"/>
            <a:ext cx="8429652" cy="68637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83928" y="2852936"/>
            <a:ext cx="144016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 rot="16200000">
            <a:off x="2016335" y="4049776"/>
            <a:ext cx="89423" cy="72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460401" y="4782866"/>
            <a:ext cx="14401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PROIZVOD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MARKA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(robna marka ili brend)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 ime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znak, simbol ili drugo što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identificira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 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diferencira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ga od proizvoda konkurenata</a:t>
            </a:r>
            <a:endParaRPr lang="vi-VN" sz="2600" dirty="0" smtClean="0">
              <a:latin typeface="Calibri" pitchFamily="34" charset="0"/>
              <a:cs typeface="Calibri" pitchFamily="34" charset="0"/>
            </a:endParaRPr>
          </a:p>
          <a:p>
            <a:pPr marL="288000" lvl="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pl-PL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GENERIČKA MARKA </a:t>
            </a:r>
            <a:r>
              <a:rPr lang="pl-PL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označava kategoriju proizvoda</a:t>
            </a:r>
          </a:p>
          <a:p>
            <a:pPr marL="745200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aspirin, žilet, digitron, kola i dr.</a:t>
            </a:r>
          </a:p>
          <a:p>
            <a:pPr marL="288000" lvl="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TRGOVAČKA MARKA 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vi-VN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trgovci kupuju od proizvođača proizvode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pakiraju ih te mogu staviti svoju marku</a:t>
            </a:r>
            <a:endParaRPr lang="hr-HR" sz="26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npr. K plus, Aro, </a:t>
            </a:r>
            <a:r>
              <a:rPr lang="hr-HR" sz="26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Rumke</a:t>
            </a:r>
            <a:r>
              <a:rPr lang="hr-HR" sz="2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, DM…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:\BackUp_skola\Marketing\slike\marke\podravka-logo-5cm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8596" y="214290"/>
            <a:ext cx="2502536" cy="1071570"/>
          </a:xfrm>
          <a:prstGeom prst="rect">
            <a:avLst/>
          </a:prstGeom>
          <a:noFill/>
        </p:spPr>
      </p:pic>
      <p:pic>
        <p:nvPicPr>
          <p:cNvPr id="16" name="Picture 15" descr="aro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714876" y="2928934"/>
            <a:ext cx="2786082" cy="1768266"/>
          </a:xfrm>
          <a:prstGeom prst="rect">
            <a:avLst/>
          </a:prstGeom>
        </p:spPr>
      </p:pic>
      <p:pic>
        <p:nvPicPr>
          <p:cNvPr id="18" name="Picture 17" descr="k_plu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714876" y="1071546"/>
            <a:ext cx="2786082" cy="1541634"/>
          </a:xfrm>
          <a:prstGeom prst="rect">
            <a:avLst/>
          </a:prstGeom>
        </p:spPr>
      </p:pic>
      <p:pic>
        <p:nvPicPr>
          <p:cNvPr id="20" name="Picture 19" descr="solana_pag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142844" y="1928802"/>
            <a:ext cx="2097051" cy="1000132"/>
          </a:xfrm>
          <a:prstGeom prst="rect">
            <a:avLst/>
          </a:prstGeom>
        </p:spPr>
      </p:pic>
      <p:pic>
        <p:nvPicPr>
          <p:cNvPr id="23" name="Picture 22" descr="vindija.jp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142844" y="3286124"/>
            <a:ext cx="2214578" cy="785174"/>
          </a:xfrm>
          <a:prstGeom prst="rect">
            <a:avLst/>
          </a:prstGeom>
        </p:spPr>
      </p:pic>
      <p:pic>
        <p:nvPicPr>
          <p:cNvPr id="24" name="Picture 23" descr="kras_logo.jp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928662" y="4572008"/>
            <a:ext cx="2000264" cy="1563843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817618">
            <a:off x="3159943" y="916972"/>
            <a:ext cx="1357322" cy="1000132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571736" y="2000240"/>
            <a:ext cx="1285884" cy="928694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643174" y="3143248"/>
            <a:ext cx="1285884" cy="928694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9972154">
            <a:off x="3225169" y="4397841"/>
            <a:ext cx="1357322" cy="1000132"/>
          </a:xfrm>
          <a:prstGeom prst="rightArrow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9" name="Picture 28" descr="Rasierklinge.jp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5887770" y="4857760"/>
            <a:ext cx="3256230" cy="2000240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7072330" y="214290"/>
            <a:ext cx="1785950" cy="928694"/>
          </a:xfrm>
          <a:prstGeom prst="wedgeRoundRectCallout">
            <a:avLst>
              <a:gd name="adj1" fmla="val -40024"/>
              <a:gd name="adj2" fmla="val 76257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TRGOVAČKA MARKA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571736" y="3643314"/>
            <a:ext cx="1785950" cy="928694"/>
          </a:xfrm>
          <a:prstGeom prst="wedgeRoundRectCallout">
            <a:avLst>
              <a:gd name="adj1" fmla="val -40024"/>
              <a:gd name="adj2" fmla="val 76257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MARKA PROIZVODA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4643438" y="5000636"/>
            <a:ext cx="1785950" cy="928694"/>
          </a:xfrm>
          <a:prstGeom prst="wedgeRoundRectCallout">
            <a:avLst>
              <a:gd name="adj1" fmla="val 34081"/>
              <a:gd name="adj2" fmla="val 78848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6000" indent="-216000" algn="ctr"/>
            <a:r>
              <a:rPr lang="hr-HR" sz="2000" b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GENERIČKA MARKA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CIJENA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864096"/>
            <a:ext cx="9001156" cy="5949280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vrijednost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proizvoda ili usluge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izražena u novcu </a:t>
            </a:r>
          </a:p>
          <a:p>
            <a:pPr marL="288000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vi-VN" sz="2600" dirty="0" smtClean="0">
                <a:latin typeface="Calibri" pitchFamily="34" charset="0"/>
                <a:cs typeface="Calibri" pitchFamily="34" charset="0"/>
              </a:rPr>
              <a:t>mogu biti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JEDINSTVENE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jednake za sve kupce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(novine, benzin)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DIFERENCIRANE</a:t>
            </a:r>
            <a:r>
              <a:rPr lang="vi-VN" sz="2600" dirty="0" smtClean="0">
                <a:latin typeface="Calibri" pitchFamily="34" charset="0"/>
                <a:cs typeface="Calibri" pitchFamily="34" charset="0"/>
              </a:rPr>
              <a:t> koje vrijede za određenu skupinu kupaca ili  rzličite prema drugim kriterijima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(studenti, umirovljenici…)</a:t>
            </a:r>
          </a:p>
          <a:p>
            <a:pPr marL="288000" indent="-288000">
              <a:spcBef>
                <a:spcPts val="18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podjela cijena: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vremenu kupnje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(sezonske, predsezonske…)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prostoru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(isti proizvod može imati različitu cijenu na različitim mjestima)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opsegu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(maloprodajne i veleprodajne cijene)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promotivne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(npr. prilikom uvođenja nekog novog proizvoda)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prigodne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(za neki praznik ili sezonsko sniženje)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psihološke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(one koje završavaju s 9 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9,99 kn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08675" lvl="1" indent="-288000">
              <a:spcBef>
                <a:spcPts val="5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linije cijena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(niže, srednje i više cijene)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PLASMAN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06" y="928670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plasman obuhvaća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prodaju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distribuciju</a:t>
            </a:r>
          </a:p>
          <a:p>
            <a:pPr marL="288000" indent="-288000">
              <a:spcBef>
                <a:spcPts val="18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PRODAJE: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prodaja – proizvođač svoje proizvode prodaje izravno potrošačima (prodaja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 posrednika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608675" lvl="1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NEIZRAVNA (POSREDNIČKA)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prodaja – karakteristična za proizvode krajnje potrošnje kada proizvođač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preko posrednika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prodaje svoje proizvode potrošačima</a:t>
            </a:r>
          </a:p>
          <a:p>
            <a:pPr marL="873787" lvl="2" indent="-288000">
              <a:spcBef>
                <a:spcPts val="12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to mogu biti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trgovački posrednici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agenti posrednici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facilitatori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70606" y="4864705"/>
            <a:ext cx="6641754" cy="1832552"/>
            <a:chOff x="214282" y="3214686"/>
            <a:chExt cx="8544171" cy="2357454"/>
          </a:xfrm>
        </p:grpSpPr>
        <p:sp>
          <p:nvSpPr>
            <p:cNvPr id="9" name="Rectangle 8"/>
            <p:cNvSpPr/>
            <p:nvPr/>
          </p:nvSpPr>
          <p:spPr>
            <a:xfrm>
              <a:off x="2571736" y="3214686"/>
              <a:ext cx="1643074" cy="114300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AGENT POSREDNIK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00628" y="3714752"/>
              <a:ext cx="1643074" cy="128588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600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TRGOVAČKI POSREDNIK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082" y="3571875"/>
              <a:ext cx="1400371" cy="642942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KUPAC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4282" y="3214686"/>
              <a:ext cx="1643074" cy="235745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PROIZVOĐAČ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928794" y="3784602"/>
              <a:ext cx="571504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946248" y="4643446"/>
              <a:ext cx="2988000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286248" y="3929066"/>
              <a:ext cx="648000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715140" y="3929066"/>
              <a:ext cx="571504" cy="1588"/>
            </a:xfrm>
            <a:prstGeom prst="straightConnector1">
              <a:avLst/>
            </a:prstGeom>
            <a:ln w="57150">
              <a:solidFill>
                <a:srgbClr val="FF0D0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8"/>
            <p:cNvGrpSpPr/>
            <p:nvPr/>
          </p:nvGrpSpPr>
          <p:grpSpPr>
            <a:xfrm>
              <a:off x="1928794" y="4286257"/>
              <a:ext cx="6216694" cy="1044000"/>
              <a:chOff x="1928794" y="4318884"/>
              <a:chExt cx="6216694" cy="1044000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1928794" y="5356238"/>
                <a:ext cx="6215106" cy="158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rot="16200000">
                <a:off x="7622694" y="4840090"/>
                <a:ext cx="1044000" cy="1588"/>
              </a:xfrm>
              <a:prstGeom prst="straightConnector1">
                <a:avLst/>
              </a:prstGeom>
              <a:ln w="57150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39"/>
            <p:cNvGrpSpPr/>
            <p:nvPr/>
          </p:nvGrpSpPr>
          <p:grpSpPr>
            <a:xfrm>
              <a:off x="6786578" y="4286257"/>
              <a:ext cx="792000" cy="432000"/>
              <a:chOff x="6786578" y="4286257"/>
              <a:chExt cx="792000" cy="4320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6786578" y="4716669"/>
                <a:ext cx="792000" cy="1588"/>
              </a:xfrm>
              <a:prstGeom prst="straightConnector1">
                <a:avLst/>
              </a:prstGeom>
              <a:ln w="57150">
                <a:solidFill>
                  <a:srgbClr val="FF0D0D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6200000">
                <a:off x="7355605" y="4501466"/>
                <a:ext cx="432000" cy="1582"/>
              </a:xfrm>
              <a:prstGeom prst="straightConnector1">
                <a:avLst/>
              </a:prstGeom>
              <a:ln w="57150">
                <a:solidFill>
                  <a:srgbClr val="FF0D0D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 I PODUZETNIŠTVO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28670"/>
            <a:ext cx="9286908" cy="5715040"/>
          </a:xfrm>
        </p:spPr>
        <p:txBody>
          <a:bodyPr>
            <a:noAutofit/>
          </a:bodyPr>
          <a:lstStyle/>
          <a:p>
            <a:pPr marL="288000" indent="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PODUZETNIŠTVO </a:t>
            </a:r>
            <a:r>
              <a:rPr lang="hr-HR" sz="2400" dirty="0" smtClean="0">
                <a:latin typeface="+mj-lt"/>
              </a:rPr>
              <a:t>– djelatnost ljudi koja se sastoji od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kombiniranja činitelja proizvodnje </a:t>
            </a:r>
            <a:r>
              <a:rPr lang="hr-HR" sz="2400" dirty="0" smtClean="0">
                <a:latin typeface="+mj-lt"/>
              </a:rPr>
              <a:t>radi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maksimiziranja dobiti</a:t>
            </a:r>
          </a:p>
          <a:p>
            <a:pPr indent="-288000">
              <a:spcBef>
                <a:spcPts val="3000"/>
              </a:spcBef>
              <a:buSzPct val="100000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RAZLIKUJEMO: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VLASNIKE</a:t>
            </a:r>
            <a:r>
              <a:rPr lang="hr-HR" sz="2400" dirty="0" smtClean="0">
                <a:latin typeface="+mj-lt"/>
              </a:rPr>
              <a:t> 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indent="-288000">
              <a:spcBef>
                <a:spcPts val="3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PODUZETNIKE</a:t>
            </a:r>
            <a:r>
              <a:rPr lang="hr-HR" sz="2400" dirty="0" smtClean="0">
                <a:latin typeface="+mj-lt"/>
              </a:rPr>
              <a:t> 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MENADŽERE</a:t>
            </a:r>
            <a:r>
              <a:rPr lang="hr-HR" sz="2400" dirty="0" smtClean="0">
                <a:latin typeface="+mj-lt"/>
              </a:rPr>
              <a:t> 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endParaRPr lang="hr-HR" sz="2200" dirty="0" smtClean="0">
              <a:latin typeface="+mj-lt"/>
            </a:endParaRP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RADNIKE</a:t>
            </a:r>
            <a:r>
              <a:rPr lang="hr-HR" sz="2400" dirty="0" smtClean="0">
                <a:latin typeface="+mj-lt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142908" y="2143116"/>
            <a:ext cx="9286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endParaRPr kumimoji="0" lang="hr-HR" sz="28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VLASNIKE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osoba koja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ulaže temeljni kapital 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za izgradnju neke poslovne organizacije </a:t>
            </a:r>
            <a:r>
              <a:rPr kumimoji="0" lang="hr-H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(može biti poduzetnik, menadžer i radnik)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snosi rizik poslovanja</a:t>
            </a:r>
            <a:endParaRPr kumimoji="0" lang="hr-HR" sz="20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PODUZETNIKE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osoba koja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odlučuje kako će se proizvoditi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poduzima</a:t>
            </a:r>
            <a:r>
              <a:rPr kumimoji="0" lang="hr-HR" sz="24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poslovne pothvate i </a:t>
            </a: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preuzima rizik poslovanja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MENADŽERE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–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vodi poslovanje 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radi osiguranja njegove uspješnosti, ali </a:t>
            </a:r>
            <a:r>
              <a:rPr kumimoji="0" lang="hr-HR" sz="2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bez preuzimanja rizika</a:t>
            </a:r>
          </a:p>
          <a:p>
            <a:pPr marL="868363" marR="0" lvl="1" indent="-28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poduzetnik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osmišljava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proizvodnju dok menadžer </a:t>
            </a:r>
            <a:r>
              <a:rPr kumimoji="0" lang="hr-H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vodi</a:t>
            </a:r>
            <a:r>
              <a:rPr kumimoji="0" lang="hr-H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proizvodnju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RADNIKE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26" name="Picture 2" descr="https://www.mafca.com/images/HenryFo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0" b="15191"/>
          <a:stretch/>
        </p:blipFill>
        <p:spPr bwMode="auto">
          <a:xfrm>
            <a:off x="6583053" y="3691664"/>
            <a:ext cx="2560947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72400" y="6597352"/>
            <a:ext cx="916465" cy="166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200" dirty="0" err="1" smtClean="0">
                <a:solidFill>
                  <a:schemeClr val="bg1"/>
                </a:solidFill>
              </a:rPr>
              <a:t>Henry</a:t>
            </a:r>
            <a:r>
              <a:rPr lang="hr-HR" sz="1200" dirty="0" smtClean="0">
                <a:solidFill>
                  <a:schemeClr val="bg1"/>
                </a:solidFill>
              </a:rPr>
              <a:t> Ford</a:t>
            </a:r>
            <a:endParaRPr lang="hr-HR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58182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PROMOCIJA</a:t>
            </a:r>
            <a:endParaRPr lang="hr-HR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5572164"/>
          </a:xfrm>
        </p:spPr>
        <p:txBody>
          <a:bodyPr>
            <a:noAutofit/>
          </a:bodyPr>
          <a:lstStyle/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PROMOCIJA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je komunikacija s potrošačima s ciljem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uvjeravanja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u pogodnosti nekog proizvoda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stvaranja pozitivnog stava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 proizvodu</a:t>
            </a:r>
          </a:p>
          <a:p>
            <a:pPr marL="288000" indent="-288000">
              <a:spcBef>
                <a:spcPts val="24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PROMOCIJE: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promidžba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plaćeni oblik promocije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osobna prodaja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direktan kontakt s kupcima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unapređivanje ponude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nagradne igre, edukacija, savjetovanje, informiranje o proizvodu…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publicitet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neplaćeni oblik promocije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odnosi s javnošću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 konferencije za tisak i sl.</a:t>
            </a:r>
          </a:p>
          <a:p>
            <a:pPr marL="608675" lvl="1" indent="-288000">
              <a:spcBef>
                <a:spcPts val="600"/>
              </a:spcBef>
              <a:buClr>
                <a:srgbClr val="FFFFFF"/>
              </a:buClr>
              <a:buSzTx/>
              <a:buFont typeface="Calibri" pitchFamily="34" charset="0"/>
              <a:buChar char="̶"/>
            </a:pP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samopredstavljanje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spcBef>
                <a:spcPts val="600"/>
              </a:spcBef>
              <a:buClr>
                <a:srgbClr val="FFFFFF"/>
              </a:buClr>
              <a:buSzTx/>
              <a:buNone/>
            </a:pPr>
            <a:endParaRPr lang="hr-HR" sz="2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39" descr="ApG-POeCMAA1UNq.jp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4612" y="285728"/>
            <a:ext cx="3286148" cy="637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NAČINI ULASKA U POSAO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928670"/>
            <a:ext cx="8858280" cy="2643206"/>
          </a:xfrm>
        </p:spPr>
        <p:txBody>
          <a:bodyPr>
            <a:noAutofit/>
          </a:bodyPr>
          <a:lstStyle/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POČETI OD NULE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KUPOVINA POSTOJEĆEG PODUZEĆA</a:t>
            </a: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FRANŠIZA </a:t>
            </a:r>
            <a:r>
              <a:rPr lang="hr-HR" sz="3200" i="1" dirty="0" smtClean="0">
                <a:latin typeface="+mj-lt"/>
              </a:rPr>
              <a:t>(</a:t>
            </a:r>
            <a:r>
              <a:rPr lang="hr-HR" sz="3200" i="1" dirty="0" err="1" smtClean="0">
                <a:latin typeface="+mj-lt"/>
              </a:rPr>
              <a:t>franšizant</a:t>
            </a:r>
            <a:r>
              <a:rPr lang="hr-HR" sz="3200" i="1" dirty="0" smtClean="0">
                <a:latin typeface="+mj-lt"/>
              </a:rPr>
              <a:t> i </a:t>
            </a:r>
            <a:r>
              <a:rPr lang="hr-HR" sz="3200" i="1" dirty="0" err="1" smtClean="0">
                <a:latin typeface="+mj-lt"/>
              </a:rPr>
              <a:t>franšizor</a:t>
            </a:r>
            <a:r>
              <a:rPr lang="hr-HR" sz="3200" i="1" dirty="0" smtClean="0">
                <a:latin typeface="+mj-lt"/>
              </a:rPr>
              <a:t>)</a:t>
            </a:r>
          </a:p>
          <a:p>
            <a:pPr marL="774038" indent="-51435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OBITELJSKI POSAO</a:t>
            </a:r>
            <a:endParaRPr lang="hr-HR" sz="2400" dirty="0" smtClean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2844" y="3786190"/>
            <a:ext cx="8835860" cy="2786082"/>
            <a:chOff x="642910" y="3786190"/>
            <a:chExt cx="7929618" cy="2500330"/>
          </a:xfrm>
        </p:grpSpPr>
        <p:sp>
          <p:nvSpPr>
            <p:cNvPr id="8" name="Rectangle 7"/>
            <p:cNvSpPr/>
            <p:nvPr/>
          </p:nvSpPr>
          <p:spPr>
            <a:xfrm>
              <a:off x="642910" y="3786190"/>
              <a:ext cx="7929618" cy="2500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pic>
          <p:nvPicPr>
            <p:cNvPr id="1027" name="Picture 3" descr="C:\Users\Mr. Data\Pictures\vlcsnap-2014-04-09-12h04m30s3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8703" y="3857628"/>
              <a:ext cx="5530949" cy="2357454"/>
            </a:xfrm>
            <a:prstGeom prst="rect">
              <a:avLst/>
            </a:prstGeom>
            <a:noFill/>
          </p:spPr>
        </p:pic>
        <p:pic>
          <p:nvPicPr>
            <p:cNvPr id="7" name="Picture 3" descr="C:\Users\Mr. Data\Pictures\vlcsnap-2014-04-09-12h04m30s3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661" y="4106049"/>
              <a:ext cx="1894023" cy="175184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POSLOVNE ORGANIZACIJE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-108520" y="928670"/>
            <a:ext cx="925252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lvl="0" indent="-288000" fontAlgn="base"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dirty="0" smtClean="0">
                <a:cs typeface="Arial" pitchFamily="34" charset="0"/>
              </a:rPr>
              <a:t>poduzeće, 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poslovna organizacija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ili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trgovačko društvo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ili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gospodarski subjekt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288000" lvl="0" fontAlgn="base"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TRGOVAČKO DRUŠTVO </a:t>
            </a: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je samostalna gospodarska organizacija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koja se </a:t>
            </a:r>
            <a:r>
              <a:rPr kumimoji="0" lang="hr-HR" sz="240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služi činiteljima proizvodnje</a:t>
            </a:r>
            <a:r>
              <a:rPr kumimoji="0" lang="hr-HR" sz="2400" i="0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kako bi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proizvela dobra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uLnTx/>
                <a:uFillTx/>
                <a:latin typeface="+mj-lt"/>
                <a:ea typeface="+mn-ea"/>
                <a:cs typeface="Arial" pitchFamily="34" charset="0"/>
              </a:rPr>
              <a:t>i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 ostvarila dobit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poslovne organizacije nastaju krajem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</a:t>
            </a: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14. i početkom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n-ea"/>
                <a:cs typeface="Arial" pitchFamily="34" charset="0"/>
              </a:rPr>
              <a:t> 15. st. kada se ukidaju cehovi</a:t>
            </a:r>
          </a:p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lang="hr-HR" sz="2400" baseline="0" dirty="0" smtClean="0">
                <a:latin typeface="+mj-lt"/>
                <a:cs typeface="Arial" pitchFamily="34" charset="0"/>
              </a:rPr>
              <a:t>kriteriji</a:t>
            </a:r>
            <a:r>
              <a:rPr lang="hr-HR" sz="2400" dirty="0" smtClean="0">
                <a:latin typeface="+mj-lt"/>
                <a:cs typeface="Arial" pitchFamily="34" charset="0"/>
              </a:rPr>
              <a:t> podjele poslovnih organizacija: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prema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itchFamily="34" charset="0"/>
              </a:rPr>
              <a:t>mjestu u reprodukcijskom procesu 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– proizvodne, trgovačke i financijske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aseline="0" dirty="0" smtClean="0">
                <a:cs typeface="Arial" pitchFamily="34" charset="0"/>
              </a:rPr>
              <a:t>prema</a:t>
            </a:r>
            <a:r>
              <a:rPr lang="hr-HR" sz="2400" dirty="0" smtClean="0">
                <a:cs typeface="Arial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predmetu poslovanja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prema</a:t>
            </a:r>
            <a:r>
              <a:rPr kumimoji="0" lang="hr-HR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cs typeface="Arial" pitchFamily="34" charset="0"/>
              </a:rPr>
              <a:t> </a:t>
            </a:r>
            <a:r>
              <a:rPr kumimoji="0" lang="hr-HR" sz="24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rial" pitchFamily="34" charset="0"/>
              </a:rPr>
              <a:t>tipu vlasništva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aseline="0" dirty="0" smtClean="0">
                <a:cs typeface="Arial" pitchFamily="34" charset="0"/>
              </a:rPr>
              <a:t>prema </a:t>
            </a:r>
            <a:r>
              <a:rPr lang="hr-HR" sz="2400" b="1" baseline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veličini</a:t>
            </a:r>
            <a:r>
              <a:rPr lang="hr-HR" sz="2400" baseline="0" dirty="0" smtClean="0">
                <a:cs typeface="Arial" pitchFamily="34" charset="0"/>
              </a:rPr>
              <a:t> </a:t>
            </a:r>
            <a:r>
              <a:rPr lang="hr-HR" sz="2400" dirty="0" smtClean="0">
                <a:cs typeface="Arial" pitchFamily="34" charset="0"/>
              </a:rPr>
              <a:t>– velika, srednja i mala poduzeća</a:t>
            </a:r>
            <a:endParaRPr kumimoji="0" lang="hr-H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uLnTx/>
              <a:uFillTx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1780" y="1922030"/>
            <a:ext cx="8928992" cy="9624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6" name="Group 5"/>
          <p:cNvGrpSpPr/>
          <p:nvPr/>
        </p:nvGrpSpPr>
        <p:grpSpPr>
          <a:xfrm>
            <a:off x="467544" y="1036552"/>
            <a:ext cx="1296144" cy="288032"/>
            <a:chOff x="395536" y="998360"/>
            <a:chExt cx="1296144" cy="28803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395536" y="998360"/>
              <a:ext cx="1296144" cy="28803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95536" y="998360"/>
              <a:ext cx="1296144" cy="288032"/>
            </a:xfrm>
            <a:prstGeom prst="line">
              <a:avLst/>
            </a:prstGeom>
            <a:ln w="571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4" y="454848"/>
            <a:ext cx="4357718" cy="6480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POSLOVNE ORGANIZACIJE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5802" y="1807674"/>
            <a:ext cx="2196000" cy="5760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1807674"/>
            <a:ext cx="3481884" cy="576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TRGOVAČKO DRUŠTVO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5400000">
            <a:off x="1795340" y="1281311"/>
            <a:ext cx="704826" cy="347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10" idx="0"/>
          </p:cNvCxnSpPr>
          <p:nvPr/>
        </p:nvCxnSpPr>
        <p:spPr>
          <a:xfrm rot="16200000" flipH="1">
            <a:off x="4357818" y="-933268"/>
            <a:ext cx="704826" cy="4777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ular Callout 34"/>
          <p:cNvSpPr/>
          <p:nvPr/>
        </p:nvSpPr>
        <p:spPr>
          <a:xfrm>
            <a:off x="4643438" y="167788"/>
            <a:ext cx="4357686" cy="1002749"/>
          </a:xfrm>
          <a:prstGeom prst="wedgeRoundRectCallout">
            <a:avLst>
              <a:gd name="adj1" fmla="val -57757"/>
              <a:gd name="adj2" fmla="val -275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samostalne gosp.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org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koja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unajmljuju rad i druge </a:t>
            </a:r>
            <a:r>
              <a:rPr lang="hr-HR" sz="2000" b="1" i="1" dirty="0" err="1" smtClean="0">
                <a:solidFill>
                  <a:srgbClr val="FF0000"/>
                </a:solidFill>
                <a:cs typeface="Arial" pitchFamily="34" charset="0"/>
              </a:rPr>
              <a:t>inpute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radi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proizvodnje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prodaje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dobara te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ostvarivanja profita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lupiga.com/repository/attachment/filename/2203/min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r="4551"/>
          <a:stretch/>
        </p:blipFill>
        <p:spPr bwMode="auto">
          <a:xfrm>
            <a:off x="614603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http://www.konkursiza10.net/wp-content/uploads/2015/12/konoba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25" r="11383" b="-25"/>
          <a:stretch/>
        </p:blipFill>
        <p:spPr bwMode="auto">
          <a:xfrm>
            <a:off x="3347865" y="4365104"/>
            <a:ext cx="2664296" cy="19315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://mok.hr/media/k2/galleries/10284/animacija_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9"/>
          <a:stretch/>
        </p:blipFill>
        <p:spPr bwMode="auto">
          <a:xfrm>
            <a:off x="529412" y="4365105"/>
            <a:ext cx="2664295" cy="193151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69770" y="1010747"/>
            <a:ext cx="1800200" cy="648072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410" y="3501008"/>
            <a:ext cx="2664296" cy="648072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SLOBODNI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7722" y="3501008"/>
            <a:ext cx="2664296" cy="64807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VEZANI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6034" y="3501008"/>
            <a:ext cx="2664296" cy="648072"/>
          </a:xfrm>
          <a:prstGeom prst="rect">
            <a:avLst/>
          </a:prstGeom>
          <a:solidFill>
            <a:srgbClr val="35961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3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POVLAŠTENI</a:t>
            </a:r>
            <a:endParaRPr lang="hr-HR" sz="3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5400000">
            <a:off x="2344620" y="1175757"/>
            <a:ext cx="1842189" cy="280831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3748776" y="2579913"/>
            <a:ext cx="1842189" cy="12700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0"/>
          </p:cNvCxnSpPr>
          <p:nvPr/>
        </p:nvCxnSpPr>
        <p:spPr>
          <a:xfrm rot="16200000" flipH="1">
            <a:off x="5152932" y="1175757"/>
            <a:ext cx="1842189" cy="2808312"/>
          </a:xfrm>
          <a:prstGeom prst="bent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/>
          <p:cNvSpPr/>
          <p:nvPr/>
        </p:nvSpPr>
        <p:spPr>
          <a:xfrm>
            <a:off x="5868144" y="260649"/>
            <a:ext cx="3168352" cy="1285386"/>
          </a:xfrm>
          <a:prstGeom prst="wedgeRoundRectCallout">
            <a:avLst>
              <a:gd name="adj1" fmla="val -62634"/>
              <a:gd name="adj2" fmla="val 27761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53234" y="308731"/>
            <a:ext cx="3055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dopuštene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gospodarske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djelatnosti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koje samostalno i trajno </a:t>
            </a:r>
            <a:r>
              <a:rPr lang="hr-HR" b="1" dirty="0">
                <a:solidFill>
                  <a:srgbClr val="FF0000"/>
                </a:solidFill>
                <a:cs typeface="Calibri" pitchFamily="34" charset="0"/>
              </a:rPr>
              <a:t>obavljaju fizičke osobe 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sa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svrhom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postizanja</a:t>
            </a:r>
            <a:r>
              <a:rPr lang="hr-HR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b="1" dirty="0">
                <a:solidFill>
                  <a:prstClr val="black"/>
                </a:solidFill>
                <a:cs typeface="Calibri" pitchFamily="34" charset="0"/>
              </a:rPr>
              <a:t>dobiti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251520" y="1854092"/>
            <a:ext cx="2520280" cy="1360013"/>
          </a:xfrm>
          <a:prstGeom prst="wedgeRoundRectCallout">
            <a:avLst>
              <a:gd name="adj1" fmla="val -5443"/>
              <a:gd name="adj2" fmla="val 78483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9512" y="1854093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nije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potrebna</a:t>
            </a:r>
            <a:r>
              <a:rPr lang="hr-HR" sz="2000" b="1" dirty="0">
                <a:solidFill>
                  <a:prstClr val="black"/>
                </a:solidFill>
                <a:cs typeface="Calibri" pitchFamily="34" charset="0"/>
              </a:rPr>
              <a:t> propisana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stručna</a:t>
            </a:r>
            <a:r>
              <a:rPr lang="hr-HR" sz="2000" b="1" dirty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sprema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(diploma ili majstorski ispit)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>
          <a:xfrm>
            <a:off x="3046002" y="1854092"/>
            <a:ext cx="2520280" cy="1360013"/>
          </a:xfrm>
          <a:prstGeom prst="wedgeRoundRectCallout">
            <a:avLst>
              <a:gd name="adj1" fmla="val -3558"/>
              <a:gd name="adj2" fmla="val 7935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059832" y="1854093"/>
            <a:ext cx="25064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potrebna je</a:t>
            </a: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diploma</a:t>
            </a:r>
            <a:r>
              <a:rPr lang="hr-HR" sz="2000" dirty="0" smtClean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ili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određena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stručna</a:t>
            </a: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sprema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(majstorski ispit)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49" name="Rounded Rectangular Callout 48"/>
          <p:cNvSpPr/>
          <p:nvPr/>
        </p:nvSpPr>
        <p:spPr>
          <a:xfrm>
            <a:off x="5868144" y="1885611"/>
            <a:ext cx="2520280" cy="1360013"/>
          </a:xfrm>
          <a:prstGeom prst="wedgeRoundRectCallout">
            <a:avLst>
              <a:gd name="adj1" fmla="val -8270"/>
              <a:gd name="adj2" fmla="val 77379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6136" y="1885612"/>
            <a:ext cx="2592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obavljanje </a:t>
            </a:r>
            <a:r>
              <a:rPr lang="hr-HR" sz="2000" b="1" dirty="0" smtClean="0">
                <a:solidFill>
                  <a:srgbClr val="FF0000"/>
                </a:solidFill>
                <a:cs typeface="Calibri" pitchFamily="34" charset="0"/>
              </a:rPr>
              <a:t>isključivo </a:t>
            </a:r>
            <a:r>
              <a:rPr lang="hr-HR" sz="2000" b="1" dirty="0">
                <a:solidFill>
                  <a:srgbClr val="FF0000"/>
                </a:solidFill>
                <a:cs typeface="Calibri" pitchFamily="34" charset="0"/>
              </a:rPr>
              <a:t>na temelju povlastice</a:t>
            </a:r>
            <a:r>
              <a:rPr lang="hr-HR" sz="2000" dirty="0">
                <a:solidFill>
                  <a:prstClr val="black"/>
                </a:solidFill>
                <a:cs typeface="Calibri" pitchFamily="34" charset="0"/>
              </a:rPr>
              <a:t>, koju izdaje nadležno ministarstvo</a:t>
            </a:r>
          </a:p>
        </p:txBody>
      </p:sp>
    </p:spTree>
    <p:extLst>
      <p:ext uri="{BB962C8B-B14F-4D97-AF65-F5344CB8AC3E}">
        <p14:creationId xmlns:p14="http://schemas.microsoft.com/office/powerpoint/2010/main" val="408552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4" grpId="0" animBg="1"/>
      <p:bldP spid="36" grpId="0"/>
      <p:bldP spid="45" grpId="0" animBg="1"/>
      <p:bldP spid="46" grpId="0"/>
      <p:bldP spid="47" grpId="0" animBg="1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2844" y="454848"/>
            <a:ext cx="4357718" cy="6480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POSLOVNE ORGANIZACIJE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5802" y="1807674"/>
            <a:ext cx="2196000" cy="5760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OBRT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7818" y="1807674"/>
            <a:ext cx="3481884" cy="576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TRGOVAČKO DRUŠTVO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Elbow Connector 10"/>
          <p:cNvCxnSpPr>
            <a:stCxn id="8" idx="2"/>
            <a:endCxn id="9" idx="0"/>
          </p:cNvCxnSpPr>
          <p:nvPr/>
        </p:nvCxnSpPr>
        <p:spPr>
          <a:xfrm rot="5400000">
            <a:off x="1795340" y="1281311"/>
            <a:ext cx="704826" cy="347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8" idx="2"/>
            <a:endCxn id="10" idx="0"/>
          </p:cNvCxnSpPr>
          <p:nvPr/>
        </p:nvCxnSpPr>
        <p:spPr>
          <a:xfrm rot="16200000" flipH="1">
            <a:off x="4357818" y="-933268"/>
            <a:ext cx="704826" cy="47770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166" y="2669426"/>
            <a:ext cx="1285884" cy="5040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SLOBODNI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81488" y="2669426"/>
            <a:ext cx="1143008" cy="5040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VEZANI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Elbow Connector 14"/>
          <p:cNvCxnSpPr>
            <a:stCxn id="9" idx="2"/>
            <a:endCxn id="13" idx="0"/>
          </p:cNvCxnSpPr>
          <p:nvPr/>
        </p:nvCxnSpPr>
        <p:spPr>
          <a:xfrm rot="5400000">
            <a:off x="1177579" y="1873203"/>
            <a:ext cx="285752" cy="1306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14" idx="0"/>
          </p:cNvCxnSpPr>
          <p:nvPr/>
        </p:nvCxnSpPr>
        <p:spPr>
          <a:xfrm rot="5400000">
            <a:off x="1830926" y="2526550"/>
            <a:ext cx="28575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2910" y="3627376"/>
            <a:ext cx="3000396" cy="504000"/>
          </a:xfrm>
          <a:prstGeom prst="rect">
            <a:avLst/>
          </a:prstGeom>
          <a:solidFill>
            <a:srgbClr val="35961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OSOBA</a:t>
            </a:r>
            <a:endParaRPr lang="hr-HR" sz="2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223" y="3627376"/>
            <a:ext cx="3407074" cy="504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200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KAPITALA</a:t>
            </a:r>
            <a:endParaRPr lang="hr-HR" sz="22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Elbow Connector 18"/>
          <p:cNvCxnSpPr>
            <a:stCxn id="10" idx="2"/>
            <a:endCxn id="17" idx="0"/>
          </p:cNvCxnSpPr>
          <p:nvPr/>
        </p:nvCxnSpPr>
        <p:spPr>
          <a:xfrm rot="5400000">
            <a:off x="3999083" y="527699"/>
            <a:ext cx="1243702" cy="4955652"/>
          </a:xfrm>
          <a:prstGeom prst="bentConnector3">
            <a:avLst>
              <a:gd name="adj1" fmla="val 799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8" idx="0"/>
          </p:cNvCxnSpPr>
          <p:nvPr/>
        </p:nvCxnSpPr>
        <p:spPr>
          <a:xfrm rot="5400000">
            <a:off x="6476909" y="3005525"/>
            <a:ext cx="1243702" cy="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95934" y="2669426"/>
            <a:ext cx="1476000" cy="5040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POVLAŠTENI</a:t>
            </a:r>
            <a:endParaRPr lang="hr-H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Elbow Connector 21"/>
          <p:cNvCxnSpPr>
            <a:stCxn id="9" idx="2"/>
            <a:endCxn id="21" idx="0"/>
          </p:cNvCxnSpPr>
          <p:nvPr/>
        </p:nvCxnSpPr>
        <p:spPr>
          <a:xfrm rot="16200000" flipH="1">
            <a:off x="2510992" y="1846484"/>
            <a:ext cx="285752" cy="1360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14282" y="4484632"/>
            <a:ext cx="1857388" cy="899438"/>
          </a:xfrm>
          <a:prstGeom prst="rect">
            <a:avLst/>
          </a:prstGeom>
          <a:solidFill>
            <a:srgbClr val="35961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 TRGOVAČKO DRUŠTVO (J.T.D.)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14546" y="4484632"/>
            <a:ext cx="1714512" cy="899438"/>
          </a:xfrm>
          <a:prstGeom prst="rect">
            <a:avLst/>
          </a:prstGeom>
          <a:solidFill>
            <a:srgbClr val="35961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KOMANDITNO DRUŠTVO (K.T.D.)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Elbow Connector 24"/>
          <p:cNvCxnSpPr>
            <a:stCxn id="17" idx="2"/>
            <a:endCxn id="23" idx="0"/>
          </p:cNvCxnSpPr>
          <p:nvPr/>
        </p:nvCxnSpPr>
        <p:spPr>
          <a:xfrm rot="5400000">
            <a:off x="1466414" y="3807938"/>
            <a:ext cx="353256" cy="10001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2"/>
            <a:endCxn id="24" idx="0"/>
          </p:cNvCxnSpPr>
          <p:nvPr/>
        </p:nvCxnSpPr>
        <p:spPr>
          <a:xfrm rot="16200000" flipH="1">
            <a:off x="2430827" y="3843657"/>
            <a:ext cx="353256" cy="92869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64975" y="5338516"/>
            <a:ext cx="1714512" cy="1260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 S OGRANIČENOM ODGOVORNOŠĆU (D.O.O.)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14810" y="5338516"/>
            <a:ext cx="1143008" cy="1260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DIONIČKO DRUŠTVO (</a:t>
            </a:r>
            <a:r>
              <a:rPr lang="hr-HR" sz="1600" b="1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D.D</a:t>
            </a:r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Elbow Connector 28"/>
          <p:cNvCxnSpPr>
            <a:stCxn id="18" idx="2"/>
            <a:endCxn id="27" idx="0"/>
          </p:cNvCxnSpPr>
          <p:nvPr/>
        </p:nvCxnSpPr>
        <p:spPr>
          <a:xfrm rot="5400000">
            <a:off x="6106926" y="4346682"/>
            <a:ext cx="1207140" cy="7765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2"/>
            <a:endCxn id="28" idx="0"/>
          </p:cNvCxnSpPr>
          <p:nvPr/>
        </p:nvCxnSpPr>
        <p:spPr>
          <a:xfrm rot="5400000">
            <a:off x="5338967" y="3578723"/>
            <a:ext cx="1207140" cy="2312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2714612" y="2496110"/>
            <a:ext cx="2571768" cy="989574"/>
          </a:xfrm>
          <a:prstGeom prst="wedgeRoundRectCallout">
            <a:avLst>
              <a:gd name="adj1" fmla="val -37513"/>
              <a:gd name="adj2" fmla="val 7262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temelj povezivanja su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osobe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 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odgovaraju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svojom imovinom</a:t>
            </a:r>
            <a:endParaRPr lang="hr-HR" sz="2000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2" name="Rounded Rectangular Callout 41"/>
          <p:cNvSpPr/>
          <p:nvPr/>
        </p:nvSpPr>
        <p:spPr>
          <a:xfrm>
            <a:off x="5535884" y="2423216"/>
            <a:ext cx="3501520" cy="1067068"/>
          </a:xfrm>
          <a:prstGeom prst="wedgeRoundRectCallout">
            <a:avLst>
              <a:gd name="adj1" fmla="val -35597"/>
              <a:gd name="adj2" fmla="val 6894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lnSpc>
                <a:spcPts val="23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temelj povezivanja je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kapital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 članovi društva 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odgovaraju do </a:t>
            </a:r>
            <a:r>
              <a:rPr lang="hr-HR" sz="2400" b="1" dirty="0" smtClean="0">
                <a:solidFill>
                  <a:srgbClr val="FF0000"/>
                </a:solidFill>
                <a:cs typeface="Arial" pitchFamily="34" charset="0"/>
              </a:rPr>
              <a:t>visine svoga uloga</a:t>
            </a:r>
            <a:endParaRPr lang="hr-HR" sz="2000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142844" y="5507462"/>
            <a:ext cx="1714512" cy="1161898"/>
          </a:xfrm>
          <a:prstGeom prst="wedgeRoundRectCallout">
            <a:avLst>
              <a:gd name="adj1" fmla="val 924"/>
              <a:gd name="adj2" fmla="val -7182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odgovaraju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svi članovi cijelom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svojom imovinom</a:t>
            </a:r>
            <a:endParaRPr lang="hr-HR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1973008" y="5462706"/>
            <a:ext cx="2098979" cy="1330393"/>
          </a:xfrm>
          <a:prstGeom prst="wedgeRoundRectCallout">
            <a:avLst>
              <a:gd name="adj1" fmla="val 2862"/>
              <a:gd name="adj2" fmla="val -6727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najmanje jedan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odgovara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cijelom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 (</a:t>
            </a:r>
            <a:r>
              <a:rPr lang="hr-HR" sz="1600" b="1" i="1" dirty="0" smtClean="0">
                <a:solidFill>
                  <a:schemeClr val="bg1"/>
                </a:solidFill>
                <a:cs typeface="Arial" pitchFamily="34" charset="0"/>
              </a:rPr>
              <a:t>komplementar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) a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jedan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b="1" dirty="0" smtClean="0">
                <a:solidFill>
                  <a:srgbClr val="FF0000"/>
                </a:solidFill>
                <a:cs typeface="Arial" pitchFamily="34" charset="0"/>
              </a:rPr>
              <a:t>dijelom</a:t>
            </a:r>
            <a:r>
              <a:rPr lang="hr-HR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>svoje 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imovine (</a:t>
            </a:r>
            <a:r>
              <a:rPr lang="hr-HR" sz="1600" b="1" i="1" dirty="0" smtClean="0">
                <a:solidFill>
                  <a:schemeClr val="bg1"/>
                </a:solidFill>
                <a:cs typeface="Arial" pitchFamily="34" charset="0"/>
              </a:rPr>
              <a:t>komanditor</a:t>
            </a: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hr-HR" sz="1600" b="1" dirty="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86644" y="5338516"/>
            <a:ext cx="1785950" cy="1260000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16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JEDNOSTAVNO DRUŠTVO S OGRANIČENOM ODGOVORNOŠĆU (J.D.O.O.)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6" name="Elbow Connector 65"/>
          <p:cNvCxnSpPr>
            <a:stCxn id="18" idx="2"/>
            <a:endCxn id="57" idx="0"/>
          </p:cNvCxnSpPr>
          <p:nvPr/>
        </p:nvCxnSpPr>
        <p:spPr>
          <a:xfrm rot="16200000" flipH="1">
            <a:off x="7035619" y="4194516"/>
            <a:ext cx="1207140" cy="108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4143372" y="4351834"/>
            <a:ext cx="1571636" cy="866187"/>
          </a:xfrm>
          <a:prstGeom prst="wedgeRoundRectCallout">
            <a:avLst>
              <a:gd name="adj1" fmla="val 631"/>
              <a:gd name="adj2" fmla="val 74117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200 000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5822165" y="4351823"/>
            <a:ext cx="1571636" cy="866209"/>
          </a:xfrm>
          <a:prstGeom prst="wedgeRoundRectCallout">
            <a:avLst>
              <a:gd name="adj1" fmla="val 2176"/>
              <a:gd name="adj2" fmla="val 7324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20 000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>
            <a:off x="7500958" y="4351835"/>
            <a:ext cx="1571636" cy="866209"/>
          </a:xfrm>
          <a:prstGeom prst="wedgeRoundRectCallout">
            <a:avLst>
              <a:gd name="adj1" fmla="val 116"/>
              <a:gd name="adj2" fmla="val 71503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dirty="0" smtClean="0">
                <a:solidFill>
                  <a:schemeClr val="bg1"/>
                </a:solidFill>
                <a:cs typeface="Arial" pitchFamily="34" charset="0"/>
              </a:rPr>
              <a:t>najmanji </a:t>
            </a:r>
            <a:r>
              <a:rPr lang="hr-HR" sz="1600" u="sng" dirty="0" smtClean="0">
                <a:solidFill>
                  <a:schemeClr val="bg1"/>
                </a:solidFill>
                <a:cs typeface="Arial" pitchFamily="34" charset="0"/>
              </a:rPr>
              <a:t>temeljni kapital </a:t>
            </a:r>
            <a:r>
              <a:rPr lang="hr-HR" dirty="0" smtClean="0">
                <a:solidFill>
                  <a:schemeClr val="bg1"/>
                </a:solidFill>
                <a:cs typeface="Arial" pitchFamily="34" charset="0"/>
              </a:rPr>
              <a:t/>
            </a:r>
            <a:br>
              <a:rPr lang="hr-HR" dirty="0" smtClean="0">
                <a:solidFill>
                  <a:schemeClr val="bg1"/>
                </a:solidFill>
                <a:cs typeface="Arial" pitchFamily="34" charset="0"/>
              </a:rPr>
            </a:b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10 kn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43438" y="167788"/>
            <a:ext cx="4357686" cy="1002749"/>
          </a:xfrm>
          <a:prstGeom prst="wedgeRoundRectCallout">
            <a:avLst>
              <a:gd name="adj1" fmla="val -57757"/>
              <a:gd name="adj2" fmla="val -2754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36000" bIns="36000" rtlCol="0" anchor="ctr"/>
          <a:lstStyle/>
          <a:p>
            <a:pPr lvl="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samostalna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gosp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hr-HR" sz="2000" dirty="0" err="1" smtClean="0">
                <a:solidFill>
                  <a:schemeClr val="bg1"/>
                </a:solidFill>
                <a:cs typeface="Arial" pitchFamily="34" charset="0"/>
              </a:rPr>
              <a:t>org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. koja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unajmljuje rad i druge </a:t>
            </a:r>
            <a:r>
              <a:rPr lang="hr-HR" sz="2000" b="1" i="1" dirty="0" err="1" smtClean="0">
                <a:solidFill>
                  <a:srgbClr val="FF0000"/>
                </a:solidFill>
                <a:cs typeface="Arial" pitchFamily="34" charset="0"/>
              </a:rPr>
              <a:t>inpute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radi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proizvodnje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i</a:t>
            </a:r>
            <a:r>
              <a:rPr lang="hr-HR" sz="20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prodaje</a:t>
            </a:r>
            <a:r>
              <a:rPr lang="hr-HR" sz="2000" dirty="0" smtClean="0">
                <a:solidFill>
                  <a:schemeClr val="bg1"/>
                </a:solidFill>
                <a:cs typeface="Arial" pitchFamily="34" charset="0"/>
              </a:rPr>
              <a:t> dobara te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ostvarenja</a:t>
            </a:r>
            <a:r>
              <a:rPr lang="hr-HR" sz="20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cs typeface="Arial" pitchFamily="34" charset="0"/>
              </a:rPr>
              <a:t>profita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3707904" y="3573016"/>
            <a:ext cx="1512168" cy="591617"/>
          </a:xfrm>
          <a:prstGeom prst="wedgeRoundRectCallout">
            <a:avLst>
              <a:gd name="adj1" fmla="val -65273"/>
              <a:gd name="adj2" fmla="val -14902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lvl="0" algn="ctr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</a:pPr>
            <a:r>
              <a:rPr lang="hr-HR" sz="1600" b="1" dirty="0" smtClean="0">
                <a:solidFill>
                  <a:schemeClr val="bg1"/>
                </a:solidFill>
                <a:cs typeface="Arial" pitchFamily="34" charset="0"/>
              </a:rPr>
              <a:t>nemaju temeljni kapital</a:t>
            </a:r>
            <a:endParaRPr lang="hr-HR" b="1" dirty="0" smtClean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 rot="20241118">
            <a:off x="395536" y="1628800"/>
            <a:ext cx="146182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rgbClr val="FF0000"/>
                </a:solidFill>
              </a:rPr>
              <a:t>FIZIČKE OSOBE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 rot="13001">
            <a:off x="6068302" y="1505285"/>
            <a:ext cx="2922709" cy="26712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400" b="1" dirty="0" smtClean="0">
                <a:solidFill>
                  <a:schemeClr val="bg1"/>
                </a:solidFill>
              </a:rPr>
              <a:t>ZAKON O TRGOVAČKIM DRUŠTVIMA</a:t>
            </a:r>
            <a:endParaRPr lang="hr-HR" sz="14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20241118">
            <a:off x="4656967" y="1628801"/>
            <a:ext cx="1461820" cy="3600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rgbClr val="FF0000"/>
                </a:solidFill>
              </a:rPr>
              <a:t>PRAVNE OSOBE</a:t>
            </a:r>
            <a:endParaRPr lang="hr-H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09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25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 animBg="1"/>
      <p:bldP spid="24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4" grpId="0" animBg="1"/>
      <p:bldP spid="57" grpId="0" animBg="1"/>
      <p:bldP spid="46" grpId="0" animBg="1"/>
      <p:bldP spid="45" grpId="0" animBg="1"/>
      <p:bldP spid="74" grpId="0" animBg="1"/>
      <p:bldP spid="37" grpId="0" animBg="1"/>
      <p:bldP spid="2" grpId="0" animBg="1"/>
      <p:bldP spid="39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poslovne organizacije </a:t>
            </a:r>
            <a:r>
              <a:rPr lang="hr-HR" sz="2400" dirty="0" smtClean="0">
                <a:latin typeface="+mn-lt"/>
              </a:rPr>
              <a:t>pribavljaju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novčana sredstva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uzimanjem kredita </a:t>
            </a:r>
            <a:r>
              <a:rPr lang="hr-HR" sz="2400" dirty="0" smtClean="0">
                <a:latin typeface="+mn-lt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emisijom vlastitih vrijednosnih papira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ako poslovne organizacije žele povećati vlastita sredstva (imovinu), onda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emitiraju dionice</a:t>
            </a:r>
            <a:r>
              <a:rPr lang="hr-HR" sz="2400" dirty="0" smtClean="0">
                <a:latin typeface="+mn-lt"/>
              </a:rPr>
              <a:t>, a kada žele uzeti kredit,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izdaju obveznice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SEKURITIZACIJA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lat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. 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securities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000" dirty="0" err="1" smtClean="0">
                <a:solidFill>
                  <a:prstClr val="white"/>
                </a:solidFill>
                <a:latin typeface="Calibri"/>
              </a:rPr>
              <a:t>vrijednostni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 papiri) – </a:t>
            </a:r>
            <a:r>
              <a:rPr lang="hr-HR" sz="2400" dirty="0" smtClean="0">
                <a:latin typeface="+mn-lt"/>
              </a:rPr>
              <a:t>pribavljanje sredstava emitiranjem vrijednosnih papira (dionica i obveznica)</a:t>
            </a:r>
            <a:endParaRPr lang="hr-HR" sz="2000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5670" y="3929066"/>
            <a:ext cx="817691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prstClr val="white"/>
                </a:solidFill>
                <a:hlinkClick r:id="rId3"/>
              </a:rPr>
              <a:t>https://drive.google.com/file/d/0B3j3fkaAq7drWC1TbUdtaE1uWFE/edit?usp=sharing</a:t>
            </a:r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071678"/>
            <a:ext cx="778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prstClr val="white"/>
                </a:solidFill>
              </a:rPr>
              <a:t>Kako funkcionira burza i što su dionice</a:t>
            </a:r>
          </a:p>
          <a:p>
            <a:pPr algn="ctr"/>
            <a:r>
              <a:rPr lang="hr-HR" sz="3600" i="1" dirty="0" err="1" smtClean="0">
                <a:solidFill>
                  <a:prstClr val="white"/>
                </a:solidFill>
              </a:rPr>
              <a:t>How</a:t>
            </a:r>
            <a:r>
              <a:rPr lang="hr-HR" sz="3600" i="1" dirty="0" smtClean="0">
                <a:solidFill>
                  <a:prstClr val="white"/>
                </a:solidFill>
              </a:rPr>
              <a:t> </a:t>
            </a:r>
            <a:r>
              <a:rPr lang="hr-HR" sz="3600" i="1" dirty="0" err="1" smtClean="0">
                <a:solidFill>
                  <a:prstClr val="white"/>
                </a:solidFill>
              </a:rPr>
              <a:t>The</a:t>
            </a:r>
            <a:r>
              <a:rPr lang="hr-HR" sz="3600" i="1" dirty="0" smtClean="0">
                <a:solidFill>
                  <a:prstClr val="white"/>
                </a:solidFill>
              </a:rPr>
              <a:t> </a:t>
            </a:r>
            <a:r>
              <a:rPr lang="hr-HR" sz="3600" i="1" dirty="0" err="1" smtClean="0">
                <a:solidFill>
                  <a:prstClr val="white"/>
                </a:solidFill>
              </a:rPr>
              <a:t>Stock</a:t>
            </a:r>
            <a:r>
              <a:rPr lang="hr-HR" sz="3600" i="1" dirty="0" smtClean="0">
                <a:solidFill>
                  <a:prstClr val="white"/>
                </a:solidFill>
              </a:rPr>
              <a:t> Exchange Works</a:t>
            </a:r>
          </a:p>
        </p:txBody>
      </p:sp>
    </p:spTree>
    <p:extLst>
      <p:ext uri="{BB962C8B-B14F-4D97-AF65-F5344CB8AC3E}">
        <p14:creationId xmlns:p14="http://schemas.microsoft.com/office/powerpoint/2010/main" val="2730461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11609</TotalTime>
  <Words>1003</Words>
  <Application>Microsoft Office PowerPoint</Application>
  <PresentationFormat>On-screen Show (4:3)</PresentationFormat>
  <Paragraphs>162</Paragraphs>
  <Slides>21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marketing_tema</vt:lpstr>
      <vt:lpstr>moja_tema</vt:lpstr>
      <vt:lpstr>PowerPoint Presentation</vt:lpstr>
      <vt:lpstr>PODUZETNIK I PODUZETNIŠTVO</vt:lpstr>
      <vt:lpstr>NAČINI ULASKA U POSAO</vt:lpstr>
      <vt:lpstr>POSLOVNE ORGANIZACIJE</vt:lpstr>
      <vt:lpstr>PowerPoint Presentation</vt:lpstr>
      <vt:lpstr>PowerPoint Presentation</vt:lpstr>
      <vt:lpstr>PowerPoint Presentation</vt:lpstr>
      <vt:lpstr>DIONICE I OBVEZNICE – VRIJEDNOSNI PAPIRI</vt:lpstr>
      <vt:lpstr>PowerPoint Presentation</vt:lpstr>
      <vt:lpstr>PowerPoint Presentation</vt:lpstr>
      <vt:lpstr>MARKETING</vt:lpstr>
      <vt:lpstr>FAZE RAZVOJA MARKETINGA</vt:lpstr>
      <vt:lpstr>PowerPoint Presentation</vt:lpstr>
      <vt:lpstr>PROIZVOD</vt:lpstr>
      <vt:lpstr>PowerPoint Presentation</vt:lpstr>
      <vt:lpstr>PROIZVOD</vt:lpstr>
      <vt:lpstr>PowerPoint Presentation</vt:lpstr>
      <vt:lpstr>CIJENA</vt:lpstr>
      <vt:lpstr>PLASMAN</vt:lpstr>
      <vt:lpstr>PROMOCIJA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1529</cp:revision>
  <dcterms:created xsi:type="dcterms:W3CDTF">2012-10-26T08:37:40Z</dcterms:created>
  <dcterms:modified xsi:type="dcterms:W3CDTF">2018-05-15T11:02:20Z</dcterms:modified>
</cp:coreProperties>
</file>