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309" r:id="rId3"/>
    <p:sldId id="259" r:id="rId4"/>
    <p:sldId id="263" r:id="rId5"/>
    <p:sldId id="265" r:id="rId6"/>
    <p:sldId id="313" r:id="rId7"/>
    <p:sldId id="285" r:id="rId8"/>
    <p:sldId id="310" r:id="rId9"/>
    <p:sldId id="287" r:id="rId10"/>
    <p:sldId id="289" r:id="rId11"/>
    <p:sldId id="292" r:id="rId12"/>
    <p:sldId id="293" r:id="rId13"/>
    <p:sldId id="296" r:id="rId14"/>
    <p:sldId id="299" r:id="rId15"/>
    <p:sldId id="311" r:id="rId16"/>
    <p:sldId id="301" r:id="rId17"/>
    <p:sldId id="300" r:id="rId18"/>
    <p:sldId id="305" r:id="rId19"/>
    <p:sldId id="302" r:id="rId20"/>
    <p:sldId id="303" r:id="rId21"/>
    <p:sldId id="304" r:id="rId22"/>
    <p:sldId id="308" r:id="rId23"/>
    <p:sldId id="307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5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F533-A44F-47FF-A73F-8D9DDD4CADA3}" type="datetimeFigureOut">
              <a:rPr lang="sr-Latn-CS" smtClean="0"/>
              <a:pPr/>
              <a:t>17.10.2018.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3C1E9-70BD-4FF5-877D-70404635960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258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4035424-2554-4AAE-A168-9ADE99A4ED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C586883-B4EE-47AC-9EE7-D2C9C198FE6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650883-2E2E-43CB-B990-2516629ECB2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EBB0790-FB4F-4F10-9E3A-9B521672F27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0D1EDB5-4CFB-45BD-A016-FF3A2A36450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5ABC7-FA23-4221-B4EB-47EDF80E8E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B36D57-93A9-432C-AC50-2B6D886F5D0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6828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87909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4365104"/>
            <a:ext cx="8030632" cy="199092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1028700" lvl="0" indent="-1028700">
              <a:spcBef>
                <a:spcPct val="0"/>
              </a:spcBef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PONAVLJANJE</a:t>
            </a:r>
            <a:endParaRPr lang="hr-HR" sz="28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 marL="857250" marR="0" lvl="0" indent="-6480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romanUcPeriod"/>
              <a:tabLst/>
              <a:defRPr/>
            </a:pPr>
            <a:r>
              <a:rPr lang="hr-HR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POLITIKA, POLITIČKO DJELOVANJE I POLITIČKA UTAKMICA</a:t>
            </a:r>
          </a:p>
          <a:p>
            <a:pPr marL="857250" indent="-648000">
              <a:lnSpc>
                <a:spcPct val="150000"/>
              </a:lnSpc>
              <a:spcBef>
                <a:spcPct val="0"/>
              </a:spcBef>
              <a:buFontTx/>
              <a:buAutoNum type="romanUcPeriod"/>
              <a:defRPr/>
            </a:pPr>
            <a:r>
              <a:rPr lang="pl-PL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NAROD, NACIJA, MANJINA, GRAĐANI, DRŽAVLJANI RH</a:t>
            </a:r>
          </a:p>
          <a:p>
            <a:pPr marL="857250" indent="-648000">
              <a:lnSpc>
                <a:spcPct val="150000"/>
              </a:lnSpc>
              <a:spcBef>
                <a:spcPct val="0"/>
              </a:spcBef>
              <a:buFontTx/>
              <a:buAutoNum type="romanUcPeriod"/>
              <a:defRPr/>
            </a:pPr>
            <a:r>
              <a:rPr lang="pl-PL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 POLITIČKIH POREDAKA</a:t>
            </a:r>
            <a:endParaRPr kumimoji="0" lang="hr-HR" sz="6000" i="0" u="none" strike="noStrike" kern="1200" normalizeH="0" baseline="0" noProof="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9" y="639636"/>
            <a:ext cx="2848814" cy="2145513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1" y="639636"/>
            <a:ext cx="2848814" cy="2145513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74" y="639636"/>
            <a:ext cx="2848814" cy="2145513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908720"/>
            <a:ext cx="9072594" cy="5877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organizacija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institucija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koji na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posjeduje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745200" lvl="2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 marL="688050" lvl="2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 marL="57375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činovnici)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 – NACIJA – 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84068"/>
            <a:ext cx="9144000" cy="5929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pojavljuje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(manjina prihvaća kulturu većine)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(nastaje novi kulturni obrazac – npr. SSSR i Jugoslavija)</a:t>
            </a:r>
            <a:endParaRPr lang="hr-HR" sz="2000" i="1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(istovremeno postojanje više kultura 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društvu i jednaka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prava za sve 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npr. Švicarska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3348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u RH postoje </a:t>
            </a:r>
            <a:r>
              <a:rPr lang="pl-PL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24 priznate nacionalne manjine </a:t>
            </a:r>
            <a:r>
              <a:rPr lang="pl-PL" sz="2800" dirty="0" smtClean="0">
                <a:latin typeface="Calibri" pitchFamily="34" charset="0"/>
                <a:cs typeface="Calibri" pitchFamily="34" charset="0"/>
              </a:rPr>
              <a:t>s oko </a:t>
            </a:r>
            <a:br>
              <a:rPr lang="pl-PL" sz="2800" dirty="0" smtClean="0">
                <a:latin typeface="Calibri" pitchFamily="34" charset="0"/>
                <a:cs typeface="Calibri" pitchFamily="34" charset="0"/>
              </a:rPr>
            </a:br>
            <a:r>
              <a:rPr lang="pl-PL" sz="2800" dirty="0" smtClean="0">
                <a:latin typeface="Calibri" pitchFamily="34" charset="0"/>
                <a:cs typeface="Calibri" pitchFamily="34" charset="0"/>
              </a:rPr>
              <a:t>328 000 pripadnika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512" y="928692"/>
            <a:ext cx="88924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Hrvati u 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Vojvodini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Gradišćanski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(Austrija – 1530-ih)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oliški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oravski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Janjevci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HRVATSKE MANJINE U EUROPI I SVIJETU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PRAVA MANJINA U REPUBLICI HRVATSKOJ</a:t>
            </a:r>
            <a:endParaRPr lang="hr-H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06" y="4643446"/>
            <a:ext cx="9072594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8596" y="3784602"/>
            <a:ext cx="8715404" cy="573092"/>
            <a:chOff x="428596" y="3498850"/>
            <a:chExt cx="8715404" cy="573092"/>
          </a:xfrm>
        </p:grpSpPr>
        <p:sp>
          <p:nvSpPr>
            <p:cNvPr id="9" name="Title 6"/>
            <p:cNvSpPr txBox="1">
              <a:spLocks/>
            </p:cNvSpPr>
            <p:nvPr/>
          </p:nvSpPr>
          <p:spPr>
            <a:xfrm>
              <a:off x="428596" y="3498850"/>
              <a:ext cx="8715404" cy="571504"/>
            </a:xfrm>
            <a:prstGeom prst="rect">
              <a:avLst/>
            </a:prstGeom>
          </p:spPr>
          <p:txBody>
            <a:bodyPr>
              <a:scene3d>
                <a:camera prst="orthographicFront"/>
                <a:lightRig rig="soft" dir="t">
                  <a:rot lat="0" lon="0" rev="16800000"/>
                </a:lightRig>
              </a:scene3d>
              <a:sp3d prstMaterial="softEdge"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3600" b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WenQuanYi Micro Hei" charset="0"/>
                  <a:cs typeface="Calibri" pitchFamily="34" charset="0"/>
                </a:rPr>
                <a:t>NARODNI SUVERENITET</a:t>
              </a:r>
              <a:endParaRPr kumimoji="0" lang="hr-HR" sz="3600" b="1" i="0" u="none" strike="noStrike" kern="1200" cap="none" spc="0" normalizeH="0" baseline="0" noProof="0" dirty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0034" y="4070354"/>
              <a:ext cx="821537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00130"/>
            <a:ext cx="9144000" cy="15716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sudjelovanja u izgradnji zajednice i upravljanju njome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2852936"/>
            <a:ext cx="914400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714488"/>
            <a:ext cx="6286544" cy="4714884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III.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POLITIČKIH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POREDAKA</a:t>
            </a:r>
          </a:p>
        </p:txBody>
      </p:sp>
      <p:pic>
        <p:nvPicPr>
          <p:cNvPr id="6" name="Picture 5" descr="napoleon.png"/>
          <p:cNvPicPr>
            <a:picLocks noChangeAspect="1"/>
          </p:cNvPicPr>
          <p:nvPr/>
        </p:nvPicPr>
        <p:blipFill>
          <a:blip r:embed="rId3"/>
          <a:srcRect t="2700" r="2158" b="1600"/>
          <a:stretch>
            <a:fillRect/>
          </a:stretch>
        </p:blipFill>
        <p:spPr>
          <a:xfrm>
            <a:off x="4143375" y="0"/>
            <a:ext cx="5072063" cy="6894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6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00147"/>
            <a:ext cx="89296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zakonodavne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i sudske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OSNOVNI TIPOVI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POLITIČKIH POREDAKA: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demokracija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aristokracija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tiranija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POREDAK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1482314"/>
            <a:ext cx="1928826" cy="1152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ARISTOKRACIJA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2821776"/>
            <a:ext cx="1928826" cy="115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TIRANIJA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4161238"/>
            <a:ext cx="1928826" cy="11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hr-HR" sz="23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DIKTATURA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1928826" cy="1152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hr-HR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DEMOKRACIJA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4" y="5500702"/>
            <a:ext cx="1928826" cy="1152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08" y="5566492"/>
            <a:ext cx="6840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ima kontrolu nad svim dijelovima zajednice i svim područjima društvenog života -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utemeljena na ideologiji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tehnologija vladanja – prisila, teror i kontrola javnosti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108" y="1500174"/>
            <a:ext cx="68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pripada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odabranoj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(elite)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vlast u rukama manjine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tradicije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običaja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857496"/>
            <a:ext cx="68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pojedinca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(samovlast)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vlast u rukama pojedinca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 legitimnosti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legalnosti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3108" y="4214818"/>
            <a:ext cx="6840000" cy="107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ili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više osoba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koje monopoliziraju vlast u državi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nema diobe vlasti (sva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vlast u rukama grupe ili pojedinca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kontrola policije, sudstva, vojske i administracije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844" y="1482314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142852"/>
            <a:ext cx="68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naroda, od naroda i za narod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trodioba vlasti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(zakonodavna, izvršna i sudska)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zakona</a:t>
            </a:r>
            <a:endParaRPr lang="hr-HR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821777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844" y="4161240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5500702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844" y="142852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16" y="210706"/>
            <a:ext cx="2000264" cy="45954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PREDSTAVNIČKA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16" y="746585"/>
            <a:ext cx="2000264" cy="45954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IZRAVNA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  <p:bldP spid="6" grpId="0" build="allAtOnce" animBg="1"/>
      <p:bldP spid="12" grpId="0" build="allAtOnce" animBg="1"/>
      <p:bldP spid="13" grpId="0"/>
      <p:bldP spid="15" grpId="0"/>
      <p:bldP spid="16" grpId="0"/>
      <p:bldP spid="17" grpId="0"/>
      <p:bldP spid="19" grpId="0" animBg="1"/>
      <p:bldP spid="14" grpId="0"/>
      <p:bldP spid="20" grpId="0" animBg="1"/>
      <p:bldP spid="21" grpId="0" animBg="1"/>
      <p:bldP spid="22" grpId="0" animBg="1"/>
      <p:bldP spid="18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OBLICI POLITIČKIH POREDAKA</a:t>
            </a:r>
            <a:endParaRPr lang="hr-HR" dirty="0"/>
          </a:p>
        </p:txBody>
      </p:sp>
      <p:grpSp>
        <p:nvGrpSpPr>
          <p:cNvPr id="2" name="Group 9"/>
          <p:cNvGrpSpPr/>
          <p:nvPr/>
        </p:nvGrpSpPr>
        <p:grpSpPr>
          <a:xfrm>
            <a:off x="571472" y="2428868"/>
            <a:ext cx="3714750" cy="1928813"/>
            <a:chOff x="571472" y="2428868"/>
            <a:chExt cx="3714750" cy="1928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571472" y="2428868"/>
              <a:ext cx="3714750" cy="1928813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" name="Title 2"/>
            <p:cNvSpPr txBox="1">
              <a:spLocks/>
            </p:cNvSpPr>
            <p:nvPr/>
          </p:nvSpPr>
          <p:spPr>
            <a:xfrm>
              <a:off x="714348" y="2641489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REPUBLIKA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4714875" y="2428875"/>
            <a:ext cx="3714750" cy="1928813"/>
            <a:chOff x="4714875" y="2428875"/>
            <a:chExt cx="3714750" cy="1928813"/>
          </a:xfrm>
        </p:grpSpPr>
        <p:sp>
          <p:nvSpPr>
            <p:cNvPr id="8" name="Rectangle 7"/>
            <p:cNvSpPr/>
            <p:nvPr/>
          </p:nvSpPr>
          <p:spPr bwMode="auto">
            <a:xfrm>
              <a:off x="4714875" y="2428875"/>
              <a:ext cx="3714750" cy="192881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9" name="Title 2"/>
            <p:cNvSpPr txBox="1">
              <a:spLocks/>
            </p:cNvSpPr>
            <p:nvPr/>
          </p:nvSpPr>
          <p:spPr>
            <a:xfrm>
              <a:off x="4857752" y="2641496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MONARHIJA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REPUBLIKA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+mn-ea"/>
                <a:cs typeface="Calibri" pitchFamily="34" charset="0"/>
              </a:rPr>
              <a:t>oblik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državne vlasti u kojoj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 više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subjekata</a:t>
            </a:r>
            <a:endParaRPr lang="hr-HR" sz="2600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vrste republika: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sz="28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 fontAlgn="auto" hangingPunct="0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ea typeface="WenQuanYi Micro Hei" charset="0"/>
              </a:rPr>
              <a:t>REPUBLIKA 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(</a:t>
            </a:r>
            <a:r>
              <a:rPr lang="hr-HR" sz="1600" b="0" dirty="0" err="1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lat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. </a:t>
            </a:r>
            <a:r>
              <a:rPr lang="hr-HR" sz="1600" b="0" i="1" dirty="0" err="1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res</a:t>
            </a:r>
            <a:r>
              <a:rPr lang="hr-HR" sz="1600" b="0" i="1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1600" b="0" i="1" dirty="0" err="1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publica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 = </a:t>
            </a:r>
            <a:r>
              <a:rPr lang="hr-HR" sz="1600" b="0" i="1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javna stvar, opće dobro, stvar kojom se ne može trgovati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)</a:t>
            </a:r>
            <a:r>
              <a:rPr lang="hr-HR" sz="2400" b="0" i="1" dirty="0">
                <a:ln>
                  <a:noFill/>
                </a:ln>
                <a:solidFill>
                  <a:prstClr val="white"/>
                </a:solidFill>
                <a:effectLst/>
                <a:ea typeface="WenQuanYi Micro Hei" charset="0"/>
              </a:rPr>
              <a:t/>
            </a:r>
            <a:br>
              <a:rPr lang="hr-HR" sz="2400" b="0" i="1" dirty="0">
                <a:ln>
                  <a:noFill/>
                </a:ln>
                <a:solidFill>
                  <a:prstClr val="white"/>
                </a:solidFill>
                <a:effectLst/>
                <a:ea typeface="WenQuanYi Micro Hei" charset="0"/>
              </a:rPr>
            </a:b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34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146050" y="214313"/>
            <a:ext cx="2071688" cy="1223962"/>
            <a:chOff x="146050" y="214313"/>
            <a:chExt cx="2071688" cy="1223962"/>
          </a:xfrm>
          <a:solidFill>
            <a:srgbClr val="C00000"/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146050" y="214313"/>
              <a:ext cx="2071688" cy="122396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214282" y="428604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PREDSJEDNIČKA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7" name="Title 2"/>
            <p:cNvSpPr txBox="1">
              <a:spLocks/>
            </p:cNvSpPr>
            <p:nvPr/>
          </p:nvSpPr>
          <p:spPr>
            <a:xfrm>
              <a:off x="214282" y="932042"/>
              <a:ext cx="1928826" cy="216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146050" y="1516063"/>
            <a:ext cx="2071688" cy="1223962"/>
            <a:chOff x="146050" y="1516063"/>
            <a:chExt cx="2071688" cy="1223962"/>
          </a:xfrm>
          <a:solidFill>
            <a:srgbClr val="C00000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146050" y="1516063"/>
              <a:ext cx="2071688" cy="122396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>
            <a:xfrm>
              <a:off x="214282" y="1784240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PARLAMENTARNA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8" name="Title 2"/>
            <p:cNvSpPr txBox="1">
              <a:spLocks/>
            </p:cNvSpPr>
            <p:nvPr/>
          </p:nvSpPr>
          <p:spPr>
            <a:xfrm>
              <a:off x="214282" y="2284306"/>
              <a:ext cx="1928826" cy="216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146050" y="2817813"/>
            <a:ext cx="2071688" cy="1039815"/>
            <a:chOff x="146050" y="2817813"/>
            <a:chExt cx="2071688" cy="1039815"/>
          </a:xfrm>
          <a:solidFill>
            <a:srgbClr val="C00000"/>
          </a:solidFill>
        </p:grpSpPr>
        <p:sp>
          <p:nvSpPr>
            <p:cNvPr id="7" name="Rectangle 6"/>
            <p:cNvSpPr/>
            <p:nvPr/>
          </p:nvSpPr>
          <p:spPr bwMode="auto">
            <a:xfrm>
              <a:off x="146050" y="2817813"/>
              <a:ext cx="2071688" cy="1039815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214282" y="3000372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ARISTOKRATSKA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9" name="Title 2"/>
            <p:cNvSpPr txBox="1">
              <a:spLocks/>
            </p:cNvSpPr>
            <p:nvPr/>
          </p:nvSpPr>
          <p:spPr>
            <a:xfrm>
              <a:off x="214282" y="3500438"/>
              <a:ext cx="1928826" cy="214314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23" name="Group 34"/>
          <p:cNvGrpSpPr/>
          <p:nvPr/>
        </p:nvGrpSpPr>
        <p:grpSpPr>
          <a:xfrm>
            <a:off x="146050" y="3929066"/>
            <a:ext cx="2071688" cy="1071570"/>
            <a:chOff x="146050" y="3929066"/>
            <a:chExt cx="2071688" cy="1071570"/>
          </a:xfrm>
          <a:solidFill>
            <a:srgbClr val="C00000"/>
          </a:solidFill>
        </p:grpSpPr>
        <p:sp>
          <p:nvSpPr>
            <p:cNvPr id="8" name="Rectangle 7"/>
            <p:cNvSpPr/>
            <p:nvPr/>
          </p:nvSpPr>
          <p:spPr bwMode="auto">
            <a:xfrm>
              <a:off x="146050" y="3929066"/>
              <a:ext cx="2071688" cy="107157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214282" y="4143380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DEMOKRATSKA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0" name="Title 2"/>
            <p:cNvSpPr txBox="1">
              <a:spLocks/>
            </p:cNvSpPr>
            <p:nvPr/>
          </p:nvSpPr>
          <p:spPr>
            <a:xfrm>
              <a:off x="214282" y="4643446"/>
              <a:ext cx="1928826" cy="214314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24" name="Group 35"/>
          <p:cNvGrpSpPr/>
          <p:nvPr/>
        </p:nvGrpSpPr>
        <p:grpSpPr>
          <a:xfrm>
            <a:off x="146050" y="5214938"/>
            <a:ext cx="2071688" cy="1433512"/>
            <a:chOff x="146050" y="5214938"/>
            <a:chExt cx="2071688" cy="1433512"/>
          </a:xfrm>
        </p:grpSpPr>
        <p:sp>
          <p:nvSpPr>
            <p:cNvPr id="9" name="Rectangle 8"/>
            <p:cNvSpPr/>
            <p:nvPr/>
          </p:nvSpPr>
          <p:spPr bwMode="auto">
            <a:xfrm>
              <a:off x="146050" y="5214938"/>
              <a:ext cx="2071688" cy="1433512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>
            <a:xfrm>
              <a:off x="214282" y="5564834"/>
              <a:ext cx="1928826" cy="432000"/>
            </a:xfrm>
            <a:prstGeom prst="rect">
              <a:avLst/>
            </a:prstGeom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ISLAMSKA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1" name="Title 2"/>
            <p:cNvSpPr txBox="1">
              <a:spLocks/>
            </p:cNvSpPr>
            <p:nvPr/>
          </p:nvSpPr>
          <p:spPr>
            <a:xfrm>
              <a:off x="214282" y="6070520"/>
              <a:ext cx="1928826" cy="216000"/>
            </a:xfrm>
            <a:prstGeom prst="rect">
              <a:avLst/>
            </a:prstGeom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146050" y="5214938"/>
            <a:ext cx="8783638" cy="14335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6050" y="3932241"/>
            <a:ext cx="8783638" cy="106839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6050" y="2819401"/>
            <a:ext cx="8783638" cy="10382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6050" y="1517650"/>
            <a:ext cx="8783638" cy="12239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6050" y="214313"/>
            <a:ext cx="8783638" cy="12239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38" y="285750"/>
            <a:ext cx="6643687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je podijeljena između predsjednika i parlamenta, a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izvršna je vlast neovisna o zakonodavnoj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SAD, Čile, Bolivija, Argentina,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57438" y="1627188"/>
            <a:ext cx="6429375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proizlazi iz parlamenta,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izvršna vlast odgovara zakonodavnoj vlasti tj. parlamentu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Hrvatska, Njemačka, Italija…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7438" y="2957374"/>
            <a:ext cx="6572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dio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izabranih </a:t>
            </a:r>
            <a:r>
              <a:rPr lang="hr-HR" sz="2200" dirty="0" smtClean="0">
                <a:latin typeface="Calibri" pitchFamily="34" charset="0"/>
                <a:ea typeface="+mn-ea"/>
                <a:cs typeface="Calibri" pitchFamily="34" charset="0"/>
              </a:rPr>
              <a:t>(plemstvo)</a:t>
            </a:r>
            <a:endParaRPr lang="hr-HR" sz="2200" u="sng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 Dubrovačka Republika, Mletačka Republika…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7438" y="4088319"/>
            <a:ext cx="64293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cijeli narod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 sve države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s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demokratskim uređenjem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7438" y="5214950"/>
            <a:ext cx="6500812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svi zakoni i propisi u državi se temelje na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šerijatskom pravu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(kombinacija teokracije i demokracije)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vjerski poglavari imaju primat nad svjetovnim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Iran, Pakistan, Afganistan i Mauritanija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785794"/>
            <a:ext cx="9036496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sustav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vladavine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prema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32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32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</a:p>
          <a:p>
            <a:pPr marL="457200" indent="-360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oblika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143000" lvl="1" indent="-360000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32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143000" lvl="1" indent="-360000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143000" lvl="1" indent="-360000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MONARHIJA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 (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grč.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monos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= jedan;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arhein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-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vladati)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/>
          <p:nvPr/>
        </p:nvSpPr>
        <p:spPr>
          <a:xfrm>
            <a:off x="214313" y="1785936"/>
            <a:ext cx="26431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apsolutna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) 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vlast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monarha</a:t>
            </a: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Habsburgovci, </a:t>
            </a:r>
            <a:r>
              <a:rPr lang="hr-HR" i="1" dirty="0" err="1">
                <a:latin typeface="Calibri" pitchFamily="34" charset="0"/>
                <a:ea typeface="+mn-ea"/>
                <a:cs typeface="Calibri" pitchFamily="34" charset="0"/>
              </a:rPr>
              <a:t>Luj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 XIV.</a:t>
            </a:r>
          </a:p>
        </p:txBody>
      </p:sp>
      <p:sp>
        <p:nvSpPr>
          <p:cNvPr id="12" name="Rectangle 6"/>
          <p:cNvSpPr/>
          <p:nvPr/>
        </p:nvSpPr>
        <p:spPr bwMode="auto">
          <a:xfrm>
            <a:off x="142875" y="1428748"/>
            <a:ext cx="2571750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313" y="928670"/>
            <a:ext cx="2357437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</a:p>
        </p:txBody>
      </p:sp>
      <p:sp>
        <p:nvSpPr>
          <p:cNvPr id="14" name="Rectangle 6"/>
          <p:cNvSpPr/>
          <p:nvPr/>
        </p:nvSpPr>
        <p:spPr bwMode="auto">
          <a:xfrm>
            <a:off x="2857500" y="1428748"/>
            <a:ext cx="21431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6"/>
          <p:cNvSpPr/>
          <p:nvPr/>
        </p:nvSpPr>
        <p:spPr bwMode="auto">
          <a:xfrm>
            <a:off x="3000375" y="928670"/>
            <a:ext cx="1857375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</a:p>
        </p:txBody>
      </p:sp>
      <p:sp>
        <p:nvSpPr>
          <p:cNvPr id="17" name="Rectangle 6"/>
          <p:cNvSpPr/>
          <p:nvPr/>
        </p:nvSpPr>
        <p:spPr bwMode="auto">
          <a:xfrm>
            <a:off x="5143500" y="1428748"/>
            <a:ext cx="38576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6"/>
          <p:cNvSpPr/>
          <p:nvPr/>
        </p:nvSpPr>
        <p:spPr bwMode="auto">
          <a:xfrm>
            <a:off x="5465763" y="928670"/>
            <a:ext cx="3214687" cy="64295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9" name="Rectangle 15"/>
          <p:cNvSpPr/>
          <p:nvPr/>
        </p:nvSpPr>
        <p:spPr>
          <a:xfrm>
            <a:off x="2894013" y="1785936"/>
            <a:ext cx="20716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vlast monarha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vi-VN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ustav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om</a:t>
            </a:r>
            <a:endParaRPr lang="hr-HR" sz="2000" b="1" dirty="0">
              <a:solidFill>
                <a:srgbClr val="FFC00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Lihtenštajn 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251450" y="1643061"/>
            <a:ext cx="36433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0825" indent="-250825" hangingPunct="0">
              <a:buClr>
                <a:schemeClr val="tx1"/>
              </a:buClr>
              <a:buSzPct val="100000"/>
              <a:buFont typeface="Arial" pitchFamily="34" charset="0"/>
              <a:buChar char="‒"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podvrsta ustavne monarhije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kojoj monarh </a:t>
            </a:r>
            <a:r>
              <a:rPr lang="hr-HR" sz="2000" u="sng" dirty="0">
                <a:latin typeface="Calibri" pitchFamily="34" charset="0"/>
                <a:cs typeface="Calibri" pitchFamily="34" charset="0"/>
              </a:rPr>
              <a:t>gotovo ne sudjeluje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državnim poslovima (osim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rijetkim iznimkama)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Slika 20" descr="colors-of-engl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357561"/>
            <a:ext cx="5540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Slika 21" descr="Denmark_flag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3088" y="3357561"/>
            <a:ext cx="593725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Slika 22" descr="flgdecl1000004784_-00_sweden-flag-decal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69113" y="3357561"/>
            <a:ext cx="6159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Slika 23" descr="Netherlands_flag-75827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5550" y="3357561"/>
            <a:ext cx="5286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Slika 24" descr="Spain_flag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94425" y="3357561"/>
            <a:ext cx="58578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 descr="C:\Users\Mr. Data\Desktop\PiG\slike\resized\Louis_XIV_of_France_563x80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" y="3857623"/>
            <a:ext cx="1643063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3" descr="C:\Users\Mr. Data\Desktop\PiG\slike\resized\danska_kraljic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3857623"/>
            <a:ext cx="1503362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3" descr="queen elizabeth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643688" y="3857623"/>
            <a:ext cx="2428875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Slika 29" descr="Fürst_Hans-Adam_II.jp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3000375" y="3857623"/>
            <a:ext cx="1785938" cy="25511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VRSTE MONARHIJA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00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build="allAtOnce" animBg="1"/>
      <p:bldP spid="14" grpId="0" animBg="1"/>
      <p:bldP spid="15" grpId="0" build="allAtOnce" animBg="1"/>
      <p:bldP spid="17" grpId="0" animBg="1"/>
      <p:bldP spid="18" grpId="0" build="allAtOnce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85813" y="928670"/>
            <a:ext cx="3143250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REPUBLIKA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57752" y="928670"/>
            <a:ext cx="3143250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1500" y="2749532"/>
            <a:ext cx="2643188" cy="7159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" y="1857357"/>
            <a:ext cx="2643188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</a:p>
        </p:txBody>
      </p:sp>
      <p:cxnSp>
        <p:nvCxnSpPr>
          <p:cNvPr id="17415" name="Elbow Connector 18"/>
          <p:cNvCxnSpPr>
            <a:cxnSpLocks noChangeShapeType="1"/>
            <a:stCxn id="7" idx="1"/>
            <a:endCxn id="10" idx="1"/>
          </p:cNvCxnSpPr>
          <p:nvPr/>
        </p:nvCxnSpPr>
        <p:spPr bwMode="auto">
          <a:xfrm rot="10800000" flipV="1">
            <a:off x="571500" y="1285857"/>
            <a:ext cx="214313" cy="928688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Elbow Connector 20"/>
          <p:cNvCxnSpPr>
            <a:cxnSpLocks noChangeShapeType="1"/>
            <a:stCxn id="7" idx="1"/>
            <a:endCxn id="9" idx="1"/>
          </p:cNvCxnSpPr>
          <p:nvPr/>
        </p:nvCxnSpPr>
        <p:spPr bwMode="auto">
          <a:xfrm rot="10800000" flipV="1">
            <a:off x="571500" y="1285857"/>
            <a:ext cx="214313" cy="1857375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 bwMode="auto">
          <a:xfrm>
            <a:off x="5715000" y="2786053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shade val="30000"/>
                  <a:satMod val="115000"/>
                </a:schemeClr>
              </a:gs>
              <a:gs pos="50000">
                <a:schemeClr val="accent4">
                  <a:lumMod val="95000"/>
                  <a:lumOff val="5000"/>
                  <a:shade val="67500"/>
                  <a:satMod val="115000"/>
                </a:schemeClr>
              </a:gs>
              <a:gs pos="100000">
                <a:schemeClr val="accent4">
                  <a:lumMod val="95000"/>
                  <a:lumOff val="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1857366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shade val="30000"/>
                  <a:satMod val="115000"/>
                </a:schemeClr>
              </a:gs>
              <a:gs pos="50000">
                <a:schemeClr val="accent4">
                  <a:lumMod val="95000"/>
                  <a:lumOff val="5000"/>
                  <a:shade val="67500"/>
                  <a:satMod val="115000"/>
                </a:schemeClr>
              </a:gs>
              <a:gs pos="100000">
                <a:schemeClr val="accent4">
                  <a:lumMod val="95000"/>
                  <a:lumOff val="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15000" y="3714741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shade val="30000"/>
                  <a:satMod val="115000"/>
                </a:schemeClr>
              </a:gs>
              <a:gs pos="50000">
                <a:schemeClr val="accent4">
                  <a:lumMod val="95000"/>
                  <a:lumOff val="5000"/>
                  <a:shade val="67500"/>
                  <a:satMod val="115000"/>
                </a:schemeClr>
              </a:gs>
              <a:gs pos="100000">
                <a:schemeClr val="accent4">
                  <a:lumMod val="95000"/>
                  <a:lumOff val="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7420" name="Elbow Connector 29"/>
          <p:cNvCxnSpPr>
            <a:cxnSpLocks noChangeShapeType="1"/>
            <a:stCxn id="8" idx="3"/>
            <a:endCxn id="27" idx="3"/>
          </p:cNvCxnSpPr>
          <p:nvPr/>
        </p:nvCxnSpPr>
        <p:spPr bwMode="auto">
          <a:xfrm>
            <a:off x="8001002" y="1285858"/>
            <a:ext cx="357186" cy="928696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Elbow Connector 31"/>
          <p:cNvCxnSpPr>
            <a:cxnSpLocks noChangeShapeType="1"/>
            <a:stCxn id="8" idx="3"/>
            <a:endCxn id="26" idx="3"/>
          </p:cNvCxnSpPr>
          <p:nvPr/>
        </p:nvCxnSpPr>
        <p:spPr bwMode="auto">
          <a:xfrm>
            <a:off x="8001002" y="1285858"/>
            <a:ext cx="357186" cy="1857383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Elbow Connector 33"/>
          <p:cNvCxnSpPr>
            <a:cxnSpLocks noChangeShapeType="1"/>
            <a:stCxn id="8" idx="3"/>
            <a:endCxn id="28" idx="3"/>
          </p:cNvCxnSpPr>
          <p:nvPr/>
        </p:nvCxnSpPr>
        <p:spPr bwMode="auto">
          <a:xfrm>
            <a:off x="8001002" y="1285858"/>
            <a:ext cx="357186" cy="2786071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49"/>
          <p:cNvSpPr/>
          <p:nvPr/>
        </p:nvSpPr>
        <p:spPr bwMode="auto">
          <a:xfrm>
            <a:off x="1285875" y="3660787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285875" y="4500575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14546" y="5429253"/>
            <a:ext cx="1928826" cy="43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</p:txBody>
      </p:sp>
      <p:cxnSp>
        <p:nvCxnSpPr>
          <p:cNvPr id="17426" name="Elbow Connector 55"/>
          <p:cNvCxnSpPr>
            <a:cxnSpLocks noChangeShapeType="1"/>
            <a:stCxn id="7" idx="1"/>
            <a:endCxn id="50" idx="1"/>
          </p:cNvCxnSpPr>
          <p:nvPr/>
        </p:nvCxnSpPr>
        <p:spPr bwMode="auto">
          <a:xfrm rot="10800000" flipH="1" flipV="1">
            <a:off x="785813" y="1285857"/>
            <a:ext cx="500062" cy="2732117"/>
          </a:xfrm>
          <a:prstGeom prst="bentConnector3">
            <a:avLst>
              <a:gd name="adj1" fmla="val -8680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7"/>
          <p:cNvCxnSpPr>
            <a:cxnSpLocks noChangeShapeType="1"/>
            <a:stCxn id="7" idx="1"/>
            <a:endCxn id="51" idx="1"/>
          </p:cNvCxnSpPr>
          <p:nvPr/>
        </p:nvCxnSpPr>
        <p:spPr bwMode="auto">
          <a:xfrm rot="10800000" flipH="1" flipV="1">
            <a:off x="785813" y="1285857"/>
            <a:ext cx="500062" cy="3571905"/>
          </a:xfrm>
          <a:prstGeom prst="bentConnector3">
            <a:avLst>
              <a:gd name="adj1" fmla="val -8680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stCxn id="7" idx="1"/>
            <a:endCxn id="52" idx="1"/>
          </p:cNvCxnSpPr>
          <p:nvPr/>
        </p:nvCxnSpPr>
        <p:spPr bwMode="auto">
          <a:xfrm rot="10800000" flipH="1" flipV="1">
            <a:off x="785812" y="1285857"/>
            <a:ext cx="1428733" cy="4359395"/>
          </a:xfrm>
          <a:prstGeom prst="bentConnector3">
            <a:avLst>
              <a:gd name="adj1" fmla="val -3110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OBLICI POLITIČKIH POREDAKA</a:t>
            </a:r>
            <a:endParaRPr lang="hr-HR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214546" y="6000733"/>
            <a:ext cx="1928826" cy="43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35" name="Elbow Connector 34"/>
          <p:cNvCxnSpPr>
            <a:stCxn id="7" idx="1"/>
            <a:endCxn id="30" idx="1"/>
          </p:cNvCxnSpPr>
          <p:nvPr/>
        </p:nvCxnSpPr>
        <p:spPr>
          <a:xfrm rot="10800000" flipH="1" flipV="1">
            <a:off x="785812" y="1285857"/>
            <a:ext cx="1428733" cy="4930875"/>
          </a:xfrm>
          <a:prstGeom prst="bentConnector3">
            <a:avLst>
              <a:gd name="adj1" fmla="val -3182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96901"/>
            <a:ext cx="8858280" cy="2000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ili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usmjerena na postignuće općeg dobra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57290" y="2913805"/>
            <a:ext cx="2000264" cy="9286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286380" y="2913805"/>
            <a:ext cx="2786082" cy="9286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643306" y="2940040"/>
            <a:ext cx="1357322" cy="876225"/>
          </a:xfrm>
          <a:prstGeom prst="rightArrow">
            <a:avLst>
              <a:gd name="adj1" fmla="val 61995"/>
              <a:gd name="adj2" fmla="val 58396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CILJ</a:t>
            </a:r>
            <a:endParaRPr kumimoji="0" lang="hr-HR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76" y="5011740"/>
            <a:ext cx="8929718" cy="16430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742950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7429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mirovinska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28596" y="4225924"/>
            <a:ext cx="7572428" cy="571504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4797428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uiExpand="1" build="allAtOnce" animBg="1"/>
      <p:bldP spid="6" grpId="0" uiExpand="1" build="allAtOnce" animBg="1"/>
      <p:bldP spid="7" grpId="0" uiExpand="1" build="allAtOnce" animBg="1"/>
      <p:bldP spid="8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001156" cy="11429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6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</a:t>
            </a:r>
            <a:endParaRPr lang="hr-H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406" y="2071678"/>
            <a:ext cx="9001156" cy="11429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47309"/>
            <a:ext cx="907259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0" indent="-288000"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0" indent="-288000"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opravdava svoj zahtjev za poslušnošću</a:t>
            </a:r>
          </a:p>
          <a:p>
            <a:pPr marL="540000" lvl="0" indent="-288000"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znači da se vlast obnaša prema zakonima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Franz_Joseph,_circa_1915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6148" y="4699148"/>
            <a:ext cx="1553722" cy="201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napoleon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 bwMode="auto">
          <a:xfrm>
            <a:off x="3519920" y="4699148"/>
            <a:ext cx="1532656" cy="201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 descr="Franjo Tudjman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 bwMode="auto">
          <a:xfrm>
            <a:off x="6516566" y="4699148"/>
            <a:ext cx="1540157" cy="201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6000760" y="3637666"/>
            <a:ext cx="2571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00760" y="3286124"/>
            <a:ext cx="2571768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000364" y="3286124"/>
            <a:ext cx="2571768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4282" y="3286124"/>
            <a:ext cx="2357454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</a:t>
            </a:r>
            <a:endParaRPr lang="hr-HR" sz="4000" dirty="0"/>
          </a:p>
        </p:txBody>
      </p:sp>
      <p:sp>
        <p:nvSpPr>
          <p:cNvPr id="6" name="Rectangle 5"/>
          <p:cNvSpPr/>
          <p:nvPr/>
        </p:nvSpPr>
        <p:spPr>
          <a:xfrm>
            <a:off x="857224" y="936265"/>
            <a:ext cx="2143140" cy="5563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MOĆ</a:t>
            </a:r>
          </a:p>
        </p:txBody>
      </p:sp>
      <p:sp>
        <p:nvSpPr>
          <p:cNvPr id="7" name="Rectangle 6"/>
          <p:cNvSpPr/>
          <p:nvPr/>
        </p:nvSpPr>
        <p:spPr>
          <a:xfrm>
            <a:off x="857224" y="1686364"/>
            <a:ext cx="2143140" cy="57417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</a:t>
            </a:r>
          </a:p>
        </p:txBody>
      </p:sp>
      <p:sp>
        <p:nvSpPr>
          <p:cNvPr id="8" name="Equal 7"/>
          <p:cNvSpPr/>
          <p:nvPr/>
        </p:nvSpPr>
        <p:spPr>
          <a:xfrm>
            <a:off x="3107521" y="928670"/>
            <a:ext cx="857256" cy="571504"/>
          </a:xfrm>
          <a:prstGeom prst="mathEqual">
            <a:avLst>
              <a:gd name="adj1" fmla="val 16853"/>
              <a:gd name="adj2" fmla="val 2064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1934" y="936265"/>
            <a:ext cx="3429024" cy="5563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SILA BEZ PRISTANKA</a:t>
            </a:r>
          </a:p>
        </p:txBody>
      </p:sp>
      <p:sp>
        <p:nvSpPr>
          <p:cNvPr id="10" name="Equal 9"/>
          <p:cNvSpPr/>
          <p:nvPr/>
        </p:nvSpPr>
        <p:spPr>
          <a:xfrm>
            <a:off x="3107521" y="1687699"/>
            <a:ext cx="857256" cy="571504"/>
          </a:xfrm>
          <a:prstGeom prst="mathEqual">
            <a:avLst>
              <a:gd name="adj1" fmla="val 17965"/>
              <a:gd name="adj2" fmla="val 19626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71934" y="1686364"/>
            <a:ext cx="3429024" cy="57417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LEGITIMNA SILA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28596" y="3000372"/>
            <a:ext cx="1928827" cy="571504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21835" y="3000372"/>
            <a:ext cx="1928827" cy="57150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22231" y="3000372"/>
            <a:ext cx="1928827" cy="571504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cxnSp>
        <p:nvCxnSpPr>
          <p:cNvPr id="16" name="Elbow Connector 15"/>
          <p:cNvCxnSpPr>
            <a:stCxn id="7" idx="2"/>
            <a:endCxn id="12" idx="0"/>
          </p:cNvCxnSpPr>
          <p:nvPr/>
        </p:nvCxnSpPr>
        <p:spPr>
          <a:xfrm rot="5400000">
            <a:off x="1290985" y="2362563"/>
            <a:ext cx="739834" cy="5357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0"/>
          </p:cNvCxnSpPr>
          <p:nvPr/>
        </p:nvCxnSpPr>
        <p:spPr>
          <a:xfrm rot="16200000" flipH="1">
            <a:off x="2737604" y="1451727"/>
            <a:ext cx="739834" cy="23574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14" idx="0"/>
          </p:cNvCxnSpPr>
          <p:nvPr/>
        </p:nvCxnSpPr>
        <p:spPr>
          <a:xfrm rot="16200000" flipH="1">
            <a:off x="4237802" y="-48471"/>
            <a:ext cx="739834" cy="53578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282" y="3637666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1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  <a:endParaRPr lang="pl-PL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3637666"/>
            <a:ext cx="24288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algn="ctr">
              <a:spcBef>
                <a:spcPts val="300"/>
              </a:spcBef>
              <a:buClr>
                <a:schemeClr val="tx1"/>
              </a:buClr>
            </a:pP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(karizma pojedinca)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9" grpId="0" animBg="1"/>
      <p:bldP spid="28" grpId="0" animBg="1"/>
      <p:bldP spid="21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build="allAtOnce"/>
      <p:bldP spid="2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49" y="2420888"/>
            <a:ext cx="2907283" cy="3927568"/>
            <a:chOff x="1000100" y="2708920"/>
            <a:chExt cx="2907282" cy="392756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708920"/>
              <a:ext cx="2907282" cy="35508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000100" y="6286520"/>
              <a:ext cx="2907282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04471" y="2420888"/>
            <a:ext cx="2703510" cy="3927568"/>
            <a:chOff x="3203848" y="2708920"/>
            <a:chExt cx="2703510" cy="3927568"/>
          </a:xfrm>
        </p:grpSpPr>
        <p:sp>
          <p:nvSpPr>
            <p:cNvPr id="6" name="Rectangle 5"/>
            <p:cNvSpPr/>
            <p:nvPr/>
          </p:nvSpPr>
          <p:spPr>
            <a:xfrm>
              <a:off x="3293753" y="6286520"/>
              <a:ext cx="2523700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 smtClean="0">
                  <a:latin typeface="Calibri" pitchFamily="34" charset="0"/>
                  <a:cs typeface="Calibri" pitchFamily="34" charset="0"/>
                </a:rPr>
                <a:t>Albert Einstein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8" name="Picture 4" descr="https://upload.wikimedia.org/wikipedia/commons/6/66/Einstein_1921_by_F_Schmutz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08920"/>
              <a:ext cx="2703510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a 3"/>
          <p:cNvGrpSpPr/>
          <p:nvPr/>
        </p:nvGrpSpPr>
        <p:grpSpPr>
          <a:xfrm>
            <a:off x="6003982" y="2420888"/>
            <a:ext cx="2960506" cy="3900847"/>
            <a:chOff x="6003982" y="2420888"/>
            <a:chExt cx="2960506" cy="3900847"/>
          </a:xfrm>
        </p:grpSpPr>
        <p:pic>
          <p:nvPicPr>
            <p:cNvPr id="1026" name="Picture 2" descr="https://upload.wikimedia.org/wikipedia/commons/8/81/Vladimir_Puti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73" b="20492"/>
            <a:stretch/>
          </p:blipFill>
          <p:spPr bwMode="auto">
            <a:xfrm>
              <a:off x="6052620" y="2420888"/>
              <a:ext cx="2839859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5"/>
            <p:cNvSpPr/>
            <p:nvPr/>
          </p:nvSpPr>
          <p:spPr>
            <a:xfrm>
              <a:off x="6003982" y="5971767"/>
              <a:ext cx="296050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>
                  <a:latin typeface="Calibri" panose="020F0502020204030204" pitchFamily="34" charset="0"/>
                  <a:cs typeface="Calibri" panose="020F0502020204030204" pitchFamily="34" charset="0"/>
                </a:rPr>
                <a:t>Vladimir </a:t>
              </a:r>
              <a:r>
                <a:rPr lang="hr-HR" dirty="0" err="1">
                  <a:latin typeface="Calibri" panose="020F0502020204030204" pitchFamily="34" charset="0"/>
                  <a:cs typeface="Calibri" panose="020F0502020204030204" pitchFamily="34" charset="0"/>
                </a:rPr>
                <a:t>Vladimirovič</a:t>
              </a:r>
              <a:r>
                <a:rPr lang="hr-HR" dirty="0">
                  <a:latin typeface="Calibri" panose="020F0502020204030204" pitchFamily="34" charset="0"/>
                  <a:cs typeface="Calibri" panose="020F0502020204030204" pitchFamily="34" charset="0"/>
                </a:rPr>
                <a:t> Putin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Elbow Connector 27"/>
          <p:cNvCxnSpPr>
            <a:stCxn id="26" idx="3"/>
            <a:endCxn id="18" idx="1"/>
          </p:cNvCxnSpPr>
          <p:nvPr/>
        </p:nvCxnSpPr>
        <p:spPr>
          <a:xfrm>
            <a:off x="2214546" y="5750735"/>
            <a:ext cx="2392410" cy="18421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71406" y="1428736"/>
            <a:ext cx="3000396" cy="528638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" name="Picture 6" descr="http://2.bp.blogspot.com/-6gDvdAwcQ9A/UCpGrfyKU9I/AAAAAAAAmj4/FFszDwh2cf0/s1600/fidel_castro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14810" y="3643314"/>
            <a:ext cx="1750546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39" name="Picture 4" descr="http://i.ytimg.com/vi/j5KZ2CpeN8Y/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71736" y="3643314"/>
            <a:ext cx="1500198" cy="1440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Picture 2" descr="http://arhiv.braniteljski-portal.hr/files/images/0_vladogotovaac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71736" y="5214950"/>
            <a:ext cx="1857388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6955" y="5214950"/>
            <a:ext cx="13584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cxnSp>
        <p:nvCxnSpPr>
          <p:cNvPr id="33" name="Elbow Connector 32"/>
          <p:cNvCxnSpPr>
            <a:stCxn id="2054" idx="3"/>
            <a:endCxn id="31" idx="3"/>
          </p:cNvCxnSpPr>
          <p:nvPr/>
        </p:nvCxnSpPr>
        <p:spPr>
          <a:xfrm flipH="1">
            <a:off x="2214546" y="4363314"/>
            <a:ext cx="3750810" cy="1636330"/>
          </a:xfrm>
          <a:prstGeom prst="bentConnector3">
            <a:avLst>
              <a:gd name="adj1" fmla="val -6095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3214678" y="1428736"/>
            <a:ext cx="2786082" cy="200026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7861" y="857232"/>
            <a:ext cx="2607487" cy="1000132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21835" y="857232"/>
            <a:ext cx="2571769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71406" y="1928802"/>
            <a:ext cx="3000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44" y="3539108"/>
            <a:ext cx="264320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govora/govornika: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14678" y="1928802"/>
            <a:ext cx="278608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18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6956" y="5214950"/>
            <a:ext cx="1358400" cy="144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142976" y="5143512"/>
            <a:ext cx="1071570" cy="468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2976" y="6143644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Elbow Connector 21"/>
          <p:cNvCxnSpPr>
            <a:stCxn id="2050" idx="1"/>
            <a:endCxn id="19" idx="3"/>
          </p:cNvCxnSpPr>
          <p:nvPr/>
        </p:nvCxnSpPr>
        <p:spPr>
          <a:xfrm rot="10800000">
            <a:off x="2214547" y="5377512"/>
            <a:ext cx="357191" cy="5574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50" idx="1"/>
            <a:endCxn id="20" idx="3"/>
          </p:cNvCxnSpPr>
          <p:nvPr/>
        </p:nvCxnSpPr>
        <p:spPr>
          <a:xfrm rot="10800000" flipV="1">
            <a:off x="2214547" y="5934949"/>
            <a:ext cx="357191" cy="3158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42976" y="5643578"/>
            <a:ext cx="1071570" cy="214314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 descr="http://2.bp.blogspot.com/-6gDvdAwcQ9A/UCpGrfyKU9I/AAAAAAAAmj4/FFszDwh2cf0/s1600/fidel_castro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14810" y="3643314"/>
            <a:ext cx="1750546" cy="144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1142976" y="5891644"/>
            <a:ext cx="1071570" cy="2160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 descr="http://i.ytimg.com/vi/j5KZ2CpeN8Y/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71736" y="3643314"/>
            <a:ext cx="1500198" cy="1440000"/>
          </a:xfrm>
          <a:prstGeom prst="rect">
            <a:avLst/>
          </a:prstGeom>
          <a:ln w="3810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http://arhiv.braniteljski-portal.hr/files/images/0_vladogotovaac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571737" y="5214950"/>
            <a:ext cx="1885085" cy="144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Rectangle 43"/>
          <p:cNvSpPr/>
          <p:nvPr/>
        </p:nvSpPr>
        <p:spPr>
          <a:xfrm>
            <a:off x="1142976" y="5643578"/>
            <a:ext cx="1071570" cy="214314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6" name="Elbow Connector 45"/>
          <p:cNvCxnSpPr>
            <a:stCxn id="44" idx="3"/>
            <a:endCxn id="2052" idx="1"/>
          </p:cNvCxnSpPr>
          <p:nvPr/>
        </p:nvCxnSpPr>
        <p:spPr>
          <a:xfrm flipV="1">
            <a:off x="2214546" y="4363314"/>
            <a:ext cx="357190" cy="138742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6143636" y="1928802"/>
            <a:ext cx="2857520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36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  <a:endParaRPr lang="hr-HR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16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  <a:endParaRPr lang="hr-HR" sz="1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</a:t>
            </a:r>
            <a:r>
              <a:rPr lang="hr-HR" sz="1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sindikati, prosvjedi umirovljenika, prosvjetnih radnika…)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143636" y="1428736"/>
            <a:ext cx="2857520" cy="52864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15074" y="857232"/>
            <a:ext cx="2714645" cy="1000132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215074" y="857232"/>
            <a:ext cx="2714645" cy="1000132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 UTAKMICA</a:t>
            </a:r>
            <a:endParaRPr lang="hr-HR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5429256" y="71414"/>
            <a:ext cx="3571900" cy="2500354"/>
          </a:xfrm>
          <a:prstGeom prst="wedgeRoundRectCallout">
            <a:avLst>
              <a:gd name="adj1" fmla="val -62594"/>
              <a:gd name="adj2" fmla="val -356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pPr marL="252000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vi-VN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bit političkog djelovanja je </a:t>
            </a: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poboljšanje kvalitete življenja svih građana</a:t>
            </a:r>
            <a:endParaRPr lang="hr-HR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52000" indent="-252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temelji se na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709200" lvl="2" indent="-252000"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709200" lvl="2" indent="-252000"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709200" lvl="2" indent="-252000"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  <a:endParaRPr lang="vi-V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5715008" y="4286256"/>
            <a:ext cx="3071834" cy="1643074"/>
          </a:xfrm>
          <a:prstGeom prst="wedgeRoundRectCallout">
            <a:avLst>
              <a:gd name="adj1" fmla="val -62589"/>
              <a:gd name="adj2" fmla="val 388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pPr algn="ctr"/>
            <a:r>
              <a:rPr lang="vi-V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POLITIČKA APSTINENCIJA </a:t>
            </a:r>
            <a:r>
              <a:rPr lang="vi-VN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odustajanje od sudjelovanja na izborima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(građanski neposluh)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5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uiExpand="1" build="allAtOnce" animBg="1"/>
      <p:bldP spid="8" grpId="0" uiExpand="1" build="allAtOnce" animBg="1"/>
      <p:bldP spid="12" grpId="0"/>
      <p:bldP spid="13" grpId="0" uiExpand="1" build="p"/>
      <p:bldP spid="17" grpId="0"/>
      <p:bldP spid="19" grpId="0" animBg="1"/>
      <p:bldP spid="20" grpId="0" animBg="1"/>
      <p:bldP spid="26" grpId="0" animBg="1"/>
      <p:bldP spid="31" grpId="0" animBg="1"/>
      <p:bldP spid="44" grpId="0" animBg="1"/>
      <p:bldP spid="51" grpId="0" build="allAtOnce"/>
      <p:bldP spid="52" grpId="0" animBg="1"/>
      <p:bldP spid="10" grpId="0" uiExpand="1" build="allAtOnce" animBg="1"/>
      <p:bldP spid="53" grpId="0" uiExpand="1" build="allAtOnce" animBg="1"/>
      <p:bldP spid="55" grpId="0" uiExpand="1" build="allAtOnce" animBg="1"/>
      <p:bldP spid="55" grpId="1" uiExpand="1" build="allAtOnce" animBg="1"/>
      <p:bldP spid="5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928670"/>
            <a:ext cx="9036496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pueblo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određenog državnog područja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komunicira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356400" lvl="1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3564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nezavisnosti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(istekao moratorij na Božićni ustav)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564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 – NACIJA – 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254</TotalTime>
  <Words>1235</Words>
  <Application>Microsoft Office PowerPoint</Application>
  <PresentationFormat>On-screen Show (4:3)</PresentationFormat>
  <Paragraphs>238</Paragraphs>
  <Slides>23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moja_tema</vt:lpstr>
      <vt:lpstr>PowerPoint Presentation</vt:lpstr>
      <vt:lpstr>PowerPoint Presentation</vt:lpstr>
      <vt:lpstr>PODJELA POLITIKE</vt:lpstr>
      <vt:lpstr>MOĆ I VLAST</vt:lpstr>
      <vt:lpstr>MOĆ I VLAST</vt:lpstr>
      <vt:lpstr>AUTORITET</vt:lpstr>
      <vt:lpstr>POLITIČKO DJELOVANJE</vt:lpstr>
      <vt:lpstr>PowerPoint Presentation</vt:lpstr>
      <vt:lpstr>NAROD – NACIJA – DRŽAVA</vt:lpstr>
      <vt:lpstr>NAROD – NACIJA – DRŽAVA</vt:lpstr>
      <vt:lpstr>MANJINA</vt:lpstr>
      <vt:lpstr>HRVATSKE MANJINE U EUROPI I SVIJETU</vt:lpstr>
      <vt:lpstr>PRAVA MANJINA U REPUBLICI HRVATSKOJ</vt:lpstr>
      <vt:lpstr>DRŽAVLJANI REPUBLIKE HRVATSKE</vt:lpstr>
      <vt:lpstr>PowerPoint Presentation</vt:lpstr>
      <vt:lpstr>POLITIČKI POREDAK</vt:lpstr>
      <vt:lpstr>PowerPoint Presentation</vt:lpstr>
      <vt:lpstr>OBLICI POLITIČKIH POREDAKA</vt:lpstr>
      <vt:lpstr>REPUBLIKA (lat. res publica = javna stvar, opće dobro, stvar kojom se ne može trgovati) </vt:lpstr>
      <vt:lpstr>PowerPoint Presentation</vt:lpstr>
      <vt:lpstr>MONARHIJA (grč. monos = jedan; arhein - vladati)</vt:lpstr>
      <vt:lpstr>VRSTE MONARHIJA</vt:lpstr>
      <vt:lpstr>OBLICI POLITIČKIH POREDAKA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__main__</dc:creator>
  <cp:lastModifiedBy>cornx</cp:lastModifiedBy>
  <cp:revision>78</cp:revision>
  <dcterms:created xsi:type="dcterms:W3CDTF">2014-09-23T10:54:57Z</dcterms:created>
  <dcterms:modified xsi:type="dcterms:W3CDTF">2018-10-17T07:55:39Z</dcterms:modified>
</cp:coreProperties>
</file>