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4" r:id="rId2"/>
  </p:sldMasterIdLst>
  <p:notesMasterIdLst>
    <p:notesMasterId r:id="rId31"/>
  </p:notesMasterIdLst>
  <p:sldIdLst>
    <p:sldId id="329" r:id="rId3"/>
    <p:sldId id="330" r:id="rId4"/>
    <p:sldId id="339" r:id="rId5"/>
    <p:sldId id="338" r:id="rId6"/>
    <p:sldId id="337" r:id="rId7"/>
    <p:sldId id="336" r:id="rId8"/>
    <p:sldId id="335" r:id="rId9"/>
    <p:sldId id="332" r:id="rId10"/>
    <p:sldId id="333" r:id="rId11"/>
    <p:sldId id="334" r:id="rId12"/>
    <p:sldId id="349" r:id="rId13"/>
    <p:sldId id="331" r:id="rId14"/>
    <p:sldId id="257" r:id="rId15"/>
    <p:sldId id="340" r:id="rId16"/>
    <p:sldId id="341" r:id="rId17"/>
    <p:sldId id="278" r:id="rId18"/>
    <p:sldId id="282" r:id="rId19"/>
    <p:sldId id="291" r:id="rId20"/>
    <p:sldId id="342" r:id="rId21"/>
    <p:sldId id="292" r:id="rId22"/>
    <p:sldId id="343" r:id="rId23"/>
    <p:sldId id="344" r:id="rId24"/>
    <p:sldId id="345" r:id="rId25"/>
    <p:sldId id="346" r:id="rId26"/>
    <p:sldId id="347" r:id="rId27"/>
    <p:sldId id="290" r:id="rId28"/>
    <p:sldId id="294" r:id="rId29"/>
    <p:sldId id="299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E1691F"/>
    <a:srgbClr val="4F7921"/>
    <a:srgbClr val="5D6B6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5" autoAdjust="0"/>
    <p:restoredTop sz="94660" autoAdjust="0"/>
  </p:normalViewPr>
  <p:slideViewPr>
    <p:cSldViewPr>
      <p:cViewPr varScale="1">
        <p:scale>
          <a:sx n="92" d="100"/>
          <a:sy n="92" d="100"/>
        </p:scale>
        <p:origin x="-17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84" y="7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hr-HR" b="1" dirty="0" smtClean="0"/>
              <a:t>Ministar Bauk na </a:t>
            </a:r>
            <a:r>
              <a:rPr lang="hr-HR" b="1" dirty="0" err="1" smtClean="0"/>
              <a:t>Facebooku</a:t>
            </a:r>
            <a:r>
              <a:rPr lang="hr-HR" b="1" dirty="0" smtClean="0"/>
              <a:t>: Treba 450 tisuća potpisa</a:t>
            </a:r>
          </a:p>
          <a:p>
            <a:r>
              <a:rPr lang="hr-HR" dirty="0" smtClean="0"/>
              <a:t>"Ustav je definirao da su birači 'hrvatski državljani s navršenih 18 godina'. Njih ima nešto više od 4,5 milijuna. U popis birača ne ulaze svi birači - ulaze oni koji imaju prebivalište u RH i važeću osobnu iskaznicu, te oni koji nemaju prebivalište u RH i aktivno se registriraju. Njih je na EU izborima bilo nešto više od 3,7 milijuna. Ovi preostali birači (750.000) su dakle oni koji imaju prebivalište u RH i nemaju važeću osobnu iskaznicu, te oni koji nemaju prebivalište u RH i nisu se aktivno registrirali. Pravo potpisa inicijative ima dakle 4,5 milijuna ljudi. Ova interpretacija da je potrebno 375.000 značila bi da desnica osporava pravo glasa dijaspore o čemu možemo raspravljati, ali sumnjam da bi to htjeli. Evo pokušao sam najjednostavnije objasniti", objasnio je na </a:t>
            </a:r>
            <a:r>
              <a:rPr lang="hr-HR" dirty="0" err="1" smtClean="0"/>
              <a:t>Facebooku</a:t>
            </a:r>
            <a:r>
              <a:rPr lang="hr-HR" dirty="0" smtClean="0"/>
              <a:t> ministar uprave </a:t>
            </a:r>
            <a:r>
              <a:rPr lang="hr-HR" b="1" dirty="0" smtClean="0"/>
              <a:t>Arsen Bauk</a:t>
            </a:r>
            <a:r>
              <a:rPr lang="hr-HR" dirty="0" smtClean="0"/>
              <a:t>. </a:t>
            </a:r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5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3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57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2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4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5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9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8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7923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55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84" y="4390402"/>
            <a:ext cx="8030632" cy="199092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1028700" lvl="0" indent="-1028700">
              <a:spcBef>
                <a:spcPct val="0"/>
              </a:spcBef>
              <a:defRPr/>
            </a:pPr>
            <a:r>
              <a:rPr lang="hr-HR" sz="6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PONAVLJANJE</a:t>
            </a:r>
            <a:endParaRPr lang="hr-HR" sz="28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 lvl="0" indent="-504000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romanUcPeriod" startAt="4"/>
              <a:defRPr/>
            </a:pPr>
            <a:r>
              <a:rPr lang="hr-HR" sz="28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</a:t>
            </a:r>
          </a:p>
          <a:p>
            <a:pPr lvl="0" indent="-504000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romanUcPeriod" startAt="4"/>
              <a:defRPr/>
            </a:pPr>
            <a:r>
              <a:rPr lang="hr-HR" sz="28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6" y="332656"/>
            <a:ext cx="4290293" cy="323112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95" y="332656"/>
            <a:ext cx="4290293" cy="323112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080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prekid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 dotadašnjim političkim sustavom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traženje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novog gospodarskog sustava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pojava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nacionalne homogenizacije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2017.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166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2416" y="4816958"/>
            <a:ext cx="4857784" cy="1852402"/>
            <a:chOff x="3500430" y="4572008"/>
            <a:chExt cx="5491115" cy="20939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500430" y="4572008"/>
              <a:ext cx="5491115" cy="209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8358214" y="4643446"/>
              <a:ext cx="357190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0826" y="5143512"/>
              <a:ext cx="396000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00496" y="5786454"/>
              <a:ext cx="42862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001968" y="4653136"/>
              <a:ext cx="2244019" cy="58321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2017. – 166 </a:t>
              </a:r>
            </a:p>
            <a:p>
              <a:pPr algn="ctr"/>
              <a:r>
                <a:rPr lang="hr-HR" sz="1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(18 parlamentarnih)</a:t>
              </a:r>
              <a:endPara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ot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 rot="2619782">
            <a:off x="3400724" y="2649251"/>
            <a:ext cx="4214842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IZBORI</a:t>
            </a:r>
            <a:endParaRPr kumimoji="0" lang="hr-HR" sz="7200" i="0" u="none" strike="noStrike" kern="1200" normalizeH="0" baseline="0" noProof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ranklin Gothic Boo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9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857232"/>
            <a:ext cx="8858280" cy="3071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– politički postupak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kojim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u="sng" dirty="0" smtClean="0">
                <a:latin typeface="Calibri" pitchFamily="34" charset="0"/>
                <a:cs typeface="Calibri" pitchFamily="34" charset="0"/>
              </a:rPr>
              <a:t>državljani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biraju predstavnike u predstavnička tijela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u="sng" dirty="0" smtClean="0">
                <a:latin typeface="Calibri" pitchFamily="34" charset="0"/>
                <a:cs typeface="Calibri" pitchFamily="34" charset="0"/>
              </a:rPr>
              <a:t>demokratičnost izbora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se očituje dva kriterija:</a:t>
            </a: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višestranačje</a:t>
            </a:r>
            <a:endParaRPr lang="hr-HR" sz="3200" i="1" u="sng" dirty="0" smtClean="0">
              <a:latin typeface="Calibri" pitchFamily="34" charset="0"/>
              <a:cs typeface="Calibri" pitchFamily="34" charset="0"/>
            </a:endParaRP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sz="32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IZBORI / BIRAČKO PRAVO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4282" y="3929066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pravo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da se bira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 da se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bude biran</a:t>
            </a:r>
          </a:p>
          <a:p>
            <a:pPr marL="72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glasuje na izborima </a:t>
            </a:r>
          </a:p>
          <a:p>
            <a:pPr marL="720000" lvl="1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bude kandidat na izborima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5720" y="3786190"/>
            <a:ext cx="84296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761" y="785794"/>
            <a:ext cx="8982735" cy="5667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</a:t>
            </a:r>
            <a:r>
              <a:rPr lang="hr-HR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svi punoljetni državljani RH koji su uvršteni 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birački popis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</a:t>
            </a:r>
            <a:r>
              <a:rPr lang="hr-HR" sz="2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osob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koje su sudskom presudom lišene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građanskih prava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(građanske časti)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građani koji su izgubili poslovnu sposobnost ili su pod starateljstvom (od 2012. godine imaju biračko pravo)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djelatne vojne osobe, namještenici u oružanim snagama, veleposlanici, konzuli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 pravo glasa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 birati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mogu kandidirati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izborima (aktivno)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07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Kutni poveznik 19"/>
          <p:cNvCxnSpPr>
            <a:stCxn id="20" idx="2"/>
            <a:endCxn id="17" idx="0"/>
          </p:cNvCxnSpPr>
          <p:nvPr/>
        </p:nvCxnSpPr>
        <p:spPr bwMode="auto">
          <a:xfrm rot="5400000">
            <a:off x="2482439" y="482183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Kutni poveznik 21"/>
          <p:cNvCxnSpPr>
            <a:stCxn id="20" idx="2"/>
            <a:endCxn id="19" idx="0"/>
          </p:cNvCxnSpPr>
          <p:nvPr/>
        </p:nvCxnSpPr>
        <p:spPr bwMode="auto">
          <a:xfrm rot="16200000" flipH="1">
            <a:off x="4748092" y="1609833"/>
            <a:ext cx="785818" cy="1138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Pravokutnik 15"/>
          <p:cNvSpPr/>
          <p:nvPr/>
        </p:nvSpPr>
        <p:spPr bwMode="auto">
          <a:xfrm>
            <a:off x="142844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endParaRPr lang="vi-V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6"/>
          <p:cNvSpPr/>
          <p:nvPr/>
        </p:nvSpPr>
        <p:spPr bwMode="auto">
          <a:xfrm>
            <a:off x="2416953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</a:p>
        </p:txBody>
      </p:sp>
      <p:sp>
        <p:nvSpPr>
          <p:cNvPr id="20" name="Pravokutnik 13"/>
          <p:cNvSpPr/>
          <p:nvPr/>
        </p:nvSpPr>
        <p:spPr bwMode="auto">
          <a:xfrm>
            <a:off x="1214414" y="1071546"/>
            <a:ext cx="6715172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 U DEMOKRACIJI</a:t>
            </a:r>
          </a:p>
        </p:txBody>
      </p:sp>
      <p:sp>
        <p:nvSpPr>
          <p:cNvPr id="22" name="Pravokutnik 17"/>
          <p:cNvSpPr/>
          <p:nvPr/>
        </p:nvSpPr>
        <p:spPr bwMode="auto">
          <a:xfrm>
            <a:off x="6929454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</a:p>
        </p:txBody>
      </p:sp>
      <p:cxnSp>
        <p:nvCxnSpPr>
          <p:cNvPr id="38" name="Elbow Connector 37"/>
          <p:cNvCxnSpPr>
            <a:stCxn id="20" idx="2"/>
            <a:endCxn id="22" idx="0"/>
          </p:cNvCxnSpPr>
          <p:nvPr/>
        </p:nvCxnSpPr>
        <p:spPr bwMode="auto">
          <a:xfrm rot="16200000" flipH="1">
            <a:off x="5875743" y="482182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20" idx="2"/>
            <a:endCxn id="18" idx="0"/>
          </p:cNvCxnSpPr>
          <p:nvPr/>
        </p:nvCxnSpPr>
        <p:spPr bwMode="auto">
          <a:xfrm rot="5400000">
            <a:off x="3619493" y="1619237"/>
            <a:ext cx="785818" cy="11191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/>
          <p:cNvSpPr/>
          <p:nvPr/>
        </p:nvSpPr>
        <p:spPr bwMode="auto">
          <a:xfrm>
            <a:off x="142845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285719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državljanstvo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punoljetnost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mentalna sposobnost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poslovna sposobnost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2416953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524110" y="3357562"/>
            <a:ext cx="197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birači imaju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pravo glasa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glas vrijedi jednako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„jedan čovjek, jedan glas”</a:t>
            </a:r>
          </a:p>
        </p:txBody>
      </p:sp>
      <p:sp>
        <p:nvSpPr>
          <p:cNvPr id="50" name="TextBox 11"/>
          <p:cNvSpPr txBox="1"/>
          <p:nvPr/>
        </p:nvSpPr>
        <p:spPr>
          <a:xfrm>
            <a:off x="4786314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birači biraju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neposredno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sami se odlučuju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 političku opciju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svatko glasuje u svoje ime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7036611" y="3357562"/>
            <a:ext cx="185738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za koga glasovao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moraju ostati nepoznati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izašao na izbore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javni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BIRAČKO PRAVO U DEMOKRACIJI</a:t>
            </a:r>
            <a:endParaRPr lang="hr-HR" dirty="0"/>
          </a:p>
        </p:txBody>
      </p:sp>
      <p:sp>
        <p:nvSpPr>
          <p:cNvPr id="19" name="Pravokutnik 17"/>
          <p:cNvSpPr/>
          <p:nvPr/>
        </p:nvSpPr>
        <p:spPr bwMode="auto">
          <a:xfrm>
            <a:off x="4674152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</a:p>
        </p:txBody>
      </p:sp>
      <p:sp>
        <p:nvSpPr>
          <p:cNvPr id="49" name="Rectangle 10"/>
          <p:cNvSpPr/>
          <p:nvPr/>
        </p:nvSpPr>
        <p:spPr bwMode="auto">
          <a:xfrm>
            <a:off x="4673203" y="2571744"/>
            <a:ext cx="2073600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6929454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5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5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1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6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8" grpId="0" build="allAtOnce" animBg="1"/>
      <p:bldP spid="20" grpId="0" uiExpand="1" build="allAtOnce" animBg="1"/>
      <p:bldP spid="22" grpId="0" build="allAtOnce" animBg="1"/>
      <p:bldP spid="45" grpId="0" animBg="1"/>
      <p:bldP spid="46" grpId="0"/>
      <p:bldP spid="47" grpId="0" animBg="1"/>
      <p:bldP spid="48" grpId="0"/>
      <p:bldP spid="50" grpId="0"/>
      <p:bldP spid="52" grpId="0"/>
      <p:bldP spid="19" grpId="0" build="allAtOnce" animBg="1"/>
      <p:bldP spid="49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1"/>
          <p:cNvSpPr txBox="1"/>
          <p:nvPr/>
        </p:nvSpPr>
        <p:spPr>
          <a:xfrm>
            <a:off x="6286511" y="2571744"/>
            <a:ext cx="2643207" cy="36009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postoji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jednostranački sustavi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samo podobni kandidati budu izabrani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konkurencije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totalitarni sustavi</a:t>
            </a:r>
          </a:p>
        </p:txBody>
      </p:sp>
      <p:cxnSp>
        <p:nvCxnSpPr>
          <p:cNvPr id="23" name="Kutni poveznik 19"/>
          <p:cNvCxnSpPr>
            <a:stCxn id="43" idx="2"/>
            <a:endCxn id="26" idx="0"/>
          </p:cNvCxnSpPr>
          <p:nvPr/>
        </p:nvCxnSpPr>
        <p:spPr bwMode="auto">
          <a:xfrm rot="5400000">
            <a:off x="2857488" y="-107181"/>
            <a:ext cx="428628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Kutni poveznik 21"/>
          <p:cNvCxnSpPr>
            <a:stCxn id="43" idx="2"/>
            <a:endCxn id="42" idx="0"/>
          </p:cNvCxnSpPr>
          <p:nvPr/>
        </p:nvCxnSpPr>
        <p:spPr bwMode="auto">
          <a:xfrm rot="16200000" flipH="1">
            <a:off x="5893603" y="-71462"/>
            <a:ext cx="428628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Ravni poveznik 23"/>
          <p:cNvCxnSpPr>
            <a:stCxn id="43" idx="2"/>
            <a:endCxn id="27" idx="0"/>
          </p:cNvCxnSpPr>
          <p:nvPr/>
        </p:nvCxnSpPr>
        <p:spPr bwMode="auto">
          <a:xfrm rot="5400000">
            <a:off x="4393405" y="1428736"/>
            <a:ext cx="42862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Pravokutnik 15"/>
          <p:cNvSpPr/>
          <p:nvPr/>
        </p:nvSpPr>
        <p:spPr bwMode="auto">
          <a:xfrm>
            <a:off x="142844" y="1643050"/>
            <a:ext cx="2786082" cy="85725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KOMPETITIVNI</a:t>
            </a:r>
            <a:endParaRPr lang="vi-V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3214678" y="1643050"/>
            <a:ext cx="2786082" cy="857256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POLUKOMPETITIVNI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(SEMIKOMPETITIVNI)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Pravokutnik 17"/>
          <p:cNvSpPr/>
          <p:nvPr/>
        </p:nvSpPr>
        <p:spPr bwMode="auto">
          <a:xfrm>
            <a:off x="6215074" y="1643050"/>
            <a:ext cx="2786082" cy="857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NEKOMPETITIVNI</a:t>
            </a:r>
          </a:p>
        </p:txBody>
      </p:sp>
      <p:sp>
        <p:nvSpPr>
          <p:cNvPr id="43" name="Pravokutnik 13"/>
          <p:cNvSpPr/>
          <p:nvPr/>
        </p:nvSpPr>
        <p:spPr bwMode="auto">
          <a:xfrm>
            <a:off x="2143108" y="285728"/>
            <a:ext cx="4929222" cy="928694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pravo glasa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14281" y="2571744"/>
            <a:ext cx="2714645" cy="3806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potpuna sloboda izbora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opće, jednako, izravno i tajno glasovanje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konkurencija među strankama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povlaštenih stranaka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demokratski sustavi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3286115" y="2571744"/>
            <a:ext cx="2643207" cy="34470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ograničena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 postoji sloboda medija, ograničena sloboda govora…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postoji jedna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nekoliko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autoritarni sustavi</a:t>
            </a:r>
          </a:p>
        </p:txBody>
      </p:sp>
      <p:sp>
        <p:nvSpPr>
          <p:cNvPr id="46" name="Rectangle 10"/>
          <p:cNvSpPr/>
          <p:nvPr/>
        </p:nvSpPr>
        <p:spPr bwMode="auto">
          <a:xfrm>
            <a:off x="621507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14284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10"/>
          <p:cNvSpPr/>
          <p:nvPr/>
        </p:nvSpPr>
        <p:spPr bwMode="auto">
          <a:xfrm>
            <a:off x="3214678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844" y="3731852"/>
            <a:ext cx="8858312" cy="2571768"/>
            <a:chOff x="142844" y="3731852"/>
            <a:chExt cx="8858312" cy="2571768"/>
          </a:xfrm>
        </p:grpSpPr>
        <p:cxnSp>
          <p:nvCxnSpPr>
            <p:cNvPr id="28" name="Kutni poveznik 19"/>
            <p:cNvCxnSpPr>
              <a:stCxn id="34" idx="2"/>
              <a:endCxn id="31" idx="0"/>
            </p:cNvCxnSpPr>
            <p:nvPr/>
          </p:nvCxnSpPr>
          <p:spPr bwMode="auto">
            <a:xfrm rot="5400000">
              <a:off x="2714612" y="3696133"/>
              <a:ext cx="714380" cy="3071834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Kutni poveznik 21"/>
            <p:cNvCxnSpPr>
              <a:stCxn id="34" idx="2"/>
              <a:endCxn id="33" idx="0"/>
            </p:cNvCxnSpPr>
            <p:nvPr/>
          </p:nvCxnSpPr>
          <p:spPr bwMode="auto">
            <a:xfrm rot="16200000" flipH="1">
              <a:off x="5750727" y="3731852"/>
              <a:ext cx="714380" cy="3000396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Ravni poveznik 23"/>
            <p:cNvCxnSpPr>
              <a:stCxn id="34" idx="2"/>
              <a:endCxn id="32" idx="0"/>
            </p:cNvCxnSpPr>
            <p:nvPr/>
          </p:nvCxnSpPr>
          <p:spPr bwMode="auto">
            <a:xfrm>
              <a:off x="4607719" y="4874860"/>
              <a:ext cx="0" cy="71438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Pravokutnik 15"/>
            <p:cNvSpPr/>
            <p:nvPr/>
          </p:nvSpPr>
          <p:spPr bwMode="auto">
            <a:xfrm>
              <a:off x="142844" y="5589240"/>
              <a:ext cx="2786082" cy="714380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PARLAMENTARNI</a:t>
              </a:r>
              <a:endParaRPr lang="vi-V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Pravokutnik 16"/>
            <p:cNvSpPr/>
            <p:nvPr/>
          </p:nvSpPr>
          <p:spPr bwMode="auto">
            <a:xfrm>
              <a:off x="3214678" y="5589240"/>
              <a:ext cx="2786082" cy="714380"/>
            </a:xfrm>
            <a:prstGeom prst="rect">
              <a:avLst/>
            </a:prstGeom>
            <a:solidFill>
              <a:srgbClr val="008E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PREDSJEDNIČKI</a:t>
              </a:r>
            </a:p>
          </p:txBody>
        </p:sp>
        <p:sp>
          <p:nvSpPr>
            <p:cNvPr id="33" name="Pravokutnik 17"/>
            <p:cNvSpPr/>
            <p:nvPr/>
          </p:nvSpPr>
          <p:spPr bwMode="auto">
            <a:xfrm>
              <a:off x="6215074" y="5589240"/>
              <a:ext cx="2786082" cy="714380"/>
            </a:xfrm>
            <a:prstGeom prst="rect">
              <a:avLst/>
            </a:prstGeom>
            <a:solidFill>
              <a:srgbClr val="007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l-PL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LOKALNI</a:t>
              </a:r>
            </a:p>
          </p:txBody>
        </p:sp>
        <p:sp>
          <p:nvSpPr>
            <p:cNvPr id="34" name="Pravokutnik 13"/>
            <p:cNvSpPr/>
            <p:nvPr/>
          </p:nvSpPr>
          <p:spPr bwMode="auto">
            <a:xfrm>
              <a:off x="2143108" y="3731852"/>
              <a:ext cx="4929222" cy="1143008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GLAVNE</a:t>
              </a:r>
              <a:r>
                <a:rPr kumimoji="0" lang="hr-HR" sz="2800" b="1" i="0" u="none" strike="noStrike" cap="none" normalizeH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VRSTE IZBORA</a:t>
              </a:r>
              <a:b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</a:br>
              <a:r>
                <a:rPr kumimoji="0" lang="hr-HR" sz="2400" i="0" u="none" strike="noStrike" cap="none" normalizeH="0" baseline="0" dirty="0" smtClean="0">
                  <a:ln>
                    <a:noFill/>
                  </a:ln>
                  <a:latin typeface="Calibri" pitchFamily="34" charset="0"/>
                  <a:cs typeface="Calibri" pitchFamily="34" charset="0"/>
                </a:rPr>
                <a:t>(</a:t>
              </a:r>
              <a:r>
                <a:rPr kumimoji="0" lang="hr-HR" sz="2400" b="1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 obzirom</a:t>
              </a:r>
              <a:r>
                <a:rPr kumimoji="0" lang="hr-HR" sz="2400" b="1" i="0" u="none" strike="noStrike" cap="none" normalizeH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koga i za što se bira</a:t>
              </a:r>
              <a:r>
                <a:rPr kumimoji="0" lang="hr-HR" sz="2400" i="0" u="none" strike="noStrike" cap="none" normalizeH="0" baseline="0" dirty="0" smtClean="0">
                  <a:ln>
                    <a:noFill/>
                  </a:ln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</p:grpSp>
      <p:sp>
        <p:nvSpPr>
          <p:cNvPr id="16" name="Oval 15"/>
          <p:cNvSpPr/>
          <p:nvPr/>
        </p:nvSpPr>
        <p:spPr>
          <a:xfrm rot="716943">
            <a:off x="8645674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716943">
            <a:off x="5694391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716943">
            <a:off x="2599571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6" grpId="0" build="allAtOnce" animBg="1"/>
      <p:bldP spid="27" grpId="0" build="allAtOnce" animBg="1"/>
      <p:bldP spid="42" grpId="0" build="allAtOnce" animBg="1"/>
      <p:bldP spid="43" grpId="0" build="allAtOnce" animBg="1"/>
      <p:bldP spid="44" grpId="0"/>
      <p:bldP spid="44" grpId="1"/>
      <p:bldP spid="45" grpId="0"/>
      <p:bldP spid="45" grpId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928670"/>
            <a:ext cx="9001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39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skup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dogovorenih pravila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  <a:p>
            <a:pPr marL="288000" indent="-396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IZBORNIH SUSTAVA</a:t>
            </a:r>
          </a:p>
          <a:p>
            <a:pPr marL="103095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većine) –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predsjednički</a:t>
            </a:r>
          </a:p>
          <a:p>
            <a:pPr marL="103095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(proporcionalni)</a:t>
            </a:r>
          </a:p>
          <a:p>
            <a:pPr marL="1431000" lvl="2" indent="-396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sustav izbornog količnika </a:t>
            </a:r>
          </a:p>
          <a:p>
            <a:pPr marL="1431000" lvl="2" indent="-396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Hondotov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parlamentarni izbori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431000" lvl="2" indent="-396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sustav</a:t>
            </a:r>
          </a:p>
          <a:p>
            <a:pPr marL="103095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IZBORNI SUSTAVI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6000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100" dirty="0" smtClean="0">
                <a:latin typeface="Calibri" pitchFamily="34" charset="0"/>
                <a:cs typeface="Calibri" pitchFamily="34" charset="0"/>
              </a:rPr>
              <a:t>izborni sustav u kojem mandate </a:t>
            </a:r>
            <a:r>
              <a:rPr lang="hr-HR" sz="3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dobiva ona stranka </a:t>
            </a:r>
            <a:r>
              <a:rPr lang="hr-HR" sz="3100" dirty="0" smtClean="0">
                <a:latin typeface="Calibri" pitchFamily="34" charset="0"/>
                <a:cs typeface="Calibri" pitchFamily="34" charset="0"/>
              </a:rPr>
              <a:t>(ili kandidat)</a:t>
            </a:r>
            <a:r>
              <a:rPr lang="hr-HR" sz="3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koja je osvojila većinu glasova</a:t>
            </a:r>
          </a:p>
          <a:p>
            <a:pPr marL="396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dvije vrste:</a:t>
            </a:r>
            <a:endParaRPr lang="hr-HR" sz="3600" dirty="0" smtClean="0">
              <a:latin typeface="Calibri" pitchFamily="34" charset="0"/>
              <a:cs typeface="Calibri" pitchFamily="34" charset="0"/>
            </a:endParaRP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ima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osvoji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od pola glasova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(50% + 1 glas)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VEĆINSKI IZBORNI SUSTAVI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643306" y="357166"/>
            <a:ext cx="20002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PARLAMENT</a:t>
            </a:r>
            <a:endParaRPr lang="hr-HR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6000760" y="1285860"/>
            <a:ext cx="1928826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1214414" y="1285860"/>
            <a:ext cx="400052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72000" y="1285860"/>
            <a:ext cx="114300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67" idx="2"/>
          </p:cNvCxnSpPr>
          <p:nvPr/>
        </p:nvCxnSpPr>
        <p:spPr bwMode="auto">
          <a:xfrm rot="5400000" flipH="1" flipV="1">
            <a:off x="2845108" y="1344918"/>
            <a:ext cx="953454" cy="7858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4071934" y="1285860"/>
            <a:ext cx="221457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034" y="5477910"/>
            <a:ext cx="121444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60%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4282" y="214290"/>
            <a:ext cx="1000132" cy="1500198"/>
            <a:chOff x="428596" y="214290"/>
            <a:chExt cx="1071570" cy="15001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8596" y="214290"/>
              <a:ext cx="1071570" cy="1500198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0034" y="260696"/>
              <a:ext cx="500066" cy="285752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0034" y="617885"/>
              <a:ext cx="500066" cy="2857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0034" y="975075"/>
              <a:ext cx="500066" cy="28575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0034" y="1332265"/>
              <a:ext cx="500066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100" y="214290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100" y="57147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0100" y="92866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128585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5984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27%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5477886"/>
            <a:ext cx="142876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37.5%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25%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12.5%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 = 25%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8" y="5477910"/>
            <a:ext cx="128588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49%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664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5. Izborna jedinica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069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4. Izborna jedinica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182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Izborna jedinica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310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Izborna jedinica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Izborna jedinica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85720" y="5429288"/>
            <a:ext cx="842968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214282" y="4714884"/>
            <a:ext cx="8715436" cy="200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142976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929720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644232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358744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55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2857496"/>
            <a:ext cx="2000232" cy="2027603"/>
          </a:xfrm>
          <a:prstGeom prst="rect">
            <a:avLst/>
          </a:prstGeom>
        </p:spPr>
      </p:pic>
      <p:pic>
        <p:nvPicPr>
          <p:cNvPr id="57" name="Picture 56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928794" y="2786058"/>
            <a:ext cx="1785950" cy="2099041"/>
          </a:xfrm>
          <a:prstGeom prst="rect">
            <a:avLst/>
          </a:prstGeom>
        </p:spPr>
      </p:pic>
      <p:pic>
        <p:nvPicPr>
          <p:cNvPr id="58" name="Picture 57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714744" y="2857496"/>
            <a:ext cx="1714512" cy="2027603"/>
          </a:xfrm>
          <a:prstGeom prst="rect">
            <a:avLst/>
          </a:prstGeom>
        </p:spPr>
      </p:pic>
      <p:pic>
        <p:nvPicPr>
          <p:cNvPr id="59" name="Picture 58" descr="apsolutna_vecina_izbori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429256" y="2786058"/>
            <a:ext cx="1714512" cy="1785950"/>
          </a:xfrm>
          <a:prstGeom prst="rect">
            <a:avLst/>
          </a:prstGeom>
        </p:spPr>
      </p:pic>
      <p:pic>
        <p:nvPicPr>
          <p:cNvPr id="60" name="Picture 59" descr="apsolutna_vecina_izbori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7143768" y="2857496"/>
            <a:ext cx="2000200" cy="2027603"/>
          </a:xfrm>
          <a:prstGeom prst="rect">
            <a:avLst/>
          </a:prstGeom>
        </p:spPr>
      </p:pic>
      <p:pic>
        <p:nvPicPr>
          <p:cNvPr id="61" name="Picture 60" descr="apsolutna_vecina_izbori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0" y="2214554"/>
            <a:ext cx="2000232" cy="642942"/>
          </a:xfrm>
          <a:prstGeom prst="rect">
            <a:avLst/>
          </a:prstGeom>
        </p:spPr>
      </p:pic>
      <p:pic>
        <p:nvPicPr>
          <p:cNvPr id="62" name="Picture 61" descr="apsolutna_vecina_izbori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1928794" y="2143116"/>
            <a:ext cx="1785950" cy="714380"/>
          </a:xfrm>
          <a:prstGeom prst="rect">
            <a:avLst/>
          </a:prstGeom>
        </p:spPr>
      </p:pic>
      <p:pic>
        <p:nvPicPr>
          <p:cNvPr id="63" name="Picture 62" descr="apsolutna_vecina_izbori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3714744" y="2143116"/>
            <a:ext cx="1714512" cy="714380"/>
          </a:xfrm>
          <a:prstGeom prst="rect">
            <a:avLst/>
          </a:prstGeom>
        </p:spPr>
      </p:pic>
      <p:pic>
        <p:nvPicPr>
          <p:cNvPr id="64" name="Picture 63" descr="apsolutna_vecina_izbori.pn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5429256" y="2143116"/>
            <a:ext cx="1714512" cy="714380"/>
          </a:xfrm>
          <a:prstGeom prst="rect">
            <a:avLst/>
          </a:prstGeom>
        </p:spPr>
      </p:pic>
      <p:pic>
        <p:nvPicPr>
          <p:cNvPr id="65" name="Picture 64" descr="apsolutna_vecina_izbori.png"/>
          <p:cNvPicPr>
            <a:picLocks noChangeAspect="1"/>
          </p:cNvPicPr>
          <p:nvPr/>
        </p:nvPicPr>
        <p:blipFill>
          <a:blip r:embed="rId11" cstate="email"/>
          <a:srcRect/>
          <a:stretch>
            <a:fillRect/>
          </a:stretch>
        </p:blipFill>
        <p:spPr>
          <a:xfrm>
            <a:off x="7143768" y="2214554"/>
            <a:ext cx="2000200" cy="642942"/>
          </a:xfrm>
          <a:prstGeom prst="rect">
            <a:avLst/>
          </a:prstGeom>
        </p:spPr>
      </p:pic>
      <p:pic>
        <p:nvPicPr>
          <p:cNvPr id="66" name="Picture 65" descr="pravokutnik.png"/>
          <p:cNvPicPr>
            <a:picLocks noChangeAspect="1"/>
          </p:cNvPicPr>
          <p:nvPr/>
        </p:nvPicPr>
        <p:blipFill>
          <a:blip r:embed="rId12" cstate="email"/>
          <a:srcRect/>
          <a:stretch>
            <a:fillRect/>
          </a:stretch>
        </p:blipFill>
        <p:spPr>
          <a:xfrm>
            <a:off x="4643438" y="-142900"/>
            <a:ext cx="2214578" cy="1403214"/>
          </a:xfrm>
          <a:prstGeom prst="rect">
            <a:avLst/>
          </a:prstGeom>
        </p:spPr>
      </p:pic>
      <p:pic>
        <p:nvPicPr>
          <p:cNvPr id="67" name="Picture 66" descr="pravokutnik.pn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>
          <a:xfrm>
            <a:off x="2928926" y="-142900"/>
            <a:ext cx="1571636" cy="1404000"/>
          </a:xfrm>
          <a:prstGeom prst="rect">
            <a:avLst/>
          </a:prstGeom>
        </p:spPr>
      </p:pic>
      <p:pic>
        <p:nvPicPr>
          <p:cNvPr id="68" name="Picture 67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857884" y="297963"/>
            <a:ext cx="496438" cy="702145"/>
          </a:xfrm>
          <a:prstGeom prst="rect">
            <a:avLst/>
          </a:prstGeom>
        </p:spPr>
      </p:pic>
      <p:pic>
        <p:nvPicPr>
          <p:cNvPr id="69" name="Picture 68" descr="women.png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5572132" y="285728"/>
            <a:ext cx="320836" cy="702000"/>
          </a:xfrm>
          <a:prstGeom prst="rect">
            <a:avLst/>
          </a:prstGeom>
        </p:spPr>
      </p:pic>
      <p:pic>
        <p:nvPicPr>
          <p:cNvPr id="70" name="Picture 69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072066" y="297963"/>
            <a:ext cx="496438" cy="702145"/>
          </a:xfrm>
          <a:prstGeom prst="rect">
            <a:avLst/>
          </a:prstGeom>
        </p:spPr>
      </p:pic>
      <p:pic>
        <p:nvPicPr>
          <p:cNvPr id="72" name="Picture 71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861248" y="297963"/>
            <a:ext cx="496438" cy="702145"/>
          </a:xfrm>
          <a:prstGeom prst="rect">
            <a:avLst/>
          </a:prstGeom>
        </p:spPr>
      </p:pic>
      <p:pic>
        <p:nvPicPr>
          <p:cNvPr id="73" name="Picture 72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364810" y="297963"/>
            <a:ext cx="496438" cy="7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izborni sustav u kojem mandate dobivaju stranke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omjeru dobivenih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PRAG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u="sng" dirty="0" smtClean="0">
                <a:latin typeface="Calibri" pitchFamily="34" charset="0"/>
                <a:cs typeface="Calibri" pitchFamily="34" charset="0"/>
              </a:rPr>
              <a:t>minimalni postotak glasova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koji neka stranka mora dobiti u nekoj izbornoj jedinici da bi uopće sudjelovala u podjeli mandata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 Hrvatskoj je izborni prag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5%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RAZMJERNI IZBORNI SUSTAV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977" y="4853198"/>
            <a:ext cx="6733165" cy="19617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 descr="Picture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158" y="697186"/>
            <a:ext cx="7858182" cy="6160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2849" y="4453070"/>
            <a:ext cx="2245295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STRANAČKE LISTE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311" y="6357958"/>
            <a:ext cx="1040285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BIRAČI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52" y="3321464"/>
            <a:ext cx="1303690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POSTOTAK</a:t>
            </a:r>
          </a:p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2252" y="764704"/>
            <a:ext cx="47508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 </a:t>
            </a: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MANDATA (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MJESTA) U PARLAMENTU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29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44172"/>
              </p:ext>
            </p:extLst>
          </p:nvPr>
        </p:nvGraphicFramePr>
        <p:xfrm>
          <a:off x="402093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00562" y="3286124"/>
            <a:ext cx="2428892" cy="707886"/>
            <a:chOff x="4572000" y="3357562"/>
            <a:chExt cx="2428892" cy="707886"/>
          </a:xfrm>
        </p:grpSpPr>
        <p:sp>
          <p:nvSpPr>
            <p:cNvPr id="26" name="Rectangle 25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1395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9108"/>
              </p:ext>
            </p:extLst>
          </p:nvPr>
        </p:nvGraphicFramePr>
        <p:xfrm>
          <a:off x="402093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14546" y="857232"/>
            <a:ext cx="4549387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smtClean="0">
                <a:latin typeface="Calibri" pitchFamily="34" charset="0"/>
                <a:cs typeface="Calibri" pitchFamily="34" charset="0"/>
              </a:rPr>
              <a:t>Izborna jedinica bira 10 zastupnika 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43042" y="1556792"/>
            <a:ext cx="6000792" cy="151501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305" y="1643050"/>
            <a:ext cx="1655261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glasača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(10 000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57356" y="228599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204521" y="235743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(10)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Equal 19"/>
          <p:cNvSpPr/>
          <p:nvPr/>
        </p:nvSpPr>
        <p:spPr bwMode="auto">
          <a:xfrm>
            <a:off x="4493336" y="207167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53274" y="1928802"/>
            <a:ext cx="1785233" cy="636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15318" y="3357562"/>
            <a:ext cx="2429462" cy="707886"/>
            <a:chOff x="4575043" y="3357562"/>
            <a:chExt cx="2429462" cy="707886"/>
          </a:xfrm>
        </p:grpSpPr>
        <p:sp>
          <p:nvSpPr>
            <p:cNvPr id="23" name="Rectangle 22"/>
            <p:cNvSpPr/>
            <p:nvPr/>
          </p:nvSpPr>
          <p:spPr>
            <a:xfrm>
              <a:off x="4575043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9586" y="539622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+ 1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SUSTAV IZBORNOG KOLIČNIKA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92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7168"/>
              </p:ext>
            </p:extLst>
          </p:nvPr>
        </p:nvGraphicFramePr>
        <p:xfrm>
          <a:off x="145155" y="3865926"/>
          <a:ext cx="8856001" cy="2587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55011"/>
                <a:gridCol w="1143008"/>
                <a:gridCol w="1216756"/>
                <a:gridCol w="1345794"/>
                <a:gridCol w="1265144"/>
                <a:gridCol w="1246714"/>
                <a:gridCol w="1283574"/>
              </a:tblGrid>
              <a:tr h="989304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</a:t>
                      </a:r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. glasova (X)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1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2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3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latin typeface="Calibri" pitchFamily="34" charset="0"/>
                          <a:cs typeface="Calibri" pitchFamily="34" charset="0"/>
                        </a:rPr>
                        <a:t>X : 4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5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4160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4160 (1)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2080 (4)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1386 (6)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1040 (9)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832 (11)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(2)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1690 (5)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1126 (8)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845 (10)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676 (13)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 (3)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1230 (7)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820 (12)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615 (14)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495 (15)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2" y="764704"/>
            <a:ext cx="9215502" cy="3092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primjer na izbornoj jedinici u kojoj se bira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 zastupnika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za parlament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metoda najvećeg broja</a:t>
            </a:r>
          </a:p>
          <a:p>
            <a:pPr marL="1888200" lvl="3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(4160)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(3380)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(2460)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86050" y="1747601"/>
            <a:ext cx="4572032" cy="161736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487274" y="1916832"/>
            <a:ext cx="303053" cy="428628"/>
          </a:xfrm>
          <a:prstGeom prst="rect">
            <a:avLst/>
          </a:prstGeom>
        </p:spPr>
      </p:pic>
      <p:pic>
        <p:nvPicPr>
          <p:cNvPr id="9" name="Picture 8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796838" y="1916832"/>
            <a:ext cx="303053" cy="428628"/>
          </a:xfrm>
          <a:prstGeom prst="rect">
            <a:avLst/>
          </a:prstGeom>
        </p:spPr>
      </p:pic>
      <p:pic>
        <p:nvPicPr>
          <p:cNvPr id="10" name="Picture 9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9" y="2345460"/>
            <a:ext cx="303053" cy="428628"/>
          </a:xfrm>
          <a:prstGeom prst="rect">
            <a:avLst/>
          </a:prstGeom>
        </p:spPr>
      </p:pic>
      <p:pic>
        <p:nvPicPr>
          <p:cNvPr id="11" name="Picture 10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487274" y="2345460"/>
            <a:ext cx="303053" cy="428628"/>
          </a:xfrm>
          <a:prstGeom prst="rect">
            <a:avLst/>
          </a:prstGeom>
        </p:spPr>
      </p:pic>
      <p:pic>
        <p:nvPicPr>
          <p:cNvPr id="12" name="Picture 11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4" y="2774088"/>
            <a:ext cx="303053" cy="4286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D’HONDOTOV SUSTAV</a:t>
            </a:r>
            <a:endParaRPr lang="hr-HR"/>
          </a:p>
        </p:txBody>
      </p:sp>
      <p:grpSp>
        <p:nvGrpSpPr>
          <p:cNvPr id="45" name="Group 44"/>
          <p:cNvGrpSpPr/>
          <p:nvPr/>
        </p:nvGrpSpPr>
        <p:grpSpPr>
          <a:xfrm>
            <a:off x="5357818" y="4876252"/>
            <a:ext cx="3500462" cy="1500198"/>
            <a:chOff x="5357818" y="5000636"/>
            <a:chExt cx="3500462" cy="1500198"/>
          </a:xfrm>
        </p:grpSpPr>
        <p:sp>
          <p:nvSpPr>
            <p:cNvPr id="26" name="Rectangle 25"/>
            <p:cNvSpPr/>
            <p:nvPr/>
          </p:nvSpPr>
          <p:spPr>
            <a:xfrm>
              <a:off x="7858148" y="5000636"/>
              <a:ext cx="1000132" cy="428628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8148" y="5572140"/>
              <a:ext cx="1000132" cy="428628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58148" y="6072206"/>
              <a:ext cx="1000132" cy="428628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43702" y="6072206"/>
              <a:ext cx="1000132" cy="428628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7818" y="6072206"/>
              <a:ext cx="1000132" cy="428628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Picture 40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1916832"/>
            <a:ext cx="303053" cy="428628"/>
          </a:xfrm>
          <a:prstGeom prst="rect">
            <a:avLst/>
          </a:prstGeom>
        </p:spPr>
      </p:pic>
      <p:pic>
        <p:nvPicPr>
          <p:cNvPr id="42" name="Picture 41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9" y="1916832"/>
            <a:ext cx="303053" cy="428628"/>
          </a:xfrm>
          <a:prstGeom prst="rect">
            <a:avLst/>
          </a:prstGeom>
        </p:spPr>
      </p:pic>
      <p:pic>
        <p:nvPicPr>
          <p:cNvPr id="43" name="Picture 42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2345460"/>
            <a:ext cx="303053" cy="428628"/>
          </a:xfrm>
          <a:prstGeom prst="rect">
            <a:avLst/>
          </a:prstGeom>
        </p:spPr>
      </p:pic>
      <p:pic>
        <p:nvPicPr>
          <p:cNvPr id="44" name="Picture 43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2774088"/>
            <a:ext cx="303053" cy="428628"/>
          </a:xfrm>
          <a:prstGeom prst="rect">
            <a:avLst/>
          </a:prstGeom>
        </p:spPr>
      </p:pic>
      <p:pic>
        <p:nvPicPr>
          <p:cNvPr id="46" name="Picture 45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796838" y="2345460"/>
            <a:ext cx="303053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	izborni sustav u kojem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 mandata osvaja većinskim, a dio razmjernim modelom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da bi to bilo moguće,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birač ima dva glasa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. s jednim glasuje u većinskom, a s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drugim 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razmjernom sustavu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primjer izbora u RH 2001.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malim izbornim jedinicama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većina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u Sabor ide samo najbolji kandidat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na državnoj razini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sustav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jedna lista za cijelu državu za ulazak u Sabor</a:t>
            </a: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MJEŠOVITI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27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- PRIMJER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85720" y="1071546"/>
            <a:ext cx="4500594" cy="37147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 </a:t>
            </a:r>
          </a:p>
          <a:p>
            <a:pPr algn="ctr"/>
            <a:r>
              <a:rPr lang="hr-H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(4 mandata)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2571744"/>
            <a:ext cx="1643074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214686"/>
            <a:ext cx="1579473" cy="1135786"/>
            <a:chOff x="2428860" y="1785926"/>
            <a:chExt cx="1579473" cy="1135786"/>
          </a:xfrm>
        </p:grpSpPr>
        <p:sp>
          <p:nvSpPr>
            <p:cNvPr id="12" name="Rectangle 11"/>
            <p:cNvSpPr/>
            <p:nvPr/>
          </p:nvSpPr>
          <p:spPr>
            <a:xfrm>
              <a:off x="2428860" y="1785926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	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480" y="178592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10.8 %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0480" y="204786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480" y="230980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480" y="2571744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14612" y="2571744"/>
            <a:ext cx="1643074" cy="192882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86050" y="3214686"/>
            <a:ext cx="1543484" cy="1143008"/>
            <a:chOff x="3143240" y="3643314"/>
            <a:chExt cx="1543484" cy="1143008"/>
          </a:xfrm>
        </p:grpSpPr>
        <p:sp>
          <p:nvSpPr>
            <p:cNvPr id="19" name="Rectangle 18"/>
            <p:cNvSpPr/>
            <p:nvPr/>
          </p:nvSpPr>
          <p:spPr>
            <a:xfrm>
              <a:off x="3143240" y="3643314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Matej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Marko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Luka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Petar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8871" y="365053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15.4 %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8871" y="391247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8871" y="417441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443635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14337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00023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0628" y="1071546"/>
            <a:ext cx="3786214" cy="4929222"/>
            <a:chOff x="5000628" y="285728"/>
            <a:chExt cx="3786214" cy="4929222"/>
          </a:xfrm>
        </p:grpSpPr>
        <p:grpSp>
          <p:nvGrpSpPr>
            <p:cNvPr id="27" name="Group 288"/>
            <p:cNvGrpSpPr/>
            <p:nvPr/>
          </p:nvGrpSpPr>
          <p:grpSpPr>
            <a:xfrm>
              <a:off x="5000628" y="285728"/>
              <a:ext cx="3786214" cy="4929222"/>
              <a:chOff x="5000628" y="214290"/>
              <a:chExt cx="3786214" cy="49292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00628" y="214290"/>
                <a:ext cx="3786214" cy="4929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88918" y="357166"/>
                <a:ext cx="2409634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b="1" dirty="0" smtClean="0">
                    <a:solidFill>
                      <a:schemeClr val="bg1"/>
                    </a:solidFill>
                  </a:rPr>
                  <a:t>GLASAČKI LISTIĆ</a:t>
                </a:r>
                <a:endParaRPr lang="hr-H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5092" y="714356"/>
                <a:ext cx="1797287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1400" dirty="0" smtClean="0">
                    <a:solidFill>
                      <a:schemeClr val="bg1"/>
                    </a:solidFill>
                  </a:rPr>
                  <a:t>izborna jedinica Pag</a:t>
                </a:r>
                <a:endParaRPr lang="hr-HR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143504" y="1214422"/>
              <a:ext cx="121058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schemeClr val="bg1"/>
                  </a:solidFill>
                </a:rPr>
                <a:t>Kandidati:</a:t>
              </a:r>
              <a:endParaRPr lang="hr-HR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72132" y="2428868"/>
            <a:ext cx="1586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1.) Stranka 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2132" y="4214818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2.) Stranka B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9421" y="2786058"/>
            <a:ext cx="1053494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Ivan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Ante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Marin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Ana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9421" y="4593820"/>
            <a:ext cx="111120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Matej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Marko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Luka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Petar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949398"/>
            <a:ext cx="4429156" cy="112280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u parlament idu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Ivan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Matej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Petar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B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5748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57488" y="4254148"/>
            <a:ext cx="1368000" cy="32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434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348" y="3784602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9322" y="2425496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5074" y="3071810"/>
            <a:ext cx="324000" cy="3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r. Data\Desktop\Picture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050" y="71462"/>
            <a:ext cx="69309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01" y="1280552"/>
            <a:ext cx="2071702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14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zastupnika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po izbornoj jedinici 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42852"/>
            <a:ext cx="1928826" cy="9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10+2</a:t>
            </a:r>
            <a:r>
              <a:rPr lang="hr-HR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izborne jedinice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5" y="4500570"/>
            <a:ext cx="2357454" cy="223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12.</a:t>
            </a:r>
            <a:endParaRPr lang="hr-HR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</a:p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područje cijele Hrvatske</a:t>
            </a:r>
          </a:p>
          <a:p>
            <a:pPr algn="ctr"/>
            <a:r>
              <a:rPr lang="hr-HR" sz="240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 zastupnika</a:t>
            </a:r>
            <a:r>
              <a:rPr lang="hr-HR" sz="240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2675886"/>
            <a:ext cx="2428892" cy="16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11.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DIJASPORA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 zastupnika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2344" y="2928366"/>
            <a:ext cx="2918128" cy="15807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hr-HR" sz="2400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broj birača u izbornim jedinicama se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ne smije razlikovati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za više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od 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+/– 5 %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REFERENDUM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oblik neposredne demokracije u posrednoj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demokraciji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oblik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neposrednog odlučivanja birača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nekom izuzetno važnom društvenom i političkom pitanju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86400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može biti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OBVEZUJUĆI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 (odluka glasača obvezuje vlast da tu odluku provede u djelo)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SAVJETODAVAN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(daje uvid vlasti o mišljenju građana, no nema obvezu prihvatiti rezultate referenduma)</a:t>
            </a:r>
          </a:p>
          <a:p>
            <a:pPr marL="864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prema razini provođenja može biti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najčešće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se traži izlazak birača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od ukupnog broja birača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(u RH se traži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</a:t>
            </a:r>
            <a:r>
              <a:rPr lang="hr-HR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 referendum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REFERENDUM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980728"/>
            <a:ext cx="9144000" cy="535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udruženju sa drugim državama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odlučio za udruženje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promjene Ustava i zakona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10% ukupnog broja birača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Sabor, a može ga raspisati i predsjednik uz supotpis premjera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KAD SE RASPISUJE REFERENDUM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90924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POLITIČKE STRANKE </a:t>
            </a:r>
            <a:r>
              <a:rPr lang="hr-HR" dirty="0" smtClean="0">
                <a:solidFill>
                  <a:srgbClr val="FFFFFF"/>
                </a:solidFill>
              </a:rPr>
              <a:t>su subjekti koji </a:t>
            </a:r>
            <a:r>
              <a:rPr lang="hr-HR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/>
              <a:t>cilj 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 smtClean="0">
                <a:solidFill>
                  <a:srgbClr val="FFC000"/>
                </a:solidFill>
              </a:rPr>
              <a:t>PROGRAM</a:t>
            </a:r>
            <a:r>
              <a:rPr lang="hr-HR" sz="2400" dirty="0" smtClean="0"/>
              <a:t> 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PROGRAM stranke </a:t>
            </a:r>
            <a:r>
              <a:rPr lang="hr-HR" dirty="0" smtClean="0"/>
              <a:t>–</a:t>
            </a:r>
            <a:r>
              <a:rPr lang="hr-HR" b="1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norme, </a:t>
            </a:r>
            <a:r>
              <a:rPr lang="hr-HR" dirty="0"/>
              <a:t>vrijednosti, načela i ciljevi za koje se stranka zalaže i što bi pokušala učiniti ako dođe na </a:t>
            </a:r>
            <a:r>
              <a:rPr lang="hr-HR" dirty="0" smtClean="0"/>
              <a:t>vlast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STATUT stranke </a:t>
            </a:r>
            <a:r>
              <a:rPr lang="hr-HR" dirty="0" smtClean="0"/>
              <a:t>– regulira funkcioniranje </a:t>
            </a:r>
            <a:r>
              <a:rPr lang="hr-HR" dirty="0"/>
              <a:t>unutar stranke (ustrojstvo stranke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81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75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166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389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tradicija i kontinuitet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stabilnost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dužnost prema državi</a:t>
            </a: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sloboda i tolerancija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ljudska prava i individualnost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ograničavanje samovolje države</a:t>
            </a: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solidarnost i opće dobro</a:t>
            </a: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reforme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načelo slobode i jednakosti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solidarnost i 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</a:p>
        </p:txBody>
      </p:sp>
    </p:spTree>
    <p:extLst>
      <p:ext uri="{BB962C8B-B14F-4D97-AF65-F5344CB8AC3E}">
        <p14:creationId xmlns:p14="http://schemas.microsoft.com/office/powerpoint/2010/main" val="38372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857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8576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povezivanjima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893479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857761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08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 animBg="1"/>
      <p:bldP spid="9" grpId="0" build="p"/>
      <p:bldP spid="11" grpId="0" animBg="1"/>
      <p:bldP spid="13" grpId="0" build="allAtOnce" animBg="1"/>
      <p:bldP spid="14" grpId="0" animBg="1"/>
      <p:bldP spid="15" grpId="0" build="allAtOnce" animBg="1"/>
      <p:bldP spid="16" grpId="0" build="p"/>
      <p:bldP spid="17" grpId="0" build="p"/>
      <p:bldP spid="12" grpId="0" build="allAtOnce" animBg="1"/>
      <p:bldP spid="19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7477</TotalTime>
  <Words>1804</Words>
  <Application>Microsoft Office PowerPoint</Application>
  <PresentationFormat>On-screen Show (4:3)</PresentationFormat>
  <Paragraphs>404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moja_tema</vt:lpstr>
      <vt:lpstr>1_moja_tema</vt:lpstr>
      <vt:lpstr>PowerPoint Presentation</vt:lpstr>
      <vt:lpstr>PowerPoint Presentation</vt:lpstr>
      <vt:lpstr>POLITIČKE STRANKE</vt:lpstr>
      <vt:lpstr>NASTANAK POLITIČKIH STRANAKA</vt:lpstr>
      <vt:lpstr>UDRUŽENJA STRANAKA</vt:lpstr>
      <vt:lpstr>POL. STRANKE – uspješnost na izborima</vt:lpstr>
      <vt:lpstr>PODJELA POLITIČKIH STRANAKA</vt:lpstr>
      <vt:lpstr>PowerPoint Presentation</vt:lpstr>
      <vt:lpstr>PowerPoint Presentation</vt:lpstr>
      <vt:lpstr>POLITIČKE STRANKE U RH</vt:lpstr>
      <vt:lpstr>POLITIČKE STRANKE U RH</vt:lpstr>
      <vt:lpstr>PowerPoint Presentation</vt:lpstr>
      <vt:lpstr>IZBORI / BIRAČKO PRAVO</vt:lpstr>
      <vt:lpstr>BIRAČKO PRAVO</vt:lpstr>
      <vt:lpstr>BIRAČKO PRAVO U DEMOKRACIJI</vt:lpstr>
      <vt:lpstr>PowerPoint Presentation</vt:lpstr>
      <vt:lpstr>IZBORNI SUSTAVI</vt:lpstr>
      <vt:lpstr>VEĆINSKI IZBORNI SUSTAVI</vt:lpstr>
      <vt:lpstr>PowerPoint Presentation</vt:lpstr>
      <vt:lpstr>RAZMJERNI IZBORNI SUSTAV</vt:lpstr>
      <vt:lpstr>RAZMJERNI IZBORNI SUSTAV</vt:lpstr>
      <vt:lpstr>SUSTAV IZBORNOG KOLIČNIKA</vt:lpstr>
      <vt:lpstr>D’HONDOTOV SUSTAV</vt:lpstr>
      <vt:lpstr>MJEŠOVITI IZBORNI SUSTAV</vt:lpstr>
      <vt:lpstr>PREFERENCIJALNO GLASOVANJE - PRIMJER</vt:lpstr>
      <vt:lpstr>PowerPoint Presentation</vt:lpstr>
      <vt:lpstr>REFERENDUM</vt:lpstr>
      <vt:lpstr>KAD SE RASPISUJE REFERENDUM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1217</cp:revision>
  <cp:lastPrinted>1601-01-01T00:00:00Z</cp:lastPrinted>
  <dcterms:created xsi:type="dcterms:W3CDTF">1601-01-01T00:00:00Z</dcterms:created>
  <dcterms:modified xsi:type="dcterms:W3CDTF">2017-12-05T07:29:06Z</dcterms:modified>
</cp:coreProperties>
</file>