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sldIdLst>
    <p:sldId id="256" r:id="rId2"/>
    <p:sldId id="369" r:id="rId3"/>
    <p:sldId id="322" r:id="rId4"/>
    <p:sldId id="339" r:id="rId5"/>
    <p:sldId id="312" r:id="rId6"/>
    <p:sldId id="370" r:id="rId7"/>
    <p:sldId id="328" r:id="rId8"/>
    <p:sldId id="323" r:id="rId9"/>
    <p:sldId id="329" r:id="rId10"/>
    <p:sldId id="340" r:id="rId11"/>
    <p:sldId id="341" r:id="rId12"/>
    <p:sldId id="326" r:id="rId13"/>
    <p:sldId id="325" r:id="rId14"/>
    <p:sldId id="327" r:id="rId15"/>
    <p:sldId id="330" r:id="rId16"/>
    <p:sldId id="347" r:id="rId17"/>
    <p:sldId id="335" r:id="rId18"/>
    <p:sldId id="361" r:id="rId19"/>
    <p:sldId id="363" r:id="rId20"/>
    <p:sldId id="366" r:id="rId21"/>
    <p:sldId id="367" r:id="rId22"/>
    <p:sldId id="346" r:id="rId23"/>
    <p:sldId id="334" r:id="rId24"/>
    <p:sldId id="332" r:id="rId25"/>
    <p:sldId id="333" r:id="rId26"/>
    <p:sldId id="348" r:id="rId27"/>
    <p:sldId id="360" r:id="rId28"/>
    <p:sldId id="343" r:id="rId29"/>
    <p:sldId id="344" r:id="rId30"/>
    <p:sldId id="368" r:id="rId31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18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0864" y="530051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113" y="163117"/>
            <a:ext cx="339031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HRVATI U EUROPI</a:t>
            </a:r>
            <a:endParaRPr lang="hr-H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811670" y="3367328"/>
            <a:ext cx="347841" cy="239596"/>
          </a:xfrm>
          <a:custGeom>
            <a:avLst/>
            <a:gdLst>
              <a:gd name="connsiteX0" fmla="*/ 170030 w 381814"/>
              <a:gd name="connsiteY0" fmla="*/ 244805 h 256571"/>
              <a:gd name="connsiteX1" fmla="*/ 227180 w 381814"/>
              <a:gd name="connsiteY1" fmla="*/ 238455 h 256571"/>
              <a:gd name="connsiteX2" fmla="*/ 271630 w 381814"/>
              <a:gd name="connsiteY2" fmla="*/ 254330 h 256571"/>
              <a:gd name="connsiteX3" fmla="*/ 322430 w 381814"/>
              <a:gd name="connsiteY3" fmla="*/ 181305 h 256571"/>
              <a:gd name="connsiteX4" fmla="*/ 316080 w 381814"/>
              <a:gd name="connsiteY4" fmla="*/ 136855 h 256571"/>
              <a:gd name="connsiteX5" fmla="*/ 344655 w 381814"/>
              <a:gd name="connsiteY5" fmla="*/ 92405 h 256571"/>
              <a:gd name="connsiteX6" fmla="*/ 379580 w 381814"/>
              <a:gd name="connsiteY6" fmla="*/ 60655 h 256571"/>
              <a:gd name="connsiteX7" fmla="*/ 370055 w 381814"/>
              <a:gd name="connsiteY7" fmla="*/ 16205 h 256571"/>
              <a:gd name="connsiteX8" fmla="*/ 303380 w 381814"/>
              <a:gd name="connsiteY8" fmla="*/ 330 h 256571"/>
              <a:gd name="connsiteX9" fmla="*/ 201780 w 381814"/>
              <a:gd name="connsiteY9" fmla="*/ 9855 h 256571"/>
              <a:gd name="connsiteX10" fmla="*/ 93830 w 381814"/>
              <a:gd name="connsiteY10" fmla="*/ 57480 h 256571"/>
              <a:gd name="connsiteX11" fmla="*/ 11280 w 381814"/>
              <a:gd name="connsiteY11" fmla="*/ 117805 h 256571"/>
              <a:gd name="connsiteX12" fmla="*/ 1755 w 381814"/>
              <a:gd name="connsiteY12" fmla="*/ 181305 h 256571"/>
              <a:gd name="connsiteX13" fmla="*/ 20805 w 381814"/>
              <a:gd name="connsiteY13" fmla="*/ 216230 h 256571"/>
              <a:gd name="connsiteX14" fmla="*/ 43030 w 381814"/>
              <a:gd name="connsiteY14" fmla="*/ 225755 h 256571"/>
              <a:gd name="connsiteX15" fmla="*/ 74780 w 381814"/>
              <a:gd name="connsiteY15" fmla="*/ 206705 h 256571"/>
              <a:gd name="connsiteX16" fmla="*/ 170030 w 381814"/>
              <a:gd name="connsiteY16" fmla="*/ 244805 h 25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814" h="256571">
                <a:moveTo>
                  <a:pt x="170030" y="244805"/>
                </a:moveTo>
                <a:cubicBezTo>
                  <a:pt x="195430" y="250097"/>
                  <a:pt x="210247" y="236867"/>
                  <a:pt x="227180" y="238455"/>
                </a:cubicBezTo>
                <a:cubicBezTo>
                  <a:pt x="244113" y="240042"/>
                  <a:pt x="255755" y="263855"/>
                  <a:pt x="271630" y="254330"/>
                </a:cubicBezTo>
                <a:cubicBezTo>
                  <a:pt x="287505" y="244805"/>
                  <a:pt x="315022" y="200884"/>
                  <a:pt x="322430" y="181305"/>
                </a:cubicBezTo>
                <a:cubicBezTo>
                  <a:pt x="329838" y="161726"/>
                  <a:pt x="312376" y="151672"/>
                  <a:pt x="316080" y="136855"/>
                </a:cubicBezTo>
                <a:cubicBezTo>
                  <a:pt x="319784" y="122038"/>
                  <a:pt x="334072" y="105105"/>
                  <a:pt x="344655" y="92405"/>
                </a:cubicBezTo>
                <a:cubicBezTo>
                  <a:pt x="355238" y="79705"/>
                  <a:pt x="375347" y="73355"/>
                  <a:pt x="379580" y="60655"/>
                </a:cubicBezTo>
                <a:cubicBezTo>
                  <a:pt x="383813" y="47955"/>
                  <a:pt x="382755" y="26259"/>
                  <a:pt x="370055" y="16205"/>
                </a:cubicBezTo>
                <a:cubicBezTo>
                  <a:pt x="357355" y="6151"/>
                  <a:pt x="331426" y="1388"/>
                  <a:pt x="303380" y="330"/>
                </a:cubicBezTo>
                <a:cubicBezTo>
                  <a:pt x="275334" y="-728"/>
                  <a:pt x="236705" y="330"/>
                  <a:pt x="201780" y="9855"/>
                </a:cubicBezTo>
                <a:cubicBezTo>
                  <a:pt x="166855" y="19380"/>
                  <a:pt x="125580" y="39488"/>
                  <a:pt x="93830" y="57480"/>
                </a:cubicBezTo>
                <a:cubicBezTo>
                  <a:pt x="62080" y="75472"/>
                  <a:pt x="26626" y="97168"/>
                  <a:pt x="11280" y="117805"/>
                </a:cubicBezTo>
                <a:cubicBezTo>
                  <a:pt x="-4066" y="138442"/>
                  <a:pt x="168" y="164901"/>
                  <a:pt x="1755" y="181305"/>
                </a:cubicBezTo>
                <a:cubicBezTo>
                  <a:pt x="3342" y="197709"/>
                  <a:pt x="13926" y="208822"/>
                  <a:pt x="20805" y="216230"/>
                </a:cubicBezTo>
                <a:cubicBezTo>
                  <a:pt x="27684" y="223638"/>
                  <a:pt x="34034" y="227342"/>
                  <a:pt x="43030" y="225755"/>
                </a:cubicBezTo>
                <a:cubicBezTo>
                  <a:pt x="52026" y="224168"/>
                  <a:pt x="58376" y="207234"/>
                  <a:pt x="74780" y="206705"/>
                </a:cubicBezTo>
                <a:cubicBezTo>
                  <a:pt x="91184" y="206176"/>
                  <a:pt x="144630" y="239513"/>
                  <a:pt x="170030" y="2448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696236" y="5281463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._Svije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1" y="571480"/>
            <a:ext cx="9144001" cy="55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242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401.000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7859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506517">
            <a:off x="1791823" y="48394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380.000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506517">
            <a:off x="2149013" y="4910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275.000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40005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128.000</a:t>
            </a:r>
            <a:endParaRPr lang="hr-H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45720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532" y="5488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0562" y="5000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4286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5512443">
            <a:off x="1827878" y="404396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48213">
            <a:off x="2846213" y="47846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714356"/>
            <a:ext cx="33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HRVATI U SVIJETU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roat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61" y="142852"/>
            <a:ext cx="5904095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2285984" y="2500306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pic>
        <p:nvPicPr>
          <p:cNvPr id="4" name="Picture 3" descr="pupovac_236611S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714876" y="4214818"/>
            <a:ext cx="3928106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furio_radin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28596" y="4214818"/>
            <a:ext cx="4000528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POLOŽAJ NACIONALNIH  MANJINA U RH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28596" y="3214686"/>
            <a:ext cx="8215370" cy="857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14290"/>
          <a:ext cx="4643470" cy="6376416"/>
        </p:xfrm>
        <a:graphic>
          <a:graphicData uri="http://schemas.openxmlformats.org/drawingml/2006/table">
            <a:tbl>
              <a:tblPr>
                <a:effectLst>
                  <a:outerShdw blurRad="50800" dist="63500" dir="3720000" algn="tl" rotWithShape="0">
                    <a:schemeClr val="bg1">
                      <a:alpha val="90000"/>
                    </a:schemeClr>
                  </a:outerShdw>
                </a:effectLst>
              </a:tblPr>
              <a:tblGrid>
                <a:gridCol w="1714512"/>
                <a:gridCol w="1071570"/>
                <a:gridCol w="928694"/>
                <a:gridCol w="928694"/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Narodnost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 (2007)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% (2011)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Hrvati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3.874.321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89,63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Srbi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186.633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4,54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4,35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Bošnjaci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31.479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0,73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 izjašnjavaju se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26.763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0,62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Istrani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25.491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Talijani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17.807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Albanci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17.513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Romi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16.975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Mađari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14.048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Slovenci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Česi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9.641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Nepoznato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8.877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Muslimani</a:t>
                      </a:r>
                      <a:endParaRPr lang="hr-HR" sz="1600" b="1" dirty="0">
                        <a:solidFill>
                          <a:schemeClr val="accent6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7.558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4.753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Crnogorci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Makedonci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4.138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Nijemci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2.965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0,07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Pravoslavci</a:t>
                      </a:r>
                      <a:endParaRPr lang="hr-HR" sz="1600" b="1" dirty="0"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2.560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Bosanci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2.059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1.936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Ukrajinci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1.878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1.279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Neraspoređeno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Dalmatinci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hr-HR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4.284.889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100</a:t>
                      </a: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28" y="214290"/>
            <a:ext cx="4000496" cy="6357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4282" y="3214686"/>
            <a:ext cx="4643470" cy="428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4282" y="4643446"/>
            <a:ext cx="4643470" cy="1714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6"/>
          <p:cNvSpPr/>
          <p:nvPr/>
        </p:nvSpPr>
        <p:spPr bwMode="auto">
          <a:xfrm>
            <a:off x="214282" y="3429000"/>
            <a:ext cx="464347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Rectangle 6"/>
          <p:cNvSpPr/>
          <p:nvPr/>
        </p:nvSpPr>
        <p:spPr bwMode="auto">
          <a:xfrm>
            <a:off x="214282" y="607220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le 6"/>
          <p:cNvSpPr/>
          <p:nvPr/>
        </p:nvSpPr>
        <p:spPr bwMode="auto">
          <a:xfrm>
            <a:off x="214282" y="464344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215074" y="142852"/>
            <a:ext cx="2786082" cy="1428760"/>
          </a:xfrm>
          <a:prstGeom prst="wedgeRoundRectCallout">
            <a:avLst>
              <a:gd name="adj1" fmla="val 5614"/>
              <a:gd name="adj2" fmla="val 893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RH postoje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24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priznate nacionalne manjine s oko </a:t>
            </a:r>
          </a:p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328 000</a:t>
            </a:r>
            <a:r>
              <a:rPr lang="hr-H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pripadnika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857232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narodni suverenitet obuhvaća: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donošenje odluka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predstavničkom tijelu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obnašanja vlasti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sudstva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(ustavni sud, vrhovni sud…)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pravo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hrvatskog naroda i drugih naroda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samoodređenje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SUVERENITET</a:t>
            </a:r>
            <a:endParaRPr lang="en-US" dirty="0">
              <a:ea typeface="WenQuanYi Micro Hei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00372"/>
            <a:ext cx="8446168" cy="332242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8215370" cy="78581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849" y="5591204"/>
            <a:ext cx="5154371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spc="4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izborom svojih predstavnika i neposrednim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408" y="5877272"/>
            <a:ext cx="1675352" cy="3291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hr-HR" sz="2000" kern="1500" spc="9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odlučivanjem.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714378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28662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0595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0661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3857652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osoba koja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pravo sudjelovanja u političkom životu zajednice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(bez obzira na svoje značajke)</a:t>
            </a:r>
            <a:endParaRPr lang="hr-HR" sz="2200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14" y="4214818"/>
            <a:ext cx="4000528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osobe koje imaju pravo na svoju posebnost, jedinstvenost i različitost u svojim interesima, sposobnostima i djelovanjima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pic>
        <p:nvPicPr>
          <p:cNvPr id="15" name="Picture 14" descr="drzavlj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143116"/>
            <a:ext cx="1625397" cy="1625397"/>
          </a:xfrm>
          <a:prstGeom prst="rect">
            <a:avLst/>
          </a:prstGeom>
          <a:noFill/>
        </p:spPr>
      </p:pic>
      <p:pic>
        <p:nvPicPr>
          <p:cNvPr id="16" name="Picture 15" descr="gradja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143116"/>
            <a:ext cx="1625397" cy="16253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 animBg="1"/>
      <p:bldP spid="8" grpId="0" animBg="1"/>
      <p:bldP spid="5" grpId="0" uiExpand="1" build="allAtOnce" animBg="1"/>
      <p:bldP spid="10" grpId="0" uiExpand="1" build="allAtOnce"/>
      <p:bldP spid="11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0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DRŽAVLJANSTVO REPUBLIKE HRVATSKE</a:t>
            </a:r>
            <a:endParaRPr lang="hr-H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18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958312" y="5340390"/>
            <a:ext cx="4827776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može biti prognan iz Republike Hrvatske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660095"/>
            <a:ext cx="4072772" cy="3259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 mu se može oduzeti državljanstvo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akd.hr/wp-content/gallery/putovnica-ovitak/putovnica-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720" y="3660366"/>
            <a:ext cx="4286280" cy="3126220"/>
          </a:xfrm>
          <a:prstGeom prst="rect">
            <a:avLst/>
          </a:prstGeom>
          <a:noFill/>
        </p:spPr>
      </p:pic>
      <p:pic>
        <p:nvPicPr>
          <p:cNvPr id="4" name="Picture 3" descr="domovnic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14876" y="822408"/>
            <a:ext cx="4261610" cy="59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 bwMode="auto">
          <a:xfrm>
            <a:off x="6000760" y="4465746"/>
            <a:ext cx="1618603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434" name="Picture 2" descr="http://www.mup.hr/UserDocsImages/topvijesti/2013/lipanj/nova_osobna/novaOI2013_prednja_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85720" y="831623"/>
            <a:ext cx="4286280" cy="266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HRVATSKO DRŽAVLJANSTVO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2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dan nezavisnosti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teritorij, kulturna baština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gospodarska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neovisnost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javlja 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16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2714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pueblo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skup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jednakopravnih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(pravno-politička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plebs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narod kao puk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nositelj ideja boljeg i pravednijeg društva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etnos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zajednica koja ima svoj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povijest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privredu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(socijalno-psihološka kategorija)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14282" y="3714752"/>
            <a:ext cx="1714512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842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PLEBS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81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5206" y="3714752"/>
            <a:ext cx="1714512" cy="5000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</a:t>
            </a:r>
          </a:p>
        </p:txBody>
      </p:sp>
      <p:sp>
        <p:nvSpPr>
          <p:cNvPr id="9" name="Plus 8"/>
          <p:cNvSpPr/>
          <p:nvPr/>
        </p:nvSpPr>
        <p:spPr>
          <a:xfrm>
            <a:off x="211929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35768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6596075" y="3750471"/>
            <a:ext cx="428628" cy="428628"/>
          </a:xfrm>
          <a:prstGeom prst="mathEqual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82" y="4941168"/>
            <a:ext cx="85947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građanstvo (puk) određenog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državnog područja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koje komunicira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</p:txBody>
      </p:sp>
    </p:spTree>
    <p:extLst>
      <p:ext uri="{BB962C8B-B14F-4D97-AF65-F5344CB8AC3E}">
        <p14:creationId xmlns:p14="http://schemas.microsoft.com/office/powerpoint/2010/main" val="356480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života; osoba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državljanstvo RH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dobiva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području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RH, 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temelju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05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87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 smtClean="0"/>
              <a:t>ISPIT ZA DOBIVANJE HRVATSKOG DRŽAVLJANSTVA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857232"/>
            <a:ext cx="921550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65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64513" y="3140968"/>
            <a:ext cx="4702640" cy="31331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1996. godine Republika Hrvatska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 descr="0,,16355204_303,00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382082" y="332656"/>
            <a:ext cx="4667501" cy="250033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42908" y="714356"/>
            <a:ext cx="9286908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NAROD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NACIJA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DRŽAVA</a:t>
            </a:r>
          </a:p>
          <a:p>
            <a:pPr marL="360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MANJINA i AUTOHTONA MANJINA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NAČINI RJEŠAVANJA MANJINSKOG PITANJA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NACIONALNE MANJINE U RH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SUVERENITET / NARODNI SUVERENITET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i GRAĐANIN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REPUBLIKE HRVATSKE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428728" y="778181"/>
            <a:ext cx="7572396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(puk) određenog državnog područja koje komunicira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000" dirty="0"/>
          </a:p>
        </p:txBody>
      </p:sp>
      <p:sp>
        <p:nvSpPr>
          <p:cNvPr id="6" name="Rectangle 5"/>
          <p:cNvSpPr/>
          <p:nvPr/>
        </p:nvSpPr>
        <p:spPr>
          <a:xfrm>
            <a:off x="1428776" y="1606624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6" y="2659559"/>
            <a:ext cx="7643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skup društvenih organizacija i institucija koji na određenom teritoriju posjeduje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2928958"/>
          </a:xfrm>
        </p:spPr>
        <p:txBody>
          <a:bodyPr>
            <a:noAutofit/>
          </a:bodyPr>
          <a:lstStyle/>
          <a:p>
            <a:pPr algn="ctr">
              <a:spcBef>
                <a:spcPts val="6000"/>
              </a:spcBef>
            </a:pPr>
            <a:r>
              <a:rPr lang="hr-HR" dirty="0" smtClean="0"/>
              <a:t>ISPIT ZA DOBIVANJE HRVATSKOG DRŽAVLJANSTVA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4000" b="0" dirty="0" smtClean="0"/>
              <a:t>- ODGOVORI -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0100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14942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3429000"/>
            <a:ext cx="144142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Lijepa naša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507792"/>
            <a:ext cx="2531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nacionalnih / etničkih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721" y="5715000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Dunav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42" y="442913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290"/>
            <a:ext cx="9001156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  <p:sp>
        <p:nvSpPr>
          <p:cNvPr id="3" name="Oval 2"/>
          <p:cNvSpPr/>
          <p:nvPr/>
        </p:nvSpPr>
        <p:spPr>
          <a:xfrm>
            <a:off x="4929190" y="464344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8" y="5429264"/>
            <a:ext cx="1646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Ivan Pavao II.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628" y="207167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85786" y="164305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2928934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786" y="621508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692696"/>
            <a:ext cx="914403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nacija je relativno novija pojava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MOBILIZIRAJUĆI ELEMENTI U STVARANJU NACIJE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ideja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samostalnosti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zahtjev za teritorijalnim jedinstvom i nedjeljivošću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patriotizam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(ljubav prema domovini)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legitimna nacionalna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volja za stvaranjem države i političkom moći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međunacionalno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tolerancija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NACIJA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7677" y="107648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9552" y="299695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919" y="5556465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181114" cy="600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dr. organizacija i institucija koji na određenom teritoriju posjeduje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40" y="1133204"/>
            <a:ext cx="9133672" cy="416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779912" y="1941340"/>
            <a:ext cx="576064" cy="330732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(19.5.1991. – referendum)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Sabor donio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 raskidu svih državnopravnih veza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Republike Hrvatske s ostalim republikama i pokrajinama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SFRJ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istekao moratorij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 3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mjeseca (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25. lipnja 1991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.)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Odluku Sabora o samostalnosti i suverenosti – Dan državnosti</a:t>
            </a:r>
          </a:p>
          <a:p>
            <a:pPr indent="-3109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5. kolovoza – Dan pobjede i domovinske zahvalnosti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89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4572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javlja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proces u kojemu manjina napušta ili gubi svoje običaje i prihvaća oblike ponašanja i etničke osobine većine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stvaranje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novoga kulturnog predloška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(nekadašnji SSSR i SFRJ)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priznavanje istodobnog postojanja i jednake vrijednosti različitih etničkih skupina (Švicarska)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35496" y="5694347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položaj i status manjine definira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sama država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dogovoru s drugom državom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(primjer Austrije i Mađarske – 100 god. ili 4 naraštaja)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takve manjine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nastaju nasilnim preseljenjem ili dobrovoljnom migracijom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iz vjerskih, političkih i ekonomskih razloga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(najviše ih je nastalo za vrijeme turskih osvajanja)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Vojvodini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gradišćanski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(Austrija - 1530-ih)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moliški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moravski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Janjevci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karaševski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i="1" dirty="0" smtClean="0">
                <a:latin typeface="Calibri" pitchFamily="34" charset="0"/>
                <a:cs typeface="Calibri" pitchFamily="34" charset="0"/>
              </a:rPr>
              <a:t>A Hrvati u Bosni i Hercegovini?</a:t>
            </a:r>
          </a:p>
        </p:txBody>
      </p:sp>
      <p:pic>
        <p:nvPicPr>
          <p:cNvPr id="7" name="Slika 6" descr="Großwarasdorf_(Ortstafel)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21578" y="3571876"/>
            <a:ext cx="4143404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lika 7" descr="Karaevski_hrvati_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07" y="738205"/>
            <a:ext cx="4714878" cy="576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AUTOHTONE MANJINE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6166</TotalTime>
  <Words>1945</Words>
  <Application>Microsoft Office PowerPoint</Application>
  <PresentationFormat>On-screen Show (4:3)</PresentationFormat>
  <Paragraphs>436</Paragraphs>
  <Slides>30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moja_tema</vt:lpstr>
      <vt:lpstr>PowerPoint Presentation</vt:lpstr>
      <vt:lpstr>NAROD</vt:lpstr>
      <vt:lpstr>NACIJA</vt:lpstr>
      <vt:lpstr>DRŽAVA</vt:lpstr>
      <vt:lpstr>PowerPoint Presentation</vt:lpstr>
      <vt:lpstr>HRVATSKI NAROD</vt:lpstr>
      <vt:lpstr>HRVATSKI NAROD</vt:lpstr>
      <vt:lpstr>MANJINA</vt:lpstr>
      <vt:lpstr>AUTOHTONE MANJINE</vt:lpstr>
      <vt:lpstr>PowerPoint Presentation</vt:lpstr>
      <vt:lpstr>PowerPoint Presentation</vt:lpstr>
      <vt:lpstr>POLOŽAJ NACIONALNIH  MANJINA U RH</vt:lpstr>
      <vt:lpstr>PowerPoint Presentation</vt:lpstr>
      <vt:lpstr>NARODNI SUVERENITET</vt:lpstr>
      <vt:lpstr>DRŽAVLJANI REPUBLIKE HRVATSKE</vt:lpstr>
      <vt:lpstr>DRŽAVLJANSTVO REPUBLIKE HRVATSKE</vt:lpstr>
      <vt:lpstr>HRVATSKO DRŽAVLJANSTVO</vt:lpstr>
      <vt:lpstr>PowerPoint Presentation</vt:lpstr>
      <vt:lpstr>HRVATSKI NAROD / MANJINA    (plan ploče) </vt:lpstr>
      <vt:lpstr>SUVERENITET, GRAĐANI, DRŽAVLJANI   (plan ploče) </vt:lpstr>
      <vt:lpstr>SUVERENITET, GRAĐANI, DRŽAVLJANI   (plan ploče) </vt:lpstr>
      <vt:lpstr>ISPIT ZA DOBIVANJE HRVATSKOG DRŽAVLJANSTVA</vt:lpstr>
      <vt:lpstr>HRVATSKO DRŽAVLJANSTVO</vt:lpstr>
      <vt:lpstr>PowerPoint Presentation</vt:lpstr>
      <vt:lpstr>PowerPoint Presentation</vt:lpstr>
      <vt:lpstr>PONAVLJANJE</vt:lpstr>
      <vt:lpstr>ISPIT ZA DOBIVANJE HRVATSKOG DRŽAVLJANSTVA  - ODGOVORI -</vt:lpstr>
      <vt:lpstr>HRVATSKO DRŽAVLJANSTVO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941</cp:revision>
  <cp:lastPrinted>1601-01-01T00:00:00Z</cp:lastPrinted>
  <dcterms:created xsi:type="dcterms:W3CDTF">1601-01-01T00:00:00Z</dcterms:created>
  <dcterms:modified xsi:type="dcterms:W3CDTF">2019-10-01T06:40:56Z</dcterms:modified>
</cp:coreProperties>
</file>