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0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84" r:id="rId15"/>
    <p:sldId id="383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9" r:id="rId28"/>
    <p:sldId id="381" r:id="rId2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15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87EE534-0E76-471A-8934-35078E5A9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C2297C-25DD-4EA9-8DFC-228F07E3EFE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40F6CB-27AA-49D9-8AA7-77F872E584E6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E9B987E-DEF5-46B0-887C-9B749ABE195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5DF761-23FB-4F97-8EDE-66BF6208436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D39EF78-DEF9-4D35-B8B9-90FF61C403E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0273B4-25CE-460D-956B-9EAA9776A71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894C08-BF30-4E09-A5CE-5245A110E45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0C24BAF-87EB-4B57-8B02-395337AB4E4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4230507-E342-44F5-9AF1-1C60874B51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2DF8E4C-E79D-48E4-8C7E-4687184D6F1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2C3E3B-D69C-44A0-BD68-F463B147240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2D701F-81DD-450C-B303-1A8C79F568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2752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3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188" y="642938"/>
            <a:ext cx="3643312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92175" y="142875"/>
            <a:ext cx="2571750" cy="6429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" y="1000125"/>
            <a:ext cx="3316288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vlast uz prisilu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zasnovan na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jedan vođa i partija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ima kontrolu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sloboda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opozicije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00563" y="642938"/>
            <a:ext cx="4286250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875" y="1000125"/>
            <a:ext cx="3857625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djelomično pristajanje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 smtClean="0">
                <a:latin typeface="Calibri" pitchFamily="34" charset="0"/>
                <a:ea typeface="+mn-ea"/>
                <a:cs typeface="Calibri" pitchFamily="34" charset="0"/>
              </a:rPr>
              <a:t>pojedinac ili skupina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ljudi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nema kontrolu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djelomične slobode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opozicija ugušena ili slaba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14942" y="142875"/>
            <a:ext cx="3214710" cy="6429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" name="Picture 9" descr="franco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4757738"/>
            <a:ext cx="1450975" cy="197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Staljinwikipedij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86000" y="4757738"/>
            <a:ext cx="1571625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pinochet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3550" y="4757738"/>
            <a:ext cx="14732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dolfHitlerPortrait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1500" y="4757738"/>
            <a:ext cx="15430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5813" y="1428750"/>
            <a:ext cx="2857500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0625" y="1428750"/>
            <a:ext cx="3500438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813" y="2786063"/>
            <a:ext cx="2857500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0625" y="2786063"/>
            <a:ext cx="3500438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6" grpId="0" uiExpand="1" build="p"/>
      <p:bldP spid="8" grpId="0" animBg="1"/>
      <p:bldP spid="9" grpId="0" uiExpand="1" build="p"/>
      <p:bldP spid="5" grpId="0" uiExpand="1" build="allAtOnce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napoleon.jpg"/>
          <p:cNvPicPr>
            <a:picLocks noChangeAspect="1"/>
          </p:cNvPicPr>
          <p:nvPr/>
        </p:nvPicPr>
        <p:blipFill rotWithShape="1">
          <a:blip r:embed="rId2"/>
          <a:srcRect t="4066" b="38582"/>
          <a:stretch/>
        </p:blipFill>
        <p:spPr bwMode="auto">
          <a:xfrm>
            <a:off x="7954478" y="2849230"/>
            <a:ext cx="949096" cy="112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596336" y="1565439"/>
            <a:ext cx="1285882" cy="1057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78367"/>
            <a:ext cx="700089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života -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79831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(elite)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913403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legitimnosti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38568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ili više osoba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1156" y="231075"/>
            <a:ext cx="6840000" cy="95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Slika 4" descr="perikl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3695" flipH="1">
            <a:off x="8090894" y="23546"/>
            <a:ext cx="765407" cy="126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26" name="Picture 25" descr="julius-caesar.gif"/>
          <p:cNvPicPr>
            <a:picLocks noChangeAspect="1"/>
          </p:cNvPicPr>
          <p:nvPr/>
        </p:nvPicPr>
        <p:blipFill>
          <a:blip r:embed="rId5"/>
          <a:srcRect l="6251"/>
          <a:stretch>
            <a:fillRect/>
          </a:stretch>
        </p:blipFill>
        <p:spPr>
          <a:xfrm>
            <a:off x="8171642" y="3655609"/>
            <a:ext cx="812489" cy="16289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7" name="Picture 26" descr="Staljinwikipedija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8071669" y="5522866"/>
            <a:ext cx="859793" cy="1094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4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  <p:bldP spid="12" grpId="0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10914"/>
            <a:ext cx="8893621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AUTORITARIZAM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sustav vladavine u kojem se vlast obnaša s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malo općenarodne podrške</a:t>
            </a:r>
          </a:p>
          <a:p>
            <a:pPr marL="1080000" lvl="1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vlast obnaša jedna obitelj, mala skupina ljudi ili snažna politička stranka (</a:t>
            </a:r>
            <a:r>
              <a:rPr lang="hr-HR" sz="2400" b="1" i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prisutno višestranačje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autoritarizma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značajna uloga vojske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nastoji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nadzirati sve vidove dr. života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ekonomska, religijska, kulturna i obiteljska pitanja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prepuštena su individualnom odlučivanju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naglasak je na hijerarhiji s vođom na čelu</a:t>
            </a:r>
          </a:p>
          <a:p>
            <a:pPr marL="288000" indent="-2880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primjer: Španjolska za vrijeme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Franca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autoritarni režimi lakše postaju demokratski nego totalitarni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AUTORITARIZAM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58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29125" y="171450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2638" y="2000250"/>
            <a:ext cx="3316287" cy="1903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superiornost elita proizlazi iz njihove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organiziranosti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politička klasa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Gaetano Mosca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625" y="1714500"/>
            <a:ext cx="3643313" cy="421481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" y="1143000"/>
            <a:ext cx="2571750" cy="785813"/>
          </a:xfrm>
          <a:prstGeom prst="rect">
            <a:avLst/>
          </a:prstGeom>
          <a:solidFill>
            <a:srgbClr val="C0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ELITISTIČKE TEORIJE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14688" y="1143000"/>
            <a:ext cx="2714625" cy="785813"/>
          </a:xfrm>
          <a:prstGeom prst="rect">
            <a:avLst/>
          </a:prstGeom>
          <a:solidFill>
            <a:srgbClr val="00206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NEOMARKSISTIČKE TEORIJE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00" y="1143000"/>
            <a:ext cx="2571750" cy="785813"/>
          </a:xfrm>
          <a:prstGeom prst="rect">
            <a:avLst/>
          </a:prstGeom>
          <a:solidFill>
            <a:srgbClr val="008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PLURALISTIČKE TEORIJE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38" y="2143125"/>
            <a:ext cx="3316287" cy="32660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društvom vladaju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demokratska procedura je samo farsa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vladajuća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nevladajuća 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sposobnost elita slabi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dolazi do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cirkulacije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Valfredo Pareto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9125" y="428625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2638" y="4500563"/>
            <a:ext cx="3316287" cy="190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tri elite u SAD-u: ekonomska, politička i vojna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međusobno povezane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Wright Mills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MODELI MOĆI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43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6" grpId="0" animBg="1"/>
      <p:bldP spid="8" grpId="0" build="allAtOnce" animBg="1"/>
      <p:bldP spid="9" grpId="0" build="allAtOnce" animBg="1"/>
      <p:bldP spid="9" grpId="1" build="allAtOnce" animBg="1"/>
      <p:bldP spid="10" grpId="0" build="allAtOnce" animBg="1"/>
      <p:bldP spid="10" grpId="1" build="allAtOnce" animBg="1"/>
      <p:bldP spid="7" grpId="0" build="p"/>
      <p:bldP spid="13" grpId="0" animBg="1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sudske vlasti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OSNOVNI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POREDAKA: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Tipovi političkih poredaka 		</a:t>
            </a:r>
            <a:r>
              <a:rPr lang="hr-HR" sz="2800" b="0" i="1" dirty="0" smtClean="0">
                <a:ea typeface="WenQuanYi Micro Hei" charset="0"/>
              </a:rPr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8984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5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71472" y="1124744"/>
            <a:ext cx="65722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vladavina naroda, od naroda i za narod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dioba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na zakonodavnu, izvršnu i sudsku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dva tipa demokracije: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(direktna)</a:t>
            </a:r>
          </a:p>
        </p:txBody>
      </p:sp>
      <p:sp>
        <p:nvSpPr>
          <p:cNvPr id="7" name="Pravokutnik 6"/>
          <p:cNvSpPr>
            <a:spLocks noChangeArrowheads="1"/>
          </p:cNvSpPr>
          <p:nvPr/>
        </p:nvSpPr>
        <p:spPr bwMode="auto">
          <a:xfrm>
            <a:off x="571472" y="2600854"/>
            <a:ext cx="8215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– 	politički sustav u kojem vlast pripada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 manjini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(eliti)</a:t>
            </a:r>
          </a:p>
        </p:txBody>
      </p:sp>
      <p:sp>
        <p:nvSpPr>
          <p:cNvPr id="8" name="Pravokutnik 7"/>
          <p:cNvSpPr>
            <a:spLocks noChangeArrowheads="1"/>
          </p:cNvSpPr>
          <p:nvPr/>
        </p:nvSpPr>
        <p:spPr bwMode="auto">
          <a:xfrm>
            <a:off x="571472" y="3382518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politički sustav u kojem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 pripada pojedincu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(tiraninu)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dirty="0">
                <a:latin typeface="Calibri" pitchFamily="34" charset="0"/>
                <a:cs typeface="Calibri" pitchFamily="34" charset="0"/>
              </a:rPr>
              <a:t>to je oblik vladavine </a:t>
            </a: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legitimnosti </a:t>
            </a:r>
            <a:r>
              <a:rPr lang="pl-PL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legalnosti</a:t>
            </a:r>
          </a:p>
        </p:txBody>
      </p:sp>
      <p:sp>
        <p:nvSpPr>
          <p:cNvPr id="9" name="Pravokutnik 8"/>
          <p:cNvSpPr/>
          <p:nvPr/>
        </p:nvSpPr>
        <p:spPr>
          <a:xfrm>
            <a:off x="571472" y="4537213"/>
            <a:ext cx="8429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 osoba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000" u="sng" dirty="0">
                <a:latin typeface="Calibri" pitchFamily="34" charset="0"/>
                <a:ea typeface="WenQuanYi Micro Hei" charset="0"/>
                <a:cs typeface="Calibri" pitchFamily="34" charset="0"/>
              </a:rPr>
              <a:t>monopoliziraju vlast u državi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a typeface="WenQuanYi Micro Hei" charset="0"/>
              </a:rPr>
              <a:t>Tipovi političkih poredaka 		</a:t>
            </a:r>
            <a:r>
              <a:rPr lang="hr-HR" sz="2800" b="0" i="1" dirty="0">
                <a:ea typeface="WenQuanYi Micro Hei" charset="0"/>
              </a:rPr>
              <a:t>(plan ploče)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71472" y="5637059"/>
            <a:ext cx="85725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života</a:t>
            </a:r>
          </a:p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</p:txBody>
      </p:sp>
    </p:spTree>
    <p:extLst>
      <p:ext uri="{BB962C8B-B14F-4D97-AF65-F5344CB8AC3E}">
        <p14:creationId xmlns:p14="http://schemas.microsoft.com/office/powerpoint/2010/main" val="13775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7786710" y="1643050"/>
            <a:ext cx="928694" cy="642942"/>
          </a:xfrm>
          <a:prstGeom prst="wedgeRoundRectCallout">
            <a:avLst>
              <a:gd name="adj1" fmla="val -32320"/>
              <a:gd name="adj2" fmla="val 801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42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643306" y="1643050"/>
            <a:ext cx="928694" cy="642942"/>
          </a:xfrm>
          <a:prstGeom prst="wedgeRoundRectCallout">
            <a:avLst>
              <a:gd name="adj1" fmla="val -34143"/>
              <a:gd name="adj2" fmla="val 801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153</a:t>
            </a:r>
          </a:p>
        </p:txBody>
      </p:sp>
    </p:spTree>
    <p:extLst>
      <p:ext uri="{BB962C8B-B14F-4D97-AF65-F5344CB8AC3E}">
        <p14:creationId xmlns:p14="http://schemas.microsoft.com/office/powerpoint/2010/main" val="37258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2" y="928688"/>
            <a:ext cx="8929687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. 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res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publica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javna stvar, opće dobro, stvar kojom se ne može trgovati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oblik državne vlasti u kojoj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tipovi republika: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20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16020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REPUBLIKA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27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46050" y="5185836"/>
            <a:ext cx="8783638" cy="149171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9" y="249302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vlast je podijeljena 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između predsjednika i parlamenta, 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je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Argentina…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vlast proizlazi iz parlamenta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odgovara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zakonodavnoj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45311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71942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sve države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s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šerijatskom pravu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u="sng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vjerski poglavari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Mauretanija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357166"/>
              <a:ext cx="1928826" cy="503438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6050" y="5185836"/>
            <a:ext cx="2071688" cy="1491717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6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orms_of_government.sv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-5064"/>
          <a:stretch>
            <a:fillRect/>
          </a:stretch>
        </p:blipFill>
        <p:spPr bwMode="auto">
          <a:xfrm>
            <a:off x="0" y="357188"/>
            <a:ext cx="9144000" cy="59737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2875" y="5000625"/>
            <a:ext cx="4500563" cy="1714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17488" y="5130799"/>
            <a:ext cx="3446475" cy="349968"/>
            <a:chOff x="274684" y="5000636"/>
            <a:chExt cx="3446795" cy="3494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684" y="5041849"/>
              <a:ext cx="500108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9" name="Rectangle 7"/>
            <p:cNvSpPr>
              <a:spLocks noChangeArrowheads="1"/>
            </p:cNvSpPr>
            <p:nvPr/>
          </p:nvSpPr>
          <p:spPr bwMode="auto">
            <a:xfrm>
              <a:off x="857224" y="5000636"/>
              <a:ext cx="2864255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PREDSJEDNIČKA REPUBLIKA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217488" y="5494336"/>
            <a:ext cx="3968250" cy="349968"/>
            <a:chOff x="274684" y="5429264"/>
            <a:chExt cx="3968424" cy="3494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684" y="5470477"/>
              <a:ext cx="500084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857224" y="5429264"/>
              <a:ext cx="3385884" cy="349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POLUPREDSJEDNIČKA REPUBLIKA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217488" y="5857874"/>
            <a:ext cx="3628313" cy="349968"/>
            <a:chOff x="274684" y="5857892"/>
            <a:chExt cx="3629090" cy="34944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684" y="5899105"/>
              <a:ext cx="500169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857224" y="5857892"/>
              <a:ext cx="3046550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PARLAMENTARNA REPUBLIKA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511" name="Group 18"/>
          <p:cNvGrpSpPr>
            <a:grpSpLocks/>
          </p:cNvGrpSpPr>
          <p:nvPr/>
        </p:nvGrpSpPr>
        <p:grpSpPr bwMode="auto">
          <a:xfrm>
            <a:off x="217488" y="6286499"/>
            <a:ext cx="3754798" cy="349968"/>
            <a:chOff x="274684" y="5673226"/>
            <a:chExt cx="3754930" cy="34944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4684" y="5679566"/>
              <a:ext cx="500080" cy="2789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857224" y="5673226"/>
              <a:ext cx="3172390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PARLAMENTARNA MONARHIJA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357686" y="1357298"/>
            <a:ext cx="428628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Croatia.pn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256" y="4500570"/>
            <a:ext cx="2638818" cy="211105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ight Arrow 24"/>
          <p:cNvSpPr/>
          <p:nvPr/>
        </p:nvSpPr>
        <p:spPr>
          <a:xfrm rot="4064111">
            <a:off x="3931409" y="2842551"/>
            <a:ext cx="2560625" cy="64294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lnSpc>
                <a:spcPts val="42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zakonodavne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sudske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4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8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73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najveći dio ljudske povijesti bio je obilježen upravo ovim poretkom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prema 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260000" lvl="2" indent="-324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260000" lvl="2" indent="-324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260000" lvl="2" indent="-324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-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07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vlast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podvrsta ustavne monarhije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rijetkim 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36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Monarchies_of_the_worl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956" r="7932"/>
          <a:stretch>
            <a:fillRect/>
          </a:stretch>
        </p:blipFill>
        <p:spPr bwMode="auto">
          <a:xfrm>
            <a:off x="0" y="114300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a 14"/>
          <p:cNvGrpSpPr>
            <a:grpSpLocks/>
          </p:cNvGrpSpPr>
          <p:nvPr/>
        </p:nvGrpSpPr>
        <p:grpSpPr bwMode="auto">
          <a:xfrm>
            <a:off x="2381188" y="2452813"/>
            <a:ext cx="1785937" cy="3998912"/>
            <a:chOff x="2357422" y="2500306"/>
            <a:chExt cx="1785950" cy="3999691"/>
          </a:xfrm>
        </p:grpSpPr>
        <p:pic>
          <p:nvPicPr>
            <p:cNvPr id="4" name="Picture 9" descr="Monarchies_of_the_world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57422" y="4786322"/>
              <a:ext cx="1692000" cy="171367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24582" name="Ravni poveznik 5"/>
            <p:cNvCxnSpPr>
              <a:cxnSpLocks noChangeShapeType="1"/>
            </p:cNvCxnSpPr>
            <p:nvPr/>
          </p:nvCxnSpPr>
          <p:spPr bwMode="auto">
            <a:xfrm rot="5400000" flipH="1" flipV="1">
              <a:off x="2000232" y="3000372"/>
              <a:ext cx="2643206" cy="164307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583" name="Ravni poveznik 7"/>
            <p:cNvCxnSpPr>
              <a:cxnSpLocks noChangeShapeType="1"/>
            </p:cNvCxnSpPr>
            <p:nvPr/>
          </p:nvCxnSpPr>
          <p:spPr bwMode="auto">
            <a:xfrm rot="5400000">
              <a:off x="2571736" y="4000504"/>
              <a:ext cx="3071834" cy="714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MONARHIJE U SVIJETU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1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Flag_of_the_Vatican_City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Mr. Data\Desktop\PiG\slike\PAPA FRANCISCO_saludand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365250"/>
            <a:ext cx="4714875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5217" y="71438"/>
            <a:ext cx="75723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IZBORNA</a:t>
            </a: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MONARHIJA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(OGRANIČENA)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(NEOGRANIČENA)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8" y="3714753"/>
            <a:ext cx="2143122" cy="64294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 flipH="1">
            <a:off x="7858130" y="1285858"/>
            <a:ext cx="142872" cy="2750366"/>
          </a:xfrm>
          <a:prstGeom prst="bentConnector3">
            <a:avLst>
              <a:gd name="adj1" fmla="val -41264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50" y="928688"/>
            <a:ext cx="571501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66725" indent="-4318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POLITIČKI POREDAK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PREDSTAVNIČKA I IZRAVNA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TOTALITARIZAM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REPUBLIKA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PREDSJEDNIČKA, PARLAMENTARNA, ARISTOKRATSKA,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MONARHIJA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APSOLUTNA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, USTAVNA I PARLAMENTARNA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KLJUČNI POJMOVI</a:t>
            </a:r>
            <a:endParaRPr lang="hr-HR" dirty="0"/>
          </a:p>
        </p:txBody>
      </p:sp>
      <p:sp>
        <p:nvSpPr>
          <p:cNvPr id="5" name="Right Brace 4"/>
          <p:cNvSpPr/>
          <p:nvPr/>
        </p:nvSpPr>
        <p:spPr>
          <a:xfrm>
            <a:off x="3923928" y="1452486"/>
            <a:ext cx="571504" cy="2864360"/>
          </a:xfrm>
          <a:prstGeom prst="rightBrace">
            <a:avLst>
              <a:gd name="adj1" fmla="val 672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Brace 5"/>
          <p:cNvSpPr/>
          <p:nvPr/>
        </p:nvSpPr>
        <p:spPr>
          <a:xfrm>
            <a:off x="5616226" y="4437112"/>
            <a:ext cx="499277" cy="2072981"/>
          </a:xfrm>
          <a:prstGeom prst="rightBrace">
            <a:avLst>
              <a:gd name="adj1" fmla="val 3917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4500562" y="2428868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1385" y="4996549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oblici državne vlasti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KONTROLNI				29.10.2019.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poglavlja:</a:t>
            </a:r>
          </a:p>
          <a:p>
            <a:pPr lvl="2">
              <a:buNone/>
            </a:pPr>
            <a:r>
              <a:rPr lang="hr-HR" sz="2400" dirty="0" smtClean="0"/>
              <a:t>1. POLITIKA, POLITIČKO DJELOVANJE I POLITIČKA UTAKMICA</a:t>
            </a:r>
          </a:p>
          <a:p>
            <a:pPr lvl="2">
              <a:buNone/>
            </a:pPr>
            <a:r>
              <a:rPr lang="pl-PL" sz="2400" dirty="0" smtClean="0"/>
              <a:t>2. NAROD, NACIJA, MANJINA, GRAĐANI, DRŽAVLJANI RH</a:t>
            </a:r>
          </a:p>
          <a:p>
            <a:pPr lvl="2">
              <a:buNone/>
            </a:pPr>
            <a:r>
              <a:rPr lang="hr-HR" sz="2400" dirty="0" smtClean="0"/>
              <a:t>3. TIPOVI POLITIČKIH POREDAKA</a:t>
            </a: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ključni pojmovi:</a:t>
            </a:r>
          </a:p>
          <a:p>
            <a:pPr lvl="1"/>
            <a:r>
              <a:rPr lang="hr-HR" sz="2000" dirty="0" smtClean="0"/>
              <a:t>POJAM I </a:t>
            </a:r>
            <a:r>
              <a:rPr lang="hr-HR" sz="2000" dirty="0" smtClean="0">
                <a:ea typeface="WenQuanYi Micro Hei" charset="0"/>
              </a:rPr>
              <a:t>PODJELA POLITIKE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MOĆ / VLAST / TIPOVI VLASTI / AUTORITET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POLITIČKO DJELOVANJE (POL. UTAKMICA, POL. GOVOR, NAPIS POL. SADRŽAJA)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NAROD / NACIJA / DRŽAVA / NARODNI SUVERENITET / MANJINA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HRVATSKI NAROD / DRŽAVLJANI / GRAĐANI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POL. POREDAK / TIPOVI POL. POREDAKA / OBLICI DRŽAVNE VLASTI</a:t>
            </a:r>
          </a:p>
          <a:p>
            <a:pPr>
              <a:spcBef>
                <a:spcPts val="1800"/>
              </a:spcBef>
            </a:pPr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prezentacije na linku:</a:t>
            </a:r>
            <a:r>
              <a:rPr lang="hr-HR" sz="2400" smtClean="0"/>
              <a:t>	</a:t>
            </a:r>
            <a:r>
              <a:rPr lang="hr-HR" i="1" smtClean="0"/>
              <a:t>srednja-skola.github.io/politika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33812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Oblici državne vlasti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osnovna oblika državne vlasti: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monarhija</a:t>
            </a:r>
          </a:p>
          <a:p>
            <a:pPr>
              <a:spcBef>
                <a:spcPts val="2400"/>
              </a:spcBef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REPUBLIKA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– </a:t>
            </a:r>
            <a:r>
              <a:rPr lang="hr-HR" sz="2400" dirty="0" smtClean="0">
                <a:solidFill>
                  <a:prstClr val="white"/>
                </a:solidFill>
              </a:rPr>
              <a:t>oblik </a:t>
            </a:r>
            <a:r>
              <a:rPr lang="hr-HR" sz="2400" dirty="0">
                <a:solidFill>
                  <a:prstClr val="white"/>
                </a:solidFill>
              </a:rPr>
              <a:t>državne vlasti u kojoj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vlada više subjekata</a:t>
            </a:r>
            <a:r>
              <a:rPr lang="hr-HR" sz="2400" dirty="0">
                <a:solidFill>
                  <a:prstClr val="white"/>
                </a:solidFill>
              </a:rPr>
              <a:t> </a:t>
            </a:r>
          </a:p>
          <a:p>
            <a:pPr marL="777875" lvl="1" indent="-457200" defTabSz="457200" hangingPunct="0"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tipovi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republika: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predsjednička, parlamentarna, aristokratska i demokratska</a:t>
            </a:r>
          </a:p>
        </p:txBody>
      </p:sp>
    </p:spTree>
    <p:extLst>
      <p:ext uri="{BB962C8B-B14F-4D97-AF65-F5344CB8AC3E}">
        <p14:creationId xmlns:p14="http://schemas.microsoft.com/office/powerpoint/2010/main" val="41116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MONARHIJA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sustav vladavine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prema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Oblici državne vlasti		   </a:t>
            </a:r>
            <a:r>
              <a:rPr lang="hr-HR" dirty="0" smtClean="0"/>
              <a:t>	   </a:t>
            </a:r>
            <a:r>
              <a:rPr lang="hr-HR" sz="2400" b="0" i="1" dirty="0" smtClean="0"/>
              <a:t>(</a:t>
            </a:r>
            <a:r>
              <a:rPr lang="hr-HR" sz="2400" b="0" i="1" dirty="0"/>
              <a:t>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50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57250"/>
            <a:ext cx="8786813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vladavina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 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>
                <a:latin typeface="Calibri" pitchFamily="34" charset="0"/>
                <a:ea typeface="WenQuanYi Micro Hei" charset="0"/>
                <a:cs typeface="Calibri" pitchFamily="34" charset="0"/>
              </a:rPr>
              <a:t>(A. Lincoln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naroda izražena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trodiobom vlasti</a:t>
            </a:r>
          </a:p>
          <a:p>
            <a:pPr marL="1200150" lvl="1" indent="-4572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temelji se na zakonima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strogom smislu riječi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postoji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svijetu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(sudjelovanje svih građana u političkom odlučivanju)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 TIPA DEMOKRACIJE </a:t>
            </a: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(u praksi)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odabrani predstavnici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(direktna) 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svi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oni koji su izravno zainteresirani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za njih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(referendum)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DEMOKRACIJA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demos - narod;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  <a:ea typeface="WenQuanYi Micro Hei" charset="0"/>
              </a:rPr>
              <a:t>kratien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vladati)</a:t>
            </a:r>
            <a:r>
              <a:rPr lang="hr-HR" sz="2800" b="0" dirty="0" smtClean="0">
                <a:solidFill>
                  <a:schemeClr val="tx1"/>
                </a:solidFill>
                <a:effectLst/>
                <a:ea typeface="WenQuanYi Micro Hei" charset="0"/>
              </a:rPr>
              <a:t>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1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143250" y="2214554"/>
            <a:ext cx="6000750" cy="242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glavna obilježja antičke demokracije: </a:t>
            </a: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odanost polisu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(načelo građanske vrline – obveza sudjelovanja u političkom životu smatrala se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čašću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endParaRPr lang="vi-VN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se stavlja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ispred dobra pojedinca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Slika 4" descr="perik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305">
            <a:off x="12700" y="1104900"/>
            <a:ext cx="3416300" cy="5643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6" name="Pravokutnik 5"/>
          <p:cNvSpPr>
            <a:spLocks noChangeArrowheads="1"/>
          </p:cNvSpPr>
          <p:nvPr/>
        </p:nvSpPr>
        <p:spPr bwMode="auto">
          <a:xfrm>
            <a:off x="2500313" y="858838"/>
            <a:ext cx="6643687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prvi put se javlja u 6.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Kr. na Hiosu, ali je svoj procvat doživjela u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Kr. u Ateni</a:t>
            </a:r>
            <a:r>
              <a:rPr lang="vi-VN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za vrijeme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Perikla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atenskog vojskovođe </a:t>
            </a:r>
          </a:p>
        </p:txBody>
      </p:sp>
      <p:sp>
        <p:nvSpPr>
          <p:cNvPr id="7" name="Pravokutnik 6"/>
          <p:cNvSpPr/>
          <p:nvPr/>
        </p:nvSpPr>
        <p:spPr>
          <a:xfrm>
            <a:off x="3714744" y="4633280"/>
            <a:ext cx="5214937" cy="193899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ajvažnije političko tijelo bilo je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Atenska skupština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(činili su je svi atenski muškarci iznad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18 </a:t>
            </a:r>
            <a:r>
              <a:rPr lang="vi-VN" sz="20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godina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sastajala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40 </a:t>
            </a:r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puta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godišnje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za donošenje odluke bila je </a:t>
            </a:r>
            <a:r>
              <a:rPr lang="vi-VN" sz="20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potrebna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većina od</a:t>
            </a:r>
            <a:r>
              <a:rPr lang="vi-VN" sz="20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6000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članova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glasovalo po načelu jednoglasnosti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NASTANAK DEMOKRACIJE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87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6" grpId="0" build="allAtOnce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142875" y="858838"/>
            <a:ext cx="9001125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indent="-288000" hangingPunct="0">
              <a:spcBef>
                <a:spcPts val="36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zajednička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svih varijanti demokracije: </a:t>
            </a:r>
          </a:p>
          <a:p>
            <a:pPr marL="1080000" lvl="1" indent="-2880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razdvajanje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međusobna neovisnost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zakonodavne, izvršne i sudske vlasti </a:t>
            </a:r>
          </a:p>
          <a:p>
            <a:pPr marL="1080000" lvl="1" indent="-2880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koja proizlazi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volje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1" indent="-2880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sloboda građana</a:t>
            </a:r>
            <a:endParaRPr lang="vi-V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OBILJEŽJA DEMOKRACIJE</a:t>
            </a:r>
            <a:endParaRPr lang="en-US" dirty="0">
              <a:ea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70" y="857250"/>
            <a:ext cx="91440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(eliti)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donosi sve važne odluke i koncentrira svu društvenu moć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temeljnim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vrijednostima aristokratskog poretka smatra se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tradicionalnost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statičnost</a:t>
            </a:r>
            <a:endParaRPr lang="hr-HR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4" name="Picture 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652120" y="3880236"/>
            <a:ext cx="3304555" cy="2717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6" y="3789040"/>
            <a:ext cx="5580714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lnSpc>
                <a:spcPts val="35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i="1" dirty="0">
                <a:latin typeface="Calibri" pitchFamily="34" charset="0"/>
                <a:cs typeface="Calibri" pitchFamily="34" charset="0"/>
              </a:rPr>
              <a:t>U širem značenju riječi aristokracija misli se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bogatiji sloj društva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, na obitelj i nasljednike već dokazanih vlastodržaca, te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plemstvo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 koje je ostvarilo različite beneficije u 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društvu kroz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junaštvo u 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300" i="1" dirty="0" smtClean="0">
                <a:latin typeface="Calibri" pitchFamily="34" charset="0"/>
                <a:cs typeface="Calibri" pitchFamily="34" charset="0"/>
              </a:rPr>
            </a:b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ratovima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njihovih predaka.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ARISTOKRACIJA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oi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aristoi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najbolji, prvi, najodličniji) </a:t>
            </a:r>
            <a:endParaRPr lang="hr-HR" b="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3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6" y="857255"/>
            <a:ext cx="5572132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-4572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(tiraninu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900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„bolest demokracije”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(Platon)</a:t>
            </a:r>
          </a:p>
          <a:p>
            <a:pPr marL="900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„despotska samovlast”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(Aristotel)</a:t>
            </a:r>
          </a:p>
          <a:p>
            <a:pPr marL="288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je oblik vladavine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bez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legitimnosti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nije utemeljena na zakonu</a:t>
            </a:r>
          </a:p>
          <a:p>
            <a:pPr marL="288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a vlast dolazi </a:t>
            </a:r>
            <a:r>
              <a:rPr lang="vi-VN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vladar koji nije izabran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r>
              <a:rPr lang="vi-VN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niti mu je priznato nasljedno pravo</a:t>
            </a:r>
            <a:endParaRPr lang="hr-HR" sz="2400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ila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brutalnost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su sredstva pomoću kojih je tiranija jedino </a:t>
            </a:r>
            <a:r>
              <a:rPr lang="vi-VN" sz="2400" dirty="0" smtClean="0">
                <a:latin typeface="Calibri" pitchFamily="34" charset="0"/>
                <a:ea typeface="+mn-ea"/>
                <a:cs typeface="Calibri" pitchFamily="34" charset="0"/>
              </a:rPr>
              <a:t>moguća</a:t>
            </a:r>
            <a:endParaRPr lang="vi-VN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napole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4150"/>
            <a:ext cx="3143272" cy="6472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TIRANIJA</a:t>
            </a:r>
            <a:r>
              <a:rPr lang="hr-HR" i="1" dirty="0" smtClean="0">
                <a:ea typeface="WenQuanYi Micro Hei" charset="0"/>
              </a:rPr>
              <a:t>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týrannos -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samovlast)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DIKTATURA 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(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lat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. 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dictátúra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 – diktiranje, kazivanje u pero)</a:t>
            </a:r>
            <a:endParaRPr lang="hr-HR" sz="2600" b="0" i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36712" y="908720"/>
            <a:ext cx="7107288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označava vladavinu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monopoliziraju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 državi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nameće se vlast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pojedinca ili skupine 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 vlast se dolazi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nelegalno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nasilno,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.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državnim udarom)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kontrola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nad policijom, sudstvom, vojskom i administracijom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povijesni primjeri: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Sula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Cezar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Pinocet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Hitler,  Staljin, Tito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Lukašenko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Saddam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Hussein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…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julius-caesar.gif"/>
          <p:cNvPicPr>
            <a:picLocks noChangeAspect="1"/>
          </p:cNvPicPr>
          <p:nvPr/>
        </p:nvPicPr>
        <p:blipFill>
          <a:blip r:embed="rId3"/>
          <a:srcRect l="6251"/>
          <a:stretch>
            <a:fillRect/>
          </a:stretch>
        </p:blipFill>
        <p:spPr>
          <a:xfrm>
            <a:off x="0" y="412750"/>
            <a:ext cx="3214688" cy="644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857250"/>
            <a:ext cx="9001125" cy="5884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tip političkoga poretka u kojem </a:t>
            </a:r>
            <a:r>
              <a:rPr lang="hr-HR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kontrolu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dijelovima zajednice i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nadzor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područjima društvena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</a:t>
            </a:r>
            <a:r>
              <a:rPr lang="hr-HR" sz="28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totalitarizma: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totalitaristička ideologija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 partija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vođom na čelu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tajna policija</a:t>
            </a:r>
          </a:p>
          <a:p>
            <a:pPr marL="1080000" lvl="1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potpuna kontrola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nad ekonomijom, medijima 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vojskom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TOTALITARIZAM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71438" y="5553000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 hangingPunct="0">
              <a:lnSpc>
                <a:spcPts val="3600"/>
              </a:lnSpc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primjeri: 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nacizam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(Njemačka),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fašizam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(Italija) 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komunizam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(SSSR, Crveni </a:t>
            </a:r>
            <a:r>
              <a:rPr lang="hr-HR" sz="2400" i="1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Kmeri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Kambodži, Sjeverna Korea, Kuba, Jugoslavija)</a:t>
            </a:r>
          </a:p>
        </p:txBody>
      </p:sp>
    </p:spTree>
    <p:extLst>
      <p:ext uri="{BB962C8B-B14F-4D97-AF65-F5344CB8AC3E}">
        <p14:creationId xmlns:p14="http://schemas.microsoft.com/office/powerpoint/2010/main" val="19917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7063</TotalTime>
  <Words>1445</Words>
  <Application>Microsoft Office PowerPoint</Application>
  <PresentationFormat>On-screen Show (4:3)</PresentationFormat>
  <Paragraphs>282</Paragraphs>
  <Slides>28</Slides>
  <Notes>23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moja_tema</vt:lpstr>
      <vt:lpstr>PowerPoint Presentation</vt:lpstr>
      <vt:lpstr>POLITIČKI POREDAK</vt:lpstr>
      <vt:lpstr>DEMOKRACIJA (grč. demos - narod; kratien - vladati) </vt:lpstr>
      <vt:lpstr>NASTANAK DEMOKRACIJE</vt:lpstr>
      <vt:lpstr>OBILJEŽJA DEMOKRACIJE</vt:lpstr>
      <vt:lpstr>ARISTOKRACIJA (grč. oi aristoi - najbolji, prvi, najodličniji) </vt:lpstr>
      <vt:lpstr>TIRANIJA (grč. týrannos - samovlast) </vt:lpstr>
      <vt:lpstr>DIKTATURA (lat. dictátúra – diktiranje, kazivanje u pero)</vt:lpstr>
      <vt:lpstr>TOTALITARIZAM</vt:lpstr>
      <vt:lpstr>PowerPoint Presentation</vt:lpstr>
      <vt:lpstr>PowerPoint Presentation</vt:lpstr>
      <vt:lpstr>AUTORITARIZAM</vt:lpstr>
      <vt:lpstr>MODELI MOĆI</vt:lpstr>
      <vt:lpstr>Tipovi političkih poredaka   (plan ploče)</vt:lpstr>
      <vt:lpstr>Tipovi političkih poredaka   (plan ploče)</vt:lpstr>
      <vt:lpstr>OBLICI DRŽAVNE VLASTI</vt:lpstr>
      <vt:lpstr>REPUBLIKA</vt:lpstr>
      <vt:lpstr>PowerPoint Presentation</vt:lpstr>
      <vt:lpstr>PowerPoint Presentation</vt:lpstr>
      <vt:lpstr>MONARHIJA (grč. monos - jedan; arhein - vladati)</vt:lpstr>
      <vt:lpstr>VRSTE MONARHIJA</vt:lpstr>
      <vt:lpstr>MONARHIJE U SVIJETU</vt:lpstr>
      <vt:lpstr>PowerPoint Presentation</vt:lpstr>
      <vt:lpstr>OBLICI DRŽAVNE VLASTI</vt:lpstr>
      <vt:lpstr>KLJUČNI POJMOVI</vt:lpstr>
      <vt:lpstr>KONTROLNI    29.10.2019.</vt:lpstr>
      <vt:lpstr>Oblici državne vlasti         (plan ploče)</vt:lpstr>
      <vt:lpstr>Oblici državne vlasti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1067</cp:revision>
  <cp:lastPrinted>1601-01-01T00:00:00Z</cp:lastPrinted>
  <dcterms:created xsi:type="dcterms:W3CDTF">1601-01-01T00:00:00Z</dcterms:created>
  <dcterms:modified xsi:type="dcterms:W3CDTF">2019-10-22T07:05:44Z</dcterms:modified>
</cp:coreProperties>
</file>