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42"/>
  </p:notesMasterIdLst>
  <p:sldIdLst>
    <p:sldId id="256" r:id="rId2"/>
    <p:sldId id="257" r:id="rId3"/>
    <p:sldId id="279" r:id="rId4"/>
    <p:sldId id="283" r:id="rId5"/>
    <p:sldId id="302" r:id="rId6"/>
    <p:sldId id="280" r:id="rId7"/>
    <p:sldId id="278" r:id="rId8"/>
    <p:sldId id="281" r:id="rId9"/>
    <p:sldId id="282" r:id="rId10"/>
    <p:sldId id="291" r:id="rId11"/>
    <p:sldId id="284" r:id="rId12"/>
    <p:sldId id="292" r:id="rId13"/>
    <p:sldId id="287" r:id="rId14"/>
    <p:sldId id="288" r:id="rId15"/>
    <p:sldId id="285" r:id="rId16"/>
    <p:sldId id="315" r:id="rId17"/>
    <p:sldId id="301" r:id="rId18"/>
    <p:sldId id="314" r:id="rId19"/>
    <p:sldId id="293" r:id="rId20"/>
    <p:sldId id="311" r:id="rId21"/>
    <p:sldId id="312" r:id="rId22"/>
    <p:sldId id="306" r:id="rId23"/>
    <p:sldId id="308" r:id="rId24"/>
    <p:sldId id="290" r:id="rId25"/>
    <p:sldId id="313" r:id="rId26"/>
    <p:sldId id="289" r:id="rId27"/>
    <p:sldId id="294" r:id="rId28"/>
    <p:sldId id="299" r:id="rId29"/>
    <p:sldId id="297" r:id="rId30"/>
    <p:sldId id="296" r:id="rId31"/>
    <p:sldId id="328" r:id="rId32"/>
    <p:sldId id="329" r:id="rId33"/>
    <p:sldId id="330" r:id="rId34"/>
    <p:sldId id="331" r:id="rId35"/>
    <p:sldId id="332" r:id="rId36"/>
    <p:sldId id="333" r:id="rId37"/>
    <p:sldId id="304" r:id="rId38"/>
    <p:sldId id="307" r:id="rId39"/>
    <p:sldId id="327" r:id="rId40"/>
    <p:sldId id="317" r:id="rId41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E00"/>
    <a:srgbClr val="E1691F"/>
    <a:srgbClr val="4F7921"/>
    <a:srgbClr val="5D6B6A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73" autoAdjust="0"/>
    <p:restoredTop sz="99648" autoAdjust="0"/>
  </p:normalViewPr>
  <p:slideViewPr>
    <p:cSldViewPr>
      <p:cViewPr varScale="1">
        <p:scale>
          <a:sx n="118" d="100"/>
          <a:sy n="118" d="100"/>
        </p:scale>
        <p:origin x="-1566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16BE6D4B-FA8B-4F43-9CD5-5AEE4838CB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49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4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hr-HR" b="1" dirty="0" smtClean="0"/>
              <a:t>Ministar Bauk na </a:t>
            </a:r>
            <a:r>
              <a:rPr lang="hr-HR" b="1" dirty="0" err="1" smtClean="0"/>
              <a:t>Facebooku</a:t>
            </a:r>
            <a:r>
              <a:rPr lang="hr-HR" b="1" dirty="0" smtClean="0"/>
              <a:t>: Treba 450 tisuća potpisa</a:t>
            </a:r>
          </a:p>
          <a:p>
            <a:r>
              <a:rPr lang="hr-HR" dirty="0" smtClean="0"/>
              <a:t>"Ustav je definirao da su birači 'hrvatski državljani s navršenih 18 godina'. Njih ima nešto više od 4,5 milijuna. U popis birača ne ulaze svi birači - ulaze oni koji imaju prebivalište u RH i važeću osobnu iskaznicu, te oni koji nemaju prebivalište u RH i aktivno se registriraju. Njih je na EU izborima bilo nešto više od 3,7 milijuna. Ovi preostali birači (750.000) su dakle oni koji imaju prebivalište u RH i nemaju važeću osobnu iskaznicu, te oni koji nemaju prebivalište u RH i nisu se aktivno registrirali. Pravo potpisa inicijative ima dakle 4,5 milijuna ljudi. Ova interpretacija da je potrebno 375.000 značila bi da desnica osporava pravo glasa dijaspore o čemu možemo raspravljati, ali sumnjam da bi to htjeli. Evo pokušao sam najjednostavnije objasniti", objasnio je na </a:t>
            </a:r>
            <a:r>
              <a:rPr lang="hr-HR" dirty="0" err="1" smtClean="0"/>
              <a:t>Facebooku</a:t>
            </a:r>
            <a:r>
              <a:rPr lang="hr-HR" dirty="0" smtClean="0"/>
              <a:t> ministar uprave </a:t>
            </a:r>
            <a:r>
              <a:rPr lang="hr-HR" b="1" dirty="0" smtClean="0"/>
              <a:t>Arsen Bauk</a:t>
            </a:r>
            <a:r>
              <a:rPr lang="hr-HR" dirty="0" smtClean="0"/>
              <a:t>. </a:t>
            </a:r>
            <a:endParaRPr lang="sr-Latn-C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6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microsoft.com/office/2007/relationships/hdphoto" Target="../media/hdphoto4.wdp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microsoft.com/office/2007/relationships/hdphoto" Target="../media/hdphoto3.wdp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h.wikipedia.org/wiki/Kronologija_%C5%BEenskog_prava_glasa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vote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 rot="2619782">
            <a:off x="3400724" y="2649251"/>
            <a:ext cx="4214842" cy="1214446"/>
          </a:xfrm>
          <a:prstGeom prst="rect">
            <a:avLst/>
          </a:prstGeom>
        </p:spPr>
        <p:txBody>
          <a:bodyPr vert="horz" lIns="45720" rIns="45720" anchor="b">
            <a:noAutofit/>
          </a:bodyPr>
          <a:lstStyle/>
          <a:p>
            <a:pPr marL="864000" marR="0" lvl="0" indent="-102870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720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Franklin Gothic Book"/>
                <a:ea typeface="+mj-ea"/>
                <a:cs typeface="+mj-cs"/>
              </a:rPr>
              <a:t>V. </a:t>
            </a:r>
            <a:r>
              <a:rPr kumimoji="0" lang="hr-HR" sz="7200" i="0" u="none" strike="noStrike" kern="1200" normalizeH="0" baseline="0" noProof="0" dirty="0" smtClean="0">
                <a:ln w="18415" cmpd="sng">
                  <a:solidFill>
                    <a:sysClr val="windowText" lastClr="000000"/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Franklin Gothic Book"/>
                <a:ea typeface="+mj-ea"/>
                <a:cs typeface="+mj-cs"/>
              </a:rPr>
              <a:t>IZBORI</a:t>
            </a:r>
            <a:endParaRPr kumimoji="0" lang="hr-HR" sz="7200" i="0" u="none" strike="noStrike" kern="1200" normalizeH="0" baseline="0" noProof="0" dirty="0">
              <a:ln w="18415" cmpd="sng">
                <a:solidFill>
                  <a:sysClr val="windowText" lastClr="000000"/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Franklin Gothic Book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1071546"/>
            <a:ext cx="9144000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576000" indent="-360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	izborni sustav u kojem mandate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dobiva ona stranka </a:t>
            </a:r>
            <a:b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hr-HR" sz="2800" dirty="0" smtClean="0">
                <a:latin typeface="Calibri" pitchFamily="34" charset="0"/>
                <a:cs typeface="Calibri" pitchFamily="34" charset="0"/>
              </a:rPr>
              <a:t>(ili kandidat)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koja je osvojila većinu glasova</a:t>
            </a:r>
          </a:p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kada  se bira samo jedna osoba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(npr. predsjednik države ili gradonačelnik)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onda je ovo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jedini mogući oblik izbornog sustava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2 podvrste većinskog izbornog sustava:</a:t>
            </a:r>
          </a:p>
          <a:p>
            <a:pPr marL="72000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sustav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RELATIVNE VEĆINE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ona stranka (ili pojedinac) koja ima </a:t>
            </a: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najviše glasova u odnosu na druge</a:t>
            </a:r>
          </a:p>
          <a:p>
            <a:pPr marL="720000" lvl="1" indent="-360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sustav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APSOLUTNE VEĆINE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ona stranka (ili pojedinac) koja osvoji </a:t>
            </a:r>
            <a:r>
              <a:rPr lang="hr-HR" sz="25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više od pola glasova </a:t>
            </a:r>
            <a:r>
              <a:rPr lang="hr-HR" sz="2500" i="1" dirty="0" smtClean="0">
                <a:latin typeface="Calibri" pitchFamily="34" charset="0"/>
                <a:cs typeface="Calibri" pitchFamily="34" charset="0"/>
              </a:rPr>
              <a:t>(50% + 1 glas)</a:t>
            </a:r>
          </a:p>
        </p:txBody>
      </p:sp>
      <p:sp>
        <p:nvSpPr>
          <p:cNvPr id="6" name="Pravokutnik 4"/>
          <p:cNvSpPr/>
          <p:nvPr/>
        </p:nvSpPr>
        <p:spPr bwMode="auto">
          <a:xfrm>
            <a:off x="142844" y="1000108"/>
            <a:ext cx="8677628" cy="111600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VEĆINSKI IZBORNI SUSTAVI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/>
          <p:cNvSpPr/>
          <p:nvPr/>
        </p:nvSpPr>
        <p:spPr bwMode="auto">
          <a:xfrm>
            <a:off x="2571736" y="71438"/>
            <a:ext cx="4071966" cy="1071546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643306" y="357166"/>
            <a:ext cx="2000264" cy="378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000" b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PARLAMENT</a:t>
            </a:r>
            <a:endParaRPr lang="hr-HR" sz="2000" b="1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 bwMode="auto">
          <a:xfrm rot="10800000">
            <a:off x="6000760" y="1285860"/>
            <a:ext cx="1928826" cy="92869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4" name="Straight Arrow Connector 3"/>
          <p:cNvCxnSpPr/>
          <p:nvPr/>
        </p:nvCxnSpPr>
        <p:spPr bwMode="auto">
          <a:xfrm flipV="1">
            <a:off x="1214414" y="1285860"/>
            <a:ext cx="4000528" cy="92869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4572000" y="1285860"/>
            <a:ext cx="1143008" cy="92869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/>
          <p:cNvCxnSpPr>
            <a:endCxn id="67" idx="2"/>
          </p:cNvCxnSpPr>
          <p:nvPr/>
        </p:nvCxnSpPr>
        <p:spPr bwMode="auto">
          <a:xfrm rot="5400000" flipH="1" flipV="1">
            <a:off x="2845108" y="1344918"/>
            <a:ext cx="953454" cy="785818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rot="10800000">
            <a:off x="4071934" y="1285860"/>
            <a:ext cx="2214578" cy="92869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500034" y="5477910"/>
            <a:ext cx="1214446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 = 60%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= 40%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214282" y="214290"/>
            <a:ext cx="1000132" cy="1500198"/>
            <a:chOff x="428596" y="214290"/>
            <a:chExt cx="1071570" cy="150019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428596" y="214290"/>
              <a:ext cx="1071570" cy="1500198"/>
            </a:xfrm>
            <a:prstGeom prst="rect">
              <a:avLst/>
            </a:prstGeom>
            <a:solidFill>
              <a:schemeClr val="tx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0" i="0" u="none" strike="noStrike" cap="none" normalizeH="0" baseline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500034" y="260696"/>
              <a:ext cx="500066" cy="285752"/>
            </a:xfrm>
            <a:prstGeom prst="rect">
              <a:avLst/>
            </a:prstGeom>
            <a:solidFill>
              <a:srgbClr val="00CC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0" i="0" u="none" strike="noStrike" cap="none" normalizeH="0" baseline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500034" y="617885"/>
              <a:ext cx="500066" cy="285752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0" i="0" u="none" strike="noStrike" cap="none" normalizeH="0" baseline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500034" y="975075"/>
              <a:ext cx="500066" cy="285752"/>
            </a:xfrm>
            <a:prstGeom prst="rect">
              <a:avLst/>
            </a:prstGeom>
            <a:solidFill>
              <a:schemeClr val="accent6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0" i="0" u="none" strike="noStrike" cap="none" normalizeH="0" baseline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500034" y="1332265"/>
              <a:ext cx="500066" cy="285752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0" i="0" u="none" strike="noStrike" cap="none" normalizeH="0" baseline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00100" y="214290"/>
              <a:ext cx="428628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</a:t>
              </a:r>
              <a:endParaRPr lang="hr-HR" sz="20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00100" y="571479"/>
              <a:ext cx="428628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</a:t>
              </a:r>
              <a:endParaRPr lang="hr-HR" sz="20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00100" y="928669"/>
              <a:ext cx="428628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C</a:t>
              </a:r>
              <a:endParaRPr lang="hr-HR" sz="20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0100" y="1285859"/>
              <a:ext cx="428628" cy="37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2000" b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D</a:t>
              </a:r>
              <a:endParaRPr lang="hr-HR" sz="20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2285984" y="5477910"/>
            <a:ext cx="1214446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= 40%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 = 33%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 = 27%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29058" y="5477886"/>
            <a:ext cx="1428760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 = 37.5%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= 25%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 = 12.5%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 = 25%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715008" y="5477910"/>
            <a:ext cx="1285884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= 45%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 = 33%</a:t>
            </a:r>
          </a:p>
          <a:p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 = 22%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429520" y="5477910"/>
            <a:ext cx="1214446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 = 49%</a:t>
            </a:r>
          </a:p>
          <a:p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 = 33%</a:t>
            </a:r>
          </a:p>
          <a:p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 = 18%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86644" y="4778950"/>
            <a:ext cx="150019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5. Izborna jedinica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500694" y="4778950"/>
            <a:ext cx="150019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4. Izborna jedinica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786182" y="4778950"/>
            <a:ext cx="1500198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3. Izborna jedinica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43108" y="4778950"/>
            <a:ext cx="142876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2. Izborna jedinica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57158" y="4778950"/>
            <a:ext cx="142876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1. Izborna jedinica</a:t>
            </a:r>
          </a:p>
        </p:txBody>
      </p:sp>
      <p:cxnSp>
        <p:nvCxnSpPr>
          <p:cNvPr id="46" name="Straight Connector 45"/>
          <p:cNvCxnSpPr/>
          <p:nvPr/>
        </p:nvCxnSpPr>
        <p:spPr bwMode="auto">
          <a:xfrm>
            <a:off x="285720" y="5429288"/>
            <a:ext cx="8429684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6"/>
          <p:cNvSpPr/>
          <p:nvPr/>
        </p:nvSpPr>
        <p:spPr bwMode="auto">
          <a:xfrm>
            <a:off x="214282" y="4714884"/>
            <a:ext cx="8715436" cy="200024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49" name="Straight Connector 48"/>
          <p:cNvCxnSpPr/>
          <p:nvPr/>
        </p:nvCxnSpPr>
        <p:spPr bwMode="auto">
          <a:xfrm rot="5400000">
            <a:off x="1142976" y="5715016"/>
            <a:ext cx="1571636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0" name="Straight Connector 49"/>
          <p:cNvCxnSpPr/>
          <p:nvPr/>
        </p:nvCxnSpPr>
        <p:spPr bwMode="auto">
          <a:xfrm rot="5400000">
            <a:off x="2929720" y="5715016"/>
            <a:ext cx="1571636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1" name="Straight Connector 50"/>
          <p:cNvCxnSpPr/>
          <p:nvPr/>
        </p:nvCxnSpPr>
        <p:spPr bwMode="auto">
          <a:xfrm rot="5400000">
            <a:off x="4644232" y="5715016"/>
            <a:ext cx="1571636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/>
          <p:cNvCxnSpPr/>
          <p:nvPr/>
        </p:nvCxnSpPr>
        <p:spPr bwMode="auto">
          <a:xfrm rot="5400000">
            <a:off x="6358744" y="5715016"/>
            <a:ext cx="1571636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56" name="Picture 55" descr="apsolutna_vecina_izbori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0" y="2857496"/>
            <a:ext cx="2000232" cy="2027603"/>
          </a:xfrm>
          <a:prstGeom prst="rect">
            <a:avLst/>
          </a:prstGeom>
        </p:spPr>
      </p:pic>
      <p:pic>
        <p:nvPicPr>
          <p:cNvPr id="57" name="Picture 56" descr="apsolutna_vecina_izbori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1928794" y="2786058"/>
            <a:ext cx="1785950" cy="2099041"/>
          </a:xfrm>
          <a:prstGeom prst="rect">
            <a:avLst/>
          </a:prstGeom>
        </p:spPr>
      </p:pic>
      <p:pic>
        <p:nvPicPr>
          <p:cNvPr id="58" name="Picture 57" descr="apsolutna_vecina_izbori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3714744" y="2857496"/>
            <a:ext cx="1714512" cy="2027603"/>
          </a:xfrm>
          <a:prstGeom prst="rect">
            <a:avLst/>
          </a:prstGeom>
        </p:spPr>
      </p:pic>
      <p:pic>
        <p:nvPicPr>
          <p:cNvPr id="59" name="Picture 58" descr="apsolutna_vecina_izbori.png"/>
          <p:cNvPicPr>
            <a:picLocks noChangeAspect="1"/>
          </p:cNvPicPr>
          <p:nvPr/>
        </p:nvPicPr>
        <p:blipFill>
          <a:blip r:embed="rId5" cstate="email"/>
          <a:srcRect/>
          <a:stretch>
            <a:fillRect/>
          </a:stretch>
        </p:blipFill>
        <p:spPr>
          <a:xfrm>
            <a:off x="5429256" y="2786058"/>
            <a:ext cx="1714512" cy="1785950"/>
          </a:xfrm>
          <a:prstGeom prst="rect">
            <a:avLst/>
          </a:prstGeom>
        </p:spPr>
      </p:pic>
      <p:pic>
        <p:nvPicPr>
          <p:cNvPr id="60" name="Picture 59" descr="apsolutna_vecina_izbori.png"/>
          <p:cNvPicPr>
            <a:picLocks noChangeAspect="1"/>
          </p:cNvPicPr>
          <p:nvPr/>
        </p:nvPicPr>
        <p:blipFill>
          <a:blip r:embed="rId6" cstate="email"/>
          <a:srcRect/>
          <a:stretch>
            <a:fillRect/>
          </a:stretch>
        </p:blipFill>
        <p:spPr>
          <a:xfrm>
            <a:off x="7143768" y="2857496"/>
            <a:ext cx="2000200" cy="2027603"/>
          </a:xfrm>
          <a:prstGeom prst="rect">
            <a:avLst/>
          </a:prstGeom>
        </p:spPr>
      </p:pic>
      <p:pic>
        <p:nvPicPr>
          <p:cNvPr id="61" name="Picture 60" descr="apsolutna_vecina_izbori.png"/>
          <p:cNvPicPr>
            <a:picLocks noChangeAspect="1"/>
          </p:cNvPicPr>
          <p:nvPr/>
        </p:nvPicPr>
        <p:blipFill>
          <a:blip r:embed="rId7" cstate="email"/>
          <a:srcRect/>
          <a:stretch>
            <a:fillRect/>
          </a:stretch>
        </p:blipFill>
        <p:spPr>
          <a:xfrm>
            <a:off x="0" y="2214554"/>
            <a:ext cx="2000232" cy="642942"/>
          </a:xfrm>
          <a:prstGeom prst="rect">
            <a:avLst/>
          </a:prstGeom>
        </p:spPr>
      </p:pic>
      <p:pic>
        <p:nvPicPr>
          <p:cNvPr id="62" name="Picture 61" descr="apsolutna_vecina_izbori.png"/>
          <p:cNvPicPr>
            <a:picLocks noChangeAspect="1"/>
          </p:cNvPicPr>
          <p:nvPr/>
        </p:nvPicPr>
        <p:blipFill>
          <a:blip r:embed="rId8" cstate="email"/>
          <a:srcRect/>
          <a:stretch>
            <a:fillRect/>
          </a:stretch>
        </p:blipFill>
        <p:spPr>
          <a:xfrm>
            <a:off x="1928794" y="2143116"/>
            <a:ext cx="1785950" cy="714380"/>
          </a:xfrm>
          <a:prstGeom prst="rect">
            <a:avLst/>
          </a:prstGeom>
        </p:spPr>
      </p:pic>
      <p:pic>
        <p:nvPicPr>
          <p:cNvPr id="65" name="Picture 64" descr="apsolutna_vecina_izbori.png"/>
          <p:cNvPicPr>
            <a:picLocks noChangeAspect="1"/>
          </p:cNvPicPr>
          <p:nvPr/>
        </p:nvPicPr>
        <p:blipFill>
          <a:blip r:embed="rId9" cstate="email"/>
          <a:srcRect/>
          <a:stretch>
            <a:fillRect/>
          </a:stretch>
        </p:blipFill>
        <p:spPr>
          <a:xfrm>
            <a:off x="7143768" y="2214554"/>
            <a:ext cx="2000200" cy="642942"/>
          </a:xfrm>
          <a:prstGeom prst="rect">
            <a:avLst/>
          </a:prstGeom>
        </p:spPr>
      </p:pic>
      <p:pic>
        <p:nvPicPr>
          <p:cNvPr id="66" name="Picture 65" descr="pravokutnik.png"/>
          <p:cNvPicPr>
            <a:picLocks noChangeAspect="1"/>
          </p:cNvPicPr>
          <p:nvPr/>
        </p:nvPicPr>
        <p:blipFill>
          <a:blip r:embed="rId10" cstate="email"/>
          <a:srcRect/>
          <a:stretch>
            <a:fillRect/>
          </a:stretch>
        </p:blipFill>
        <p:spPr>
          <a:xfrm>
            <a:off x="4643438" y="-142900"/>
            <a:ext cx="2214578" cy="1403214"/>
          </a:xfrm>
          <a:prstGeom prst="rect">
            <a:avLst/>
          </a:prstGeom>
        </p:spPr>
      </p:pic>
      <p:pic>
        <p:nvPicPr>
          <p:cNvPr id="67" name="Picture 66" descr="pravokutnik.png"/>
          <p:cNvPicPr>
            <a:picLocks noChangeAspect="1"/>
          </p:cNvPicPr>
          <p:nvPr/>
        </p:nvPicPr>
        <p:blipFill>
          <a:blip r:embed="rId11" cstate="email"/>
          <a:srcRect/>
          <a:stretch>
            <a:fillRect/>
          </a:stretch>
        </p:blipFill>
        <p:spPr>
          <a:xfrm>
            <a:off x="2928926" y="-142900"/>
            <a:ext cx="1571636" cy="1404000"/>
          </a:xfrm>
          <a:prstGeom prst="rect">
            <a:avLst/>
          </a:prstGeom>
        </p:spPr>
      </p:pic>
      <p:pic>
        <p:nvPicPr>
          <p:cNvPr id="69" name="crna_zena" descr="women.png"/>
          <p:cNvPicPr>
            <a:picLocks noChangeAspect="1"/>
          </p:cNvPicPr>
          <p:nvPr/>
        </p:nvPicPr>
        <p:blipFill>
          <a:blip r:embed="rId12" cstate="email"/>
          <a:stretch>
            <a:fillRect/>
          </a:stretch>
        </p:blipFill>
        <p:spPr>
          <a:xfrm>
            <a:off x="5555948" y="285728"/>
            <a:ext cx="320836" cy="702000"/>
          </a:xfrm>
          <a:prstGeom prst="rect">
            <a:avLst/>
          </a:prstGeom>
        </p:spPr>
      </p:pic>
      <p:pic>
        <p:nvPicPr>
          <p:cNvPr id="70" name="Picture 69" descr="men.png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5072066" y="297963"/>
            <a:ext cx="496438" cy="702145"/>
          </a:xfrm>
          <a:prstGeom prst="rect">
            <a:avLst/>
          </a:prstGeom>
        </p:spPr>
      </p:pic>
      <p:pic>
        <p:nvPicPr>
          <p:cNvPr id="73" name="Picture 72" descr="men.png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3364810" y="297963"/>
            <a:ext cx="496438" cy="702145"/>
          </a:xfrm>
          <a:prstGeom prst="rect">
            <a:avLst/>
          </a:prstGeom>
        </p:spPr>
      </p:pic>
      <p:pic>
        <p:nvPicPr>
          <p:cNvPr id="53" name="zelena_zena" descr="women.png"/>
          <p:cNvPicPr>
            <a:picLocks noChangeAspect="1"/>
          </p:cNvPicPr>
          <p:nvPr/>
        </p:nvPicPr>
        <p:blipFill>
          <a:blip r:embed="rId12" cstate="email"/>
          <a:stretch>
            <a:fillRect/>
          </a:stretch>
        </p:blipFill>
        <p:spPr>
          <a:xfrm>
            <a:off x="3879072" y="312891"/>
            <a:ext cx="320836" cy="702000"/>
          </a:xfrm>
          <a:prstGeom prst="rect">
            <a:avLst/>
          </a:prstGeom>
        </p:spPr>
      </p:pic>
      <p:pic>
        <p:nvPicPr>
          <p:cNvPr id="54" name="crvena_zena" descr="apsolutna_vecina_izbori.png"/>
          <p:cNvPicPr>
            <a:picLocks noChangeAspect="1"/>
          </p:cNvPicPr>
          <p:nvPr/>
        </p:nvPicPr>
        <p:blipFill>
          <a:blip r:embed="rId14" cstate="email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3703263" y="2214554"/>
            <a:ext cx="2000200" cy="642942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584" y="2220497"/>
            <a:ext cx="2010402" cy="641413"/>
          </a:xfrm>
          <a:prstGeom prst="rect">
            <a:avLst/>
          </a:prstGeom>
        </p:spPr>
      </p:pic>
      <p:pic>
        <p:nvPicPr>
          <p:cNvPr id="71" name="crna_zena_2" descr="women.png"/>
          <p:cNvPicPr>
            <a:picLocks noChangeAspect="1"/>
          </p:cNvPicPr>
          <p:nvPr/>
        </p:nvPicPr>
        <p:blipFill>
          <a:blip r:embed="rId12" cstate="email"/>
          <a:stretch>
            <a:fillRect/>
          </a:stretch>
        </p:blipFill>
        <p:spPr>
          <a:xfrm>
            <a:off x="5945685" y="288725"/>
            <a:ext cx="320836" cy="702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75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75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5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"/>
                            </p:stCondLst>
                            <p:childTnLst>
                              <p:par>
                                <p:cTn id="84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5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5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75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25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250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250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75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250"/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250"/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"/>
                            </p:stCondLst>
                            <p:childTnLst>
                              <p:par>
                                <p:cTn id="141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50"/>
                            </p:stCondLst>
                            <p:childTnLst>
                              <p:par>
                                <p:cTn id="1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250"/>
                            </p:stCondLst>
                            <p:childTnLst>
                              <p:par>
                                <p:cTn id="1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75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25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25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5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50"/>
                            </p:stCondLst>
                            <p:childTnLst>
                              <p:par>
                                <p:cTn id="168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75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250"/>
                            </p:stCondLst>
                            <p:childTnLst>
                              <p:par>
                                <p:cTn id="1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750"/>
                            </p:stCondLst>
                            <p:childTnLst>
                              <p:par>
                                <p:cTn id="1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250"/>
                            </p:stCondLst>
                            <p:childTnLst>
                              <p:par>
                                <p:cTn id="18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5" grpId="0"/>
      <p:bldP spid="25" grpId="0" uiExpand="1" build="allAtOnce"/>
      <p:bldP spid="36" grpId="0" uiExpand="1" build="allAtOnce"/>
      <p:bldP spid="37" grpId="0" uiExpand="1" build="allAtOnce"/>
      <p:bldP spid="38" grpId="0" uiExpand="1" build="allAtOnce"/>
      <p:bldP spid="39" grpId="0" uiExpand="1" build="allAtOnce"/>
      <p:bldP spid="40" grpId="0"/>
      <p:bldP spid="41" grpId="0"/>
      <p:bldP spid="42" grpId="0"/>
      <p:bldP spid="43" grpId="0"/>
      <p:bldP spid="44" grpId="0"/>
      <p:bldP spid="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85720" y="1071546"/>
            <a:ext cx="8858280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izborni sustav u kojem mandate dobivaju stranke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prema omjeru dobivenih glasova</a:t>
            </a:r>
          </a:p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IZBORNI PRAG 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500" u="sng" dirty="0" smtClean="0">
                <a:latin typeface="Calibri" pitchFamily="34" charset="0"/>
                <a:cs typeface="Calibri" pitchFamily="34" charset="0"/>
              </a:rPr>
              <a:t>minimalni postotak glasova</a:t>
            </a:r>
            <a:r>
              <a:rPr lang="hr-HR" sz="2500" dirty="0" smtClean="0">
                <a:latin typeface="Calibri" pitchFamily="34" charset="0"/>
                <a:cs typeface="Calibri" pitchFamily="34" charset="0"/>
              </a:rPr>
              <a:t> koji neka stranka mora dobiti u nekoj izbornoj jedinici da bi uopće sudjelovala u podjeli mandata</a:t>
            </a:r>
          </a:p>
          <a:p>
            <a:pPr marL="1030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u Hrvatskoj je izborni prag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5%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bez izbornog praga, u parlamentu bi sudjelovalo previše stranaka i bilo bi teško sastaviti stabilnu vladu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Pravokutnik 4"/>
          <p:cNvSpPr/>
          <p:nvPr/>
        </p:nvSpPr>
        <p:spPr bwMode="auto">
          <a:xfrm>
            <a:off x="142844" y="928649"/>
            <a:ext cx="8858280" cy="1214467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RAZMJERNI IZBORNI SUSTAV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417753" y="4500570"/>
            <a:ext cx="186865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STRANAČKE LISTE</a:t>
            </a:r>
            <a:endParaRPr lang="hr-HR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92311" y="6357958"/>
            <a:ext cx="824778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BIRAČI</a:t>
            </a:r>
            <a:endParaRPr lang="hr-HR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8700" y="3321464"/>
            <a:ext cx="1190133" cy="607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POSTOTAK</a:t>
            </a:r>
          </a:p>
          <a:p>
            <a:pPr algn="ctr"/>
            <a:r>
              <a:rPr lang="hr-H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GLASOVA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14612" y="857232"/>
            <a:ext cx="311066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  MJESTA U PARLAMENTU</a:t>
            </a:r>
          </a:p>
        </p:txBody>
      </p:sp>
      <p:pic>
        <p:nvPicPr>
          <p:cNvPr id="14" name="Picture 13" descr="Picture3.png"/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t="67416"/>
          <a:stretch/>
        </p:blipFill>
        <p:spPr>
          <a:xfrm>
            <a:off x="357158" y="4850538"/>
            <a:ext cx="7858182" cy="2007462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RAZMJERNI IZBORNI SUSTAV</a:t>
            </a:r>
            <a:endParaRPr lang="hr-HR" dirty="0"/>
          </a:p>
        </p:txBody>
      </p:sp>
      <p:pic>
        <p:nvPicPr>
          <p:cNvPr id="11" name="Picture 10" descr="Picture3.png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140000"/>
                    </a14:imgEffect>
                  </a14:imgLayer>
                </a14:imgProps>
              </a:ext>
            </a:extLst>
          </a:blip>
          <a:srcRect b="35425"/>
          <a:stretch/>
        </p:blipFill>
        <p:spPr>
          <a:xfrm>
            <a:off x="368796" y="697186"/>
            <a:ext cx="7858182" cy="3978368"/>
          </a:xfrm>
          <a:prstGeom prst="rect">
            <a:avLst/>
          </a:prstGeom>
        </p:spPr>
      </p:pic>
      <p:sp>
        <p:nvSpPr>
          <p:cNvPr id="2" name="Up Arrow 1"/>
          <p:cNvSpPr/>
          <p:nvPr/>
        </p:nvSpPr>
        <p:spPr>
          <a:xfrm>
            <a:off x="1530430" y="4905816"/>
            <a:ext cx="524972" cy="56291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Up Arrow 11"/>
          <p:cNvSpPr/>
          <p:nvPr/>
        </p:nvSpPr>
        <p:spPr>
          <a:xfrm>
            <a:off x="2227740" y="4905816"/>
            <a:ext cx="524972" cy="56291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3155267" y="4905816"/>
            <a:ext cx="524972" cy="56291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Up Arrow 14"/>
          <p:cNvSpPr/>
          <p:nvPr/>
        </p:nvSpPr>
        <p:spPr>
          <a:xfrm>
            <a:off x="3979728" y="4905816"/>
            <a:ext cx="524972" cy="56291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Up Arrow 15"/>
          <p:cNvSpPr/>
          <p:nvPr/>
        </p:nvSpPr>
        <p:spPr>
          <a:xfrm>
            <a:off x="4686353" y="4893116"/>
            <a:ext cx="524972" cy="56291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Up Arrow 16"/>
          <p:cNvSpPr/>
          <p:nvPr/>
        </p:nvSpPr>
        <p:spPr>
          <a:xfrm>
            <a:off x="5724128" y="4905816"/>
            <a:ext cx="524972" cy="56291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Up Arrow 17"/>
          <p:cNvSpPr/>
          <p:nvPr/>
        </p:nvSpPr>
        <p:spPr>
          <a:xfrm>
            <a:off x="6732240" y="4905816"/>
            <a:ext cx="524972" cy="56291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Up Arrow 18"/>
          <p:cNvSpPr/>
          <p:nvPr/>
        </p:nvSpPr>
        <p:spPr>
          <a:xfrm>
            <a:off x="7257212" y="4905816"/>
            <a:ext cx="524972" cy="562917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368086"/>
              </p:ext>
            </p:extLst>
          </p:nvPr>
        </p:nvGraphicFramePr>
        <p:xfrm>
          <a:off x="357158" y="3214686"/>
          <a:ext cx="8358246" cy="3500462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296551"/>
                <a:gridCol w="1937236"/>
                <a:gridCol w="2241971"/>
                <a:gridCol w="1882488"/>
              </a:tblGrid>
              <a:tr h="1029062">
                <a:tc>
                  <a:txBody>
                    <a:bodyPr/>
                    <a:lstStyle/>
                    <a:p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broj</a:t>
                      </a:r>
                      <a:r>
                        <a:rPr lang="hr-HR" sz="18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 glasova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b="1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latin typeface="Calibri" pitchFamily="34" charset="0"/>
                          <a:cs typeface="Calibri" pitchFamily="34" charset="0"/>
                        </a:rPr>
                        <a:t>broj zastupnika</a:t>
                      </a:r>
                      <a:endParaRPr lang="hr-HR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554110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A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5000</a:t>
                      </a:r>
                      <a:endParaRPr lang="hr-HR" sz="1800" b="1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5000 : </a:t>
                      </a:r>
                      <a:r>
                        <a:rPr lang="hr-HR" sz="1800" b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  <a:endParaRPr lang="hr-HR" sz="1800" b="1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5</a:t>
                      </a:r>
                      <a:endParaRPr lang="hr-HR" sz="24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554110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B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3000</a:t>
                      </a:r>
                      <a:endParaRPr lang="hr-HR" sz="1800" b="1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3000: </a:t>
                      </a:r>
                      <a:r>
                        <a:rPr lang="hr-HR" sz="1800" b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hr-HR" sz="24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554110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C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2000</a:t>
                      </a:r>
                      <a:endParaRPr lang="hr-HR" sz="1800" b="1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2000: </a:t>
                      </a:r>
                      <a:r>
                        <a:rPr lang="hr-HR" sz="1800" b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hr-HR" sz="24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809070"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UKUPNO GLASOVA</a:t>
                      </a:r>
                      <a:endParaRPr lang="hr-HR" sz="1800" b="1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10 000</a:t>
                      </a:r>
                      <a:endParaRPr lang="hr-HR" sz="1800" b="1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1000 : </a:t>
                      </a:r>
                      <a:r>
                        <a:rPr lang="hr-HR" sz="1800" b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  <a:endParaRPr lang="hr-HR" sz="1800" b="1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hr-HR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4500562" y="3286124"/>
            <a:ext cx="2428892" cy="707886"/>
            <a:chOff x="4572000" y="3357562"/>
            <a:chExt cx="2428892" cy="707886"/>
          </a:xfrm>
        </p:grpSpPr>
        <p:sp>
          <p:nvSpPr>
            <p:cNvPr id="26" name="Rectangle 25"/>
            <p:cNvSpPr/>
            <p:nvPr/>
          </p:nvSpPr>
          <p:spPr>
            <a:xfrm>
              <a:off x="4572000" y="3457287"/>
              <a:ext cx="1185093" cy="60760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hr-HR" b="1" smtClean="0">
                  <a:latin typeface="Calibri" pitchFamily="34" charset="0"/>
                  <a:cs typeface="Calibri" pitchFamily="34" charset="0"/>
                </a:rPr>
                <a:t>ukupno glasova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711395" y="3457287"/>
              <a:ext cx="1289497" cy="60760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hr-HR" b="1" smtClean="0">
                  <a:latin typeface="Calibri" pitchFamily="34" charset="0"/>
                  <a:cs typeface="Calibri" pitchFamily="34" charset="0"/>
                </a:rPr>
                <a:t>izborni količnik</a:t>
              </a:r>
              <a:endParaRPr lang="hr-HR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572132" y="3357562"/>
              <a:ext cx="356188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hr-HR" sz="4000" b="1" smtClean="0">
                  <a:latin typeface="Calibri" pitchFamily="34" charset="0"/>
                  <a:cs typeface="Calibri" pitchFamily="34" charset="0"/>
                </a:rPr>
                <a:t>:</a:t>
              </a:r>
              <a:endParaRPr lang="hr-HR" sz="4000" b="1">
                <a:latin typeface="Calibri" pitchFamily="34" charset="0"/>
                <a:cs typeface="Calibri" pitchFamily="34" charset="0"/>
              </a:endParaRPr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098413"/>
              </p:ext>
            </p:extLst>
          </p:nvPr>
        </p:nvGraphicFramePr>
        <p:xfrm>
          <a:off x="357158" y="3214686"/>
          <a:ext cx="8358246" cy="3500462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296551"/>
                <a:gridCol w="1937236"/>
                <a:gridCol w="2241971"/>
                <a:gridCol w="1882488"/>
              </a:tblGrid>
              <a:tr h="1029062">
                <a:tc>
                  <a:txBody>
                    <a:bodyPr/>
                    <a:lstStyle/>
                    <a:p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broj</a:t>
                      </a:r>
                      <a:r>
                        <a:rPr lang="hr-HR" sz="18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 glasova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b="1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latin typeface="Calibri" pitchFamily="34" charset="0"/>
                          <a:cs typeface="Calibri" pitchFamily="34" charset="0"/>
                        </a:rPr>
                        <a:t>broj zastupnika</a:t>
                      </a:r>
                      <a:endParaRPr lang="hr-HR" sz="1800" b="1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554110"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A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4060</a:t>
                      </a:r>
                      <a:endParaRPr lang="hr-HR" sz="1800" b="1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4060 : </a:t>
                      </a:r>
                      <a:r>
                        <a:rPr lang="hr-HR" sz="1800" b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  <a:endParaRPr lang="hr-HR" sz="1800" b="1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hr-HR" sz="24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554110"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B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3380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3380: </a:t>
                      </a:r>
                      <a:r>
                        <a:rPr lang="hr-HR" sz="1800" b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hr-HR" sz="24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554110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C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2560</a:t>
                      </a:r>
                      <a:endParaRPr lang="hr-HR" sz="18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2560: </a:t>
                      </a:r>
                      <a:r>
                        <a:rPr lang="hr-HR" sz="1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hr-HR" sz="2400" b="1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809070"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UKUPNO GLASOVA</a:t>
                      </a:r>
                      <a:endParaRPr lang="hr-HR" sz="1800" b="1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10 000</a:t>
                      </a:r>
                      <a:endParaRPr lang="hr-HR" sz="18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1000 : </a:t>
                      </a:r>
                      <a:r>
                        <a:rPr lang="hr-HR" sz="1800" b="1" dirty="0" err="1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  <a:endParaRPr lang="hr-HR" sz="1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10</a:t>
                      </a:r>
                      <a:endParaRPr lang="hr-HR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2214546" y="857232"/>
            <a:ext cx="4549387" cy="4358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sz="2400" smtClean="0">
                <a:latin typeface="Calibri" pitchFamily="34" charset="0"/>
                <a:cs typeface="Calibri" pitchFamily="34" charset="0"/>
              </a:rPr>
              <a:t>Izborna jedinica bira 10 zastupnika </a:t>
            </a:r>
            <a:endParaRPr lang="hr-HR" sz="24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643042" y="1428736"/>
            <a:ext cx="6000792" cy="1643074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72462" y="1643050"/>
            <a:ext cx="1674946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ukupno glasova</a:t>
            </a:r>
          </a:p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(10 000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857356" y="2285992"/>
            <a:ext cx="2286016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2204521" y="2357430"/>
            <a:ext cx="1641860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 zastupnika</a:t>
            </a:r>
          </a:p>
          <a:p>
            <a:pPr algn="ctr"/>
            <a:r>
              <a:rPr lang="hr-H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(10)</a:t>
            </a:r>
            <a:endParaRPr lang="hr-HR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Equal 19"/>
          <p:cNvSpPr/>
          <p:nvPr/>
        </p:nvSpPr>
        <p:spPr bwMode="auto">
          <a:xfrm>
            <a:off x="4493336" y="2071678"/>
            <a:ext cx="500066" cy="357190"/>
          </a:xfrm>
          <a:prstGeom prst="mathEqual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136278" y="1928802"/>
            <a:ext cx="1619225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izborni količnik</a:t>
            </a:r>
          </a:p>
          <a:p>
            <a:pPr algn="ctr"/>
            <a:r>
              <a:rPr lang="hr-HR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(1 000)</a:t>
            </a:r>
            <a:endParaRPr lang="hr-HR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4496949" y="3357562"/>
            <a:ext cx="2432505" cy="707886"/>
            <a:chOff x="4572000" y="3357562"/>
            <a:chExt cx="2432505" cy="707886"/>
          </a:xfrm>
        </p:grpSpPr>
        <p:sp>
          <p:nvSpPr>
            <p:cNvPr id="23" name="Rectangle 22"/>
            <p:cNvSpPr/>
            <p:nvPr/>
          </p:nvSpPr>
          <p:spPr>
            <a:xfrm>
              <a:off x="4572000" y="3457287"/>
              <a:ext cx="1185093" cy="60760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hr-HR" b="1" smtClean="0">
                  <a:latin typeface="Calibri" pitchFamily="34" charset="0"/>
                  <a:cs typeface="Calibri" pitchFamily="34" charset="0"/>
                </a:rPr>
                <a:t>ukupno glasova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715008" y="3457287"/>
              <a:ext cx="1289497" cy="60760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hr-HR" b="1" smtClean="0">
                  <a:latin typeface="Calibri" pitchFamily="34" charset="0"/>
                  <a:cs typeface="Calibri" pitchFamily="34" charset="0"/>
                </a:rPr>
                <a:t>izborni količnik</a:t>
              </a:r>
              <a:endParaRPr lang="hr-HR" b="1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572132" y="3357562"/>
              <a:ext cx="356188" cy="7078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hr-HR" sz="4000" b="1" smtClean="0">
                  <a:latin typeface="Calibri" pitchFamily="34" charset="0"/>
                  <a:cs typeface="Calibri" pitchFamily="34" charset="0"/>
                </a:rPr>
                <a:t>:</a:t>
              </a:r>
              <a:endParaRPr lang="hr-HR" sz="4000" b="1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7929586" y="5396227"/>
            <a:ext cx="562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40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hr-H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+ 1</a:t>
            </a:r>
            <a:endParaRPr lang="hr-H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SUSTAV IZBORNOG KOLIČNIKA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8" grpId="0" uiExpand="1" build="p"/>
      <p:bldP spid="20" grpId="0" animBg="1"/>
      <p:bldP spid="21" grpId="0" build="p"/>
      <p:bldP spid="29" grpId="0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-32" y="928670"/>
            <a:ext cx="9215502" cy="2928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primjer na izbornoj jedinici u kojoj se bira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10 zastupnika 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za parlament</a:t>
            </a:r>
          </a:p>
          <a:p>
            <a:pPr marL="1888200" lvl="3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			stranka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(4160) </a:t>
            </a:r>
            <a:r>
              <a:rPr lang="pl-PL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4</a:t>
            </a:r>
          </a:p>
          <a:p>
            <a:pPr marL="1888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			stranka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(3380) </a:t>
            </a:r>
            <a:r>
              <a:rPr lang="pl-PL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4</a:t>
            </a:r>
            <a:endParaRPr lang="pl-PL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1888200" lvl="3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			stranka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 (2460) </a:t>
            </a:r>
            <a:r>
              <a:rPr lang="pl-PL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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2</a:t>
            </a:r>
            <a:endParaRPr lang="pl-PL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pl-PL" sz="2000" dirty="0" smtClean="0"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512987"/>
              </p:ext>
            </p:extLst>
          </p:nvPr>
        </p:nvGraphicFramePr>
        <p:xfrm>
          <a:off x="145155" y="3500438"/>
          <a:ext cx="8856001" cy="258741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355011"/>
                <a:gridCol w="1143008"/>
                <a:gridCol w="1216756"/>
                <a:gridCol w="1345794"/>
                <a:gridCol w="1265144"/>
                <a:gridCol w="1246714"/>
                <a:gridCol w="1283574"/>
              </a:tblGrid>
              <a:tr h="989304">
                <a:tc>
                  <a:txBody>
                    <a:bodyPr/>
                    <a:lstStyle/>
                    <a:p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smtClean="0">
                          <a:latin typeface="Calibri" pitchFamily="34" charset="0"/>
                          <a:cs typeface="Calibri" pitchFamily="34" charset="0"/>
                        </a:rPr>
                        <a:t>Br</a:t>
                      </a:r>
                      <a:r>
                        <a:rPr lang="hr-HR" sz="1800" b="1">
                          <a:latin typeface="Calibri" pitchFamily="34" charset="0"/>
                          <a:cs typeface="Calibri" pitchFamily="34" charset="0"/>
                        </a:rPr>
                        <a:t>. glasova (X)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latin typeface="Calibri" pitchFamily="34" charset="0"/>
                          <a:cs typeface="Calibri" pitchFamily="34" charset="0"/>
                        </a:rPr>
                        <a:t>X : 1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latin typeface="Calibri" pitchFamily="34" charset="0"/>
                          <a:cs typeface="Calibri" pitchFamily="34" charset="0"/>
                        </a:rPr>
                        <a:t>X : 2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latin typeface="Calibri" pitchFamily="34" charset="0"/>
                          <a:cs typeface="Calibri" pitchFamily="34" charset="0"/>
                        </a:rPr>
                        <a:t>X : 3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latin typeface="Calibri" pitchFamily="34" charset="0"/>
                          <a:cs typeface="Calibri" pitchFamily="34" charset="0"/>
                        </a:rPr>
                        <a:t>X : 4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latin typeface="Calibri" pitchFamily="34" charset="0"/>
                          <a:cs typeface="Calibri" pitchFamily="34" charset="0"/>
                        </a:rPr>
                        <a:t>X : 5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532702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A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4060</a:t>
                      </a:r>
                      <a:endParaRPr lang="hr-HR" sz="18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4060 </a:t>
                      </a:r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(1)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2030 </a:t>
                      </a:r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(4)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1353 </a:t>
                      </a:r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(6)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1015 </a:t>
                      </a:r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(9)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812 </a:t>
                      </a:r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(11)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532702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B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3380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3380 (2)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1690 (5)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1126 (8)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845 (10)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676 (13)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532702"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C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2460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2460 (3)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1230 (7)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820 (12)</a:t>
                      </a:r>
                      <a:endParaRPr lang="hr-HR" sz="18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615 (14)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495 (15)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2786050" y="1428736"/>
            <a:ext cx="4572032" cy="1643074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 descr="men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29388" y="1571612"/>
            <a:ext cx="303053" cy="428628"/>
          </a:xfrm>
          <a:prstGeom prst="rect">
            <a:avLst/>
          </a:prstGeom>
        </p:spPr>
      </p:pic>
      <p:pic>
        <p:nvPicPr>
          <p:cNvPr id="9" name="Picture 8" descr="men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15140" y="1571612"/>
            <a:ext cx="303053" cy="428628"/>
          </a:xfrm>
          <a:prstGeom prst="rect">
            <a:avLst/>
          </a:prstGeom>
        </p:spPr>
      </p:pic>
      <p:pic>
        <p:nvPicPr>
          <p:cNvPr id="10" name="Picture 9" descr="men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3636" y="2000240"/>
            <a:ext cx="303053" cy="428628"/>
          </a:xfrm>
          <a:prstGeom prst="rect">
            <a:avLst/>
          </a:prstGeom>
        </p:spPr>
      </p:pic>
      <p:pic>
        <p:nvPicPr>
          <p:cNvPr id="11" name="Picture 10" descr="men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29388" y="2000240"/>
            <a:ext cx="303053" cy="428628"/>
          </a:xfrm>
          <a:prstGeom prst="rect">
            <a:avLst/>
          </a:prstGeom>
        </p:spPr>
      </p:pic>
      <p:pic>
        <p:nvPicPr>
          <p:cNvPr id="12" name="Picture 11" descr="men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43636" y="2428868"/>
            <a:ext cx="303053" cy="42862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>
                <a:ea typeface="WenQuanYi Micro Hei" charset="0"/>
              </a:rPr>
              <a:t>D’HONDOTOV SUSTAV</a:t>
            </a:r>
            <a:endParaRPr lang="hr-HR"/>
          </a:p>
        </p:txBody>
      </p:sp>
      <p:grpSp>
        <p:nvGrpSpPr>
          <p:cNvPr id="45" name="Group 44"/>
          <p:cNvGrpSpPr/>
          <p:nvPr/>
        </p:nvGrpSpPr>
        <p:grpSpPr>
          <a:xfrm>
            <a:off x="5357818" y="4516212"/>
            <a:ext cx="3500462" cy="1500198"/>
            <a:chOff x="5357818" y="5000636"/>
            <a:chExt cx="3500462" cy="1500198"/>
          </a:xfrm>
        </p:grpSpPr>
        <p:sp>
          <p:nvSpPr>
            <p:cNvPr id="26" name="Rectangle 25"/>
            <p:cNvSpPr/>
            <p:nvPr/>
          </p:nvSpPr>
          <p:spPr>
            <a:xfrm>
              <a:off x="7858148" y="5000636"/>
              <a:ext cx="1000132" cy="4286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858148" y="5572140"/>
              <a:ext cx="1000132" cy="4286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858148" y="6072206"/>
              <a:ext cx="1000132" cy="4286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43702" y="6072206"/>
              <a:ext cx="1000132" cy="4286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357818" y="6072206"/>
              <a:ext cx="1000132" cy="42862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41" name="Picture 40" descr="men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86446" y="1571612"/>
            <a:ext cx="303053" cy="428628"/>
          </a:xfrm>
          <a:prstGeom prst="rect">
            <a:avLst/>
          </a:prstGeom>
        </p:spPr>
      </p:pic>
      <p:pic>
        <p:nvPicPr>
          <p:cNvPr id="42" name="Picture 41" descr="men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72198" y="1571612"/>
            <a:ext cx="303053" cy="428628"/>
          </a:xfrm>
          <a:prstGeom prst="rect">
            <a:avLst/>
          </a:prstGeom>
        </p:spPr>
      </p:pic>
      <p:pic>
        <p:nvPicPr>
          <p:cNvPr id="43" name="Picture 42" descr="men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86446" y="2000240"/>
            <a:ext cx="303053" cy="428628"/>
          </a:xfrm>
          <a:prstGeom prst="rect">
            <a:avLst/>
          </a:prstGeom>
        </p:spPr>
      </p:pic>
      <p:pic>
        <p:nvPicPr>
          <p:cNvPr id="44" name="Picture 43" descr="men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86446" y="2428868"/>
            <a:ext cx="303053" cy="428628"/>
          </a:xfrm>
          <a:prstGeom prst="rect">
            <a:avLst/>
          </a:prstGeom>
        </p:spPr>
      </p:pic>
      <p:pic>
        <p:nvPicPr>
          <p:cNvPr id="46" name="Picture 45" descr="men.png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15140" y="2000240"/>
            <a:ext cx="303053" cy="4286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2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Picture3.png"/>
          <p:cNvPicPr>
            <a:picLocks noChangeAspect="1"/>
          </p:cNvPicPr>
          <p:nvPr/>
        </p:nvPicPr>
        <p:blipFill>
          <a:blip r:embed="rId2" cstate="email"/>
          <a:srcRect l="11692"/>
          <a:stretch>
            <a:fillRect/>
          </a:stretch>
        </p:blipFill>
        <p:spPr>
          <a:xfrm>
            <a:off x="5500694" y="4357694"/>
            <a:ext cx="2857520" cy="2536907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Rectangle 1"/>
          <p:cNvSpPr/>
          <p:nvPr/>
        </p:nvSpPr>
        <p:spPr bwMode="auto">
          <a:xfrm>
            <a:off x="2857488" y="142852"/>
            <a:ext cx="3786214" cy="642942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IZBORNI SUSTAV </a:t>
            </a:r>
            <a:endParaRPr kumimoji="0" lang="hr-HR" sz="28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42844" y="1089406"/>
            <a:ext cx="2643206" cy="1035851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VEĆINSKI</a:t>
            </a:r>
            <a:endParaRPr kumimoji="0" lang="hr-HR" sz="28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286380" y="1089406"/>
            <a:ext cx="3214710" cy="1035851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RAZMJERNI (PROPORCIONALNI)</a:t>
            </a:r>
            <a:endParaRPr kumimoji="0" lang="hr-HR" sz="2800" b="1" i="0" u="none" strike="noStrike" cap="none" normalizeH="0" baseline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28926" y="1089406"/>
            <a:ext cx="2214578" cy="1035851"/>
          </a:xfrm>
          <a:prstGeom prst="rect">
            <a:avLst/>
          </a:prstGeom>
          <a:solidFill>
            <a:srgbClr val="008E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MJEŠOVITI</a:t>
            </a:r>
            <a:endParaRPr kumimoji="0" lang="hr-HR" sz="28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643174" y="2714620"/>
            <a:ext cx="2214578" cy="1357322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SUSTAV </a:t>
            </a:r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APSOLUTNE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VEĆINE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7158" y="2714620"/>
            <a:ext cx="2214578" cy="1357322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SUSTAV </a:t>
            </a:r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RELATIVNE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VEĆINE</a:t>
            </a:r>
            <a:endParaRPr kumimoji="0" lang="hr-HR" sz="24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9" descr="apsolutna_vecina_izbori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2643174" y="4250537"/>
            <a:ext cx="2000232" cy="1714512"/>
          </a:xfrm>
          <a:prstGeom prst="rect">
            <a:avLst/>
          </a:prstGeom>
        </p:spPr>
      </p:pic>
      <p:pic>
        <p:nvPicPr>
          <p:cNvPr id="11" name="Picture 10" descr="apsolutna_vecina_izbori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642910" y="4247164"/>
            <a:ext cx="1785950" cy="1721259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5" idx="2"/>
            <a:endCxn id="8" idx="0"/>
          </p:cNvCxnSpPr>
          <p:nvPr/>
        </p:nvCxnSpPr>
        <p:spPr bwMode="auto">
          <a:xfrm rot="16200000" flipH="1">
            <a:off x="2312774" y="1276930"/>
            <a:ext cx="589363" cy="228601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5" idx="2"/>
            <a:endCxn id="9" idx="0"/>
          </p:cNvCxnSpPr>
          <p:nvPr/>
        </p:nvCxnSpPr>
        <p:spPr bwMode="auto">
          <a:xfrm rot="5400000">
            <a:off x="1169766" y="2419938"/>
            <a:ext cx="589363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Elbow Connector 27"/>
          <p:cNvCxnSpPr>
            <a:stCxn id="2" idx="2"/>
            <a:endCxn id="5" idx="0"/>
          </p:cNvCxnSpPr>
          <p:nvPr/>
        </p:nvCxnSpPr>
        <p:spPr bwMode="auto">
          <a:xfrm rot="5400000">
            <a:off x="2955715" y="-705474"/>
            <a:ext cx="303612" cy="328614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Elbow Connector 29"/>
          <p:cNvCxnSpPr>
            <a:stCxn id="2" idx="2"/>
            <a:endCxn id="6" idx="0"/>
          </p:cNvCxnSpPr>
          <p:nvPr/>
        </p:nvCxnSpPr>
        <p:spPr bwMode="auto">
          <a:xfrm rot="16200000" flipH="1">
            <a:off x="5670359" y="-133970"/>
            <a:ext cx="303612" cy="214314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" idx="2"/>
            <a:endCxn id="7" idx="0"/>
          </p:cNvCxnSpPr>
          <p:nvPr/>
        </p:nvCxnSpPr>
        <p:spPr bwMode="auto">
          <a:xfrm rot="5400000">
            <a:off x="4241599" y="580410"/>
            <a:ext cx="303612" cy="71438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5214942" y="2357430"/>
            <a:ext cx="3429024" cy="642942"/>
          </a:xfrm>
          <a:prstGeom prst="rect">
            <a:avLst/>
          </a:prstGeom>
          <a:solidFill>
            <a:srgbClr val="007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sustav izbornog količnika 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214942" y="3107529"/>
            <a:ext cx="3429024" cy="642942"/>
          </a:xfrm>
          <a:prstGeom prst="rect">
            <a:avLst/>
          </a:prstGeom>
          <a:solidFill>
            <a:srgbClr val="007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D’Hondotov sustav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214942" y="3857628"/>
            <a:ext cx="3429024" cy="642942"/>
          </a:xfrm>
          <a:prstGeom prst="rect">
            <a:avLst/>
          </a:prstGeom>
          <a:solidFill>
            <a:srgbClr val="007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Badenski i </a:t>
            </a:r>
            <a:r>
              <a:rPr lang="hr-HR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Hereov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sustav</a:t>
            </a:r>
          </a:p>
        </p:txBody>
      </p:sp>
      <p:cxnSp>
        <p:nvCxnSpPr>
          <p:cNvPr id="39" name="Elbow Connector 38"/>
          <p:cNvCxnSpPr>
            <a:stCxn id="6" idx="3"/>
            <a:endCxn id="34" idx="3"/>
          </p:cNvCxnSpPr>
          <p:nvPr/>
        </p:nvCxnSpPr>
        <p:spPr bwMode="auto">
          <a:xfrm>
            <a:off x="8501090" y="1607332"/>
            <a:ext cx="142876" cy="1071569"/>
          </a:xfrm>
          <a:prstGeom prst="bentConnector3">
            <a:avLst>
              <a:gd name="adj1" fmla="val 259999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Elbow Connector 40"/>
          <p:cNvCxnSpPr>
            <a:stCxn id="6" idx="3"/>
            <a:endCxn id="35" idx="3"/>
          </p:cNvCxnSpPr>
          <p:nvPr/>
        </p:nvCxnSpPr>
        <p:spPr bwMode="auto">
          <a:xfrm>
            <a:off x="8501090" y="1607332"/>
            <a:ext cx="142876" cy="1821668"/>
          </a:xfrm>
          <a:prstGeom prst="bentConnector3">
            <a:avLst>
              <a:gd name="adj1" fmla="val 259999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Elbow Connector 42"/>
          <p:cNvCxnSpPr>
            <a:stCxn id="6" idx="3"/>
            <a:endCxn id="36" idx="3"/>
          </p:cNvCxnSpPr>
          <p:nvPr/>
        </p:nvCxnSpPr>
        <p:spPr bwMode="auto">
          <a:xfrm>
            <a:off x="8501090" y="1607332"/>
            <a:ext cx="142876" cy="2571767"/>
          </a:xfrm>
          <a:prstGeom prst="bentConnector3">
            <a:avLst>
              <a:gd name="adj1" fmla="val 259999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6"/>
          <p:cNvSpPr/>
          <p:nvPr/>
        </p:nvSpPr>
        <p:spPr bwMode="auto">
          <a:xfrm rot="21000151">
            <a:off x="7231349" y="404665"/>
            <a:ext cx="1794590" cy="641325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IZBORNI PRAG (5%)</a:t>
            </a:r>
            <a:endParaRPr kumimoji="0" lang="hr-HR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28926" y="6000768"/>
            <a:ext cx="173316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50% + 1 glas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919452" y="4288121"/>
            <a:ext cx="1619809" cy="1619809"/>
          </a:xfrm>
          <a:prstGeom prst="ellipse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25980" y="4288121"/>
            <a:ext cx="1619809" cy="1619809"/>
          </a:xfrm>
          <a:prstGeom prst="ellipse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78661" y="5968749"/>
            <a:ext cx="2851302" cy="85318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214678" y="4857760"/>
            <a:ext cx="5786446" cy="1857388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IZBORNI SUSTAV </a:t>
            </a:r>
            <a:r>
              <a:rPr lang="hr-HR" sz="240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skup dogovorenih pravila </a:t>
            </a:r>
            <a:r>
              <a:rPr lang="hr-HR" sz="2400" b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 načinu pretvaranja glasova u predstavničke mandate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857488" y="142852"/>
            <a:ext cx="3786214" cy="642942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IZBORNI SUSTAV </a:t>
            </a:r>
            <a:endParaRPr kumimoji="0" lang="hr-HR" sz="28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42844" y="1089406"/>
            <a:ext cx="2643206" cy="1035851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VEĆINSKI</a:t>
            </a:r>
            <a:endParaRPr kumimoji="0" lang="hr-HR" sz="28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286380" y="1089406"/>
            <a:ext cx="3214710" cy="1035851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RAZMJERNI (PROPORCIONALNI)</a:t>
            </a:r>
            <a:endParaRPr kumimoji="0" lang="hr-HR" sz="2800" b="1" i="0" u="none" strike="noStrike" cap="none" normalizeH="0" baseline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28926" y="1089406"/>
            <a:ext cx="2214578" cy="1035851"/>
          </a:xfrm>
          <a:prstGeom prst="rect">
            <a:avLst/>
          </a:prstGeom>
          <a:solidFill>
            <a:srgbClr val="008E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MJEŠOVITI</a:t>
            </a:r>
            <a:endParaRPr kumimoji="0" lang="hr-HR" sz="28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643174" y="2714620"/>
            <a:ext cx="2214578" cy="1357322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SUSTAV </a:t>
            </a:r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APSOLUTNE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VEĆINE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7158" y="2714620"/>
            <a:ext cx="2214578" cy="1357322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SUSTAV </a:t>
            </a:r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RELATIVNE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VEĆINE</a:t>
            </a:r>
            <a:endParaRPr kumimoji="0" lang="hr-HR" sz="24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9" descr="apsolutna_vecina_izbori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2643174" y="4250537"/>
            <a:ext cx="2000232" cy="1714512"/>
          </a:xfrm>
          <a:prstGeom prst="rect">
            <a:avLst/>
          </a:prstGeom>
        </p:spPr>
      </p:pic>
      <p:pic>
        <p:nvPicPr>
          <p:cNvPr id="11" name="Picture 10" descr="apsolutna_vecina_izbori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642910" y="4247164"/>
            <a:ext cx="1785950" cy="1721259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5" idx="2"/>
            <a:endCxn id="8" idx="0"/>
          </p:cNvCxnSpPr>
          <p:nvPr/>
        </p:nvCxnSpPr>
        <p:spPr bwMode="auto">
          <a:xfrm rot="16200000" flipH="1">
            <a:off x="2312774" y="1276930"/>
            <a:ext cx="589363" cy="228601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5" idx="2"/>
            <a:endCxn id="9" idx="0"/>
          </p:cNvCxnSpPr>
          <p:nvPr/>
        </p:nvCxnSpPr>
        <p:spPr bwMode="auto">
          <a:xfrm rot="5400000">
            <a:off x="1169766" y="2419938"/>
            <a:ext cx="589363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Elbow Connector 27"/>
          <p:cNvCxnSpPr>
            <a:stCxn id="2" idx="2"/>
            <a:endCxn id="5" idx="0"/>
          </p:cNvCxnSpPr>
          <p:nvPr/>
        </p:nvCxnSpPr>
        <p:spPr bwMode="auto">
          <a:xfrm rot="5400000">
            <a:off x="2955715" y="-705474"/>
            <a:ext cx="303612" cy="328614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Elbow Connector 29"/>
          <p:cNvCxnSpPr>
            <a:stCxn id="2" idx="2"/>
            <a:endCxn id="6" idx="0"/>
          </p:cNvCxnSpPr>
          <p:nvPr/>
        </p:nvCxnSpPr>
        <p:spPr bwMode="auto">
          <a:xfrm rot="16200000" flipH="1">
            <a:off x="5670359" y="-133970"/>
            <a:ext cx="303612" cy="214314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" idx="2"/>
            <a:endCxn id="7" idx="0"/>
          </p:cNvCxnSpPr>
          <p:nvPr/>
        </p:nvCxnSpPr>
        <p:spPr bwMode="auto">
          <a:xfrm rot="5400000">
            <a:off x="4241599" y="580410"/>
            <a:ext cx="303612" cy="71438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5214942" y="2357430"/>
            <a:ext cx="3429024" cy="642942"/>
          </a:xfrm>
          <a:prstGeom prst="rect">
            <a:avLst/>
          </a:prstGeom>
          <a:solidFill>
            <a:srgbClr val="007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sustav izbornog količnika 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214942" y="3107529"/>
            <a:ext cx="3429024" cy="642942"/>
          </a:xfrm>
          <a:prstGeom prst="rect">
            <a:avLst/>
          </a:prstGeom>
          <a:solidFill>
            <a:srgbClr val="007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D’Hondotov sustav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214942" y="3857628"/>
            <a:ext cx="3429024" cy="642942"/>
          </a:xfrm>
          <a:prstGeom prst="rect">
            <a:avLst/>
          </a:prstGeom>
          <a:solidFill>
            <a:srgbClr val="007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Badenski i Hereov sustav</a:t>
            </a:r>
          </a:p>
        </p:txBody>
      </p:sp>
      <p:cxnSp>
        <p:nvCxnSpPr>
          <p:cNvPr id="39" name="Elbow Connector 38"/>
          <p:cNvCxnSpPr>
            <a:stCxn id="6" idx="3"/>
            <a:endCxn id="34" idx="3"/>
          </p:cNvCxnSpPr>
          <p:nvPr/>
        </p:nvCxnSpPr>
        <p:spPr bwMode="auto">
          <a:xfrm>
            <a:off x="8501090" y="1607332"/>
            <a:ext cx="142876" cy="1071569"/>
          </a:xfrm>
          <a:prstGeom prst="bentConnector3">
            <a:avLst>
              <a:gd name="adj1" fmla="val 259999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Elbow Connector 40"/>
          <p:cNvCxnSpPr>
            <a:stCxn id="6" idx="3"/>
            <a:endCxn id="35" idx="3"/>
          </p:cNvCxnSpPr>
          <p:nvPr/>
        </p:nvCxnSpPr>
        <p:spPr bwMode="auto">
          <a:xfrm>
            <a:off x="8501090" y="1607332"/>
            <a:ext cx="142876" cy="1821668"/>
          </a:xfrm>
          <a:prstGeom prst="bentConnector3">
            <a:avLst>
              <a:gd name="adj1" fmla="val 259999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Elbow Connector 42"/>
          <p:cNvCxnSpPr>
            <a:stCxn id="6" idx="3"/>
            <a:endCxn id="36" idx="3"/>
          </p:cNvCxnSpPr>
          <p:nvPr/>
        </p:nvCxnSpPr>
        <p:spPr bwMode="auto">
          <a:xfrm>
            <a:off x="8501090" y="1607332"/>
            <a:ext cx="142876" cy="2571767"/>
          </a:xfrm>
          <a:prstGeom prst="bentConnector3">
            <a:avLst>
              <a:gd name="adj1" fmla="val 259999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6"/>
          <p:cNvSpPr/>
          <p:nvPr/>
        </p:nvSpPr>
        <p:spPr bwMode="auto">
          <a:xfrm rot="21000151">
            <a:off x="7231349" y="404665"/>
            <a:ext cx="1794590" cy="641325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IZBORNI PRAG (5%)</a:t>
            </a:r>
            <a:endParaRPr kumimoji="0" lang="hr-HR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4" name="Picture 23" descr="Picture3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214942" y="4321117"/>
            <a:ext cx="3235851" cy="25369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928926" y="6000768"/>
            <a:ext cx="173316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50% + 1 glas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919452" y="4288121"/>
            <a:ext cx="1619809" cy="1619809"/>
          </a:xfrm>
          <a:prstGeom prst="ellipse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25980" y="4288121"/>
            <a:ext cx="1619809" cy="1619809"/>
          </a:xfrm>
          <a:prstGeom prst="ellipse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5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"/>
                            </p:stCondLst>
                            <p:childTnLst>
                              <p:par>
                                <p:cTn id="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25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2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25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50"/>
                            </p:stCondLst>
                            <p:childTnLst>
                              <p:par>
                                <p:cTn id="1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4" dur="25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7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25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4" grpId="0" uiExpand="1" build="allAtOnce" animBg="1"/>
      <p:bldP spid="44" grpId="1" uiExpand="1" build="allAtOnce" animBg="1"/>
      <p:bldP spid="2" grpId="0" uiExpand="1" build="allAtOnce" animBg="1"/>
      <p:bldP spid="5" grpId="0" uiExpand="1" build="allAtOnce" animBg="1"/>
      <p:bldP spid="6" grpId="0" uiExpand="1" build="allAtOnce" animBg="1"/>
      <p:bldP spid="7" grpId="0" uiExpand="1" build="allAtOnce" animBg="1"/>
      <p:bldP spid="8" grpId="0" build="allAtOnce" animBg="1"/>
      <p:bldP spid="9" grpId="0" uiExpand="1" build="allAtOnce" animBg="1"/>
      <p:bldP spid="34" grpId="0" uiExpand="1" build="allAtOnce" animBg="1"/>
      <p:bldP spid="35" grpId="0" uiExpand="1" build="allAtOnce" animBg="1"/>
      <p:bldP spid="36" grpId="0" uiExpand="1" build="allAtOnce" animBg="1"/>
      <p:bldP spid="47" grpId="0" uiExpand="1" build="allAtOnce" animBg="1"/>
      <p:bldP spid="25" grpId="0"/>
      <p:bldP spid="4" grpId="0" animBg="1"/>
      <p:bldP spid="2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71406" y="785794"/>
            <a:ext cx="9144000" cy="2214578"/>
          </a:xfrm>
        </p:spPr>
        <p:txBody>
          <a:bodyPr/>
          <a:lstStyle/>
          <a:p>
            <a:r>
              <a:rPr lang="hr-HR" sz="2400" dirty="0" smtClean="0"/>
              <a:t>izborna jedinica nosi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</a:t>
            </a:r>
            <a:r>
              <a:rPr lang="hr-HR" sz="2400" dirty="0" smtClean="0"/>
              <a:t> zastupničkih mjesta</a:t>
            </a:r>
          </a:p>
          <a:p>
            <a:r>
              <a:rPr lang="hr-HR" sz="2400" dirty="0" smtClean="0"/>
              <a:t>u izbornoj jedinici glasuje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15 000 </a:t>
            </a:r>
            <a:r>
              <a:rPr lang="hr-HR" sz="2400" dirty="0" smtClean="0"/>
              <a:t>glasača</a:t>
            </a:r>
          </a:p>
          <a:p>
            <a:r>
              <a:rPr lang="hr-HR" sz="2400" dirty="0" smtClean="0"/>
              <a:t>kandidirale su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hr-HR" sz="2400" dirty="0" smtClean="0"/>
              <a:t> stranke</a:t>
            </a:r>
          </a:p>
          <a:p>
            <a:r>
              <a:rPr lang="hr-HR" sz="2400" dirty="0" smtClean="0"/>
              <a:t>izračunajte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sustavom izbornog količnika </a:t>
            </a:r>
            <a:r>
              <a:rPr lang="hr-HR" sz="2400" dirty="0" smtClean="0"/>
              <a:t>koliko pojedina stranka osvaja mandata na temelju dobivenih glasova u donjoj tablici</a:t>
            </a:r>
            <a:endParaRPr lang="hr-H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ZADATAK</a:t>
            </a:r>
            <a:endParaRPr lang="hr-HR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57158" y="3286124"/>
          <a:ext cx="8358246" cy="2976503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296551"/>
                <a:gridCol w="1937236"/>
                <a:gridCol w="2241971"/>
                <a:gridCol w="1882488"/>
              </a:tblGrid>
              <a:tr h="506528">
                <a:tc>
                  <a:txBody>
                    <a:bodyPr/>
                    <a:lstStyle/>
                    <a:p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broj</a:t>
                      </a:r>
                      <a:r>
                        <a:rPr lang="hr-HR" sz="18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 glasova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proces računanja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broj zastupnika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</a:tr>
              <a:tr h="438099"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A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7 063</a:t>
                      </a:r>
                      <a:endParaRPr lang="hr-HR" sz="18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7 063: </a:t>
                      </a:r>
                      <a:r>
                        <a:rPr lang="hr-HR" sz="1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  <a:endParaRPr lang="hr-HR" sz="1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7</a:t>
                      </a:r>
                      <a:endParaRPr lang="hr-HR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38099"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B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3 382</a:t>
                      </a:r>
                      <a:endParaRPr lang="hr-HR" sz="18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3 382: </a:t>
                      </a:r>
                      <a:r>
                        <a:rPr lang="hr-HR" sz="1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hr-HR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380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C</a:t>
                      </a: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1 994</a:t>
                      </a:r>
                      <a:endParaRPr lang="hr-HR" sz="18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1 994: </a:t>
                      </a:r>
                      <a:r>
                        <a:rPr lang="hr-HR" sz="1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hr-HR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438099"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Stranka </a:t>
                      </a:r>
                      <a:r>
                        <a:rPr lang="hr-HR" sz="18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  <a:endParaRPr lang="hr-HR" sz="18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2 561</a:t>
                      </a:r>
                      <a:endParaRPr lang="hr-HR" sz="18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2 561: </a:t>
                      </a:r>
                      <a:r>
                        <a:rPr lang="hr-HR" sz="1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3</a:t>
                      </a:r>
                      <a:endParaRPr lang="hr-HR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  <a:tr h="639679"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UKUPNO GLASOVA</a:t>
                      </a:r>
                      <a:endParaRPr lang="hr-HR" sz="18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15 000</a:t>
                      </a:r>
                      <a:endParaRPr lang="hr-HR" sz="1800" b="1" dirty="0">
                        <a:solidFill>
                          <a:schemeClr val="bg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cs typeface="Calibri" pitchFamily="34" charset="0"/>
                        </a:rPr>
                        <a:t>15 000 : </a:t>
                      </a:r>
                      <a:r>
                        <a:rPr lang="hr-HR" sz="1800" b="1" dirty="0" smtClean="0">
                          <a:solidFill>
                            <a:srgbClr val="FF0000"/>
                          </a:solidFill>
                          <a:latin typeface="Calibri" pitchFamily="34" charset="0"/>
                          <a:cs typeface="Calibri" pitchFamily="34" charset="0"/>
                        </a:rPr>
                        <a:t>1000</a:t>
                      </a:r>
                      <a:endParaRPr lang="hr-HR" sz="1800" b="1" dirty="0">
                        <a:solidFill>
                          <a:srgbClr val="FF0000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400" b="1" dirty="0" smtClean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15</a:t>
                      </a:r>
                      <a:endParaRPr lang="hr-HR" sz="2400" b="1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91813" marR="91813" marT="45907" marB="45907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4857752" y="3833735"/>
            <a:ext cx="3727702" cy="2318619"/>
            <a:chOff x="4786314" y="4113025"/>
            <a:chExt cx="3727702" cy="2318619"/>
          </a:xfrm>
        </p:grpSpPr>
        <p:sp>
          <p:nvSpPr>
            <p:cNvPr id="16" name="Rectangle 15"/>
            <p:cNvSpPr/>
            <p:nvPr/>
          </p:nvSpPr>
          <p:spPr>
            <a:xfrm>
              <a:off x="6858016" y="4113025"/>
              <a:ext cx="1643074" cy="3571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58016" y="4613091"/>
              <a:ext cx="1656000" cy="28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858016" y="5041719"/>
              <a:ext cx="1643074" cy="3571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858016" y="5541785"/>
              <a:ext cx="1643074" cy="28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786314" y="4113025"/>
              <a:ext cx="1643074" cy="3571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86314" y="4643446"/>
              <a:ext cx="1656000" cy="28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786314" y="5041719"/>
              <a:ext cx="1643074" cy="3571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786314" y="5541785"/>
              <a:ext cx="1643074" cy="28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786314" y="6143644"/>
              <a:ext cx="1643074" cy="288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5" name="Multiply 14"/>
          <p:cNvSpPr/>
          <p:nvPr/>
        </p:nvSpPr>
        <p:spPr>
          <a:xfrm>
            <a:off x="7652327" y="71414"/>
            <a:ext cx="1296144" cy="129614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1071546"/>
            <a:ext cx="9144000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	izborni sustav u kojem se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dio mandata osvaja većinskim, a dio razmjernim modelom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kako bi to bilo moguće,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svaki birač ima dva glasa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800" dirty="0" err="1" smtClean="0">
                <a:latin typeface="Calibri" pitchFamily="34" charset="0"/>
                <a:cs typeface="Calibri" pitchFamily="34" charset="0"/>
              </a:rPr>
              <a:t>tj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. s jednim glasuje u većinskom, a s jednim glasuje u razmjernom sustavu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primjer izbora u RH 2001. 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u malim izbornim jedinicama –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relativna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većina </a:t>
            </a:r>
            <a:br>
              <a:rPr lang="hr-HR" sz="2600" dirty="0" smtClean="0">
                <a:latin typeface="Calibri" pitchFamily="34" charset="0"/>
                <a:cs typeface="Calibri" pitchFamily="34" charset="0"/>
              </a:rPr>
            </a:b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– u Sabor ide samo najbolji kandidat 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na državnoj razini –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razmjerni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sustav </a:t>
            </a:r>
            <a:br>
              <a:rPr lang="hr-HR" sz="2600" dirty="0" smtClean="0">
                <a:latin typeface="Calibri" pitchFamily="34" charset="0"/>
                <a:cs typeface="Calibri" pitchFamily="34" charset="0"/>
              </a:rPr>
            </a:br>
            <a:r>
              <a:rPr lang="hr-HR" sz="2600" i="1" dirty="0" smtClean="0">
                <a:latin typeface="Calibri" pitchFamily="34" charset="0"/>
                <a:cs typeface="Calibri" pitchFamily="34" charset="0"/>
              </a:rPr>
              <a:t>– jedna lista za cijelu državu za ulazak u Sabor</a:t>
            </a:r>
          </a:p>
        </p:txBody>
      </p:sp>
      <p:sp>
        <p:nvSpPr>
          <p:cNvPr id="4" name="Pravokutnik 4"/>
          <p:cNvSpPr/>
          <p:nvPr/>
        </p:nvSpPr>
        <p:spPr bwMode="auto">
          <a:xfrm>
            <a:off x="142844" y="928649"/>
            <a:ext cx="8858280" cy="1214467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4" descr="ante_fabijani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715140" y="1643050"/>
            <a:ext cx="2222861" cy="27886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MJEŠOVITI IZBORNI SUSTAV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143006"/>
            <a:ext cx="8858280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</a:t>
            </a:r>
            <a:r>
              <a:rPr lang="de-AT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IZBORI</a:t>
            </a:r>
            <a:r>
              <a:rPr lang="de-AT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– politički postupak</a:t>
            </a:r>
            <a:r>
              <a:rPr lang="de-AT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kojim</a:t>
            </a:r>
            <a:r>
              <a:rPr lang="de-AT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u="sng" dirty="0" smtClean="0">
                <a:latin typeface="Calibri" pitchFamily="34" charset="0"/>
                <a:cs typeface="Calibri" pitchFamily="34" charset="0"/>
              </a:rPr>
              <a:t>državljani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biraju predstavnike u predstavnička tijela</a:t>
            </a:r>
          </a:p>
          <a:p>
            <a:pPr marL="1030950" lvl="1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proces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legitimiranja vlasti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način na koji narod iskazuje svoju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suverenost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cs typeface="Calibri" pitchFamily="34" charset="0"/>
              </a:rPr>
              <a:t>izbori ne moraju biti demokratski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(npr. izbori u Jugoslaviji)</a:t>
            </a:r>
            <a:endParaRPr lang="hr-HR" sz="26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u="sng" dirty="0" smtClean="0">
                <a:latin typeface="Calibri" pitchFamily="34" charset="0"/>
                <a:cs typeface="Calibri" pitchFamily="34" charset="0"/>
              </a:rPr>
              <a:t>demokratičnost izbora</a:t>
            </a:r>
            <a:r>
              <a:rPr lang="hr-HR" sz="26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se očituje dvama kriterijima:</a:t>
            </a:r>
          </a:p>
          <a:p>
            <a:pPr marL="1257300" lvl="1" indent="-51435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VIŠESTRANAČJE</a:t>
            </a:r>
            <a:endParaRPr lang="hr-HR" sz="2800" i="1" u="sng" dirty="0" smtClean="0">
              <a:latin typeface="Calibri" pitchFamily="34" charset="0"/>
              <a:cs typeface="Calibri" pitchFamily="34" charset="0"/>
            </a:endParaRPr>
          </a:p>
          <a:p>
            <a:pPr marL="1257300" lvl="1" indent="-51435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BIRAČKO PRAVO</a:t>
            </a:r>
            <a:endParaRPr lang="hr-HR" sz="280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Pravokutnik 4"/>
          <p:cNvSpPr/>
          <p:nvPr/>
        </p:nvSpPr>
        <p:spPr bwMode="auto">
          <a:xfrm>
            <a:off x="228005" y="1112095"/>
            <a:ext cx="8473677" cy="1124229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ŠTO </a:t>
            </a:r>
            <a:r>
              <a:rPr lang="hr-HR" smtClean="0">
                <a:ea typeface="WenQuanYi Micro Hei" charset="0"/>
              </a:rPr>
              <a:t>SU IZBORI</a:t>
            </a:r>
            <a:endParaRPr lang="hr-H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5" grpId="0" uiExpan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PREFERENCIJALNO GLASOVANJE - PRIMJER</a:t>
            </a:r>
            <a:endParaRPr lang="hr-HR" dirty="0"/>
          </a:p>
        </p:txBody>
      </p:sp>
      <p:sp>
        <p:nvSpPr>
          <p:cNvPr id="7" name="Rectangle 6"/>
          <p:cNvSpPr/>
          <p:nvPr/>
        </p:nvSpPr>
        <p:spPr>
          <a:xfrm>
            <a:off x="285720" y="1071546"/>
            <a:ext cx="4500594" cy="3714776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16000" rtlCol="0" anchor="t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IZBORNA JEDINICA </a:t>
            </a:r>
          </a:p>
          <a:p>
            <a:pPr algn="ctr"/>
            <a:r>
              <a:rPr lang="hr-HR" sz="32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(4 mandata)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1472" y="2571744"/>
            <a:ext cx="1643074" cy="19288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stranka 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642910" y="3214686"/>
            <a:ext cx="1579473" cy="1135786"/>
            <a:chOff x="2428860" y="1785926"/>
            <a:chExt cx="1579473" cy="1135786"/>
          </a:xfrm>
        </p:grpSpPr>
        <p:sp>
          <p:nvSpPr>
            <p:cNvPr id="12" name="Rectangle 11"/>
            <p:cNvSpPr/>
            <p:nvPr/>
          </p:nvSpPr>
          <p:spPr>
            <a:xfrm>
              <a:off x="2428860" y="1785926"/>
              <a:ext cx="1500198" cy="11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Ivan	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Ante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Marin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90480" y="1785926"/>
              <a:ext cx="81785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10.8 %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90480" y="2047865"/>
              <a:ext cx="70083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6.3 %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190480" y="2309804"/>
              <a:ext cx="81785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0.12 %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90480" y="2571744"/>
              <a:ext cx="70083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6.3 %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714612" y="2571744"/>
            <a:ext cx="1643074" cy="192882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stranka B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786050" y="3214686"/>
            <a:ext cx="1543484" cy="1143008"/>
            <a:chOff x="3143240" y="3643314"/>
            <a:chExt cx="1543484" cy="1143008"/>
          </a:xfrm>
        </p:grpSpPr>
        <p:sp>
          <p:nvSpPr>
            <p:cNvPr id="19" name="Rectangle 18"/>
            <p:cNvSpPr/>
            <p:nvPr/>
          </p:nvSpPr>
          <p:spPr>
            <a:xfrm>
              <a:off x="3143240" y="3643314"/>
              <a:ext cx="1500198" cy="11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Matej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Marko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Luka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Petar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68871" y="3650536"/>
              <a:ext cx="81785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15.4 %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868871" y="3912475"/>
              <a:ext cx="70083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3.2 %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868871" y="4174414"/>
              <a:ext cx="81785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1.12 %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857620" y="4436354"/>
              <a:ext cx="817853" cy="3499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10.3 %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4" name="Oval 23"/>
          <p:cNvSpPr/>
          <p:nvPr/>
        </p:nvSpPr>
        <p:spPr>
          <a:xfrm>
            <a:off x="4143372" y="2214554"/>
            <a:ext cx="540000" cy="540000"/>
          </a:xfrm>
          <a:prstGeom prst="ellipse">
            <a:avLst/>
          </a:prstGeom>
          <a:solidFill>
            <a:srgbClr val="E1691F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</a:t>
            </a:r>
          </a:p>
        </p:txBody>
      </p:sp>
      <p:sp>
        <p:nvSpPr>
          <p:cNvPr id="25" name="Oval 24"/>
          <p:cNvSpPr/>
          <p:nvPr/>
        </p:nvSpPr>
        <p:spPr>
          <a:xfrm>
            <a:off x="2000232" y="2214554"/>
            <a:ext cx="540000" cy="540000"/>
          </a:xfrm>
          <a:prstGeom prst="ellipse">
            <a:avLst/>
          </a:prstGeom>
          <a:solidFill>
            <a:srgbClr val="E1691F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6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5000628" y="1071546"/>
            <a:ext cx="3786214" cy="4929222"/>
            <a:chOff x="5000628" y="285728"/>
            <a:chExt cx="3786214" cy="4929222"/>
          </a:xfrm>
        </p:grpSpPr>
        <p:grpSp>
          <p:nvGrpSpPr>
            <p:cNvPr id="27" name="Group 288"/>
            <p:cNvGrpSpPr/>
            <p:nvPr/>
          </p:nvGrpSpPr>
          <p:grpSpPr>
            <a:xfrm>
              <a:off x="5000628" y="285728"/>
              <a:ext cx="3786214" cy="4929222"/>
              <a:chOff x="5000628" y="214290"/>
              <a:chExt cx="3786214" cy="492922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5000628" y="214290"/>
                <a:ext cx="3786214" cy="492922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800" b="1" dirty="0" smtClean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688918" y="357166"/>
                <a:ext cx="2409634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sz="2000" b="1" dirty="0" smtClean="0">
                    <a:solidFill>
                      <a:schemeClr val="bg1"/>
                    </a:solidFill>
                  </a:rPr>
                  <a:t>GLASAČKI LISTIĆ</a:t>
                </a:r>
                <a:endParaRPr lang="hr-HR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995092" y="714356"/>
                <a:ext cx="1797287" cy="2927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hr-HR" sz="1400" dirty="0" smtClean="0">
                    <a:solidFill>
                      <a:schemeClr val="bg1"/>
                    </a:solidFill>
                  </a:rPr>
                  <a:t>izborna jedinica Pag</a:t>
                </a:r>
                <a:endParaRPr lang="hr-HR" sz="14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5143504" y="1214422"/>
              <a:ext cx="1210588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dirty="0" smtClean="0">
                  <a:solidFill>
                    <a:schemeClr val="bg1"/>
                  </a:solidFill>
                </a:rPr>
                <a:t>Kandidati:</a:t>
              </a:r>
              <a:endParaRPr lang="hr-HR" dirty="0">
                <a:solidFill>
                  <a:schemeClr val="bg1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572132" y="2428868"/>
            <a:ext cx="158671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chemeClr val="bg1"/>
                </a:solidFill>
              </a:rPr>
              <a:t>1.) Stranka A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72132" y="4214818"/>
            <a:ext cx="1595309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chemeClr val="bg1"/>
                </a:solidFill>
              </a:rPr>
              <a:t>2.) Stranka B</a:t>
            </a:r>
            <a:endParaRPr lang="hr-HR" b="1" dirty="0">
              <a:solidFill>
                <a:schemeClr val="bg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19421" y="2786058"/>
            <a:ext cx="1053494" cy="1192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schemeClr val="bg1"/>
                </a:solidFill>
              </a:rPr>
              <a:t>1.)  Ivan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schemeClr val="bg1"/>
                </a:solidFill>
              </a:rPr>
              <a:t>2.)  Ante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schemeClr val="bg1"/>
                </a:solidFill>
              </a:rPr>
              <a:t>3.)  Marin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schemeClr val="bg1"/>
                </a:solidFill>
              </a:rPr>
              <a:t>4.)  Ana</a:t>
            </a:r>
            <a:endParaRPr lang="hr-HR" sz="16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19421" y="4593820"/>
            <a:ext cx="1111202" cy="11926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schemeClr val="bg1"/>
                </a:solidFill>
              </a:rPr>
              <a:t>1.)  Matej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schemeClr val="bg1"/>
                </a:solidFill>
              </a:rPr>
              <a:t>2.)  Marko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schemeClr val="bg1"/>
                </a:solidFill>
              </a:rPr>
              <a:t>3.)  Luka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hr-HR" sz="1600" dirty="0" smtClean="0">
                <a:solidFill>
                  <a:schemeClr val="bg1"/>
                </a:solidFill>
              </a:rPr>
              <a:t>4.)  Petar</a:t>
            </a:r>
            <a:endParaRPr lang="hr-HR" sz="1600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7158" y="4949398"/>
            <a:ext cx="4429156" cy="1122808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u parlament idu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Ivan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Ante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kao kandidati 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stranke 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, te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Matej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Petar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kao kandidati 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stranke B</a:t>
            </a:r>
            <a:endParaRPr lang="hr-HR" sz="2400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2857488" y="3500438"/>
            <a:ext cx="13680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2857488" y="4254148"/>
            <a:ext cx="1368000" cy="321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14348" y="3500438"/>
            <a:ext cx="13680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714348" y="3784602"/>
            <a:ext cx="13680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569322" y="2425496"/>
            <a:ext cx="360000" cy="360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215074" y="3071810"/>
            <a:ext cx="324000" cy="324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7" grpId="0" animBg="1"/>
      <p:bldP spid="24" grpId="0" animBg="1"/>
      <p:bldP spid="25" grpId="0" animBg="1"/>
      <p:bldP spid="32" grpId="0"/>
      <p:bldP spid="33" grpId="0"/>
      <p:bldP spid="34" grpId="0"/>
      <p:bldP spid="35" grpId="0"/>
      <p:bldP spid="37" grpId="0"/>
      <p:bldP spid="36" grpId="0" animBg="1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PREFERENCIJALNO GLASOVANJE (2013.)</a:t>
            </a:r>
            <a:endParaRPr lang="hr-HR" dirty="0"/>
          </a:p>
        </p:txBody>
      </p:sp>
      <p:sp>
        <p:nvSpPr>
          <p:cNvPr id="36" name="Rounded Rectangular Callout 35" hidden="1"/>
          <p:cNvSpPr/>
          <p:nvPr/>
        </p:nvSpPr>
        <p:spPr>
          <a:xfrm>
            <a:off x="4000496" y="1000108"/>
            <a:ext cx="4857784" cy="2714644"/>
          </a:xfrm>
          <a:prstGeom prst="wedgeRoundRectCallout">
            <a:avLst>
              <a:gd name="adj1" fmla="val -38717"/>
              <a:gd name="adj2" fmla="val -65215"/>
              <a:gd name="adj3" fmla="val 16667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„Ako na listi nema više kandidata koji su dobili preferirane glasove od najmanje 10% glasova koje je osvojila ta lista, člana izabranog na listi zamjenjuje prvi sljedeći neizabrani kandidat s te liste.”</a:t>
            </a:r>
            <a:endParaRPr lang="hr-HR" sz="24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785786" y="1428736"/>
            <a:ext cx="3000396" cy="2428892"/>
            <a:chOff x="785786" y="1428736"/>
            <a:chExt cx="3000396" cy="2428892"/>
          </a:xfrm>
        </p:grpSpPr>
        <p:sp>
          <p:nvSpPr>
            <p:cNvPr id="40" name="Rectangle 39"/>
            <p:cNvSpPr/>
            <p:nvPr/>
          </p:nvSpPr>
          <p:spPr>
            <a:xfrm>
              <a:off x="785786" y="1428736"/>
              <a:ext cx="3000396" cy="242889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HDZ, HSP AS, BUZ </a:t>
              </a:r>
              <a:r>
                <a:rPr lang="hr-HR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(</a:t>
              </a:r>
              <a:r>
                <a:rPr lang="hr-HR" dirty="0" smtClean="0">
                  <a:latin typeface="Calibri" pitchFamily="34" charset="0"/>
                  <a:cs typeface="Calibri" pitchFamily="34" charset="0"/>
                </a:rPr>
                <a:t>32,86%)</a:t>
              </a:r>
              <a:endParaRPr lang="hr-H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25" name="Rectangle 1"/>
            <p:cNvSpPr>
              <a:spLocks noChangeArrowheads="1"/>
            </p:cNvSpPr>
            <p:nvPr/>
          </p:nvSpPr>
          <p:spPr bwMode="auto">
            <a:xfrm>
              <a:off x="928662" y="1928802"/>
              <a:ext cx="2714644" cy="1815882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sr-Latn-C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1. </a:t>
              </a:r>
              <a:r>
                <a:rPr kumimoji="0" lang="sr-Latn-C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  </a:t>
              </a:r>
              <a:r>
                <a:rPr kumimoji="0" lang="sr-Latn-C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Dubravka Šuica 	12,9 % </a:t>
              </a:r>
            </a:p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sr-Latn-C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2.   Andrej </a:t>
              </a:r>
              <a:r>
                <a:rPr kumimoji="0" lang="sr-Latn-C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Plenković</a:t>
              </a:r>
              <a:r>
                <a:rPr kumimoji="0" lang="sr-Latn-C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 	15,4 %</a:t>
              </a:r>
            </a:p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sr-Latn-C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3.   Davor Ivo </a:t>
              </a:r>
              <a:r>
                <a:rPr kumimoji="0" lang="sr-Latn-C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Stier</a:t>
              </a:r>
              <a:r>
                <a:rPr kumimoji="0" lang="sr-Latn-C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 	5,75 %</a:t>
              </a:r>
            </a:p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sr-Latn-C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4.   Ivana Maletić 	1,83 %</a:t>
              </a:r>
            </a:p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sr-Latn-C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5.   Zdravka </a:t>
              </a:r>
              <a:r>
                <a:rPr kumimoji="0" lang="sr-Latn-C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Bušić</a:t>
              </a:r>
              <a:r>
                <a:rPr kumimoji="0" lang="sr-Latn-C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 	1,68 %</a:t>
              </a:r>
            </a:p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sr-Latn-C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6.   Ruža Tomašić 	26,5 %</a:t>
              </a:r>
            </a:p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sr-Latn-C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11. Zdravko </a:t>
              </a:r>
              <a:r>
                <a:rPr kumimoji="0" lang="sr-Latn-C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Krmek</a:t>
              </a:r>
              <a:r>
                <a:rPr kumimoji="0" lang="sr-Latn-C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 	2</a:t>
              </a:r>
              <a:r>
                <a:rPr kumimoji="0" lang="sr-Latn-CS" sz="1600" b="1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,</a:t>
              </a:r>
              <a:r>
                <a:rPr kumimoji="0" lang="sr-Latn-C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70 %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143372" y="1387230"/>
            <a:ext cx="3714776" cy="2500330"/>
            <a:chOff x="4143372" y="1387230"/>
            <a:chExt cx="3714776" cy="2500330"/>
          </a:xfrm>
        </p:grpSpPr>
        <p:sp>
          <p:nvSpPr>
            <p:cNvPr id="45" name="Rectangle 44"/>
            <p:cNvSpPr/>
            <p:nvPr/>
          </p:nvSpPr>
          <p:spPr>
            <a:xfrm>
              <a:off x="4143372" y="1387230"/>
              <a:ext cx="3714776" cy="2500330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SDP, HNS, HSU </a:t>
              </a:r>
              <a:r>
                <a:rPr lang="hr-HR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(</a:t>
              </a:r>
              <a:r>
                <a:rPr lang="hr-HR" sz="2000" dirty="0" smtClean="0">
                  <a:latin typeface="Calibri" pitchFamily="34" charset="0"/>
                  <a:cs typeface="Calibri" pitchFamily="34" charset="0"/>
                </a:rPr>
                <a:t>32,07%)</a:t>
              </a:r>
              <a:endParaRPr lang="hr-H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8" name="Rectangle 1"/>
            <p:cNvSpPr>
              <a:spLocks noChangeArrowheads="1"/>
            </p:cNvSpPr>
            <p:nvPr/>
          </p:nvSpPr>
          <p:spPr bwMode="auto">
            <a:xfrm>
              <a:off x="4214810" y="1928802"/>
              <a:ext cx="3571900" cy="181440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457200" lvl="0" indent="-457200" defTabSz="914400" hangingPunct="1">
                <a:lnSpc>
                  <a:spcPct val="100000"/>
                </a:lnSpc>
                <a:buClrTx/>
                <a:buSzTx/>
              </a:pPr>
              <a:r>
                <a:rPr lang="hr-HR" sz="16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1.  </a:t>
              </a:r>
              <a:r>
                <a:rPr lang="hr-HR" sz="1600" b="1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Tonino</a:t>
              </a:r>
              <a:r>
                <a:rPr lang="hr-HR" sz="16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Picula 		47,3  % </a:t>
              </a:r>
            </a:p>
            <a:p>
              <a:pPr marL="457200" lvl="0" indent="-457200" defTabSz="914400" hangingPunct="1">
                <a:lnSpc>
                  <a:spcPct val="100000"/>
                </a:lnSpc>
                <a:buClrTx/>
                <a:buSzTx/>
              </a:pPr>
              <a:r>
                <a:rPr lang="hr-HR" sz="16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2.  Biljana </a:t>
              </a:r>
              <a:r>
                <a:rPr lang="hr-HR" sz="1600" b="1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Borzan</a:t>
              </a:r>
              <a:r>
                <a:rPr lang="hr-HR" sz="16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		7,50  %</a:t>
              </a:r>
            </a:p>
            <a:p>
              <a:pPr marL="457200" lvl="0" indent="-457200" defTabSz="914400" hangingPunct="1">
                <a:lnSpc>
                  <a:spcPct val="100000"/>
                </a:lnSpc>
                <a:buClrTx/>
                <a:buSzTx/>
              </a:pPr>
              <a:r>
                <a:rPr lang="hr-HR" sz="16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3.  Marino Baldini 		0,69  %</a:t>
              </a:r>
            </a:p>
            <a:p>
              <a:pPr marL="457200" lvl="0" indent="-457200" defTabSz="914400" hangingPunct="1">
                <a:lnSpc>
                  <a:spcPct val="100000"/>
                </a:lnSpc>
                <a:buClrTx/>
                <a:buSzTx/>
              </a:pPr>
              <a:r>
                <a:rPr lang="hr-HR" sz="16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4.  Oleg Valjalo 		0,57  % </a:t>
              </a:r>
            </a:p>
            <a:p>
              <a:pPr marL="457200" lvl="0" indent="-457200" defTabSz="914400" hangingPunct="1">
                <a:lnSpc>
                  <a:spcPct val="100000"/>
                </a:lnSpc>
                <a:buClrTx/>
                <a:buSzTx/>
              </a:pPr>
              <a:r>
                <a:rPr lang="hr-HR" sz="16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5.  Sandra Petrović Jakovina 	1,62  % </a:t>
              </a:r>
            </a:p>
            <a:p>
              <a:pPr marL="457200" lvl="0" indent="-457200" defTabSz="914400" hangingPunct="1">
                <a:lnSpc>
                  <a:spcPct val="100000"/>
                </a:lnSpc>
                <a:buClrTx/>
                <a:buSzTx/>
              </a:pPr>
              <a:r>
                <a:rPr lang="hr-HR" sz="16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6.  Jozo Radoš 		6,84  %</a:t>
              </a:r>
              <a:endParaRPr kumimoji="0" lang="sr-Latn-C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6" name="Oval 45"/>
          <p:cNvSpPr/>
          <p:nvPr/>
        </p:nvSpPr>
        <p:spPr>
          <a:xfrm>
            <a:off x="3571868" y="1214422"/>
            <a:ext cx="432000" cy="432000"/>
          </a:xfrm>
          <a:prstGeom prst="ellipse">
            <a:avLst/>
          </a:prstGeom>
          <a:solidFill>
            <a:srgbClr val="E1691F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7</a:t>
            </a:r>
          </a:p>
        </p:txBody>
      </p:sp>
      <p:sp>
        <p:nvSpPr>
          <p:cNvPr id="47" name="Oval 46"/>
          <p:cNvSpPr/>
          <p:nvPr/>
        </p:nvSpPr>
        <p:spPr>
          <a:xfrm>
            <a:off x="7643834" y="1142984"/>
            <a:ext cx="432000" cy="432000"/>
          </a:xfrm>
          <a:prstGeom prst="ellipse">
            <a:avLst/>
          </a:prstGeom>
          <a:solidFill>
            <a:srgbClr val="E1691F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6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785786" y="4429132"/>
            <a:ext cx="3000396" cy="1357322"/>
            <a:chOff x="785786" y="4429132"/>
            <a:chExt cx="3000396" cy="1357322"/>
          </a:xfrm>
        </p:grpSpPr>
        <p:sp>
          <p:nvSpPr>
            <p:cNvPr id="48" name="Rectangle 47"/>
            <p:cNvSpPr/>
            <p:nvPr/>
          </p:nvSpPr>
          <p:spPr>
            <a:xfrm>
              <a:off x="785786" y="4429132"/>
              <a:ext cx="3000396" cy="1357322"/>
            </a:xfrm>
            <a:prstGeom prst="rect">
              <a:avLst/>
            </a:prstGeom>
            <a:solidFill>
              <a:srgbClr val="008E0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/>
            <a:lstStyle/>
            <a:p>
              <a:pPr algn="ctr"/>
              <a:r>
                <a:rPr lang="hr-HR" sz="20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HRVATSKI LABURISTI - STRANKA RADA </a:t>
              </a:r>
              <a:r>
                <a:rPr lang="hr-HR" sz="20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cs typeface="Calibri" pitchFamily="34" charset="0"/>
                </a:rPr>
                <a:t>(5,77%)</a:t>
              </a:r>
              <a:endParaRPr lang="hr-HR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9" name="Rectangle 1"/>
            <p:cNvSpPr>
              <a:spLocks noChangeArrowheads="1"/>
            </p:cNvSpPr>
            <p:nvPr/>
          </p:nvSpPr>
          <p:spPr bwMode="auto">
            <a:xfrm>
              <a:off x="857224" y="5286388"/>
              <a:ext cx="2857520" cy="33855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457200" marR="0" lvl="0" indent="-45720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sr-Latn-C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1. </a:t>
              </a:r>
              <a:r>
                <a:rPr kumimoji="0" lang="sr-Latn-CS" sz="16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  </a:t>
              </a:r>
              <a:r>
                <a:rPr kumimoji="0" lang="sr-Latn-C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Nikola </a:t>
              </a:r>
              <a:r>
                <a:rPr kumimoji="0" lang="sr-Latn-CS" sz="16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Vuljanić	</a:t>
              </a:r>
              <a:r>
                <a:rPr kumimoji="0" lang="sr-Latn-CS" sz="16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Calibri" pitchFamily="34" charset="0"/>
                  <a:cs typeface="Calibri" pitchFamily="34" charset="0"/>
                </a:rPr>
                <a:t>15,0 % </a:t>
              </a:r>
            </a:p>
          </p:txBody>
        </p:sp>
      </p:grpSp>
      <p:sp>
        <p:nvSpPr>
          <p:cNvPr id="50" name="Oval 49"/>
          <p:cNvSpPr/>
          <p:nvPr/>
        </p:nvSpPr>
        <p:spPr>
          <a:xfrm>
            <a:off x="3571868" y="4214818"/>
            <a:ext cx="432000" cy="432000"/>
          </a:xfrm>
          <a:prstGeom prst="ellipse">
            <a:avLst/>
          </a:prstGeom>
          <a:solidFill>
            <a:srgbClr val="E1691F"/>
          </a:solidFill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071934" y="4500570"/>
            <a:ext cx="4214842" cy="1237262"/>
          </a:xfrm>
          <a:prstGeom prst="rect">
            <a:avLst/>
          </a:prstGeom>
          <a:noFill/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hr-HR" sz="2400" dirty="0" smtClean="0">
                <a:latin typeface="Calibri" pitchFamily="34" charset="0"/>
                <a:cs typeface="Calibri" pitchFamily="34" charset="0"/>
              </a:rPr>
              <a:t>Liste koje su dobile više od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5%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glasova birača sudjeluju u diobi za člana Europskog parlamenta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5857892"/>
            <a:ext cx="2071702" cy="865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i="1" dirty="0" smtClean="0">
                <a:latin typeface="Calibri" pitchFamily="34" charset="0"/>
                <a:cs typeface="Calibri" pitchFamily="34" charset="0"/>
              </a:rPr>
              <a:t>Leksikon temeljnih pojmova politike (1990.)</a:t>
            </a:r>
            <a:endParaRPr lang="hr-HR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-1042" t="-1094" b="-2838"/>
          <a:stretch>
            <a:fillRect/>
          </a:stretch>
        </p:blipFill>
        <p:spPr bwMode="auto">
          <a:xfrm>
            <a:off x="2071670" y="71414"/>
            <a:ext cx="6929486" cy="6786586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</p:pic>
      <p:grpSp>
        <p:nvGrpSpPr>
          <p:cNvPr id="8" name="Group 7"/>
          <p:cNvGrpSpPr/>
          <p:nvPr/>
        </p:nvGrpSpPr>
        <p:grpSpPr>
          <a:xfrm>
            <a:off x="285720" y="357141"/>
            <a:ext cx="1214447" cy="5572189"/>
            <a:chOff x="285720" y="142852"/>
            <a:chExt cx="1214447" cy="5572189"/>
          </a:xfrm>
        </p:grpSpPr>
        <p:sp>
          <p:nvSpPr>
            <p:cNvPr id="6" name="Title 4"/>
            <p:cNvSpPr txBox="1">
              <a:spLocks/>
            </p:cNvSpPr>
            <p:nvPr/>
          </p:nvSpPr>
          <p:spPr>
            <a:xfrm rot="16200000">
              <a:off x="-2143184" y="2571756"/>
              <a:ext cx="5572188" cy="714380"/>
            </a:xfrm>
            <a:prstGeom prst="rect">
              <a:avLst/>
            </a:prstGeom>
          </p:spPr>
          <p:txBody>
            <a:bodyPr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hr-HR" sz="4800" b="1" i="0" u="none" strike="noStrike" kern="1200" cap="none" spc="0" normalizeH="0" baseline="0" noProof="0" dirty="0" smtClean="0">
                  <a:ln w="6350">
                    <a:noFill/>
                  </a:ln>
                  <a:solidFill>
                    <a:srgbClr val="FFC000"/>
                  </a:solidFill>
                  <a:effectLst>
                    <a:outerShdw blurRad="114300" dist="101600" dir="2700000" algn="tl" rotWithShape="0">
                      <a:srgbClr val="000000">
                        <a:alpha val="40000"/>
                      </a:srgbClr>
                    </a:outerShdw>
                  </a:effectLst>
                  <a:uLnTx/>
                  <a:uFillTx/>
                  <a:latin typeface="Calibri" pitchFamily="34" charset="0"/>
                  <a:ea typeface="WenQuanYi Micro Hei" charset="0"/>
                  <a:cs typeface="Calibri" pitchFamily="34" charset="0"/>
                </a:rPr>
                <a:t>PREFERENCIJALNO</a:t>
              </a:r>
              <a:endParaRPr kumimoji="0" lang="hr-HR" sz="4800" b="1" i="0" u="none" strike="noStrike" kern="1200" cap="none" spc="0" normalizeH="0" baseline="0" noProof="0" dirty="0">
                <a:ln w="6350">
                  <a:noFill/>
                </a:ln>
                <a:solidFill>
                  <a:srgbClr val="FFC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endParaRPr>
            </a:p>
          </p:txBody>
        </p:sp>
        <p:sp>
          <p:nvSpPr>
            <p:cNvPr id="7" name="Title 4"/>
            <p:cNvSpPr txBox="1">
              <a:spLocks/>
            </p:cNvSpPr>
            <p:nvPr/>
          </p:nvSpPr>
          <p:spPr>
            <a:xfrm rot="16200000">
              <a:off x="-1643117" y="2571757"/>
              <a:ext cx="5572188" cy="714380"/>
            </a:xfrm>
            <a:prstGeom prst="rect">
              <a:avLst/>
            </a:prstGeom>
          </p:spPr>
          <p:txBody>
            <a:bodyPr/>
            <a:lstStyle/>
            <a:p>
              <a:pPr lvl="0" algn="r" defTabSz="914400" hangingPunct="1">
                <a:lnSpc>
                  <a:spcPct val="100000"/>
                </a:lnSpc>
                <a:buClrTx/>
                <a:buSzTx/>
              </a:pPr>
              <a:r>
                <a:rPr lang="hr-HR" sz="4800" b="1" dirty="0" smtClean="0">
                  <a:ln w="6350">
                    <a:noFill/>
                  </a:ln>
                  <a:solidFill>
                    <a:srgbClr val="FFC000"/>
                  </a:solidFill>
                  <a:effectLst>
                    <a:outerShdw blurRad="114300" dist="101600" dir="27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WenQuanYi Micro Hei" charset="0"/>
                  <a:cs typeface="Calibri" pitchFamily="34" charset="0"/>
                </a:rPr>
                <a:t>GLASOVANJE</a:t>
              </a:r>
              <a:endParaRPr kumimoji="0" lang="hr-HR" sz="4800" b="1" i="0" u="none" strike="noStrike" kern="1200" cap="none" spc="0" normalizeH="0" baseline="0" noProof="0" dirty="0">
                <a:ln w="6350">
                  <a:noFill/>
                </a:ln>
                <a:solidFill>
                  <a:srgbClr val="FFC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endParaRPr>
            </a:p>
          </p:txBody>
        </p:sp>
      </p:grpSp>
      <p:sp>
        <p:nvSpPr>
          <p:cNvPr id="2" name="Multiply 1"/>
          <p:cNvSpPr/>
          <p:nvPr/>
        </p:nvSpPr>
        <p:spPr>
          <a:xfrm>
            <a:off x="7652327" y="71414"/>
            <a:ext cx="1296144" cy="129614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" name="Group 245"/>
          <p:cNvGrpSpPr/>
          <p:nvPr/>
        </p:nvGrpSpPr>
        <p:grpSpPr>
          <a:xfrm>
            <a:off x="6500826" y="357166"/>
            <a:ext cx="1571636" cy="865173"/>
            <a:chOff x="6500826" y="357166"/>
            <a:chExt cx="1571636" cy="865173"/>
          </a:xfrm>
        </p:grpSpPr>
        <p:sp>
          <p:nvSpPr>
            <p:cNvPr id="241" name="TextBox 240"/>
            <p:cNvSpPr txBox="1"/>
            <p:nvPr/>
          </p:nvSpPr>
          <p:spPr>
            <a:xfrm>
              <a:off x="6572264" y="357166"/>
              <a:ext cx="625492" cy="8651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5400" dirty="0" smtClean="0">
                  <a:latin typeface="Calibri"/>
                  <a:cs typeface="Calibri"/>
                </a:rPr>
                <a:t>¼</a:t>
              </a:r>
              <a:endParaRPr lang="hr-HR" sz="5400" dirty="0"/>
            </a:p>
          </p:txBody>
        </p:sp>
        <p:sp>
          <p:nvSpPr>
            <p:cNvPr id="242" name="Plus 241"/>
            <p:cNvSpPr/>
            <p:nvPr/>
          </p:nvSpPr>
          <p:spPr>
            <a:xfrm>
              <a:off x="7242200" y="646876"/>
              <a:ext cx="285752" cy="285752"/>
            </a:xfrm>
            <a:prstGeom prst="mathPlus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7572396" y="428724"/>
              <a:ext cx="498855" cy="7220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4400" b="1" dirty="0" smtClean="0"/>
                <a:t>1</a:t>
              </a:r>
              <a:endParaRPr lang="hr-HR" sz="4400" b="1" dirty="0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6500826" y="357166"/>
              <a:ext cx="1571636" cy="85725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800" b="1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70" name="Group 269"/>
          <p:cNvGrpSpPr/>
          <p:nvPr/>
        </p:nvGrpSpPr>
        <p:grpSpPr>
          <a:xfrm>
            <a:off x="214282" y="384174"/>
            <a:ext cx="4938214" cy="5973784"/>
            <a:chOff x="491042" y="384174"/>
            <a:chExt cx="4938214" cy="5973784"/>
          </a:xfrm>
        </p:grpSpPr>
        <p:grpSp>
          <p:nvGrpSpPr>
            <p:cNvPr id="247" name="Group 246"/>
            <p:cNvGrpSpPr/>
            <p:nvPr/>
          </p:nvGrpSpPr>
          <p:grpSpPr>
            <a:xfrm>
              <a:off x="491042" y="384174"/>
              <a:ext cx="1152000" cy="1116000"/>
              <a:chOff x="167042" y="384174"/>
              <a:chExt cx="1152000" cy="11160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167042" y="384174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4" name="Straight Connector 3"/>
              <p:cNvCxnSpPr/>
              <p:nvPr/>
            </p:nvCxnSpPr>
            <p:spPr>
              <a:xfrm>
                <a:off x="928662" y="598488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>
                <a:off x="928662" y="860163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928662" y="1121838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928662" y="1383513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928662" y="384174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928662" y="669926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928662" y="884240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52" name="Group 251"/>
            <p:cNvGrpSpPr/>
            <p:nvPr/>
          </p:nvGrpSpPr>
          <p:grpSpPr>
            <a:xfrm>
              <a:off x="1738678" y="384174"/>
              <a:ext cx="1152000" cy="1116000"/>
              <a:chOff x="1738678" y="384174"/>
              <a:chExt cx="1152000" cy="1116000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1738678" y="384174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17" name="Straight Connector 16"/>
              <p:cNvCxnSpPr/>
              <p:nvPr/>
            </p:nvCxnSpPr>
            <p:spPr>
              <a:xfrm>
                <a:off x="2500298" y="598488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2500298" y="860163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2500298" y="1121838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2500298" y="1383513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500298" y="384174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500298" y="669926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2500298" y="884240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54" name="Group 253"/>
            <p:cNvGrpSpPr/>
            <p:nvPr/>
          </p:nvGrpSpPr>
          <p:grpSpPr>
            <a:xfrm>
              <a:off x="2991372" y="384174"/>
              <a:ext cx="1152000" cy="1116000"/>
              <a:chOff x="3310314" y="384174"/>
              <a:chExt cx="1152000" cy="1116000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310314" y="384174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29" name="Straight Connector 28"/>
              <p:cNvCxnSpPr/>
              <p:nvPr/>
            </p:nvCxnSpPr>
            <p:spPr>
              <a:xfrm>
                <a:off x="4071934" y="598488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071934" y="860163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071934" y="1121838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071934" y="1383513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4071934" y="384174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071934" y="669926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4071934" y="884240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48" name="Group 247"/>
            <p:cNvGrpSpPr/>
            <p:nvPr/>
          </p:nvGrpSpPr>
          <p:grpSpPr>
            <a:xfrm>
              <a:off x="491042" y="1598620"/>
              <a:ext cx="1152000" cy="1116000"/>
              <a:chOff x="167042" y="1598620"/>
              <a:chExt cx="1152000" cy="1116000"/>
            </a:xfrm>
          </p:grpSpPr>
          <p:sp>
            <p:nvSpPr>
              <p:cNvPr id="64" name="Rectangle 63"/>
              <p:cNvSpPr/>
              <p:nvPr/>
            </p:nvSpPr>
            <p:spPr>
              <a:xfrm>
                <a:off x="167042" y="1598620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65" name="Straight Connector 64"/>
              <p:cNvCxnSpPr/>
              <p:nvPr/>
            </p:nvCxnSpPr>
            <p:spPr>
              <a:xfrm>
                <a:off x="928662" y="1812934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928662" y="2074609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928662" y="2336284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928662" y="2597959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928662" y="2377481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928662" y="1877415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28662" y="2098686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53" name="Group 252"/>
            <p:cNvGrpSpPr/>
            <p:nvPr/>
          </p:nvGrpSpPr>
          <p:grpSpPr>
            <a:xfrm>
              <a:off x="1738678" y="1598620"/>
              <a:ext cx="1152000" cy="1116000"/>
              <a:chOff x="1738678" y="1598620"/>
              <a:chExt cx="1152000" cy="1116000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1738678" y="1598620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77" name="Straight Connector 76"/>
              <p:cNvCxnSpPr/>
              <p:nvPr/>
            </p:nvCxnSpPr>
            <p:spPr>
              <a:xfrm>
                <a:off x="2500298" y="1812934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2500298" y="2074609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2500298" y="2336284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500298" y="2597959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2500298" y="1598620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2500298" y="1884372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2500298" y="2377481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55" name="Group 254"/>
            <p:cNvGrpSpPr/>
            <p:nvPr/>
          </p:nvGrpSpPr>
          <p:grpSpPr>
            <a:xfrm>
              <a:off x="3000364" y="1598620"/>
              <a:ext cx="1152000" cy="1116000"/>
              <a:chOff x="3310314" y="1598620"/>
              <a:chExt cx="1152000" cy="1116000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3310314" y="1598620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89" name="Straight Connector 88"/>
              <p:cNvCxnSpPr/>
              <p:nvPr/>
            </p:nvCxnSpPr>
            <p:spPr>
              <a:xfrm>
                <a:off x="4071934" y="1812934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4071934" y="2074609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4071934" y="2336284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>
                <a:off x="4071934" y="2597959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1"/>
              <p:nvPr/>
            </p:nvSpPr>
            <p:spPr>
              <a:xfrm>
                <a:off x="4071934" y="1598620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7" name="TextBox 96"/>
              <p:cNvSpPr txBox="1"/>
              <p:nvPr/>
            </p:nvSpPr>
            <p:spPr>
              <a:xfrm>
                <a:off x="4071934" y="1884372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4071934" y="2377481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491042" y="2813066"/>
              <a:ext cx="1152000" cy="1116000"/>
              <a:chOff x="167042" y="2813066"/>
              <a:chExt cx="1152000" cy="1116000"/>
            </a:xfrm>
          </p:grpSpPr>
          <p:sp>
            <p:nvSpPr>
              <p:cNvPr id="134" name="Rectangle 133"/>
              <p:cNvSpPr/>
              <p:nvPr/>
            </p:nvSpPr>
            <p:spPr>
              <a:xfrm>
                <a:off x="167042" y="2813066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135" name="Straight Connector 134"/>
              <p:cNvCxnSpPr/>
              <p:nvPr/>
            </p:nvCxnSpPr>
            <p:spPr>
              <a:xfrm>
                <a:off x="928662" y="3027380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>
                <a:off x="928662" y="3289055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>
                <a:off x="928662" y="3550730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928662" y="3812405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TextBox 138"/>
              <p:cNvSpPr txBox="1"/>
              <p:nvPr/>
            </p:nvSpPr>
            <p:spPr>
              <a:xfrm>
                <a:off x="928662" y="2813066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928662" y="3098818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928662" y="3313132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43" name="Rectangle 142"/>
            <p:cNvSpPr/>
            <p:nvPr/>
          </p:nvSpPr>
          <p:spPr>
            <a:xfrm>
              <a:off x="1738678" y="2813066"/>
              <a:ext cx="1152000" cy="11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Ivan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Ante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Marin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Ana</a:t>
              </a:r>
            </a:p>
          </p:txBody>
        </p:sp>
        <p:cxnSp>
          <p:nvCxnSpPr>
            <p:cNvPr id="144" name="Straight Connector 143"/>
            <p:cNvCxnSpPr/>
            <p:nvPr/>
          </p:nvCxnSpPr>
          <p:spPr>
            <a:xfrm>
              <a:off x="2500298" y="3027380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2500298" y="3289055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2500298" y="3550730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2500298" y="3812405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TextBox 147"/>
            <p:cNvSpPr txBox="1"/>
            <p:nvPr/>
          </p:nvSpPr>
          <p:spPr>
            <a:xfrm>
              <a:off x="2500298" y="3027380"/>
              <a:ext cx="284052" cy="292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sz="14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hr-HR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500298" y="3313132"/>
              <a:ext cx="284052" cy="292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sz="1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hr-H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500298" y="3591927"/>
              <a:ext cx="284052" cy="292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sz="1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3</a:t>
              </a:r>
              <a:endParaRPr lang="hr-H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56" name="Group 255"/>
            <p:cNvGrpSpPr/>
            <p:nvPr/>
          </p:nvGrpSpPr>
          <p:grpSpPr>
            <a:xfrm>
              <a:off x="3000364" y="2813066"/>
              <a:ext cx="1152000" cy="1116000"/>
              <a:chOff x="3310314" y="2813066"/>
              <a:chExt cx="1152000" cy="1116000"/>
            </a:xfrm>
          </p:grpSpPr>
          <p:sp>
            <p:nvSpPr>
              <p:cNvPr id="152" name="Rectangle 151"/>
              <p:cNvSpPr/>
              <p:nvPr/>
            </p:nvSpPr>
            <p:spPr>
              <a:xfrm>
                <a:off x="3310314" y="2813066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153" name="Straight Connector 152"/>
              <p:cNvCxnSpPr/>
              <p:nvPr/>
            </p:nvCxnSpPr>
            <p:spPr>
              <a:xfrm>
                <a:off x="4071934" y="3027380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4071934" y="3289055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4071934" y="3550730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4071934" y="3812405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TextBox 156"/>
              <p:cNvSpPr txBox="1"/>
              <p:nvPr/>
            </p:nvSpPr>
            <p:spPr>
              <a:xfrm>
                <a:off x="4071934" y="2813066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8" name="TextBox 157"/>
              <p:cNvSpPr txBox="1"/>
              <p:nvPr/>
            </p:nvSpPr>
            <p:spPr>
              <a:xfrm>
                <a:off x="4071934" y="3098818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4071934" y="3313132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50" name="Group 249"/>
            <p:cNvGrpSpPr/>
            <p:nvPr/>
          </p:nvGrpSpPr>
          <p:grpSpPr>
            <a:xfrm>
              <a:off x="491042" y="4027512"/>
              <a:ext cx="1152000" cy="1116000"/>
              <a:chOff x="167042" y="4027512"/>
              <a:chExt cx="1152000" cy="1116000"/>
            </a:xfrm>
          </p:grpSpPr>
          <p:sp>
            <p:nvSpPr>
              <p:cNvPr id="179" name="Rectangle 178"/>
              <p:cNvSpPr/>
              <p:nvPr/>
            </p:nvSpPr>
            <p:spPr>
              <a:xfrm>
                <a:off x="167042" y="4027512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180" name="Straight Connector 179"/>
              <p:cNvCxnSpPr/>
              <p:nvPr/>
            </p:nvCxnSpPr>
            <p:spPr>
              <a:xfrm>
                <a:off x="928662" y="4241826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>
                <a:off x="928662" y="4503501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>
              <a:xfrm>
                <a:off x="928662" y="4765176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928662" y="5026851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4" name="TextBox 183"/>
              <p:cNvSpPr txBox="1"/>
              <p:nvPr/>
            </p:nvSpPr>
            <p:spPr>
              <a:xfrm>
                <a:off x="928662" y="4027512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5" name="TextBox 184"/>
              <p:cNvSpPr txBox="1"/>
              <p:nvPr/>
            </p:nvSpPr>
            <p:spPr>
              <a:xfrm>
                <a:off x="928662" y="4313264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86" name="TextBox 185"/>
              <p:cNvSpPr txBox="1"/>
              <p:nvPr/>
            </p:nvSpPr>
            <p:spPr>
              <a:xfrm>
                <a:off x="928662" y="4527578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88" name="Rectangle 187"/>
            <p:cNvSpPr/>
            <p:nvPr/>
          </p:nvSpPr>
          <p:spPr>
            <a:xfrm>
              <a:off x="1738678" y="4027512"/>
              <a:ext cx="1152000" cy="11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Ivan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Ante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Marin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Ana</a:t>
              </a:r>
            </a:p>
          </p:txBody>
        </p:sp>
        <p:cxnSp>
          <p:nvCxnSpPr>
            <p:cNvPr id="189" name="Straight Connector 188"/>
            <p:cNvCxnSpPr/>
            <p:nvPr/>
          </p:nvCxnSpPr>
          <p:spPr>
            <a:xfrm>
              <a:off x="2500298" y="4241826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500298" y="4503501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2500298" y="4765176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500298" y="5026851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2500298" y="4027512"/>
              <a:ext cx="284052" cy="292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sz="14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hr-HR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2500298" y="4313264"/>
              <a:ext cx="284052" cy="292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sz="1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hr-H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2500298" y="4527578"/>
              <a:ext cx="284052" cy="292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sz="1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3</a:t>
              </a:r>
              <a:endParaRPr lang="hr-H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57" name="Group 256"/>
            <p:cNvGrpSpPr/>
            <p:nvPr/>
          </p:nvGrpSpPr>
          <p:grpSpPr>
            <a:xfrm>
              <a:off x="3000364" y="4027512"/>
              <a:ext cx="1152000" cy="1116000"/>
              <a:chOff x="3310314" y="4027512"/>
              <a:chExt cx="1152000" cy="1116000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3310314" y="4027512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198" name="Straight Connector 197"/>
              <p:cNvCxnSpPr/>
              <p:nvPr/>
            </p:nvCxnSpPr>
            <p:spPr>
              <a:xfrm>
                <a:off x="4071934" y="4241826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4071934" y="4503501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>
                <a:off x="4071934" y="4765176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/>
              <p:cNvCxnSpPr/>
              <p:nvPr/>
            </p:nvCxnSpPr>
            <p:spPr>
              <a:xfrm>
                <a:off x="4071934" y="5026851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TextBox 201"/>
              <p:cNvSpPr txBox="1"/>
              <p:nvPr/>
            </p:nvSpPr>
            <p:spPr>
              <a:xfrm>
                <a:off x="4071934" y="4027512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3" name="TextBox 202"/>
              <p:cNvSpPr txBox="1"/>
              <p:nvPr/>
            </p:nvSpPr>
            <p:spPr>
              <a:xfrm>
                <a:off x="4071934" y="4313264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4071934" y="4527578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grpSp>
          <p:nvGrpSpPr>
            <p:cNvPr id="268" name="Group 267"/>
            <p:cNvGrpSpPr/>
            <p:nvPr/>
          </p:nvGrpSpPr>
          <p:grpSpPr>
            <a:xfrm>
              <a:off x="4277256" y="384174"/>
              <a:ext cx="1152000" cy="5973784"/>
              <a:chOff x="4881950" y="384174"/>
              <a:chExt cx="1152000" cy="5973784"/>
            </a:xfrm>
          </p:grpSpPr>
          <p:sp>
            <p:nvSpPr>
              <p:cNvPr id="40" name="Rectangle 39"/>
              <p:cNvSpPr/>
              <p:nvPr/>
            </p:nvSpPr>
            <p:spPr>
              <a:xfrm>
                <a:off x="4881950" y="384174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41" name="Straight Connector 40"/>
              <p:cNvCxnSpPr/>
              <p:nvPr/>
            </p:nvCxnSpPr>
            <p:spPr>
              <a:xfrm>
                <a:off x="5643570" y="598488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643570" y="860163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5643570" y="1121838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5643570" y="1383513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643570" y="384174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643570" y="669926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5643570" y="884240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881950" y="1598620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5643570" y="1812934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643570" y="2074609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5643570" y="2336284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5643570" y="2597959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/>
              <p:cNvSpPr txBox="1"/>
              <p:nvPr/>
            </p:nvSpPr>
            <p:spPr>
              <a:xfrm>
                <a:off x="5643570" y="2377481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5643570" y="1884372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643570" y="2098686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1" name="Rectangle 160"/>
              <p:cNvSpPr/>
              <p:nvPr/>
            </p:nvSpPr>
            <p:spPr>
              <a:xfrm>
                <a:off x="4881950" y="2813066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162" name="Straight Connector 161"/>
              <p:cNvCxnSpPr/>
              <p:nvPr/>
            </p:nvCxnSpPr>
            <p:spPr>
              <a:xfrm>
                <a:off x="5643570" y="3027380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/>
              <p:cNvCxnSpPr/>
              <p:nvPr/>
            </p:nvCxnSpPr>
            <p:spPr>
              <a:xfrm>
                <a:off x="5643570" y="3289055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5643570" y="3550730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>
                <a:off x="5643570" y="3812405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TextBox 165"/>
              <p:cNvSpPr txBox="1"/>
              <p:nvPr/>
            </p:nvSpPr>
            <p:spPr>
              <a:xfrm>
                <a:off x="5643570" y="2813066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5643570" y="3098818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68" name="TextBox 167"/>
              <p:cNvSpPr txBox="1"/>
              <p:nvPr/>
            </p:nvSpPr>
            <p:spPr>
              <a:xfrm>
                <a:off x="5643570" y="3313132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4881950" y="4027512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171" name="Straight Connector 170"/>
              <p:cNvCxnSpPr/>
              <p:nvPr/>
            </p:nvCxnSpPr>
            <p:spPr>
              <a:xfrm>
                <a:off x="5643570" y="4241826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5643570" y="4503501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5643570" y="4765176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5643570" y="5026851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TextBox 174"/>
              <p:cNvSpPr txBox="1"/>
              <p:nvPr/>
            </p:nvSpPr>
            <p:spPr>
              <a:xfrm>
                <a:off x="5643570" y="4027512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5643570" y="4313264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5643570" y="4527578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grpSp>
            <p:nvGrpSpPr>
              <p:cNvPr id="258" name="Group 257"/>
              <p:cNvGrpSpPr/>
              <p:nvPr/>
            </p:nvGrpSpPr>
            <p:grpSpPr>
              <a:xfrm>
                <a:off x="4881950" y="5241958"/>
                <a:ext cx="1152000" cy="1116000"/>
                <a:chOff x="4881950" y="5241958"/>
                <a:chExt cx="1152000" cy="1116000"/>
              </a:xfrm>
            </p:grpSpPr>
            <p:sp>
              <p:nvSpPr>
                <p:cNvPr id="206" name="Rectangle 205"/>
                <p:cNvSpPr/>
                <p:nvPr/>
              </p:nvSpPr>
              <p:spPr>
                <a:xfrm>
                  <a:off x="4881950" y="5241958"/>
                  <a:ext cx="1152000" cy="1116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hr-HR" dirty="0" smtClean="0">
                      <a:solidFill>
                        <a:schemeClr val="bg1"/>
                      </a:solidFill>
                      <a:latin typeface="Calibri" pitchFamily="34" charset="0"/>
                      <a:cs typeface="Calibri" pitchFamily="34" charset="0"/>
                    </a:rPr>
                    <a:t>Ivan</a:t>
                  </a:r>
                </a:p>
                <a:p>
                  <a:r>
                    <a:rPr lang="hr-HR" dirty="0" smtClean="0">
                      <a:solidFill>
                        <a:schemeClr val="bg1"/>
                      </a:solidFill>
                      <a:latin typeface="Calibri" pitchFamily="34" charset="0"/>
                      <a:cs typeface="Calibri" pitchFamily="34" charset="0"/>
                    </a:rPr>
                    <a:t>Ante</a:t>
                  </a:r>
                </a:p>
                <a:p>
                  <a:r>
                    <a:rPr lang="hr-HR" dirty="0" smtClean="0">
                      <a:solidFill>
                        <a:schemeClr val="bg1"/>
                      </a:solidFill>
                      <a:latin typeface="Calibri" pitchFamily="34" charset="0"/>
                      <a:cs typeface="Calibri" pitchFamily="34" charset="0"/>
                    </a:rPr>
                    <a:t>Marin</a:t>
                  </a:r>
                </a:p>
                <a:p>
                  <a:r>
                    <a:rPr lang="hr-HR" dirty="0" smtClean="0">
                      <a:solidFill>
                        <a:schemeClr val="bg1"/>
                      </a:solidFill>
                      <a:latin typeface="Calibri" pitchFamily="34" charset="0"/>
                      <a:cs typeface="Calibri" pitchFamily="34" charset="0"/>
                    </a:rPr>
                    <a:t>Ana</a:t>
                  </a:r>
                </a:p>
              </p:txBody>
            </p:sp>
            <p:cxnSp>
              <p:nvCxnSpPr>
                <p:cNvPr id="207" name="Straight Connector 206"/>
                <p:cNvCxnSpPr/>
                <p:nvPr/>
              </p:nvCxnSpPr>
              <p:spPr>
                <a:xfrm>
                  <a:off x="5643570" y="5456272"/>
                  <a:ext cx="214314" cy="1588"/>
                </a:xfrm>
                <a:prstGeom prst="line">
                  <a:avLst/>
                </a:prstGeom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>
                <a:xfrm>
                  <a:off x="5643570" y="5717947"/>
                  <a:ext cx="214314" cy="1588"/>
                </a:xfrm>
                <a:prstGeom prst="line">
                  <a:avLst/>
                </a:prstGeom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>
                <a:xfrm>
                  <a:off x="5643570" y="5979622"/>
                  <a:ext cx="214314" cy="1588"/>
                </a:xfrm>
                <a:prstGeom prst="line">
                  <a:avLst/>
                </a:prstGeom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>
                <a:xfrm>
                  <a:off x="5643570" y="6241297"/>
                  <a:ext cx="214314" cy="1588"/>
                </a:xfrm>
                <a:prstGeom prst="line">
                  <a:avLst/>
                </a:prstGeom>
                <a:ln w="63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1" name="TextBox 210"/>
                <p:cNvSpPr txBox="1"/>
                <p:nvPr/>
              </p:nvSpPr>
              <p:spPr>
                <a:xfrm>
                  <a:off x="5643570" y="5241958"/>
                  <a:ext cx="284052" cy="2927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hr-HR" sz="1400" b="1" dirty="0" smtClean="0">
                      <a:solidFill>
                        <a:srgbClr val="FF0000"/>
                      </a:solidFill>
                      <a:latin typeface="Calibri" pitchFamily="34" charset="0"/>
                      <a:cs typeface="Calibri" pitchFamily="34" charset="0"/>
                    </a:rPr>
                    <a:t>1</a:t>
                  </a:r>
                  <a:endParaRPr lang="hr-HR" sz="1400" b="1" dirty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12" name="TextBox 211"/>
                <p:cNvSpPr txBox="1"/>
                <p:nvPr/>
              </p:nvSpPr>
              <p:spPr>
                <a:xfrm>
                  <a:off x="5643570" y="5527710"/>
                  <a:ext cx="284052" cy="2927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hr-HR" sz="1400" b="1" dirty="0" smtClean="0">
                      <a:solidFill>
                        <a:schemeClr val="bg1"/>
                      </a:solidFill>
                      <a:latin typeface="Calibri" pitchFamily="34" charset="0"/>
                      <a:cs typeface="Calibri" pitchFamily="34" charset="0"/>
                    </a:rPr>
                    <a:t>2</a:t>
                  </a:r>
                  <a:endParaRPr lang="hr-HR" sz="14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213" name="TextBox 212"/>
                <p:cNvSpPr txBox="1"/>
                <p:nvPr/>
              </p:nvSpPr>
              <p:spPr>
                <a:xfrm>
                  <a:off x="5643570" y="5742024"/>
                  <a:ext cx="284052" cy="2927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hr-HR" sz="1400" b="1" dirty="0" smtClean="0">
                      <a:solidFill>
                        <a:schemeClr val="bg1"/>
                      </a:solidFill>
                      <a:latin typeface="Calibri" pitchFamily="34" charset="0"/>
                      <a:cs typeface="Calibri" pitchFamily="34" charset="0"/>
                    </a:rPr>
                    <a:t>3</a:t>
                  </a:r>
                  <a:endParaRPr lang="hr-HR" sz="1400" b="1" dirty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</p:grpSp>
        <p:grpSp>
          <p:nvGrpSpPr>
            <p:cNvPr id="251" name="Group 250"/>
            <p:cNvGrpSpPr/>
            <p:nvPr/>
          </p:nvGrpSpPr>
          <p:grpSpPr>
            <a:xfrm>
              <a:off x="491042" y="5241958"/>
              <a:ext cx="1152000" cy="1116000"/>
              <a:chOff x="167042" y="5241958"/>
              <a:chExt cx="1152000" cy="1116000"/>
            </a:xfrm>
          </p:grpSpPr>
          <p:sp>
            <p:nvSpPr>
              <p:cNvPr id="215" name="Rectangle 214"/>
              <p:cNvSpPr/>
              <p:nvPr/>
            </p:nvSpPr>
            <p:spPr>
              <a:xfrm>
                <a:off x="167042" y="5241958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216" name="Straight Connector 215"/>
              <p:cNvCxnSpPr/>
              <p:nvPr/>
            </p:nvCxnSpPr>
            <p:spPr>
              <a:xfrm>
                <a:off x="928662" y="5456272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/>
              <p:cNvCxnSpPr/>
              <p:nvPr/>
            </p:nvCxnSpPr>
            <p:spPr>
              <a:xfrm>
                <a:off x="928662" y="5717947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/>
              <p:cNvCxnSpPr/>
              <p:nvPr/>
            </p:nvCxnSpPr>
            <p:spPr>
              <a:xfrm>
                <a:off x="928662" y="5979622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/>
              <p:cNvCxnSpPr/>
              <p:nvPr/>
            </p:nvCxnSpPr>
            <p:spPr>
              <a:xfrm>
                <a:off x="928662" y="6241297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TextBox 219"/>
              <p:cNvSpPr txBox="1"/>
              <p:nvPr/>
            </p:nvSpPr>
            <p:spPr>
              <a:xfrm>
                <a:off x="928662" y="5241958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928662" y="5527710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22" name="TextBox 221"/>
              <p:cNvSpPr txBox="1"/>
              <p:nvPr/>
            </p:nvSpPr>
            <p:spPr>
              <a:xfrm>
                <a:off x="928662" y="5742024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224" name="Rectangle 223"/>
            <p:cNvSpPr/>
            <p:nvPr/>
          </p:nvSpPr>
          <p:spPr>
            <a:xfrm>
              <a:off x="1738678" y="5241958"/>
              <a:ext cx="1152000" cy="1116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Ivan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Ante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Marin</a:t>
              </a:r>
            </a:p>
            <a:p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Ana</a:t>
              </a:r>
            </a:p>
          </p:txBody>
        </p:sp>
        <p:cxnSp>
          <p:nvCxnSpPr>
            <p:cNvPr id="225" name="Straight Connector 224"/>
            <p:cNvCxnSpPr/>
            <p:nvPr/>
          </p:nvCxnSpPr>
          <p:spPr>
            <a:xfrm>
              <a:off x="2500298" y="5456272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>
              <a:off x="2500298" y="5717947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>
              <a:off x="2500298" y="5979622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2500298" y="6241297"/>
              <a:ext cx="214314" cy="158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9" name="TextBox 228"/>
            <p:cNvSpPr txBox="1"/>
            <p:nvPr/>
          </p:nvSpPr>
          <p:spPr>
            <a:xfrm>
              <a:off x="2500298" y="5241958"/>
              <a:ext cx="284052" cy="292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sz="1400" b="1" dirty="0" smtClean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1</a:t>
              </a:r>
              <a:endParaRPr lang="hr-HR" sz="14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2500298" y="5527710"/>
              <a:ext cx="284052" cy="292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sz="1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2</a:t>
              </a:r>
              <a:endParaRPr lang="hr-H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2500298" y="5742024"/>
              <a:ext cx="284052" cy="2927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hr-HR" sz="1400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3</a:t>
              </a:r>
              <a:endParaRPr lang="hr-HR" sz="14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259" name="Group 258"/>
            <p:cNvGrpSpPr/>
            <p:nvPr/>
          </p:nvGrpSpPr>
          <p:grpSpPr>
            <a:xfrm>
              <a:off x="3000364" y="5241958"/>
              <a:ext cx="1152000" cy="1116000"/>
              <a:chOff x="4881950" y="5241958"/>
              <a:chExt cx="1152000" cy="1116000"/>
            </a:xfrm>
          </p:grpSpPr>
          <p:sp>
            <p:nvSpPr>
              <p:cNvPr id="260" name="Rectangle 259"/>
              <p:cNvSpPr/>
              <p:nvPr/>
            </p:nvSpPr>
            <p:spPr>
              <a:xfrm>
                <a:off x="4881950" y="5241958"/>
                <a:ext cx="1152000" cy="1116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Ivan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Ante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Marin</a:t>
                </a:r>
              </a:p>
              <a:p>
                <a:r>
                  <a:rPr lang="hr-HR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Ana</a:t>
                </a:r>
              </a:p>
            </p:txBody>
          </p:sp>
          <p:cxnSp>
            <p:nvCxnSpPr>
              <p:cNvPr id="261" name="Straight Connector 260"/>
              <p:cNvCxnSpPr/>
              <p:nvPr/>
            </p:nvCxnSpPr>
            <p:spPr>
              <a:xfrm>
                <a:off x="5643570" y="5456272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Connector 261"/>
              <p:cNvCxnSpPr/>
              <p:nvPr/>
            </p:nvCxnSpPr>
            <p:spPr>
              <a:xfrm>
                <a:off x="5643570" y="5717947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Connector 262"/>
              <p:cNvCxnSpPr/>
              <p:nvPr/>
            </p:nvCxnSpPr>
            <p:spPr>
              <a:xfrm>
                <a:off x="5643570" y="5979622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Connector 263"/>
              <p:cNvCxnSpPr/>
              <p:nvPr/>
            </p:nvCxnSpPr>
            <p:spPr>
              <a:xfrm>
                <a:off x="5643570" y="6241297"/>
                <a:ext cx="214314" cy="158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5" name="TextBox 264"/>
              <p:cNvSpPr txBox="1"/>
              <p:nvPr/>
            </p:nvSpPr>
            <p:spPr>
              <a:xfrm>
                <a:off x="5643570" y="5241958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rgbClr val="FF0000"/>
                    </a:solidFill>
                    <a:latin typeface="Calibri" pitchFamily="34" charset="0"/>
                    <a:cs typeface="Calibri" pitchFamily="34" charset="0"/>
                  </a:rPr>
                  <a:t>1</a:t>
                </a:r>
                <a:endParaRPr lang="hr-HR" sz="1400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6" name="TextBox 265"/>
              <p:cNvSpPr txBox="1"/>
              <p:nvPr/>
            </p:nvSpPr>
            <p:spPr>
              <a:xfrm>
                <a:off x="5643570" y="5527710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2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267" name="TextBox 266"/>
              <p:cNvSpPr txBox="1"/>
              <p:nvPr/>
            </p:nvSpPr>
            <p:spPr>
              <a:xfrm>
                <a:off x="5643570" y="5742024"/>
                <a:ext cx="284052" cy="2927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hr-HR" sz="1400" b="1" dirty="0" smtClean="0">
                    <a:solidFill>
                      <a:schemeClr val="bg1"/>
                    </a:solidFill>
                    <a:latin typeface="Calibri" pitchFamily="34" charset="0"/>
                    <a:cs typeface="Calibri" pitchFamily="34" charset="0"/>
                  </a:rPr>
                  <a:t>3</a:t>
                </a:r>
                <a:endParaRPr lang="hr-HR" sz="1400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</p:grpSp>
      <p:sp>
        <p:nvSpPr>
          <p:cNvPr id="187" name="Multiply 186"/>
          <p:cNvSpPr/>
          <p:nvPr/>
        </p:nvSpPr>
        <p:spPr>
          <a:xfrm>
            <a:off x="7652327" y="71414"/>
            <a:ext cx="1296144" cy="129614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:\Users\Mr. Data\Desktop\Picture7.pn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2213050" y="71462"/>
            <a:ext cx="6930950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250001" y="1280552"/>
            <a:ext cx="2071702" cy="1237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14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hr-HR" dirty="0" smtClean="0">
                <a:latin typeface="Calibri" pitchFamily="34" charset="0"/>
                <a:cs typeface="Calibri" pitchFamily="34" charset="0"/>
              </a:rPr>
              <a:t>mandata</a:t>
            </a:r>
          </a:p>
          <a:p>
            <a:pPr algn="ctr"/>
            <a:r>
              <a:rPr lang="hr-HR" dirty="0" smtClean="0">
                <a:latin typeface="Calibri" pitchFamily="34" charset="0"/>
                <a:cs typeface="Calibri" pitchFamily="34" charset="0"/>
              </a:rPr>
              <a:t>po izbornoj jedinici </a:t>
            </a:r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439" y="142852"/>
            <a:ext cx="1928826" cy="979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10+2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hr-HR" dirty="0" smtClean="0">
                <a:latin typeface="Calibri" pitchFamily="34" charset="0"/>
                <a:cs typeface="Calibri" pitchFamily="34" charset="0"/>
              </a:rPr>
              <a:t>izbornih jedinica</a:t>
            </a:r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25" y="4500570"/>
            <a:ext cx="2357454" cy="2239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12.</a:t>
            </a:r>
            <a:endParaRPr lang="hr-HR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dirty="0" smtClean="0">
                <a:latin typeface="Calibri" pitchFamily="34" charset="0"/>
                <a:cs typeface="Calibri" pitchFamily="34" charset="0"/>
              </a:rPr>
              <a:t>izborna jedinica</a:t>
            </a:r>
          </a:p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MANJINE</a:t>
            </a:r>
          </a:p>
          <a:p>
            <a:pPr algn="ctr"/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područje cijele Hrvatske</a:t>
            </a:r>
          </a:p>
          <a:p>
            <a:pPr algn="ctr"/>
            <a:r>
              <a:rPr lang="hr-HR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8 mandata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406" y="2675886"/>
            <a:ext cx="2428892" cy="1666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11.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</a:p>
          <a:p>
            <a:pPr algn="ctr"/>
            <a:r>
              <a:rPr lang="hr-HR" dirty="0" smtClean="0">
                <a:latin typeface="Calibri" pitchFamily="34" charset="0"/>
                <a:cs typeface="Calibri" pitchFamily="34" charset="0"/>
              </a:rPr>
              <a:t>izborna jedinica</a:t>
            </a:r>
          </a:p>
          <a:p>
            <a:pPr algn="ctr"/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DIJASPORA</a:t>
            </a:r>
          </a:p>
          <a:p>
            <a:pPr algn="ctr"/>
            <a:r>
              <a:rPr lang="hr-HR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3 mandata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857884" y="2857496"/>
            <a:ext cx="3000396" cy="1580754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/>
            <a:r>
              <a:rPr lang="hr-HR" sz="2400" dirty="0" smtClean="0">
                <a:solidFill>
                  <a:srgbClr val="333333"/>
                </a:solidFill>
                <a:latin typeface="Calibri" pitchFamily="34" charset="0"/>
                <a:cs typeface="Calibri" pitchFamily="34" charset="0"/>
              </a:rPr>
              <a:t>broj birača u izbornim jedinicama se </a:t>
            </a:r>
            <a:r>
              <a:rPr lang="hr-HR" sz="2400" b="1" dirty="0" smtClean="0">
                <a:solidFill>
                  <a:srgbClr val="333333"/>
                </a:solidFill>
                <a:latin typeface="Calibri" pitchFamily="34" charset="0"/>
                <a:cs typeface="Calibri" pitchFamily="34" charset="0"/>
              </a:rPr>
              <a:t>ne smije razlikovati više od </a:t>
            </a:r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+/– 5 %</a:t>
            </a:r>
            <a:endParaRPr lang="hr-H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  <p:bldP spid="5" grpId="0" uiExpand="1" build="allAtOnce"/>
      <p:bldP spid="6" grpId="0" uiExpand="1" build="allAtOnce"/>
      <p:bldP spid="7" grpId="0" uiExpand="1" build="allAtOnce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00166" y="1785926"/>
          <a:ext cx="5643602" cy="32929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9871"/>
                <a:gridCol w="1368696"/>
                <a:gridCol w="1410901"/>
                <a:gridCol w="1254134"/>
              </a:tblGrid>
              <a:tr h="35719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hr-HR" sz="1700" dirty="0" smtClean="0">
                          <a:latin typeface="Calibri" pitchFamily="34" charset="0"/>
                          <a:cs typeface="Calibri" pitchFamily="34" charset="0"/>
                        </a:rPr>
                        <a:t>PARLAMENTARNI</a:t>
                      </a:r>
                      <a:r>
                        <a:rPr lang="hr-HR" sz="1700" baseline="0" dirty="0" smtClean="0">
                          <a:latin typeface="Calibri" pitchFamily="34" charset="0"/>
                          <a:cs typeface="Calibri" pitchFamily="34" charset="0"/>
                        </a:rPr>
                        <a:t> IZBORI 2011.</a:t>
                      </a:r>
                      <a:endParaRPr lang="hr-HR" sz="17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IZBORNI</a:t>
                      </a:r>
                      <a:r>
                        <a:rPr lang="hr-HR" sz="1400" baseline="0" dirty="0" smtClean="0">
                          <a:latin typeface="Calibri" pitchFamily="34" charset="0"/>
                          <a:cs typeface="Calibri" pitchFamily="34" charset="0"/>
                        </a:rPr>
                        <a:t> PRAG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606">
                <a:tc gridSpan="2" vMerge="1"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5%</a:t>
                      </a:r>
                      <a:endParaRPr lang="hr-HR" sz="18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solidFill>
                            <a:srgbClr val="FFC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2%</a:t>
                      </a:r>
                      <a:endParaRPr lang="hr-HR" sz="18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606"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STRANKA</a:t>
                      </a:r>
                      <a:endParaRPr lang="hr-HR" sz="1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BR. GLASOVA</a:t>
                      </a:r>
                      <a:endParaRPr lang="hr-HR" sz="1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hr-HR" sz="1400" b="1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BR. MANDATA</a:t>
                      </a:r>
                      <a:endParaRPr lang="hr-HR" sz="1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400" b="1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HSP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70 000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BUZ</a:t>
                      </a:r>
                      <a:r>
                        <a:rPr lang="hr-HR" sz="1400" baseline="0" dirty="0" smtClean="0">
                          <a:latin typeface="Calibri" pitchFamily="34" charset="0"/>
                          <a:cs typeface="Calibri" pitchFamily="34" charset="0"/>
                        </a:rPr>
                        <a:t> i partneri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66 000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HSLS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72 000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0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HSS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71 000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1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22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NL Ivana</a:t>
                      </a:r>
                      <a:r>
                        <a:rPr lang="hr-HR" sz="1400" baseline="0" dirty="0" smtClean="0">
                          <a:latin typeface="Calibri" pitchFamily="34" charset="0"/>
                          <a:cs typeface="Calibri" pitchFamily="34" charset="0"/>
                        </a:rPr>
                        <a:t> Grubišića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65 000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2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  <a:tr h="322232"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HDSSB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400" dirty="0" smtClean="0">
                          <a:latin typeface="Calibri" pitchFamily="34" charset="0"/>
                          <a:cs typeface="Calibri" pitchFamily="34" charset="0"/>
                        </a:rPr>
                        <a:t>68 000</a:t>
                      </a: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6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00166" y="1785926"/>
          <a:ext cx="5643602" cy="329296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09871"/>
                <a:gridCol w="1368696"/>
                <a:gridCol w="1410901"/>
                <a:gridCol w="1254134"/>
              </a:tblGrid>
              <a:tr h="357190">
                <a:tc rowSpan="2" gridSpan="2"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r-HR" dirty="0"/>
                    </a:p>
                  </a:txBody>
                  <a:tcPr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370606">
                <a:tc gridSpan="2" vMerge="1"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800" b="1" dirty="0">
                        <a:solidFill>
                          <a:srgbClr val="FFC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606"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hr-HR" sz="1400" b="1" dirty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400" b="1" dirty="0" smtClean="0">
                        <a:solidFill>
                          <a:schemeClr val="tx1"/>
                        </a:solidFill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22232"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mpd="sng">
                      <a:noFill/>
                    </a:lnT>
                  </a:tcPr>
                </a:tc>
              </a:tr>
              <a:tr h="322232"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 smtClean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2232"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2232"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22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322232"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14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4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PROBLEM IZBORNOG PRAGA (izbori 2011.)</a:t>
            </a:r>
            <a:endParaRPr lang="hr-HR" dirty="0"/>
          </a:p>
        </p:txBody>
      </p:sp>
      <p:sp>
        <p:nvSpPr>
          <p:cNvPr id="8" name="Rounded Rectangular Callout 7"/>
          <p:cNvSpPr/>
          <p:nvPr/>
        </p:nvSpPr>
        <p:spPr>
          <a:xfrm>
            <a:off x="5286380" y="1357298"/>
            <a:ext cx="1296000" cy="714380"/>
          </a:xfrm>
          <a:prstGeom prst="wedgeRoundRectCallout">
            <a:avLst>
              <a:gd name="adj1" fmla="val -38504"/>
              <a:gd name="adj2" fmla="val 78129"/>
              <a:gd name="adj3" fmla="val 16667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12</a:t>
            </a:r>
            <a:r>
              <a:rPr lang="hr-H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izbornih jedinica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6715140" y="1357298"/>
            <a:ext cx="1214446" cy="714380"/>
          </a:xfrm>
          <a:prstGeom prst="wedgeRoundRectCallout">
            <a:avLst>
              <a:gd name="adj1" fmla="val -38504"/>
              <a:gd name="adj2" fmla="val 78129"/>
              <a:gd name="adj3" fmla="val 16667"/>
            </a:avLst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 </a:t>
            </a:r>
            <a:r>
              <a:rPr lang="hr-HR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izborna jedinica</a:t>
            </a:r>
          </a:p>
        </p:txBody>
      </p:sp>
      <p:sp>
        <p:nvSpPr>
          <p:cNvPr id="7" name="Multiply 6"/>
          <p:cNvSpPr/>
          <p:nvPr/>
        </p:nvSpPr>
        <p:spPr>
          <a:xfrm>
            <a:off x="7652327" y="71414"/>
            <a:ext cx="1296144" cy="129614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9" grpId="0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78610" y="928670"/>
            <a:ext cx="8858280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sustav relativne većine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potiče smanjenje broja stranaka i na političku apstinenciju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(npr. SAD)</a:t>
            </a:r>
            <a:endParaRPr lang="hr-HR" sz="26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sustav apsolutne većine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osigurava udio većeg broja stanovnika u vlasti, ali u obnašanju vlasti je nužno koaliranje</a:t>
            </a:r>
            <a:endParaRPr lang="hr-HR" sz="26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proporcionalni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pogoduje jakim i velikim strankama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sa stabilnim mnogoljudnim biračkim tijelom, pa ga one i podržavaju</a:t>
            </a:r>
            <a:endParaRPr lang="hr-HR" sz="2600" dirty="0" smtClean="0"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dolazi do velike raspršenosti glasova na male stranke koje ne mogu prijeći ni prag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mješoviti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– pogoduje sudjelovanju većeg broja stranaka u vlasti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UTVRĐIVANJE </a:t>
            </a:r>
            <a:r>
              <a:rPr lang="hr-HR" smtClean="0">
                <a:ea typeface="WenQuanYi Micro Hei" charset="0"/>
              </a:rPr>
              <a:t>IZBORNIH REZULTATA</a:t>
            </a:r>
            <a:endParaRPr lang="hr-HR"/>
          </a:p>
        </p:txBody>
      </p:sp>
      <p:sp>
        <p:nvSpPr>
          <p:cNvPr id="5" name="Multiply 4"/>
          <p:cNvSpPr/>
          <p:nvPr/>
        </p:nvSpPr>
        <p:spPr>
          <a:xfrm>
            <a:off x="7652327" y="71414"/>
            <a:ext cx="1296144" cy="1296144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60" y="785794"/>
            <a:ext cx="8929718" cy="58579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REFERENDUM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oblik neposredne demokracije u posrednoj demokraciji 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oblik neposrednog odlučivanja birača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 nekom izuzetno važnom društvenom i političkom pitanju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može biti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OBVEZATAN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 (odluka glasača obvezuje vlast da tu odluku provede u djelo)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SAVJETODAVAN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(daje mogućnost vlasti da vidi mišljenje građana, no nema obvezu prihvatiti)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prema razini provođenja može biti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NACIONALNI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LOKALNI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referendumsko pitanje je najčešće formulirano da se na njega odgovara s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ili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ili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PROTIV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najčešće se traži izlazak birača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iznad 50% od ukupnog broja birača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(u RH se traži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iznad 50%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od broja birača koji su </a:t>
            </a:r>
            <a:r>
              <a:rPr lang="hr-HR" sz="24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izašli na referendum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8" name="Pravokutnik 4"/>
          <p:cNvSpPr/>
          <p:nvPr/>
        </p:nvSpPr>
        <p:spPr bwMode="auto">
          <a:xfrm>
            <a:off x="71406" y="785794"/>
            <a:ext cx="8928000" cy="1928826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Pravokutnik 4"/>
          <p:cNvSpPr/>
          <p:nvPr/>
        </p:nvSpPr>
        <p:spPr bwMode="auto">
          <a:xfrm>
            <a:off x="71406" y="5500702"/>
            <a:ext cx="8928000" cy="1000132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28596" y="-24"/>
            <a:ext cx="8715404" cy="571504"/>
          </a:xfrm>
        </p:spPr>
        <p:txBody>
          <a:bodyPr/>
          <a:lstStyle/>
          <a:p>
            <a:r>
              <a:rPr lang="hr-HR" sz="4400" dirty="0" smtClean="0">
                <a:ea typeface="WenQuanYi Micro Hei" charset="0"/>
              </a:rPr>
              <a:t>REFERENDUM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7504" y="1142984"/>
            <a:ext cx="9036496" cy="5357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kad je pitanje 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udruženju sa drugim državama</a:t>
            </a:r>
          </a:p>
          <a:p>
            <a:pPr marL="720000" lvl="2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nakon što je Sabor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dvotrećinskom većinom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(više od 66%)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odlučio o udruženju</a:t>
            </a:r>
          </a:p>
          <a:p>
            <a:pPr marL="720000" lvl="2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raspisuje ga Sabor</a:t>
            </a:r>
          </a:p>
          <a:p>
            <a:pPr marL="288000" indent="-288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ako se radi o prijedlogu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promjene Ustava i zakona</a:t>
            </a:r>
          </a:p>
          <a:p>
            <a:pPr marL="720000" lvl="2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 zahtjev minimalno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10% ukupnog broja birača</a:t>
            </a:r>
          </a:p>
          <a:p>
            <a:pPr marL="720000" lvl="2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raspisuje ga Sabor, a može ga raspisati i predsjednik uz supotpis premjera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KAD SE RASPISUJE REFERENDUM</a:t>
            </a:r>
            <a:endParaRPr lang="hr-HR" dirty="0"/>
          </a:p>
        </p:txBody>
      </p:sp>
      <p:grpSp>
        <p:nvGrpSpPr>
          <p:cNvPr id="6" name="Group 5"/>
          <p:cNvGrpSpPr/>
          <p:nvPr/>
        </p:nvGrpSpPr>
        <p:grpSpPr>
          <a:xfrm>
            <a:off x="642910" y="214290"/>
            <a:ext cx="7934325" cy="6391298"/>
            <a:chOff x="642910" y="214290"/>
            <a:chExt cx="7934325" cy="6391298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42910" y="214290"/>
              <a:ext cx="7934325" cy="3619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 l="-917" r="-856"/>
            <a:stretch>
              <a:fillRect/>
            </a:stretch>
          </p:blipFill>
          <p:spPr bwMode="auto">
            <a:xfrm>
              <a:off x="642910" y="3500438"/>
              <a:ext cx="7929618" cy="310515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Rectangle 6"/>
          <p:cNvSpPr/>
          <p:nvPr/>
        </p:nvSpPr>
        <p:spPr>
          <a:xfrm>
            <a:off x="714348" y="2357430"/>
            <a:ext cx="7786742" cy="1214446"/>
          </a:xfrm>
          <a:prstGeom prst="rect">
            <a:avLst/>
          </a:prstGeom>
          <a:noFill/>
          <a:ln w="7620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553469" y="4696566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91116" y="4957644"/>
            <a:ext cx="41934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ferendum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3906215" y="1016618"/>
            <a:ext cx="4023371" cy="5627092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239107" y="1222678"/>
            <a:ext cx="3357586" cy="521497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0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„1. Jeste li za to </a:t>
            </a:r>
            <a:r>
              <a:rPr lang="vi-VN" sz="2000" b="1" i="1" dirty="0" smtClean="0">
                <a:solidFill>
                  <a:srgbClr val="008E00"/>
                </a:solidFill>
                <a:latin typeface="Calibri" pitchFamily="34" charset="0"/>
                <a:cs typeface="Calibri" pitchFamily="34" charset="0"/>
              </a:rPr>
              <a:t>da Republika Hrvatska, kao suverena i samostalna država</a:t>
            </a:r>
            <a:r>
              <a:rPr lang="vi-VN" sz="20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, koja jamči kulturnu autonomiju i sva građanska prava Srbima i pripadnicima drugih nacionalnosti u Hrvatskoj, </a:t>
            </a:r>
            <a:r>
              <a:rPr lang="vi-VN" sz="2000" b="1" i="1" dirty="0" smtClean="0">
                <a:solidFill>
                  <a:srgbClr val="008E00"/>
                </a:solidFill>
                <a:latin typeface="Calibri" pitchFamily="34" charset="0"/>
                <a:cs typeface="Calibri" pitchFamily="34" charset="0"/>
              </a:rPr>
              <a:t>može stupiti u savez suverenih država s drugim republikama </a:t>
            </a:r>
            <a:r>
              <a:rPr lang="vi-VN" sz="20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(prema prijedlogu Republike Hrvatske i Republike Slovenije za rješenje državne krize SFRJ)?“</a:t>
            </a:r>
            <a:endParaRPr lang="hr-HR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39107" y="1222678"/>
            <a:ext cx="3357586" cy="521497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„2. Jeste li za to da Republika Hrvatska </a:t>
            </a:r>
            <a:r>
              <a:rPr lang="hr-HR" sz="2000" b="1" i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ostane u Jugoslaviji </a:t>
            </a:r>
            <a:r>
              <a:rPr lang="hr-HR" sz="2000" b="1" i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kao jedinstvenoj saveznoj državi (prema prijedlogu Republike Srbije i Socijalističke Republike Crne Gore za rješenje državne krize u SFRJ)?“</a:t>
            </a:r>
            <a:endParaRPr lang="hr-HR" sz="2000" b="1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39107" y="1222678"/>
            <a:ext cx="3357586" cy="521497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Izlaznost: </a:t>
            </a:r>
            <a:r>
              <a:rPr lang="hr-HR" sz="2800" b="1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83,56 %</a:t>
            </a:r>
            <a:endParaRPr lang="hr-HR" sz="2800" b="1" dirty="0" smtClean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endParaRPr lang="hr-HR" sz="6000" b="1" dirty="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z="6000" b="1" smtClean="0">
                <a:solidFill>
                  <a:srgbClr val="008E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94,2 %</a:t>
            </a:r>
            <a:endParaRPr lang="hr-HR" sz="6000" b="1" dirty="0" smtClean="0">
              <a:solidFill>
                <a:srgbClr val="008E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1,2 %</a:t>
            </a:r>
          </a:p>
          <a:p>
            <a:pPr algn="ctr"/>
            <a:endParaRPr lang="hr-HR" sz="2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239107" y="2071678"/>
            <a:ext cx="3286148" cy="571504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42910" y="1500174"/>
            <a:ext cx="2714644" cy="2214578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iznad 50% </a:t>
            </a:r>
            <a:r>
              <a:rPr lang="hr-HR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od </a:t>
            </a:r>
            <a:r>
              <a:rPr lang="hr-HR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ukupnog broja birača</a:t>
            </a:r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endParaRPr kumimoji="0" lang="hr-HR" sz="32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10800000">
            <a:off x="3167537" y="2071678"/>
            <a:ext cx="928694" cy="642942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93100" y="71414"/>
            <a:ext cx="8715404" cy="571504"/>
          </a:xfrm>
        </p:spPr>
        <p:txBody>
          <a:bodyPr/>
          <a:lstStyle/>
          <a:p>
            <a:r>
              <a:rPr lang="hr-HR" dirty="0" smtClean="0">
                <a:ea typeface="WenQuanYi Micro Hei" charset="0"/>
              </a:rPr>
              <a:t>REFERENDUM ZA SAMOSTALNOST </a:t>
            </a:r>
            <a:r>
              <a:rPr lang="hr-HR" sz="2400" b="0" dirty="0" smtClean="0">
                <a:ea typeface="WenQuanYi Micro Hei" charset="0"/>
              </a:rPr>
              <a:t>(19. 5. 1991.)</a:t>
            </a:r>
            <a:endParaRPr lang="hr-HR" sz="4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6" grpId="0" build="allAtOnce" animBg="1"/>
      <p:bldP spid="7" grpId="0" build="allAtOnce" animBg="1"/>
      <p:bldP spid="9" grpId="0" animBg="1"/>
      <p:bldP spid="10" grpId="0" build="allAtOnce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1142984"/>
            <a:ext cx="8858280" cy="28575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pravo da se bira i da se bude biran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6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PASIVNO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biračko pravo – političko pravo koje omogućuje pojedincu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glasovanje na izborima 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AKTIVNO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biračko pravo – političko pravo koje omogućuje pojedincu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kandidiranje na izborima </a:t>
            </a:r>
          </a:p>
        </p:txBody>
      </p:sp>
      <p:sp>
        <p:nvSpPr>
          <p:cNvPr id="6" name="Pravokutnik 4"/>
          <p:cNvSpPr/>
          <p:nvPr/>
        </p:nvSpPr>
        <p:spPr bwMode="auto">
          <a:xfrm>
            <a:off x="142844" y="1071546"/>
            <a:ext cx="8643998" cy="714380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BIRAČKO PRAVO</a:t>
            </a:r>
            <a:endParaRPr lang="hr-HR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0166" y="1571612"/>
            <a:ext cx="1404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051478" y="1571612"/>
            <a:ext cx="15840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referendum_eu.jpg"/>
          <p:cNvPicPr>
            <a:picLocks noChangeAspect="1"/>
          </p:cNvPicPr>
          <p:nvPr/>
        </p:nvPicPr>
        <p:blipFill>
          <a:blip r:embed="rId3"/>
          <a:srcRect t="10766" b="9838"/>
          <a:stretch>
            <a:fillRect/>
          </a:stretch>
        </p:blipFill>
        <p:spPr>
          <a:xfrm>
            <a:off x="571472" y="2500306"/>
            <a:ext cx="7937500" cy="42148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5214942" y="1071547"/>
            <a:ext cx="3643338" cy="242889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Izlaznost: </a:t>
            </a:r>
            <a:r>
              <a:rPr lang="hr-HR" sz="2800" b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43,51%</a:t>
            </a:r>
          </a:p>
          <a:p>
            <a:pPr algn="ctr">
              <a:spcBef>
                <a:spcPts val="1200"/>
              </a:spcBef>
            </a:pPr>
            <a:r>
              <a:rPr lang="hr-HR" sz="6000" b="1" smtClean="0">
                <a:solidFill>
                  <a:srgbClr val="008E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66,27 %</a:t>
            </a:r>
            <a:endParaRPr lang="hr-HR" sz="6000" b="1" dirty="0" smtClean="0">
              <a:solidFill>
                <a:srgbClr val="008E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algn="ctr"/>
            <a:r>
              <a:rPr lang="hr-HR" sz="6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33,13 %</a:t>
            </a:r>
            <a:endParaRPr lang="hr-HR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5508104" y="1698304"/>
            <a:ext cx="3000868" cy="850416"/>
          </a:xfrm>
          <a:prstGeom prst="rect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14282" y="1000108"/>
            <a:ext cx="4000528" cy="1643074"/>
          </a:xfrm>
          <a:prstGeom prst="rect">
            <a:avLst/>
          </a:prstGeom>
          <a:solidFill>
            <a:schemeClr val="tx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iznad 50% </a:t>
            </a:r>
            <a:r>
              <a:rPr lang="hr-HR" sz="24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od broja birača koji su </a:t>
            </a:r>
            <a:r>
              <a:rPr lang="hr-HR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pristupili referendumu</a:t>
            </a:r>
            <a:endParaRPr kumimoji="0" lang="hr-HR" sz="2400" b="0" i="0" u="sng" strike="noStrike" cap="none" normalizeH="0" baseline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 rot="10800000">
            <a:off x="4067944" y="1818225"/>
            <a:ext cx="1288734" cy="642942"/>
          </a:xfrm>
          <a:prstGeom prst="rightArrow">
            <a:avLst/>
          </a:prstGeom>
          <a:solidFill>
            <a:srgbClr val="FF0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REFERENDUM ZA EU </a:t>
            </a:r>
            <a:r>
              <a:rPr lang="hr-HR" sz="2800" b="0" dirty="0" smtClean="0">
                <a:ea typeface="WenQuanYi Micro Hei" charset="0"/>
              </a:rPr>
              <a:t>(22. 1. 2012.)</a:t>
            </a:r>
            <a:endParaRPr lang="hr-HR" sz="2800" b="0" dirty="0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 rotWithShape="1">
          <a:blip r:embed="rId4"/>
          <a:srcRect l="491" t="27212" r="844" b="49073"/>
          <a:stretch/>
        </p:blipFill>
        <p:spPr bwMode="auto">
          <a:xfrm>
            <a:off x="152513" y="4287945"/>
            <a:ext cx="8887526" cy="851333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" name="Straight Connector 2"/>
          <p:cNvCxnSpPr/>
          <p:nvPr/>
        </p:nvCxnSpPr>
        <p:spPr>
          <a:xfrm>
            <a:off x="7956376" y="4681243"/>
            <a:ext cx="98514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70692" y="4988900"/>
            <a:ext cx="491965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 animBg="1"/>
      <p:bldP spid="10" grpId="0" animBg="1"/>
      <p:bldP spid="14" grpId="0" uiExpand="1" build="allAtOnce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929354"/>
          </a:xfrm>
        </p:spPr>
        <p:txBody>
          <a:bodyPr/>
          <a:lstStyle/>
          <a:p>
            <a:pPr marL="288000" indent="-288000">
              <a:spcBef>
                <a:spcPts val="1200"/>
              </a:spcBef>
            </a:pPr>
            <a:r>
              <a:rPr lang="hr-HR" sz="2400" b="1" dirty="0" smtClean="0">
                <a:solidFill>
                  <a:srgbClr val="FFC000"/>
                </a:solidFill>
              </a:rPr>
              <a:t>IZBORI</a:t>
            </a:r>
            <a:r>
              <a:rPr lang="hr-HR" sz="2400" b="1" dirty="0" smtClean="0"/>
              <a:t> </a:t>
            </a:r>
            <a:r>
              <a:rPr lang="hr-HR" sz="2200" dirty="0" smtClean="0"/>
              <a:t>–</a:t>
            </a:r>
            <a:r>
              <a:rPr lang="hr-HR" sz="2200" b="1" dirty="0" smtClean="0"/>
              <a:t> </a:t>
            </a:r>
            <a:r>
              <a:rPr lang="vi-VN" sz="2200" dirty="0" smtClean="0"/>
              <a:t>politički </a:t>
            </a:r>
            <a:r>
              <a:rPr lang="vi-VN" sz="2200" dirty="0"/>
              <a:t>postupak kojim državljani biraju predstavnike u predstavnička </a:t>
            </a:r>
            <a:r>
              <a:rPr lang="vi-VN" sz="2200" dirty="0" smtClean="0"/>
              <a:t>tijela</a:t>
            </a:r>
            <a:endParaRPr lang="hr-HR" sz="2200" dirty="0"/>
          </a:p>
          <a:p>
            <a:pPr marL="288000" indent="-288000">
              <a:spcBef>
                <a:spcPts val="1800"/>
              </a:spcBef>
            </a:pPr>
            <a:r>
              <a:rPr lang="hr-HR" sz="2200" b="1" dirty="0" smtClean="0">
                <a:solidFill>
                  <a:srgbClr val="FFC000"/>
                </a:solidFill>
              </a:rPr>
              <a:t>KRITERIJI</a:t>
            </a:r>
            <a:r>
              <a:rPr lang="hr-HR" sz="2200" b="1" dirty="0" smtClean="0"/>
              <a:t> DEMOKRATIČNOSTI IZBORA – </a:t>
            </a:r>
            <a:r>
              <a:rPr lang="hr-HR" sz="2200" dirty="0" smtClean="0"/>
              <a:t>višestranačje i biračko </a:t>
            </a:r>
            <a:r>
              <a:rPr lang="hr-HR" sz="2200" dirty="0"/>
              <a:t>pravo</a:t>
            </a:r>
            <a:endParaRPr lang="vi-VN" sz="2200" dirty="0"/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>
                <a:solidFill>
                  <a:srgbClr val="FFC000"/>
                </a:solidFill>
              </a:rPr>
              <a:t>BIRAČKO PRAVO</a:t>
            </a:r>
            <a:r>
              <a:rPr lang="hr-HR" sz="2400" b="1" dirty="0" smtClean="0"/>
              <a:t> </a:t>
            </a:r>
            <a:r>
              <a:rPr lang="hr-HR" sz="2200" b="1" dirty="0" smtClean="0"/>
              <a:t>– </a:t>
            </a:r>
            <a:r>
              <a:rPr lang="vi-VN" sz="2200" dirty="0" smtClean="0"/>
              <a:t>pravo </a:t>
            </a:r>
            <a:r>
              <a:rPr lang="vi-VN" sz="2200" dirty="0"/>
              <a:t>da se </a:t>
            </a:r>
            <a:r>
              <a:rPr lang="vi-VN" sz="2200" b="1" dirty="0">
                <a:solidFill>
                  <a:srgbClr val="FFC000"/>
                </a:solidFill>
              </a:rPr>
              <a:t>bira</a:t>
            </a:r>
            <a:r>
              <a:rPr lang="vi-VN" sz="2200" dirty="0"/>
              <a:t> i da se </a:t>
            </a:r>
            <a:r>
              <a:rPr lang="vi-VN" sz="2200" b="1" dirty="0">
                <a:solidFill>
                  <a:srgbClr val="FFC000"/>
                </a:solidFill>
              </a:rPr>
              <a:t>bude </a:t>
            </a:r>
            <a:r>
              <a:rPr lang="vi-VN" sz="2200" b="1" dirty="0" smtClean="0">
                <a:solidFill>
                  <a:srgbClr val="FFC000"/>
                </a:solidFill>
              </a:rPr>
              <a:t>biran</a:t>
            </a:r>
            <a:endParaRPr lang="hr-HR" sz="2200" b="1" dirty="0" smtClean="0"/>
          </a:p>
          <a:p>
            <a:pPr marL="608675"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C000"/>
                </a:solidFill>
              </a:rPr>
              <a:t>PASIVNO</a:t>
            </a:r>
            <a:r>
              <a:rPr lang="hr-HR" sz="2200" b="1" dirty="0" smtClean="0"/>
              <a:t> </a:t>
            </a:r>
            <a:r>
              <a:rPr lang="hr-HR" sz="2200" dirty="0" smtClean="0"/>
              <a:t>– pravo da se bira</a:t>
            </a:r>
          </a:p>
          <a:p>
            <a:pPr marL="608675" lvl="1" indent="-288000">
              <a:spcBef>
                <a:spcPts val="600"/>
              </a:spcBef>
            </a:pPr>
            <a:r>
              <a:rPr lang="hr-HR" sz="2200" b="1" dirty="0" smtClean="0">
                <a:solidFill>
                  <a:srgbClr val="FFC000"/>
                </a:solidFill>
              </a:rPr>
              <a:t>AKTIVNO</a:t>
            </a:r>
            <a:r>
              <a:rPr lang="hr-HR" sz="2200" b="1" dirty="0" smtClean="0"/>
              <a:t> </a:t>
            </a:r>
            <a:r>
              <a:rPr lang="hr-HR" sz="2200" dirty="0" smtClean="0"/>
              <a:t>– pravo da se bude biran</a:t>
            </a:r>
          </a:p>
          <a:p>
            <a:pPr marL="288000" indent="-288000">
              <a:spcBef>
                <a:spcPts val="600"/>
              </a:spcBef>
            </a:pPr>
            <a:r>
              <a:rPr lang="hr-HR" sz="2200" dirty="0" smtClean="0"/>
              <a:t>žene su prvo dobile pravo glasa u </a:t>
            </a:r>
            <a:r>
              <a:rPr lang="hr-HR" sz="2200" b="1" dirty="0" smtClean="0">
                <a:solidFill>
                  <a:srgbClr val="FFC000"/>
                </a:solidFill>
              </a:rPr>
              <a:t>Švedskoj</a:t>
            </a:r>
            <a:r>
              <a:rPr lang="hr-HR" sz="2200" dirty="0" smtClean="0">
                <a:solidFill>
                  <a:srgbClr val="FFC000"/>
                </a:solidFill>
              </a:rPr>
              <a:t> </a:t>
            </a:r>
            <a:r>
              <a:rPr lang="hr-HR" sz="2200" dirty="0" smtClean="0"/>
              <a:t>(1867.), a u </a:t>
            </a:r>
            <a:r>
              <a:rPr lang="hr-HR" sz="2200" b="1" dirty="0" smtClean="0">
                <a:solidFill>
                  <a:srgbClr val="FFC000"/>
                </a:solidFill>
              </a:rPr>
              <a:t>Hrvatskoj 1945.</a:t>
            </a:r>
            <a:r>
              <a:rPr lang="hr-HR" sz="2200" dirty="0" smtClean="0">
                <a:solidFill>
                  <a:srgbClr val="FFC000"/>
                </a:solidFill>
              </a:rPr>
              <a:t> </a:t>
            </a:r>
            <a:r>
              <a:rPr lang="hr-HR" sz="2200" dirty="0" smtClean="0"/>
              <a:t>god.</a:t>
            </a:r>
          </a:p>
          <a:p>
            <a:pPr marL="288000" indent="-288000">
              <a:spcBef>
                <a:spcPts val="1800"/>
              </a:spcBef>
            </a:pPr>
            <a:r>
              <a:rPr lang="hr-HR" sz="2200" b="1" dirty="0" smtClean="0">
                <a:solidFill>
                  <a:srgbClr val="FFC000"/>
                </a:solidFill>
              </a:rPr>
              <a:t>BIRAČKO PRAVO IMAJU </a:t>
            </a:r>
            <a:r>
              <a:rPr lang="vi-VN" sz="2200" dirty="0" smtClean="0"/>
              <a:t>svi </a:t>
            </a:r>
            <a:r>
              <a:rPr lang="vi-VN" sz="2200" b="1" dirty="0">
                <a:solidFill>
                  <a:srgbClr val="FFC000"/>
                </a:solidFill>
              </a:rPr>
              <a:t>punoljetni</a:t>
            </a:r>
            <a:r>
              <a:rPr lang="vi-VN" sz="2200" dirty="0"/>
              <a:t> državljani koji su </a:t>
            </a:r>
            <a:r>
              <a:rPr lang="vi-VN" sz="2200" b="1" dirty="0">
                <a:solidFill>
                  <a:srgbClr val="FFC000"/>
                </a:solidFill>
              </a:rPr>
              <a:t>uvršteni u birački </a:t>
            </a:r>
            <a:r>
              <a:rPr lang="vi-VN" sz="2200" b="1" dirty="0" smtClean="0">
                <a:solidFill>
                  <a:srgbClr val="FFC000"/>
                </a:solidFill>
              </a:rPr>
              <a:t>popis</a:t>
            </a:r>
            <a:endParaRPr lang="hr-HR" sz="2200" b="1" dirty="0">
              <a:solidFill>
                <a:srgbClr val="FFC000"/>
              </a:solidFill>
            </a:endParaRPr>
          </a:p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C000"/>
                </a:solidFill>
              </a:rPr>
              <a:t>BIRAČKO PRAVO NEMAJU </a:t>
            </a:r>
            <a:r>
              <a:rPr lang="vi-VN" sz="2200" dirty="0"/>
              <a:t>osobe koje su sudskom presudom lišene građanskih prava (građanske časti)</a:t>
            </a:r>
          </a:p>
          <a:p>
            <a:pPr marL="288000" indent="-288000">
              <a:spcBef>
                <a:spcPts val="1800"/>
              </a:spcBef>
            </a:pPr>
            <a:r>
              <a:rPr lang="hr-HR" sz="2200" dirty="0" smtClean="0"/>
              <a:t>djelatne vojne osobe, namještenici u oružanim snagama, veleposlanici i konzuli </a:t>
            </a:r>
            <a:r>
              <a:rPr lang="hr-HR" sz="2200" b="1" dirty="0">
                <a:solidFill>
                  <a:srgbClr val="FFC000"/>
                </a:solidFill>
              </a:rPr>
              <a:t>imaju pasivno </a:t>
            </a:r>
            <a:r>
              <a:rPr lang="hr-HR" sz="2200" dirty="0"/>
              <a:t>ali </a:t>
            </a:r>
            <a:r>
              <a:rPr lang="hr-HR" sz="2200" b="1" dirty="0">
                <a:solidFill>
                  <a:srgbClr val="FFC000"/>
                </a:solidFill>
              </a:rPr>
              <a:t>nemaju aktivno </a:t>
            </a:r>
            <a:r>
              <a:rPr lang="hr-HR" sz="2200" dirty="0"/>
              <a:t>biračko </a:t>
            </a:r>
            <a:r>
              <a:rPr lang="hr-HR" sz="2200" dirty="0" smtClean="0"/>
              <a:t>pravo</a:t>
            </a:r>
            <a:endParaRPr lang="vi-VN" sz="2200" b="1" dirty="0">
              <a:solidFill>
                <a:srgbClr val="FFC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IZBORI						</a:t>
            </a:r>
            <a:r>
              <a:rPr lang="hr-HR" sz="2800" b="0" i="1" dirty="0" smtClean="0"/>
              <a:t>(plan ploče)</a:t>
            </a:r>
            <a:endParaRPr lang="hr-HR" b="0" i="1" dirty="0"/>
          </a:p>
        </p:txBody>
      </p:sp>
    </p:spTree>
    <p:extLst>
      <p:ext uri="{BB962C8B-B14F-4D97-AF65-F5344CB8AC3E}">
        <p14:creationId xmlns:p14="http://schemas.microsoft.com/office/powerpoint/2010/main" val="308350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20080"/>
            <a:ext cx="9144000" cy="6165304"/>
          </a:xfrm>
        </p:spPr>
        <p:txBody>
          <a:bodyPr/>
          <a:lstStyle/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C000"/>
                </a:solidFill>
              </a:rPr>
              <a:t>OBILJEŽJA BIRAČKOG PRAVA U DEMOKRACIJI:</a:t>
            </a:r>
          </a:p>
          <a:p>
            <a:pPr marL="777875" lvl="1" indent="-3240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OPĆE</a:t>
            </a:r>
            <a:r>
              <a:rPr lang="hr-HR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svi punoljetni državljani imaju pravo glasa</a:t>
            </a:r>
          </a:p>
          <a:p>
            <a:pPr marL="777875" lvl="1" indent="-3240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JEDNAKO</a:t>
            </a:r>
            <a:r>
              <a:rPr lang="hr-HR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jedan čovjek, jedan glas</a:t>
            </a:r>
            <a:endParaRPr lang="hr-HR" sz="2200" dirty="0"/>
          </a:p>
          <a:p>
            <a:pPr marL="777875" lvl="1" indent="-3240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IZRAVNO</a:t>
            </a:r>
            <a:r>
              <a:rPr lang="hr-HR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svatko bira u svoje ime, ne može netko drugi umjesto njega</a:t>
            </a:r>
            <a:endParaRPr lang="hr-HR" sz="2200" dirty="0"/>
          </a:p>
          <a:p>
            <a:pPr marL="777875" lvl="1" indent="-3240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TAJNO</a:t>
            </a:r>
            <a:r>
              <a:rPr lang="hr-HR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podatak o tome za koga smo glasali je tajan, a podatak o izlasku na izbore je javan</a:t>
            </a:r>
            <a:endParaRPr lang="hr-HR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8000" indent="-288000">
              <a:spcBef>
                <a:spcPts val="1200"/>
              </a:spcBef>
            </a:pPr>
            <a:r>
              <a:rPr lang="hr-HR" sz="2200" b="1" dirty="0">
                <a:solidFill>
                  <a:srgbClr val="FFC000"/>
                </a:solidFill>
              </a:rPr>
              <a:t>VRSTE IZBORA </a:t>
            </a:r>
            <a:r>
              <a:rPr lang="hr-HR" sz="2200" dirty="0" smtClean="0"/>
              <a:t>(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obzirom na pravo glasa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):</a:t>
            </a:r>
            <a:r>
              <a:rPr lang="hr-HR" sz="2200" dirty="0" smtClean="0"/>
              <a:t> </a:t>
            </a:r>
            <a:endParaRPr lang="hr-HR" sz="2200" dirty="0"/>
          </a:p>
          <a:p>
            <a:pPr marL="777875" lvl="1" indent="-3240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</a:rPr>
              <a:t>KOMPETITIVNI </a:t>
            </a:r>
            <a:r>
              <a:rPr lang="hr-HR" sz="2200" dirty="0" smtClean="0"/>
              <a:t>– višestranačje, sloboda izbora </a:t>
            </a:r>
          </a:p>
          <a:p>
            <a:pPr marL="777875" lvl="1" indent="-3240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</a:rPr>
              <a:t>POLUKOMPETITIVNI </a:t>
            </a:r>
            <a:r>
              <a:rPr lang="hr-HR" sz="2200" dirty="0" smtClean="0"/>
              <a:t>– jedna povlaštena stranka, ograničena sloboda izbora</a:t>
            </a:r>
          </a:p>
          <a:p>
            <a:pPr marL="777875" lvl="1" indent="-3240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</a:rPr>
              <a:t>NEKOMPETITIVNI </a:t>
            </a:r>
            <a:r>
              <a:rPr lang="hr-HR" sz="2200" dirty="0" smtClean="0"/>
              <a:t>– jednostranački sustav, nema slobode izbora</a:t>
            </a:r>
          </a:p>
          <a:p>
            <a:pPr marL="288000" indent="-288000">
              <a:spcBef>
                <a:spcPts val="1200"/>
              </a:spcBef>
            </a:pPr>
            <a:r>
              <a:rPr lang="hr-HR" sz="2200" b="1" dirty="0" smtClean="0">
                <a:solidFill>
                  <a:srgbClr val="FFC000"/>
                </a:solidFill>
              </a:rPr>
              <a:t>VRSTE IZBORA </a:t>
            </a:r>
            <a:r>
              <a:rPr lang="hr-HR" sz="2200" dirty="0" smtClean="0"/>
              <a:t>(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obzirom koga i za što se bira)</a:t>
            </a:r>
            <a:r>
              <a:rPr lang="hr-HR" sz="2200" dirty="0" smtClean="0"/>
              <a:t>:</a:t>
            </a:r>
          </a:p>
          <a:p>
            <a:pPr marL="777875" lvl="1" indent="-324000">
              <a:spcBef>
                <a:spcPts val="30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</a:rPr>
              <a:t>PARLAMENTARNI</a:t>
            </a:r>
            <a:r>
              <a:rPr lang="hr-HR" sz="2200" dirty="0" smtClean="0"/>
              <a:t> – izbor predstavnika u parlament (sabor) </a:t>
            </a:r>
          </a:p>
          <a:p>
            <a:pPr marL="777875" lvl="1" indent="-3240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</a:rPr>
              <a:t>PREDSJEDNIČKI</a:t>
            </a:r>
            <a:r>
              <a:rPr lang="hr-HR" sz="2200" dirty="0" smtClean="0"/>
              <a:t> – izbor za predsjednika države</a:t>
            </a:r>
          </a:p>
          <a:p>
            <a:pPr marL="777875" lvl="1" indent="-324000">
              <a:spcBef>
                <a:spcPts val="0"/>
              </a:spcBef>
              <a:buSzPct val="100000"/>
              <a:buFont typeface="+mj-lt"/>
              <a:buAutoNum type="arabicPeriod"/>
            </a:pPr>
            <a:r>
              <a:rPr lang="hr-HR" sz="2200" b="1" dirty="0" smtClean="0">
                <a:solidFill>
                  <a:srgbClr val="FFC000"/>
                </a:solidFill>
              </a:rPr>
              <a:t>LOKALNI</a:t>
            </a:r>
            <a:r>
              <a:rPr lang="hr-HR" sz="2200" dirty="0" smtClean="0"/>
              <a:t> – izbor gradonačelnika i gradskih vijećnika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IZBORI						</a:t>
            </a:r>
            <a:r>
              <a:rPr lang="hr-HR" sz="2800" b="0" i="1" dirty="0" smtClean="0"/>
              <a:t>(plan ploče)</a:t>
            </a:r>
            <a:endParaRPr lang="hr-HR" b="0" i="1" dirty="0"/>
          </a:p>
        </p:txBody>
      </p:sp>
    </p:spTree>
    <p:extLst>
      <p:ext uri="{BB962C8B-B14F-4D97-AF65-F5344CB8AC3E}">
        <p14:creationId xmlns:p14="http://schemas.microsoft.com/office/powerpoint/2010/main" val="195360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20080"/>
            <a:ext cx="9144000" cy="6165304"/>
          </a:xfrm>
        </p:spPr>
        <p:txBody>
          <a:bodyPr/>
          <a:lstStyle/>
          <a:p>
            <a:pPr marL="288000" indent="-288000">
              <a:spcBef>
                <a:spcPts val="1200"/>
              </a:spcBef>
            </a:pPr>
            <a:r>
              <a:rPr lang="hr-HR" b="1" dirty="0">
                <a:solidFill>
                  <a:srgbClr val="FFC000"/>
                </a:solidFill>
              </a:rPr>
              <a:t>IZBORNI SUSTAV </a:t>
            </a:r>
            <a:r>
              <a:rPr lang="hr-HR" sz="2400" dirty="0"/>
              <a:t>– skup dogovorenih pravila o načinu pretvaranja glasova u predstavničke </a:t>
            </a:r>
            <a:r>
              <a:rPr lang="hr-HR" sz="2400" dirty="0" smtClean="0"/>
              <a:t>mandate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b="1" dirty="0">
                <a:solidFill>
                  <a:srgbClr val="FFC000"/>
                </a:solidFill>
              </a:rPr>
              <a:t>VRSTE IZBORNIH SUSTAVA</a:t>
            </a:r>
          </a:p>
          <a:p>
            <a:pPr marL="1008000" lvl="1" indent="-39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b="1" dirty="0" smtClean="0">
                <a:solidFill>
                  <a:srgbClr val="FFC000"/>
                </a:solidFill>
              </a:rPr>
              <a:t>VEĆINSKI</a:t>
            </a:r>
            <a:endParaRPr lang="hr-HR" i="1" dirty="0"/>
          </a:p>
          <a:p>
            <a:pPr marL="1008000" lvl="1" indent="-396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b="1" dirty="0">
                <a:solidFill>
                  <a:srgbClr val="FFC000"/>
                </a:solidFill>
              </a:rPr>
              <a:t>RAZMJERNI</a:t>
            </a:r>
            <a:r>
              <a:rPr lang="hr-HR" dirty="0"/>
              <a:t> (proporcionalni)</a:t>
            </a:r>
          </a:p>
          <a:p>
            <a:pPr marL="1620000" lvl="2" indent="-28800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/>
              <a:t>sustav izbornog količnika </a:t>
            </a:r>
          </a:p>
          <a:p>
            <a:pPr marL="1620000" lvl="2" indent="-28800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</a:rPr>
              <a:t>D’</a:t>
            </a:r>
            <a:r>
              <a:rPr lang="hr-HR" sz="2400" b="1" dirty="0" err="1">
                <a:solidFill>
                  <a:srgbClr val="FFC000"/>
                </a:solidFill>
              </a:rPr>
              <a:t>Hondotov</a:t>
            </a:r>
            <a:r>
              <a:rPr lang="hr-HR" sz="2400" b="1" dirty="0">
                <a:solidFill>
                  <a:srgbClr val="FFC000"/>
                </a:solidFill>
              </a:rPr>
              <a:t> sustav </a:t>
            </a:r>
            <a:r>
              <a:rPr lang="hr-HR" sz="2400" dirty="0" smtClean="0"/>
              <a:t>– </a:t>
            </a:r>
            <a:r>
              <a:rPr lang="hr-HR" sz="2400" i="1" dirty="0" smtClean="0"/>
              <a:t>na</a:t>
            </a:r>
            <a:r>
              <a:rPr lang="hr-HR" sz="2400" dirty="0" smtClean="0"/>
              <a:t> </a:t>
            </a:r>
            <a:r>
              <a:rPr lang="hr-HR" sz="2400" i="1" dirty="0" smtClean="0"/>
              <a:t>parlamentarnim izborima</a:t>
            </a:r>
            <a:endParaRPr lang="hr-HR" sz="2400" i="1" dirty="0"/>
          </a:p>
          <a:p>
            <a:pPr marL="1620000" lvl="2" indent="-28800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/>
              <a:t>Badenski i </a:t>
            </a:r>
            <a:r>
              <a:rPr lang="hr-HR" sz="2400" dirty="0" err="1"/>
              <a:t>Hereov</a:t>
            </a:r>
            <a:r>
              <a:rPr lang="hr-HR" sz="2400" dirty="0"/>
              <a:t> sustav</a:t>
            </a:r>
          </a:p>
          <a:p>
            <a:pPr marL="1008000" lvl="1" indent="-396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b="1" dirty="0">
                <a:solidFill>
                  <a:srgbClr val="FFC000"/>
                </a:solidFill>
              </a:rPr>
              <a:t>MJEŠOVITI</a:t>
            </a:r>
          </a:p>
          <a:p>
            <a:pPr marL="288000" indent="-288000">
              <a:spcBef>
                <a:spcPts val="1200"/>
              </a:spcBef>
            </a:pPr>
            <a:endParaRPr lang="hr-H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IZBORI						</a:t>
            </a:r>
            <a:r>
              <a:rPr lang="hr-HR" sz="2800" b="0" i="1" dirty="0" smtClean="0"/>
              <a:t>(plan ploče)</a:t>
            </a:r>
            <a:endParaRPr lang="hr-HR" b="0" i="1" dirty="0"/>
          </a:p>
        </p:txBody>
      </p:sp>
    </p:spTree>
    <p:extLst>
      <p:ext uri="{BB962C8B-B14F-4D97-AF65-F5344CB8AC3E}">
        <p14:creationId xmlns:p14="http://schemas.microsoft.com/office/powerpoint/2010/main" val="1778944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76664"/>
          </a:xfrm>
        </p:spPr>
        <p:txBody>
          <a:bodyPr/>
          <a:lstStyle/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b="1" dirty="0" smtClean="0">
                <a:solidFill>
                  <a:srgbClr val="FFC000"/>
                </a:solidFill>
              </a:rPr>
              <a:t>VEĆINSKI </a:t>
            </a:r>
            <a:r>
              <a:rPr lang="hr-HR" dirty="0" smtClean="0"/>
              <a:t>IZBORNI SUSTAV </a:t>
            </a:r>
            <a:r>
              <a:rPr lang="hr-HR" sz="2400" b="1" dirty="0" smtClean="0"/>
              <a:t>– </a:t>
            </a:r>
            <a:r>
              <a:rPr lang="hr-HR" sz="2400" dirty="0" smtClean="0"/>
              <a:t>izborni </a:t>
            </a:r>
            <a:r>
              <a:rPr lang="hr-HR" sz="2400" dirty="0"/>
              <a:t>sustav u kojem mandate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dobiva ona stranka </a:t>
            </a:r>
            <a:r>
              <a:rPr lang="hr-HR" sz="2400" dirty="0"/>
              <a:t>(ili kandidat)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koja je osvojila većinu glasova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/>
              <a:t>dvije podvrste većinskog izbornog sustava:</a:t>
            </a:r>
          </a:p>
          <a:p>
            <a:pPr marL="72000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/>
              <a:t>sustav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RELATIVNE VEĆINE </a:t>
            </a:r>
            <a:r>
              <a:rPr lang="hr-HR" dirty="0"/>
              <a:t>– </a:t>
            </a:r>
            <a:r>
              <a:rPr lang="hr-HR" i="1" dirty="0" smtClean="0"/>
              <a:t>pobjedu odnosi ona </a:t>
            </a:r>
            <a:r>
              <a:rPr lang="hr-HR" i="1" dirty="0"/>
              <a:t>stranka (ili pojedinac) koja ima </a:t>
            </a:r>
            <a:r>
              <a:rPr lang="hr-HR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najviše glasova u odnosu na druge</a:t>
            </a:r>
          </a:p>
          <a:p>
            <a:pPr marL="720000" lvl="1" indent="-360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/>
              <a:t>sustav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APSOLUTNE VEĆINE </a:t>
            </a:r>
            <a:r>
              <a:rPr lang="hr-HR" dirty="0"/>
              <a:t>– </a:t>
            </a:r>
            <a:r>
              <a:rPr lang="hr-HR" i="1" dirty="0"/>
              <a:t>pobjedu odnosi </a:t>
            </a:r>
            <a:r>
              <a:rPr lang="hr-HR" i="1" dirty="0" smtClean="0"/>
              <a:t>ona </a:t>
            </a:r>
            <a:r>
              <a:rPr lang="hr-HR" i="1" dirty="0"/>
              <a:t>stranka (ili pojedinac) koja osvoji </a:t>
            </a:r>
            <a:r>
              <a:rPr lang="hr-HR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više od </a:t>
            </a:r>
            <a:r>
              <a:rPr lang="hr-HR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polovice </a:t>
            </a:r>
            <a:r>
              <a:rPr lang="hr-HR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glasova </a:t>
            </a:r>
            <a:r>
              <a:rPr lang="hr-HR" i="1" dirty="0"/>
              <a:t>(50% + 1 glas)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/>
              <a:t>na predsjedničkim izborima se u </a:t>
            </a:r>
            <a:r>
              <a:rPr lang="hr-HR" sz="2400" b="1" dirty="0" smtClean="0">
                <a:solidFill>
                  <a:srgbClr val="FFC000"/>
                </a:solidFill>
              </a:rPr>
              <a:t>1. krugu </a:t>
            </a:r>
            <a:r>
              <a:rPr lang="hr-HR" sz="2400" dirty="0" smtClean="0"/>
              <a:t>koristi sustav relativne, a u </a:t>
            </a:r>
            <a:r>
              <a:rPr lang="hr-HR" sz="2400" b="1" dirty="0" smtClean="0">
                <a:solidFill>
                  <a:srgbClr val="FFC000"/>
                </a:solidFill>
              </a:rPr>
              <a:t>2. krugu </a:t>
            </a:r>
            <a:r>
              <a:rPr lang="hr-HR" sz="2400" dirty="0" smtClean="0"/>
              <a:t>apsolutne većine</a:t>
            </a:r>
            <a:endParaRPr lang="hr-HR" sz="2400" dirty="0"/>
          </a:p>
          <a:p>
            <a:pPr marL="288000" indent="-288000">
              <a:spcBef>
                <a:spcPts val="1200"/>
              </a:spcBef>
            </a:pPr>
            <a:endParaRPr lang="hr-H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IZBORI						</a:t>
            </a:r>
            <a:r>
              <a:rPr lang="hr-HR" sz="2800" b="0" i="1" dirty="0" smtClean="0"/>
              <a:t>(plan ploče)</a:t>
            </a:r>
            <a:endParaRPr lang="hr-HR" b="0" i="1" dirty="0"/>
          </a:p>
        </p:txBody>
      </p:sp>
    </p:spTree>
    <p:extLst>
      <p:ext uri="{BB962C8B-B14F-4D97-AF65-F5344CB8AC3E}">
        <p14:creationId xmlns:p14="http://schemas.microsoft.com/office/powerpoint/2010/main" val="21375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76664"/>
          </a:xfrm>
        </p:spPr>
        <p:txBody>
          <a:bodyPr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</a:rPr>
              <a:t>RAZMJERNI </a:t>
            </a:r>
            <a:r>
              <a:rPr lang="hr-HR" sz="2400" dirty="0" smtClean="0"/>
              <a:t>IZBORNI SUSTAV </a:t>
            </a:r>
            <a:r>
              <a:rPr lang="hr-HR" sz="2400" b="1" dirty="0" smtClean="0"/>
              <a:t>– </a:t>
            </a:r>
            <a:r>
              <a:rPr lang="hr-HR" sz="2400" dirty="0"/>
              <a:t>izborni sustav u kojem mandate dobivaju stranke </a:t>
            </a:r>
            <a:r>
              <a:rPr lang="hr-HR" sz="2400" b="1" dirty="0">
                <a:solidFill>
                  <a:srgbClr val="FFC000"/>
                </a:solidFill>
              </a:rPr>
              <a:t>prema omjeru dobivenih </a:t>
            </a:r>
            <a:r>
              <a:rPr lang="hr-HR" sz="2400" b="1" dirty="0" smtClean="0">
                <a:solidFill>
                  <a:srgbClr val="FFC000"/>
                </a:solidFill>
              </a:rPr>
              <a:t>glasova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</a:rPr>
              <a:t>3 podvrste razmjernih izbora:</a:t>
            </a:r>
          </a:p>
          <a:p>
            <a:pPr marL="608675" lvl="1" indent="-288000">
              <a:spcBef>
                <a:spcPts val="600"/>
              </a:spcBef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/>
              <a:t>sustav izbornog količnika</a:t>
            </a:r>
          </a:p>
          <a:p>
            <a:pPr marL="608675" lvl="1" indent="-288000">
              <a:spcBef>
                <a:spcPts val="600"/>
              </a:spcBef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/>
              <a:t>D’</a:t>
            </a:r>
            <a:r>
              <a:rPr lang="hr-HR" dirty="0" err="1" smtClean="0"/>
              <a:t>Hondotov</a:t>
            </a:r>
            <a:r>
              <a:rPr lang="hr-HR" dirty="0" smtClean="0"/>
              <a:t> sustav</a:t>
            </a:r>
          </a:p>
          <a:p>
            <a:pPr marL="608675" lvl="1" indent="-288000">
              <a:spcBef>
                <a:spcPts val="600"/>
              </a:spcBef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/>
              <a:t>Badenski i </a:t>
            </a:r>
            <a:r>
              <a:rPr lang="hr-HR" dirty="0" err="1"/>
              <a:t>Hereov</a:t>
            </a:r>
            <a:r>
              <a:rPr lang="hr-HR" dirty="0"/>
              <a:t> sustav</a:t>
            </a:r>
          </a:p>
          <a:p>
            <a:pPr marL="288000" indent="-288000">
              <a:spcBef>
                <a:spcPts val="1200"/>
              </a:spcBef>
            </a:pPr>
            <a:r>
              <a:rPr lang="hr-HR" sz="2400" b="1" dirty="0" smtClean="0">
                <a:solidFill>
                  <a:srgbClr val="FFC000"/>
                </a:solidFill>
              </a:rPr>
              <a:t>IZBORNI </a:t>
            </a:r>
            <a:r>
              <a:rPr lang="hr-HR" sz="2400" b="1" dirty="0">
                <a:solidFill>
                  <a:srgbClr val="FFC000"/>
                </a:solidFill>
              </a:rPr>
              <a:t>PRAG </a:t>
            </a:r>
            <a:r>
              <a:rPr lang="hr-HR" sz="2400" dirty="0"/>
              <a:t>– minimalni postotak glasova koji neka stranka mora dobiti </a:t>
            </a:r>
            <a:r>
              <a:rPr lang="hr-HR" sz="2400" dirty="0" smtClean="0"/>
              <a:t>kako bi dobila mandat – u Hrvatskoj iznosi </a:t>
            </a:r>
            <a:r>
              <a:rPr lang="hr-HR" sz="2400" b="1" dirty="0" smtClean="0">
                <a:solidFill>
                  <a:srgbClr val="FFC000"/>
                </a:solidFill>
              </a:rPr>
              <a:t>5%</a:t>
            </a:r>
          </a:p>
          <a:p>
            <a:pPr marL="288000" indent="-288000">
              <a:spcBef>
                <a:spcPts val="1200"/>
              </a:spcBef>
            </a:pPr>
            <a:r>
              <a:rPr lang="hr-HR" sz="2400" b="1" dirty="0" smtClean="0">
                <a:solidFill>
                  <a:srgbClr val="FFC000"/>
                </a:solidFill>
              </a:rPr>
              <a:t>SUSTAV IZBORNOG KOLIČNIKA </a:t>
            </a:r>
          </a:p>
          <a:p>
            <a:pPr marL="288000" indent="-288000">
              <a:spcBef>
                <a:spcPts val="1200"/>
              </a:spcBef>
            </a:pPr>
            <a:endParaRPr lang="hr-HR" sz="2400" b="1" dirty="0">
              <a:solidFill>
                <a:srgbClr val="FFC000"/>
              </a:solidFill>
            </a:endParaRPr>
          </a:p>
          <a:p>
            <a:pPr marL="288000" indent="-288000">
              <a:spcBef>
                <a:spcPts val="1200"/>
              </a:spcBef>
            </a:pPr>
            <a:endParaRPr lang="hr-HR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IZBORI						</a:t>
            </a:r>
            <a:r>
              <a:rPr lang="hr-HR" sz="2800" b="0" i="1" dirty="0" smtClean="0"/>
              <a:t>(plan ploče)</a:t>
            </a:r>
            <a:endParaRPr lang="hr-HR" b="0" i="1" dirty="0"/>
          </a:p>
        </p:txBody>
      </p:sp>
      <p:sp>
        <p:nvSpPr>
          <p:cNvPr id="4" name="Rectangle 3"/>
          <p:cNvSpPr/>
          <p:nvPr/>
        </p:nvSpPr>
        <p:spPr>
          <a:xfrm>
            <a:off x="2122433" y="5231480"/>
            <a:ext cx="1655261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ukupno glasača</a:t>
            </a:r>
          </a:p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(npr. 10 000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b="1" dirty="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797484" y="5874422"/>
            <a:ext cx="2286016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Rectangle 5"/>
          <p:cNvSpPr/>
          <p:nvPr/>
        </p:nvSpPr>
        <p:spPr>
          <a:xfrm>
            <a:off x="2144649" y="5945860"/>
            <a:ext cx="1641860" cy="6076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 zastupnika</a:t>
            </a:r>
          </a:p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(npr. 10)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Equal 6"/>
          <p:cNvSpPr/>
          <p:nvPr/>
        </p:nvSpPr>
        <p:spPr bwMode="auto">
          <a:xfrm>
            <a:off x="4433464" y="5660108"/>
            <a:ext cx="500066" cy="357190"/>
          </a:xfrm>
          <a:prstGeom prst="mathEqual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93402" y="5517232"/>
            <a:ext cx="1785233" cy="6362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izborni količnik</a:t>
            </a:r>
          </a:p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(1 000)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  <p:bldP spid="7" grpId="0" animBg="1"/>
      <p:bldP spid="8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5929354"/>
          </a:xfrm>
        </p:spPr>
        <p:txBody>
          <a:bodyPr/>
          <a:lstStyle/>
          <a:p>
            <a:pPr marL="288000" indent="-288000">
              <a:spcBef>
                <a:spcPts val="1800"/>
              </a:spcBef>
            </a:pPr>
            <a:r>
              <a:rPr lang="hr-HR" sz="2400" b="1" dirty="0" smtClean="0">
                <a:solidFill>
                  <a:srgbClr val="FFC000"/>
                </a:solidFill>
              </a:rPr>
              <a:t>REFERENDUM</a:t>
            </a:r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>
                <a:solidFill>
                  <a:srgbClr val="FFC000"/>
                </a:solidFill>
              </a:rPr>
              <a:t>MOŽE BITI:</a:t>
            </a:r>
          </a:p>
          <a:p>
            <a:pPr marL="288000" indent="-288000">
              <a:spcBef>
                <a:spcPts val="1800"/>
              </a:spcBef>
            </a:pPr>
            <a:endParaRPr lang="hr-HR" sz="2400" b="1" dirty="0" smtClean="0"/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>
                <a:solidFill>
                  <a:srgbClr val="FFC000"/>
                </a:solidFill>
              </a:rPr>
              <a:t>KAD SE RASPISUJE REFERENDUM</a:t>
            </a:r>
          </a:p>
          <a:p>
            <a:pPr marL="608675" lvl="1" indent="-288000">
              <a:spcBef>
                <a:spcPts val="1200"/>
              </a:spcBef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/>
              <a:t>kad je pitanje o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UDRUŽENJU SA DRUGIM DRŽAVAMA</a:t>
            </a:r>
            <a:endParaRPr lang="hr-HR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80000" lvl="3" indent="-288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/>
              <a:t>nakon što se Sabor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dvotrećinskom većinom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(više od 66%)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400" dirty="0" smtClean="0"/>
              <a:t>odlučio za udruženje</a:t>
            </a:r>
          </a:p>
          <a:p>
            <a:pPr marL="1080000" lvl="3" indent="-288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/>
              <a:t>raspisuje ga Sabor</a:t>
            </a:r>
          </a:p>
          <a:p>
            <a:pPr marL="608675" lvl="1" indent="-288000">
              <a:spcBef>
                <a:spcPts val="3000"/>
              </a:spcBef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/>
              <a:t>ako se radi o prijedlogu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PROMJENE USTAVA I ZAKONA</a:t>
            </a:r>
            <a:endParaRPr lang="hr-HR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80000" lvl="3" indent="-288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/>
              <a:t>na zahtjev minimalno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10% ukupnog broja birača</a:t>
            </a:r>
          </a:p>
          <a:p>
            <a:pPr marL="1080000" lvl="3" indent="-288000"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/>
              <a:t>raspisuje ga Sabor, a može ga raspisati i predsjednik uz supotpis premjera</a:t>
            </a:r>
          </a:p>
          <a:p>
            <a:pPr marL="288000" indent="-288000">
              <a:spcBef>
                <a:spcPts val="1800"/>
              </a:spcBef>
            </a:pPr>
            <a:endParaRPr lang="hr-HR" sz="24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IZBORI						</a:t>
            </a:r>
            <a:r>
              <a:rPr lang="hr-HR" sz="2800" b="0" i="1" dirty="0"/>
              <a:t>(plan ploče)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2214610" y="714356"/>
            <a:ext cx="69294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pl-PL" sz="2200" dirty="0" smtClean="0">
                <a:latin typeface="Calibri" pitchFamily="34" charset="0"/>
                <a:cs typeface="Calibri" pitchFamily="34" charset="0"/>
              </a:rPr>
              <a:t>oblik neposredne demokracije u posrednoj demokraciji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57356" y="1302237"/>
            <a:ext cx="69294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pl-PL" sz="2200" dirty="0" smtClean="0">
                <a:latin typeface="Calibri" pitchFamily="34" charset="0"/>
                <a:cs typeface="Calibri" pitchFamily="34" charset="0"/>
              </a:rPr>
              <a:t>nacionalni i lokalni</a:t>
            </a:r>
          </a:p>
          <a:p>
            <a:pPr marL="216000"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pl-PL" sz="2200" dirty="0" smtClean="0">
                <a:latin typeface="Calibri" pitchFamily="34" charset="0"/>
                <a:cs typeface="Calibri" pitchFamily="34" charset="0"/>
              </a:rPr>
              <a:t>obvezujući i savjetodavan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05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 build="allAtOnce"/>
      <p:bldP spid="16" grpId="0" build="allAtOnce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5929354"/>
          </a:xfrm>
        </p:spPr>
        <p:txBody>
          <a:bodyPr/>
          <a:lstStyle/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IZBORI</a:t>
            </a:r>
          </a:p>
          <a:p>
            <a:pPr marL="288000" indent="-288000">
              <a:spcBef>
                <a:spcPts val="3000"/>
              </a:spcBef>
            </a:pPr>
            <a:r>
              <a:rPr lang="hr-HR" sz="2400" b="1" dirty="0" smtClean="0"/>
              <a:t>KRITERIJI DEMOKRATIČNOSTI IZBORA</a:t>
            </a:r>
          </a:p>
          <a:p>
            <a:pPr marL="288000" indent="-288000">
              <a:spcBef>
                <a:spcPts val="3000"/>
              </a:spcBef>
            </a:pPr>
            <a:r>
              <a:rPr lang="hr-HR" sz="2400" b="1" dirty="0" smtClean="0"/>
              <a:t>BIRAČKO PRAVO</a:t>
            </a:r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BIRAČKO PRAVO MOŽE BITI:</a:t>
            </a:r>
          </a:p>
          <a:p>
            <a:pPr marL="288000" indent="-288000">
              <a:spcBef>
                <a:spcPts val="3000"/>
              </a:spcBef>
            </a:pPr>
            <a:r>
              <a:rPr lang="hr-HR" sz="2400" b="1" dirty="0" smtClean="0"/>
              <a:t>TKO IMA BIRAČKO PRAVO?</a:t>
            </a:r>
          </a:p>
          <a:p>
            <a:pPr marL="288000" indent="-288000">
              <a:spcBef>
                <a:spcPts val="3600"/>
              </a:spcBef>
            </a:pPr>
            <a:r>
              <a:rPr lang="hr-HR" sz="2400" b="1" dirty="0" smtClean="0"/>
              <a:t>TKO NEMA BIRAČKO PRAVO?</a:t>
            </a:r>
          </a:p>
          <a:p>
            <a:pPr marL="288000" indent="-288000">
              <a:spcBef>
                <a:spcPts val="3600"/>
              </a:spcBef>
            </a:pPr>
            <a:r>
              <a:rPr lang="hr-HR" sz="1800" b="1" dirty="0" smtClean="0"/>
              <a:t>KAKVO JE BIRAČKO PRAVO </a:t>
            </a:r>
            <a:r>
              <a:rPr lang="hr-HR" sz="1800" dirty="0" smtClean="0"/>
              <a:t>djelatnih vojnih osoba, namještenika u oružanim snagama, veleposlanika i konzula?</a:t>
            </a:r>
          </a:p>
          <a:p>
            <a:pPr marL="288000" indent="-288000">
              <a:spcBef>
                <a:spcPts val="1200"/>
              </a:spcBef>
            </a:pPr>
            <a:r>
              <a:rPr lang="hr-HR" sz="2400" b="1" dirty="0" smtClean="0"/>
              <a:t>KOJE SU KARAKTERISTIKE 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BIRAČKOG PRAVA U DEMOKRACIJI?</a:t>
            </a:r>
            <a:endParaRPr lang="hr-HR" sz="24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PONAVLJANJE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1285852" y="642918"/>
            <a:ext cx="785814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politički postupak kojim državljani biraju predstavnike u predstavnička tijela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86380" y="1357298"/>
            <a:ext cx="34290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60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višestranačje</a:t>
            </a:r>
          </a:p>
          <a:p>
            <a:pPr marL="457200" indent="-360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biračko pravo</a:t>
            </a:r>
            <a:endParaRPr lang="vi-VN" sz="2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00298" y="2143116"/>
            <a:ext cx="650085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pravo da se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bira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 i da se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bude biran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00496" y="2714620"/>
            <a:ext cx="342902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360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pasivno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biračko pravo</a:t>
            </a:r>
          </a:p>
          <a:p>
            <a:pPr marL="457200" indent="-360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aktivno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biračko pravo</a:t>
            </a:r>
            <a:endParaRPr lang="vi-VN" sz="2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0034" y="3855369"/>
            <a:ext cx="74295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svi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punoljetni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 državljani koji su </a:t>
            </a:r>
            <a:r>
              <a:rPr lang="vi-VN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uvršteni u birački popis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00034" y="4643446"/>
            <a:ext cx="86439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osobe koje su sudskom presudom lišene građanskih prava </a:t>
            </a:r>
            <a:r>
              <a:rPr lang="vi-VN" dirty="0" smtClean="0">
                <a:latin typeface="Calibri" pitchFamily="34" charset="0"/>
                <a:cs typeface="Calibri" pitchFamily="34" charset="0"/>
              </a:rPr>
              <a:t>(građanske časti)</a:t>
            </a:r>
            <a:endParaRPr lang="vi-VN" sz="22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85720" y="6182045"/>
            <a:ext cx="8858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ono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JEDNAKO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IZRAVNO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TAJNO</a:t>
            </a:r>
            <a:endParaRPr lang="hr-H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643174" y="5357826"/>
            <a:ext cx="60722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imaju pasivno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ali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nemaju aktivno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biračko pravo</a:t>
            </a:r>
            <a:endParaRPr lang="vi-VN" sz="2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build="p"/>
      <p:bldP spid="8" grpId="0" build="p"/>
      <p:bldP spid="10" grpId="0" build="p"/>
      <p:bldP spid="11" grpId="0" build="p"/>
      <p:bldP spid="12" grpId="0" build="p"/>
      <p:bldP spid="13" grpId="0" build="p"/>
      <p:bldP spid="14" grpId="0" build="p"/>
      <p:bldP spid="15" grpId="0" build="allAtOnce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857232"/>
            <a:ext cx="9144000" cy="5929354"/>
          </a:xfrm>
        </p:spPr>
        <p:txBody>
          <a:bodyPr/>
          <a:lstStyle/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VRSTE IZBORA</a:t>
            </a:r>
          </a:p>
          <a:p>
            <a:pPr marL="608675" lvl="1" indent="-288000">
              <a:spcBef>
                <a:spcPts val="1800"/>
              </a:spcBef>
            </a:pPr>
            <a:r>
              <a:rPr lang="hr-HR" b="1" dirty="0" smtClean="0"/>
              <a:t>S OBZIROM NA </a:t>
            </a:r>
            <a:r>
              <a:rPr lang="hr-HR" b="1" u="sng" dirty="0" smtClean="0"/>
              <a:t>PRAVO GLASA</a:t>
            </a:r>
          </a:p>
          <a:p>
            <a:pPr marL="873787" lvl="2" indent="-396000">
              <a:spcBef>
                <a:spcPts val="1200"/>
              </a:spcBef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kompetitivni</a:t>
            </a:r>
            <a:endParaRPr lang="hr-HR" dirty="0" smtClean="0"/>
          </a:p>
          <a:p>
            <a:pPr marL="873787" lvl="2" indent="-396000">
              <a:spcBef>
                <a:spcPts val="1200"/>
              </a:spcBef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polukompetitivni</a:t>
            </a:r>
            <a:endParaRPr lang="hr-HR" dirty="0" smtClean="0"/>
          </a:p>
          <a:p>
            <a:pPr marL="873787" lvl="2" indent="-396000">
              <a:spcBef>
                <a:spcPts val="1200"/>
              </a:spcBef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nekompetitivni</a:t>
            </a:r>
            <a:endParaRPr lang="hr-HR" dirty="0" smtClean="0"/>
          </a:p>
          <a:p>
            <a:pPr marL="608675" lvl="1" indent="-288000">
              <a:spcBef>
                <a:spcPts val="3000"/>
              </a:spcBef>
            </a:pPr>
            <a:r>
              <a:rPr lang="hr-HR" b="1" dirty="0" smtClean="0"/>
              <a:t>S OBZIROM NA TO </a:t>
            </a:r>
            <a:r>
              <a:rPr lang="hr-HR" b="1" u="sng" dirty="0" smtClean="0"/>
              <a:t>ŠTO SE BIRA I KOGA SE BIRA</a:t>
            </a:r>
          </a:p>
          <a:p>
            <a:pPr marL="873787" lvl="2" indent="-396000">
              <a:spcBef>
                <a:spcPts val="1200"/>
              </a:spcBef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parlamentarni</a:t>
            </a:r>
            <a:r>
              <a:rPr lang="hr-HR" dirty="0" smtClean="0"/>
              <a:t> – bira se zastupnike za parlament</a:t>
            </a:r>
          </a:p>
          <a:p>
            <a:pPr marL="873787" lvl="2" indent="-396000">
              <a:spcBef>
                <a:spcPts val="1200"/>
              </a:spcBef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predsjednički</a:t>
            </a:r>
            <a:r>
              <a:rPr lang="hr-HR" dirty="0" smtClean="0"/>
              <a:t> – bira se predsjednika</a:t>
            </a:r>
          </a:p>
          <a:p>
            <a:pPr marL="873787" lvl="2" indent="-396000">
              <a:spcBef>
                <a:spcPts val="1200"/>
              </a:spcBef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lokalni</a:t>
            </a:r>
            <a:r>
              <a:rPr lang="hr-HR" dirty="0" smtClean="0"/>
              <a:t> – bira se dužnosnike na lokalnoj razini (gradonačelnika, vijećnike, članove gradskog poglavarstva i </a:t>
            </a:r>
            <a:r>
              <a:rPr lang="hr-HR" dirty="0" err="1" smtClean="0"/>
              <a:t>dr</a:t>
            </a:r>
            <a:r>
              <a:rPr lang="hr-HR" dirty="0" smtClean="0"/>
              <a:t>.)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PONAVLJANJE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2928974" y="2021705"/>
            <a:ext cx="6215026" cy="40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potpuna sloboda izbora (demokratski sustavi)</a:t>
            </a:r>
            <a:endParaRPr lang="hr-HR" sz="2200" dirty="0"/>
          </a:p>
        </p:txBody>
      </p:sp>
      <p:sp>
        <p:nvSpPr>
          <p:cNvPr id="5" name="Rectangle 4"/>
          <p:cNvSpPr/>
          <p:nvPr/>
        </p:nvSpPr>
        <p:spPr>
          <a:xfrm>
            <a:off x="3500430" y="2593209"/>
            <a:ext cx="5652000" cy="40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ograničena sloboda izbora (autoritarni sustavi)</a:t>
            </a:r>
            <a:endParaRPr lang="hr-HR" sz="2200" dirty="0"/>
          </a:p>
        </p:txBody>
      </p:sp>
      <p:sp>
        <p:nvSpPr>
          <p:cNvPr id="6" name="Rectangle 5"/>
          <p:cNvSpPr/>
          <p:nvPr/>
        </p:nvSpPr>
        <p:spPr>
          <a:xfrm>
            <a:off x="3286116" y="3214686"/>
            <a:ext cx="5652000" cy="40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2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– ne postoji sloboda izbora (totalitarni režimi)</a:t>
            </a:r>
            <a:endParaRPr lang="hr-HR" sz="22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build="allAtOnce"/>
      <p:bldP spid="5" grpId="0" build="allAtOnce"/>
      <p:bldP spid="6" grpId="0" build="allAtOnce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578661" y="5968749"/>
            <a:ext cx="2851302" cy="85318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214678" y="4857760"/>
            <a:ext cx="5786446" cy="1857388"/>
          </a:xfrm>
          <a:prstGeom prst="rect">
            <a:avLst/>
          </a:prstGeom>
          <a:solidFill>
            <a:schemeClr val="tx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IZBORNI SUSTAV </a:t>
            </a:r>
            <a:r>
              <a:rPr lang="hr-HR" sz="240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– skup dogovorenih pravila </a:t>
            </a:r>
            <a:r>
              <a:rPr lang="hr-HR" sz="2400" b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 načinu pretvaranja glasova u predstavničke mandate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2857488" y="142852"/>
            <a:ext cx="3786214" cy="642942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IZBORNI SUSTAV </a:t>
            </a:r>
            <a:endParaRPr kumimoji="0" lang="hr-HR" sz="28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42844" y="1089406"/>
            <a:ext cx="2643206" cy="1035851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VEĆINSKI</a:t>
            </a:r>
            <a:endParaRPr kumimoji="0" lang="hr-HR" sz="28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286380" y="1089406"/>
            <a:ext cx="3214710" cy="1035851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RAZMJERNI (PROPORCIONALNI)</a:t>
            </a:r>
            <a:endParaRPr kumimoji="0" lang="hr-HR" sz="2800" b="1" i="0" u="none" strike="noStrike" cap="none" normalizeH="0" baseline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928926" y="1089406"/>
            <a:ext cx="2214578" cy="1035851"/>
          </a:xfrm>
          <a:prstGeom prst="rect">
            <a:avLst/>
          </a:prstGeom>
          <a:solidFill>
            <a:srgbClr val="008E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MJEŠOVITI</a:t>
            </a:r>
            <a:endParaRPr kumimoji="0" lang="hr-HR" sz="28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643174" y="2714620"/>
            <a:ext cx="2214578" cy="1357322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SUSTAV </a:t>
            </a:r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APSOLUTNE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VEĆINE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7158" y="2714620"/>
            <a:ext cx="2214578" cy="1357322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SUSTAV </a:t>
            </a:r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RELATIVNE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VEĆINE</a:t>
            </a:r>
            <a:endParaRPr kumimoji="0" lang="hr-HR" sz="24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9" descr="apsolutna_vecina_izbori.pn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2643174" y="4250537"/>
            <a:ext cx="2000232" cy="1714512"/>
          </a:xfrm>
          <a:prstGeom prst="rect">
            <a:avLst/>
          </a:prstGeom>
        </p:spPr>
      </p:pic>
      <p:pic>
        <p:nvPicPr>
          <p:cNvPr id="11" name="Picture 10" descr="apsolutna_vecina_izbori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642910" y="4247164"/>
            <a:ext cx="1785950" cy="1721259"/>
          </a:xfrm>
          <a:prstGeom prst="rect">
            <a:avLst/>
          </a:prstGeom>
        </p:spPr>
      </p:pic>
      <p:cxnSp>
        <p:nvCxnSpPr>
          <p:cNvPr id="13" name="Elbow Connector 12"/>
          <p:cNvCxnSpPr>
            <a:stCxn id="5" idx="2"/>
            <a:endCxn id="8" idx="0"/>
          </p:cNvCxnSpPr>
          <p:nvPr/>
        </p:nvCxnSpPr>
        <p:spPr bwMode="auto">
          <a:xfrm rot="16200000" flipH="1">
            <a:off x="2312774" y="1276930"/>
            <a:ext cx="589363" cy="228601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5" idx="2"/>
            <a:endCxn id="9" idx="0"/>
          </p:cNvCxnSpPr>
          <p:nvPr/>
        </p:nvCxnSpPr>
        <p:spPr bwMode="auto">
          <a:xfrm rot="5400000">
            <a:off x="1169766" y="2419938"/>
            <a:ext cx="589363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Elbow Connector 27"/>
          <p:cNvCxnSpPr>
            <a:stCxn id="2" idx="2"/>
            <a:endCxn id="5" idx="0"/>
          </p:cNvCxnSpPr>
          <p:nvPr/>
        </p:nvCxnSpPr>
        <p:spPr bwMode="auto">
          <a:xfrm rot="5400000">
            <a:off x="2955715" y="-705474"/>
            <a:ext cx="303612" cy="3286148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Elbow Connector 29"/>
          <p:cNvCxnSpPr>
            <a:stCxn id="2" idx="2"/>
            <a:endCxn id="6" idx="0"/>
          </p:cNvCxnSpPr>
          <p:nvPr/>
        </p:nvCxnSpPr>
        <p:spPr bwMode="auto">
          <a:xfrm rot="16200000" flipH="1">
            <a:off x="5670359" y="-133970"/>
            <a:ext cx="303612" cy="214314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Elbow Connector 31"/>
          <p:cNvCxnSpPr>
            <a:stCxn id="2" idx="2"/>
            <a:endCxn id="7" idx="0"/>
          </p:cNvCxnSpPr>
          <p:nvPr/>
        </p:nvCxnSpPr>
        <p:spPr bwMode="auto">
          <a:xfrm rot="5400000">
            <a:off x="4241599" y="580410"/>
            <a:ext cx="303612" cy="714380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5214942" y="2357430"/>
            <a:ext cx="3429024" cy="642942"/>
          </a:xfrm>
          <a:prstGeom prst="rect">
            <a:avLst/>
          </a:prstGeom>
          <a:solidFill>
            <a:srgbClr val="007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sustav izbornog količnika 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214942" y="3107529"/>
            <a:ext cx="3429024" cy="642942"/>
          </a:xfrm>
          <a:prstGeom prst="rect">
            <a:avLst/>
          </a:prstGeom>
          <a:solidFill>
            <a:srgbClr val="007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D’Hondotov sustav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5214942" y="3857628"/>
            <a:ext cx="3429024" cy="642942"/>
          </a:xfrm>
          <a:prstGeom prst="rect">
            <a:avLst/>
          </a:prstGeom>
          <a:solidFill>
            <a:srgbClr val="0070C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Badenski i Hereov sustav</a:t>
            </a:r>
          </a:p>
        </p:txBody>
      </p:sp>
      <p:cxnSp>
        <p:nvCxnSpPr>
          <p:cNvPr id="39" name="Elbow Connector 38"/>
          <p:cNvCxnSpPr>
            <a:stCxn id="6" idx="3"/>
            <a:endCxn id="34" idx="3"/>
          </p:cNvCxnSpPr>
          <p:nvPr/>
        </p:nvCxnSpPr>
        <p:spPr bwMode="auto">
          <a:xfrm>
            <a:off x="8501090" y="1607332"/>
            <a:ext cx="142876" cy="1071569"/>
          </a:xfrm>
          <a:prstGeom prst="bentConnector3">
            <a:avLst>
              <a:gd name="adj1" fmla="val 259999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Elbow Connector 40"/>
          <p:cNvCxnSpPr>
            <a:stCxn id="6" idx="3"/>
            <a:endCxn id="35" idx="3"/>
          </p:cNvCxnSpPr>
          <p:nvPr/>
        </p:nvCxnSpPr>
        <p:spPr bwMode="auto">
          <a:xfrm>
            <a:off x="8501090" y="1607332"/>
            <a:ext cx="142876" cy="1821668"/>
          </a:xfrm>
          <a:prstGeom prst="bentConnector3">
            <a:avLst>
              <a:gd name="adj1" fmla="val 259999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Elbow Connector 42"/>
          <p:cNvCxnSpPr>
            <a:stCxn id="6" idx="3"/>
            <a:endCxn id="36" idx="3"/>
          </p:cNvCxnSpPr>
          <p:nvPr/>
        </p:nvCxnSpPr>
        <p:spPr bwMode="auto">
          <a:xfrm>
            <a:off x="8501090" y="1607332"/>
            <a:ext cx="142876" cy="2571767"/>
          </a:xfrm>
          <a:prstGeom prst="bentConnector3">
            <a:avLst>
              <a:gd name="adj1" fmla="val 259999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Rectangle 46"/>
          <p:cNvSpPr/>
          <p:nvPr/>
        </p:nvSpPr>
        <p:spPr bwMode="auto">
          <a:xfrm rot="21000151">
            <a:off x="7231349" y="404665"/>
            <a:ext cx="1794590" cy="641325"/>
          </a:xfrm>
          <a:prstGeom prst="rect">
            <a:avLst/>
          </a:prstGeom>
          <a:solidFill>
            <a:srgbClr val="FFC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IZBORNI PRAG (5%)</a:t>
            </a:r>
            <a:endParaRPr kumimoji="0" lang="hr-HR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4" name="Picture 23" descr="Picture3.pn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214942" y="4321117"/>
            <a:ext cx="3235851" cy="2536907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928926" y="6000768"/>
            <a:ext cx="1733167" cy="435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50% + 1 glas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2919452" y="4288121"/>
            <a:ext cx="1619809" cy="1619809"/>
          </a:xfrm>
          <a:prstGeom prst="ellipse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725980" y="4288121"/>
            <a:ext cx="1619809" cy="1619809"/>
          </a:xfrm>
          <a:prstGeom prst="ellipse">
            <a:avLst/>
          </a:prstGeom>
          <a:noFill/>
          <a:ln w="762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158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50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50"/>
                            </p:stCondLst>
                            <p:childTnLst>
                              <p:par>
                                <p:cTn id="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5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250"/>
                                        <p:tgtEl>
                                          <p:spTgt spid="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2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50"/>
                            </p:stCondLst>
                            <p:childTnLst>
                              <p:par>
                                <p:cTn id="1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25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7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750"/>
                            </p:stCondLst>
                            <p:childTnLst>
                              <p:par>
                                <p:cTn id="1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250"/>
                                        <p:tgtEl>
                                          <p:spTgt spid="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250"/>
                            </p:stCondLst>
                            <p:childTnLst>
                              <p:par>
                                <p:cTn id="1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6" dur="250"/>
                                        <p:tgtEl>
                                          <p:spTgt spid="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9" dur="25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4" grpId="0" build="allAtOnce" animBg="1"/>
      <p:bldP spid="44" grpId="1" build="allAtOnce" animBg="1"/>
      <p:bldP spid="2" grpId="0" build="allAtOnce" animBg="1"/>
      <p:bldP spid="5" grpId="0" build="allAtOnce" animBg="1"/>
      <p:bldP spid="6" grpId="0" build="allAtOnce" animBg="1"/>
      <p:bldP spid="7" grpId="0" build="allAtOnce" animBg="1"/>
      <p:bldP spid="8" grpId="0" build="allAtOnce" animBg="1"/>
      <p:bldP spid="9" grpId="0" build="allAtOnce" animBg="1"/>
      <p:bldP spid="34" grpId="0" build="allAtOnce" animBg="1"/>
      <p:bldP spid="35" grpId="0" build="allAtOnce" animBg="1"/>
      <p:bldP spid="36" grpId="0" build="allAtOnce" animBg="1"/>
      <p:bldP spid="47" grpId="0" build="allAtOnce" animBg="1"/>
      <p:bldP spid="25" grpId="0"/>
      <p:bldP spid="4" grpId="0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282" y="785794"/>
            <a:ext cx="8858280" cy="28575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tko ima biračko pravo: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svi punoljetni državljani koji su uvršteni 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birački popis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tko nema biračko pravo: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dirty="0" smtClean="0">
                <a:latin typeface="Calibri" pitchFamily="34" charset="0"/>
                <a:cs typeface="Calibri" pitchFamily="34" charset="0"/>
              </a:rPr>
              <a:t>osob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e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koje su sudskom presudom lišene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građanskih prava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(građanske časti)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djelatne vojne osobe, namještenici u oružanim snagama, veleposlanici, konzuli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imaju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pasivno pravo glasa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mogu birati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) ali se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 mogu kandidirati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na izborima (aktivno)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>
                <a:ea typeface="WenQuanYi Micro Hei" charset="0"/>
              </a:rPr>
              <a:t>BIRAČKO PRAVO</a:t>
            </a:r>
            <a:endParaRPr lang="hr-HR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04" r="1283" b="8287"/>
          <a:stretch/>
        </p:blipFill>
        <p:spPr bwMode="auto">
          <a:xfrm>
            <a:off x="189854" y="4941168"/>
            <a:ext cx="8733166" cy="174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79512" y="6381328"/>
            <a:ext cx="172034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udžbenik 62. str</a:t>
            </a:r>
            <a:endParaRPr lang="hr-HR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884368" y="5418916"/>
            <a:ext cx="7920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71800" y="5691708"/>
            <a:ext cx="59046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771800" y="5953452"/>
            <a:ext cx="43924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714356"/>
            <a:ext cx="9144000" cy="5929354"/>
          </a:xfrm>
        </p:spPr>
        <p:txBody>
          <a:bodyPr/>
          <a:lstStyle/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REFERENDUM</a:t>
            </a:r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MOŽE BITI:</a:t>
            </a:r>
          </a:p>
          <a:p>
            <a:pPr marL="288000" indent="-288000">
              <a:spcBef>
                <a:spcPts val="1800"/>
              </a:spcBef>
            </a:pPr>
            <a:endParaRPr lang="hr-HR" sz="2400" b="1" dirty="0" smtClean="0"/>
          </a:p>
          <a:p>
            <a:pPr marL="288000" indent="-288000">
              <a:spcBef>
                <a:spcPts val="1800"/>
              </a:spcBef>
            </a:pPr>
            <a:r>
              <a:rPr lang="hr-HR" sz="2400" b="1" dirty="0" smtClean="0"/>
              <a:t>KAD SE RASPISUJE REFERENDUM?</a:t>
            </a:r>
          </a:p>
          <a:p>
            <a:pPr marL="608675" lvl="1" indent="-288000">
              <a:spcBef>
                <a:spcPts val="1200"/>
              </a:spcBef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/>
              <a:t>kad je pitanje o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UDRUŽENJU S DRUGIM DRŽAVAMA</a:t>
            </a:r>
            <a:endParaRPr lang="hr-HR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650075" lvl="3" indent="-288000">
              <a:spcBef>
                <a:spcPts val="0"/>
              </a:spcBef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/>
              <a:t>nakon što se Sabor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dvotrećinskom većinom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(više od 66%)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r-HR" sz="2400" dirty="0" smtClean="0"/>
              <a:t>odlučio za udruženje</a:t>
            </a:r>
          </a:p>
          <a:p>
            <a:pPr marL="1650075" lvl="3" indent="-288000">
              <a:spcBef>
                <a:spcPts val="0"/>
              </a:spcBef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/>
              <a:t>raspisuje ga Sabor</a:t>
            </a:r>
          </a:p>
          <a:p>
            <a:pPr marL="608675" lvl="1" indent="-288000">
              <a:spcBef>
                <a:spcPts val="3000"/>
              </a:spcBef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/>
              <a:t>ako se radi o prijedlogu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PROMJENE USTAVA I ZAKONA</a:t>
            </a:r>
            <a:endParaRPr lang="hr-HR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650075" lvl="3" indent="-288000">
              <a:spcBef>
                <a:spcPts val="0"/>
              </a:spcBef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/>
              <a:t>na zahtjev minimalno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10% ukupnog broja birača</a:t>
            </a:r>
          </a:p>
          <a:p>
            <a:pPr marL="1650075" lvl="3" indent="-288000">
              <a:spcBef>
                <a:spcPts val="0"/>
              </a:spcBef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/>
              <a:t>raspisuje ga Sabor, a može ga raspisati i predsjednik uz supotpis premjera</a:t>
            </a:r>
          </a:p>
          <a:p>
            <a:pPr marL="288000" indent="-288000">
              <a:spcBef>
                <a:spcPts val="1800"/>
              </a:spcBef>
            </a:pPr>
            <a:endParaRPr lang="hr-HR" sz="24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PONAVLJANJE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2214610" y="714356"/>
            <a:ext cx="692942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pl-PL" sz="2200" dirty="0" smtClean="0">
                <a:latin typeface="Calibri" pitchFamily="34" charset="0"/>
                <a:cs typeface="Calibri" pitchFamily="34" charset="0"/>
              </a:rPr>
              <a:t>oblik neposredne demokracije u posrednoj demokraciji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857356" y="1302237"/>
            <a:ext cx="692942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pl-PL" sz="2200" dirty="0" smtClean="0">
                <a:latin typeface="Calibri" pitchFamily="34" charset="0"/>
                <a:cs typeface="Calibri" pitchFamily="34" charset="0"/>
              </a:rPr>
              <a:t>nacionalni i lokalni</a:t>
            </a:r>
          </a:p>
          <a:p>
            <a:pPr marL="216000" indent="-216000">
              <a:lnSpc>
                <a:spcPct val="100000"/>
              </a:lnSpc>
              <a:buClr>
                <a:schemeClr val="tx1"/>
              </a:buClr>
              <a:buFont typeface="Calibri" pitchFamily="34" charset="0"/>
              <a:buChar char="–"/>
            </a:pPr>
            <a:r>
              <a:rPr lang="pl-PL" sz="2200" dirty="0" smtClean="0">
                <a:latin typeface="Calibri" pitchFamily="34" charset="0"/>
                <a:cs typeface="Calibri" pitchFamily="34" charset="0"/>
              </a:rPr>
              <a:t>obvezatan i savjetodavan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build="allAtOnce"/>
      <p:bldP spid="16" grpId="0" uiExpand="1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928670"/>
            <a:ext cx="8929750" cy="421484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1776.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200" u="sng" dirty="0" smtClean="0">
                <a:latin typeface="Calibri" pitchFamily="34" charset="0"/>
                <a:cs typeface="Calibri" pitchFamily="34" charset="0"/>
              </a:rPr>
              <a:t>New </a:t>
            </a:r>
            <a:r>
              <a:rPr lang="hr-HR" sz="2200" u="sng" dirty="0" err="1" smtClean="0">
                <a:latin typeface="Calibri" pitchFamily="34" charset="0"/>
                <a:cs typeface="Calibri" pitchFamily="34" charset="0"/>
              </a:rPr>
              <a:t>Jersey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(ukinuto 1807.)</a:t>
            </a:r>
            <a:endParaRPr lang="hr-HR" sz="22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1838.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200" u="sng" dirty="0" smtClean="0">
                <a:latin typeface="Calibri" pitchFamily="34" charset="0"/>
                <a:cs typeface="Calibri" pitchFamily="34" charset="0"/>
              </a:rPr>
              <a:t>Otoci </a:t>
            </a:r>
            <a:r>
              <a:rPr lang="hr-HR" sz="2200" u="sng" dirty="0" err="1" smtClean="0">
                <a:latin typeface="Calibri" pitchFamily="34" charset="0"/>
                <a:cs typeface="Calibri" pitchFamily="34" charset="0"/>
              </a:rPr>
              <a:t>Pitcairn</a:t>
            </a:r>
            <a:endParaRPr lang="hr-HR" sz="2200" u="sng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1861.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200" u="sng" dirty="0" smtClean="0">
                <a:latin typeface="Calibri" pitchFamily="34" charset="0"/>
                <a:cs typeface="Calibri" pitchFamily="34" charset="0"/>
              </a:rPr>
              <a:t>Južna Australija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(jedino žene s imovinskim cenzusom na lokalnim izborima, opće pravo glasa 1894.)</a:t>
            </a:r>
            <a:endParaRPr lang="hr-HR" sz="22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1862.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200" u="sng" dirty="0" smtClean="0">
                <a:latin typeface="Calibri" pitchFamily="34" charset="0"/>
                <a:cs typeface="Calibri" pitchFamily="34" charset="0"/>
              </a:rPr>
              <a:t>Švedska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(jedino na lokalnim izborima, opće pravo glasa 1919.)</a:t>
            </a:r>
            <a:endParaRPr lang="hr-HR" sz="22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i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1893.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200" u="sng" dirty="0" smtClean="0">
                <a:latin typeface="Calibri" pitchFamily="34" charset="0"/>
                <a:cs typeface="Calibri" pitchFamily="34" charset="0"/>
              </a:rPr>
              <a:t>Novi</a:t>
            </a:r>
            <a:r>
              <a:rPr lang="hr-HR" sz="2200" i="1" u="sng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u="sng" dirty="0" smtClean="0">
                <a:latin typeface="Calibri" pitchFamily="34" charset="0"/>
                <a:cs typeface="Calibri" pitchFamily="34" charset="0"/>
              </a:rPr>
              <a:t>Zeland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(uključujući Maorke, nisu imale aktivno biračko pravo)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većina zemalja nakon Prvog ili Drugog svjetskog rata</a:t>
            </a:r>
            <a:endParaRPr lang="hr-HR" sz="2200" i="1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1945.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Hrvatska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BIRAČKO PRAVO ŽENA </a:t>
            </a:r>
            <a:r>
              <a:rPr lang="hr-HR" sz="3200" b="0" i="1" dirty="0" smtClean="0">
                <a:ea typeface="WenQuanYi Micro Hei" charset="0"/>
              </a:rPr>
              <a:t>(izvor </a:t>
            </a:r>
            <a:r>
              <a:rPr lang="hr-HR" sz="3200" b="0" i="1" dirty="0" err="1" smtClean="0">
                <a:ea typeface="WenQuanYi Micro Hei" charset="0"/>
              </a:rPr>
              <a:t>Wikipedia</a:t>
            </a:r>
            <a:r>
              <a:rPr lang="hr-HR" sz="3200" b="0" i="1" dirty="0" smtClean="0">
                <a:ea typeface="WenQuanYi Micro Hei" charset="0"/>
              </a:rPr>
              <a:t>)</a:t>
            </a:r>
            <a:endParaRPr lang="hr-HR" i="1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6036108"/>
            <a:ext cx="8786874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BA" i="1" dirty="0" smtClean="0"/>
              <a:t>Kronologija ženskog prava glasa</a:t>
            </a:r>
            <a:r>
              <a:rPr lang="hr-BA" i="1" dirty="0"/>
              <a:t>: </a:t>
            </a:r>
            <a:r>
              <a:rPr lang="hr-BA" i="1" dirty="0">
                <a:solidFill>
                  <a:schemeClr val="accent4"/>
                </a:solidFill>
                <a:hlinkClick r:id="rId3"/>
              </a:rPr>
              <a:t>https://sh.wikipedia.org/wiki/Kronologija_%C5%BEenskog_prava_glasa</a:t>
            </a:r>
            <a:endParaRPr lang="hr-HR" i="1" dirty="0">
              <a:solidFill>
                <a:schemeClr val="accent4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214282" y="5964670"/>
            <a:ext cx="8429684" cy="1588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08" y="759924"/>
            <a:ext cx="8702372" cy="576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004048" y="3420141"/>
            <a:ext cx="3176512" cy="30575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4048" y="5143512"/>
            <a:ext cx="3176512" cy="30575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71600" y="1700808"/>
            <a:ext cx="3176512" cy="30575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1600" y="3422640"/>
            <a:ext cx="3176512" cy="305751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469"/>
          <a:stretch/>
        </p:blipFill>
        <p:spPr bwMode="auto">
          <a:xfrm>
            <a:off x="308964" y="1103205"/>
            <a:ext cx="8454634" cy="535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66044" y="1204372"/>
            <a:ext cx="7579864" cy="449767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79033" y="759924"/>
            <a:ext cx="172034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udžbenik 62. str</a:t>
            </a:r>
            <a:endParaRPr lang="hr-HR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6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  <p:bldP spid="10" grpId="0" animBg="1"/>
      <p:bldP spid="11" grpId="0" animBg="1"/>
      <p:bldP spid="12" grpId="0" animBg="1"/>
      <p:bldP spid="13" grpId="0" animBg="1"/>
      <p:bldP spid="15" grpId="0" animBg="1"/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Kutni poveznik 19"/>
          <p:cNvCxnSpPr>
            <a:stCxn id="20" idx="2"/>
            <a:endCxn id="17" idx="0"/>
          </p:cNvCxnSpPr>
          <p:nvPr/>
        </p:nvCxnSpPr>
        <p:spPr bwMode="auto">
          <a:xfrm rot="5400000">
            <a:off x="2482439" y="482183"/>
            <a:ext cx="785818" cy="3393305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15" name="Kutni poveznik 21"/>
          <p:cNvCxnSpPr>
            <a:stCxn id="20" idx="2"/>
            <a:endCxn id="19" idx="0"/>
          </p:cNvCxnSpPr>
          <p:nvPr/>
        </p:nvCxnSpPr>
        <p:spPr bwMode="auto">
          <a:xfrm rot="16200000" flipH="1">
            <a:off x="4748092" y="1609833"/>
            <a:ext cx="785818" cy="1138003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17" name="Pravokutnik 15"/>
          <p:cNvSpPr/>
          <p:nvPr/>
        </p:nvSpPr>
        <p:spPr bwMode="auto">
          <a:xfrm>
            <a:off x="142844" y="2571744"/>
            <a:ext cx="2071702" cy="642942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OPĆE</a:t>
            </a:r>
            <a:endParaRPr lang="vi-VN" sz="28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Pravokutnik 16"/>
          <p:cNvSpPr/>
          <p:nvPr/>
        </p:nvSpPr>
        <p:spPr bwMode="auto">
          <a:xfrm>
            <a:off x="2416953" y="2571744"/>
            <a:ext cx="2071702" cy="642942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JEDNAKO</a:t>
            </a:r>
          </a:p>
        </p:txBody>
      </p:sp>
      <p:sp>
        <p:nvSpPr>
          <p:cNvPr id="20" name="Pravokutnik 13"/>
          <p:cNvSpPr/>
          <p:nvPr/>
        </p:nvSpPr>
        <p:spPr bwMode="auto">
          <a:xfrm>
            <a:off x="1214414" y="1071546"/>
            <a:ext cx="6715172" cy="714380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8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BIRAČKO PRAVO U DEMOKRACIJI</a:t>
            </a:r>
          </a:p>
        </p:txBody>
      </p:sp>
      <p:sp>
        <p:nvSpPr>
          <p:cNvPr id="22" name="Pravokutnik 17"/>
          <p:cNvSpPr/>
          <p:nvPr/>
        </p:nvSpPr>
        <p:spPr bwMode="auto">
          <a:xfrm>
            <a:off x="6929454" y="2571744"/>
            <a:ext cx="2071702" cy="642942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TAJNO</a:t>
            </a:r>
          </a:p>
        </p:txBody>
      </p:sp>
      <p:cxnSp>
        <p:nvCxnSpPr>
          <p:cNvPr id="38" name="Elbow Connector 37"/>
          <p:cNvCxnSpPr>
            <a:stCxn id="20" idx="2"/>
            <a:endCxn id="22" idx="0"/>
          </p:cNvCxnSpPr>
          <p:nvPr/>
        </p:nvCxnSpPr>
        <p:spPr bwMode="auto">
          <a:xfrm rot="16200000" flipH="1">
            <a:off x="5875743" y="482182"/>
            <a:ext cx="785818" cy="3393305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Elbow Connector 39"/>
          <p:cNvCxnSpPr>
            <a:stCxn id="20" idx="2"/>
            <a:endCxn id="18" idx="0"/>
          </p:cNvCxnSpPr>
          <p:nvPr/>
        </p:nvCxnSpPr>
        <p:spPr bwMode="auto">
          <a:xfrm rot="5400000">
            <a:off x="3619493" y="1619237"/>
            <a:ext cx="785818" cy="111919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ectangle 10"/>
          <p:cNvSpPr/>
          <p:nvPr/>
        </p:nvSpPr>
        <p:spPr bwMode="auto">
          <a:xfrm>
            <a:off x="142845" y="2571744"/>
            <a:ext cx="2071702" cy="364333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6" name="TextBox 11"/>
          <p:cNvSpPr txBox="1"/>
          <p:nvPr/>
        </p:nvSpPr>
        <p:spPr>
          <a:xfrm>
            <a:off x="285719" y="3357562"/>
            <a:ext cx="185738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državljanstvo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punoljetnost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strike="sngStrike" dirty="0" smtClean="0">
                <a:latin typeface="Calibri" pitchFamily="34" charset="0"/>
                <a:cs typeface="Calibri" pitchFamily="34" charset="0"/>
              </a:rPr>
              <a:t>mentalna sposobnost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strike="sngStrike" dirty="0" smtClean="0">
                <a:latin typeface="Calibri" pitchFamily="34" charset="0"/>
                <a:cs typeface="Calibri" pitchFamily="34" charset="0"/>
              </a:rPr>
              <a:t>poslovna sposobnost</a:t>
            </a:r>
            <a:endParaRPr lang="hr-HR" sz="20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7" name="Rectangle 10"/>
          <p:cNvSpPr/>
          <p:nvPr/>
        </p:nvSpPr>
        <p:spPr bwMode="auto">
          <a:xfrm>
            <a:off x="2416953" y="2571744"/>
            <a:ext cx="2071702" cy="364333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8" name="TextBox 11"/>
          <p:cNvSpPr txBox="1"/>
          <p:nvPr/>
        </p:nvSpPr>
        <p:spPr>
          <a:xfrm>
            <a:off x="2524110" y="3357562"/>
            <a:ext cx="197645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svi birači imaju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jednako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pravo glasa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svaki glas vrijedi jednako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„jedan čovjek, jedan glas”</a:t>
            </a:r>
          </a:p>
        </p:txBody>
      </p:sp>
      <p:sp>
        <p:nvSpPr>
          <p:cNvPr id="50" name="TextBox 11"/>
          <p:cNvSpPr txBox="1"/>
          <p:nvPr/>
        </p:nvSpPr>
        <p:spPr>
          <a:xfrm>
            <a:off x="4786314" y="3357562"/>
            <a:ext cx="185738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birači biraju </a:t>
            </a:r>
            <a:r>
              <a:rPr lang="hr-HR" sz="2000" u="sng" dirty="0" smtClean="0">
                <a:latin typeface="Calibri" pitchFamily="34" charset="0"/>
                <a:cs typeface="Calibri" pitchFamily="34" charset="0"/>
              </a:rPr>
              <a:t>neposredno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, </a:t>
            </a:r>
            <a:br>
              <a:rPr lang="hr-HR" sz="2000" dirty="0" smtClean="0">
                <a:latin typeface="Calibri" pitchFamily="34" charset="0"/>
                <a:cs typeface="Calibri" pitchFamily="34" charset="0"/>
              </a:rPr>
            </a:b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tj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sami se odlučuju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 političku opciju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svatko glasuje u svoje ime</a:t>
            </a:r>
          </a:p>
        </p:txBody>
      </p:sp>
      <p:sp>
        <p:nvSpPr>
          <p:cNvPr id="52" name="TextBox 11"/>
          <p:cNvSpPr txBox="1"/>
          <p:nvPr/>
        </p:nvSpPr>
        <p:spPr>
          <a:xfrm>
            <a:off x="7002946" y="3357562"/>
            <a:ext cx="192471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podatci o tome </a:t>
            </a:r>
            <a:r>
              <a:rPr lang="hr-HR" sz="2000" u="sng" dirty="0" smtClean="0">
                <a:latin typeface="Calibri" pitchFamily="34" charset="0"/>
                <a:cs typeface="Calibri" pitchFamily="34" charset="0"/>
              </a:rPr>
              <a:t>tko je za koga glasovao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moraju ostati nepoznati (tajni)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podatci o tome </a:t>
            </a:r>
            <a:r>
              <a:rPr lang="hr-HR" sz="2000" u="sng" dirty="0" smtClean="0">
                <a:latin typeface="Calibri" pitchFamily="34" charset="0"/>
                <a:cs typeface="Calibri" pitchFamily="34" charset="0"/>
              </a:rPr>
              <a:t>tko je izašao na izbore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su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javni</a:t>
            </a:r>
          </a:p>
        </p:txBody>
      </p:sp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n>
                  <a:noFill/>
                </a:ln>
              </a:rPr>
              <a:t>BIRAČKO PRAVO U DEMOKRACIJI</a:t>
            </a:r>
            <a:endParaRPr lang="hr-H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1000106"/>
            <a:ext cx="8964000" cy="1419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Pravokutnik 17"/>
          <p:cNvSpPr/>
          <p:nvPr/>
        </p:nvSpPr>
        <p:spPr bwMode="auto">
          <a:xfrm>
            <a:off x="4674152" y="2571744"/>
            <a:ext cx="2071702" cy="642942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IZRAVNO</a:t>
            </a:r>
          </a:p>
        </p:txBody>
      </p:sp>
      <p:sp>
        <p:nvSpPr>
          <p:cNvPr id="49" name="Rectangle 10"/>
          <p:cNvSpPr/>
          <p:nvPr/>
        </p:nvSpPr>
        <p:spPr bwMode="auto">
          <a:xfrm>
            <a:off x="4673203" y="2571744"/>
            <a:ext cx="2073600" cy="364333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Rectangle 10"/>
          <p:cNvSpPr/>
          <p:nvPr/>
        </p:nvSpPr>
        <p:spPr bwMode="auto">
          <a:xfrm>
            <a:off x="6929454" y="2571744"/>
            <a:ext cx="2071702" cy="364333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5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allAtOnce" animBg="1"/>
      <p:bldP spid="18" grpId="0" build="allAtOnce" animBg="1"/>
      <p:bldP spid="20" grpId="0" uiExpand="1" build="allAtOnce" animBg="1"/>
      <p:bldP spid="22" grpId="0" uiExpand="1" build="allAtOnce" animBg="1"/>
      <p:bldP spid="45" grpId="0" animBg="1"/>
      <p:bldP spid="46" grpId="0"/>
      <p:bldP spid="47" grpId="0" animBg="1"/>
      <p:bldP spid="48" grpId="0"/>
      <p:bldP spid="50" grpId="0"/>
      <p:bldP spid="52" grpId="0"/>
      <p:bldP spid="19" grpId="0" build="allAtOnce" animBg="1"/>
      <p:bldP spid="49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11"/>
          <p:cNvSpPr txBox="1"/>
          <p:nvPr/>
        </p:nvSpPr>
        <p:spPr>
          <a:xfrm>
            <a:off x="6286511" y="2571744"/>
            <a:ext cx="264320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 postoji sloboda izbora</a:t>
            </a:r>
          </a:p>
          <a:p>
            <a:pPr marL="252000" indent="-252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jednostranački sustavi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samo podobni kandidati budu izabrani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nema konkurencije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totalitarni sustavi</a:t>
            </a:r>
          </a:p>
        </p:txBody>
      </p:sp>
      <p:cxnSp>
        <p:nvCxnSpPr>
          <p:cNvPr id="20" name="Kutni poveznik 19"/>
          <p:cNvCxnSpPr>
            <a:stCxn id="14" idx="2"/>
            <a:endCxn id="16" idx="0"/>
          </p:cNvCxnSpPr>
          <p:nvPr/>
        </p:nvCxnSpPr>
        <p:spPr bwMode="auto">
          <a:xfrm rot="5400000">
            <a:off x="2857488" y="-107181"/>
            <a:ext cx="428628" cy="307183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Kutni poveznik 21"/>
          <p:cNvCxnSpPr>
            <a:stCxn id="14" idx="2"/>
            <a:endCxn id="18" idx="0"/>
          </p:cNvCxnSpPr>
          <p:nvPr/>
        </p:nvCxnSpPr>
        <p:spPr bwMode="auto">
          <a:xfrm rot="16200000" flipH="1">
            <a:off x="5893603" y="-71462"/>
            <a:ext cx="428628" cy="300039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Ravni poveznik 23"/>
          <p:cNvCxnSpPr>
            <a:stCxn id="14" idx="2"/>
            <a:endCxn id="17" idx="0"/>
          </p:cNvCxnSpPr>
          <p:nvPr/>
        </p:nvCxnSpPr>
        <p:spPr bwMode="auto">
          <a:xfrm rot="5400000">
            <a:off x="4393405" y="1428736"/>
            <a:ext cx="428628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Pravokutnik 15"/>
          <p:cNvSpPr/>
          <p:nvPr/>
        </p:nvSpPr>
        <p:spPr bwMode="auto">
          <a:xfrm>
            <a:off x="142844" y="1643050"/>
            <a:ext cx="2786082" cy="857256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KOMPETITIVNI</a:t>
            </a:r>
            <a:endParaRPr lang="vi-V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Pravokutnik 16"/>
          <p:cNvSpPr/>
          <p:nvPr/>
        </p:nvSpPr>
        <p:spPr bwMode="auto">
          <a:xfrm>
            <a:off x="3214678" y="1643050"/>
            <a:ext cx="2786082" cy="857256"/>
          </a:xfrm>
          <a:prstGeom prst="rect">
            <a:avLst/>
          </a:prstGeom>
          <a:solidFill>
            <a:srgbClr val="008E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POLUKOMPETITIVNI </a:t>
            </a: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(SEMIKOMPETITIVNI)</a:t>
            </a:r>
            <a:endParaRPr lang="hr-HR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Pravokutnik 17"/>
          <p:cNvSpPr/>
          <p:nvPr/>
        </p:nvSpPr>
        <p:spPr bwMode="auto">
          <a:xfrm>
            <a:off x="6215074" y="1643050"/>
            <a:ext cx="2786082" cy="85725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NEKOMPETITIVNI</a:t>
            </a:r>
          </a:p>
        </p:txBody>
      </p:sp>
      <p:sp>
        <p:nvSpPr>
          <p:cNvPr id="14" name="Pravokutnik 13"/>
          <p:cNvSpPr/>
          <p:nvPr/>
        </p:nvSpPr>
        <p:spPr bwMode="auto">
          <a:xfrm>
            <a:off x="2143108" y="285728"/>
            <a:ext cx="4929222" cy="928694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8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VRSTE IZBORA</a:t>
            </a:r>
            <a:br>
              <a:rPr kumimoji="0" lang="hr-HR" sz="28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kumimoji="0" lang="hr-HR" sz="2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(</a:t>
            </a:r>
            <a:r>
              <a:rPr kumimoji="0" lang="hr-HR" sz="2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 obzirom na pravo glasa</a:t>
            </a:r>
            <a:r>
              <a:rPr kumimoji="0" lang="hr-HR" sz="2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52" name="TextBox 11"/>
          <p:cNvSpPr txBox="1"/>
          <p:nvPr/>
        </p:nvSpPr>
        <p:spPr>
          <a:xfrm>
            <a:off x="214281" y="2571744"/>
            <a:ext cx="271464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potpuna sloboda izbora</a:t>
            </a:r>
          </a:p>
          <a:p>
            <a:pPr marL="252000" indent="-252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opće, jednako, izravno i tajno glasovanje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konkurencija među strankama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nema povlaštenih stranaka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demokratski sustavi</a:t>
            </a:r>
          </a:p>
        </p:txBody>
      </p:sp>
      <p:sp>
        <p:nvSpPr>
          <p:cNvPr id="54" name="TextBox 11"/>
          <p:cNvSpPr txBox="1"/>
          <p:nvPr/>
        </p:nvSpPr>
        <p:spPr>
          <a:xfrm>
            <a:off x="3286115" y="2571744"/>
            <a:ext cx="2643207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ograničena sloboda izbora</a:t>
            </a:r>
          </a:p>
          <a:p>
            <a:pPr marL="252000" indent="-252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ne postoji sloboda medija, ograničena sloboda govora…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postoji jedna ili nekoliko povlaštenih stranaka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autoritarni sustavi</a:t>
            </a:r>
          </a:p>
        </p:txBody>
      </p:sp>
      <p:sp>
        <p:nvSpPr>
          <p:cNvPr id="58" name="Rectangle 10"/>
          <p:cNvSpPr/>
          <p:nvPr/>
        </p:nvSpPr>
        <p:spPr bwMode="auto">
          <a:xfrm>
            <a:off x="6215074" y="1643050"/>
            <a:ext cx="2786081" cy="478634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Rectangle 10"/>
          <p:cNvSpPr/>
          <p:nvPr/>
        </p:nvSpPr>
        <p:spPr bwMode="auto">
          <a:xfrm>
            <a:off x="142844" y="1643050"/>
            <a:ext cx="2786081" cy="478634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Rectangle 10"/>
          <p:cNvSpPr/>
          <p:nvPr/>
        </p:nvSpPr>
        <p:spPr bwMode="auto">
          <a:xfrm>
            <a:off x="3214678" y="1643050"/>
            <a:ext cx="2786081" cy="4786346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6" grpId="0" build="allAtOnce" animBg="1"/>
      <p:bldP spid="17" grpId="0" build="allAtOnce" animBg="1"/>
      <p:bldP spid="18" grpId="0" build="allAtOnce" animBg="1"/>
      <p:bldP spid="14" grpId="0" build="allAtOnce" animBg="1"/>
      <p:bldP spid="52" grpId="0"/>
      <p:bldP spid="54" grpId="0"/>
      <p:bldP spid="58" grpId="0" animBg="1"/>
      <p:bldP spid="51" grpId="0" animBg="1"/>
      <p:bldP spid="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11"/>
          <p:cNvSpPr txBox="1"/>
          <p:nvPr/>
        </p:nvSpPr>
        <p:spPr>
          <a:xfrm>
            <a:off x="6286511" y="3214687"/>
            <a:ext cx="26432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izbori za tijela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dužnosnike na lokalnoj razini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(gradonačelnik, članovi gradskog poglavarstva i </a:t>
            </a: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sl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.)</a:t>
            </a:r>
          </a:p>
        </p:txBody>
      </p:sp>
      <p:cxnSp>
        <p:nvCxnSpPr>
          <p:cNvPr id="20" name="Kutni poveznik 19"/>
          <p:cNvCxnSpPr>
            <a:stCxn id="14" idx="2"/>
            <a:endCxn id="16" idx="0"/>
          </p:cNvCxnSpPr>
          <p:nvPr/>
        </p:nvCxnSpPr>
        <p:spPr bwMode="auto">
          <a:xfrm rot="5400000">
            <a:off x="2714612" y="464323"/>
            <a:ext cx="714380" cy="3071834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Kutni poveznik 21"/>
          <p:cNvCxnSpPr>
            <a:stCxn id="14" idx="2"/>
            <a:endCxn id="18" idx="0"/>
          </p:cNvCxnSpPr>
          <p:nvPr/>
        </p:nvCxnSpPr>
        <p:spPr bwMode="auto">
          <a:xfrm rot="16200000" flipH="1">
            <a:off x="5750727" y="500042"/>
            <a:ext cx="714380" cy="3000396"/>
          </a:xfrm>
          <a:prstGeom prst="bentConnector3">
            <a:avLst>
              <a:gd name="adj1" fmla="val 50000"/>
            </a:avLst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Ravni poveznik 23"/>
          <p:cNvCxnSpPr>
            <a:stCxn id="14" idx="2"/>
            <a:endCxn id="17" idx="0"/>
          </p:cNvCxnSpPr>
          <p:nvPr/>
        </p:nvCxnSpPr>
        <p:spPr bwMode="auto">
          <a:xfrm rot="5400000">
            <a:off x="4250529" y="2000240"/>
            <a:ext cx="714380" cy="1588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Pravokutnik 15"/>
          <p:cNvSpPr/>
          <p:nvPr/>
        </p:nvSpPr>
        <p:spPr bwMode="auto">
          <a:xfrm>
            <a:off x="142844" y="2357430"/>
            <a:ext cx="2786082" cy="714380"/>
          </a:xfrm>
          <a:prstGeom prst="rect">
            <a:avLst/>
          </a:prstGeom>
          <a:solidFill>
            <a:srgbClr val="C000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PARLAMENTARNI</a:t>
            </a:r>
            <a:endParaRPr lang="vi-V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Pravokutnik 16"/>
          <p:cNvSpPr/>
          <p:nvPr/>
        </p:nvSpPr>
        <p:spPr bwMode="auto">
          <a:xfrm>
            <a:off x="3214678" y="2357430"/>
            <a:ext cx="2786082" cy="714380"/>
          </a:xfrm>
          <a:prstGeom prst="rect">
            <a:avLst/>
          </a:prstGeom>
          <a:solidFill>
            <a:srgbClr val="008E0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PREDSJEDNIČKI</a:t>
            </a:r>
          </a:p>
        </p:txBody>
      </p:sp>
      <p:sp>
        <p:nvSpPr>
          <p:cNvPr id="18" name="Pravokutnik 17"/>
          <p:cNvSpPr/>
          <p:nvPr/>
        </p:nvSpPr>
        <p:spPr bwMode="auto">
          <a:xfrm>
            <a:off x="6215074" y="2357430"/>
            <a:ext cx="2786082" cy="71438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pl-PL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LOKALNI</a:t>
            </a:r>
          </a:p>
        </p:txBody>
      </p:sp>
      <p:sp>
        <p:nvSpPr>
          <p:cNvPr id="14" name="Pravokutnik 13"/>
          <p:cNvSpPr/>
          <p:nvPr/>
        </p:nvSpPr>
        <p:spPr bwMode="auto">
          <a:xfrm>
            <a:off x="2143108" y="500042"/>
            <a:ext cx="4929222" cy="1143008"/>
          </a:xfrm>
          <a:prstGeom prst="rect">
            <a:avLst/>
          </a:prstGeom>
          <a:solidFill>
            <a:srgbClr val="002060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8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GLAVNE</a:t>
            </a:r>
            <a:r>
              <a:rPr kumimoji="0" lang="hr-HR" sz="2800" b="1" i="0" u="none" strike="noStrike" cap="none" normalizeH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kumimoji="0" lang="hr-HR" sz="28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VRSTE IZBORA</a:t>
            </a:r>
            <a:br>
              <a:rPr kumimoji="0" lang="hr-HR" sz="28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kumimoji="0" lang="hr-HR" sz="2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(</a:t>
            </a:r>
            <a:r>
              <a:rPr kumimoji="0" lang="hr-HR" sz="2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 obzirom</a:t>
            </a:r>
            <a:r>
              <a:rPr kumimoji="0" lang="hr-HR" sz="2400" b="1" i="0" u="none" strike="noStrike" cap="none" normalizeH="0" dirty="0" smtClean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koga i za što se bira</a:t>
            </a:r>
            <a:r>
              <a:rPr kumimoji="0" lang="hr-HR" sz="2400" i="0" u="none" strike="noStrike" cap="none" normalizeH="0" baseline="0" dirty="0" smtClean="0">
                <a:ln>
                  <a:noFill/>
                </a:ln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52" name="TextBox 11"/>
          <p:cNvSpPr txBox="1"/>
          <p:nvPr/>
        </p:nvSpPr>
        <p:spPr>
          <a:xfrm>
            <a:off x="214281" y="3214686"/>
            <a:ext cx="2643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izbori za zastupnike 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zakonodavna tijela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(parlament)</a:t>
            </a:r>
          </a:p>
        </p:txBody>
      </p:sp>
      <p:sp>
        <p:nvSpPr>
          <p:cNvPr id="54" name="TextBox 11"/>
          <p:cNvSpPr txBox="1"/>
          <p:nvPr/>
        </p:nvSpPr>
        <p:spPr>
          <a:xfrm>
            <a:off x="3286115" y="3214687"/>
            <a:ext cx="2643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izbori za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državnog poglavara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(predsjednika)</a:t>
            </a:r>
          </a:p>
        </p:txBody>
      </p:sp>
      <p:sp>
        <p:nvSpPr>
          <p:cNvPr id="58" name="Rectangle 10"/>
          <p:cNvSpPr/>
          <p:nvPr/>
        </p:nvSpPr>
        <p:spPr bwMode="auto">
          <a:xfrm>
            <a:off x="6215074" y="2357430"/>
            <a:ext cx="2786081" cy="350046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Rectangle 10"/>
          <p:cNvSpPr/>
          <p:nvPr/>
        </p:nvSpPr>
        <p:spPr bwMode="auto">
          <a:xfrm>
            <a:off x="142844" y="2357430"/>
            <a:ext cx="2786081" cy="350046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Rectangle 10"/>
          <p:cNvSpPr/>
          <p:nvPr/>
        </p:nvSpPr>
        <p:spPr bwMode="auto">
          <a:xfrm>
            <a:off x="3214678" y="2357430"/>
            <a:ext cx="2786081" cy="350046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5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6" grpId="0" build="allAtOnce" animBg="1"/>
      <p:bldP spid="17" grpId="0" build="allAtOnce" animBg="1"/>
      <p:bldP spid="18" grpId="0" build="allAtOnce" animBg="1"/>
      <p:bldP spid="14" grpId="0" build="allAtOnce" animBg="1"/>
      <p:bldP spid="52" grpId="0"/>
      <p:bldP spid="54" grpId="0"/>
      <p:bldP spid="58" grpId="0" animBg="1"/>
      <p:bldP spid="51" grpId="0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980159"/>
            <a:ext cx="9001156" cy="54292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	IZBORNI SUSTAV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– skup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dogovorenih pravila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o načinu pretvaranja glasova u predstavničke mandate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„krojenje izbornih jedinica”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VRSTE IZBORNIH SUSTAVA</a:t>
            </a:r>
          </a:p>
          <a:p>
            <a:pPr marL="1030950" lvl="1" indent="-28800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u="sng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većinski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apsolutne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ili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relativne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 većine) – 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predsjednički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u="sng" dirty="0" smtClean="0">
                <a:latin typeface="Calibri" pitchFamily="34" charset="0"/>
                <a:cs typeface="Calibri" pitchFamily="34" charset="0"/>
              </a:rPr>
              <a:t>razmjerni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 (proporcionalni)</a:t>
            </a:r>
          </a:p>
          <a:p>
            <a:pPr marL="1431000" lvl="2" indent="-28800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sustav izbornog količnika </a:t>
            </a:r>
          </a:p>
          <a:p>
            <a:pPr marL="1431000" lvl="2" indent="-28800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D’</a:t>
            </a:r>
            <a:r>
              <a:rPr lang="hr-HR" sz="24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Hondotov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sustav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parlamentarni izbori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1431000" lvl="2" indent="-28800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Badenski i </a:t>
            </a:r>
            <a:r>
              <a:rPr lang="hr-HR" sz="2400" dirty="0" err="1" smtClean="0">
                <a:latin typeface="Calibri" pitchFamily="34" charset="0"/>
                <a:cs typeface="Calibri" pitchFamily="34" charset="0"/>
              </a:rPr>
              <a:t>Hereov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sustav</a:t>
            </a:r>
          </a:p>
          <a:p>
            <a:pPr marL="103095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u="sng" dirty="0" smtClean="0">
                <a:latin typeface="Calibri" pitchFamily="34" charset="0"/>
                <a:cs typeface="Calibri" pitchFamily="34" charset="0"/>
              </a:rPr>
              <a:t>mješoviti</a:t>
            </a:r>
            <a:endParaRPr lang="hr-HR" sz="28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Pravokutnik 4"/>
          <p:cNvSpPr/>
          <p:nvPr/>
        </p:nvSpPr>
        <p:spPr bwMode="auto">
          <a:xfrm>
            <a:off x="142844" y="908720"/>
            <a:ext cx="8858280" cy="1143008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IZBORNI SUSTAVI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8367</TotalTime>
  <Words>2735</Words>
  <Application>Microsoft Office PowerPoint</Application>
  <PresentationFormat>On-screen Show (4:3)</PresentationFormat>
  <Paragraphs>696</Paragraphs>
  <Slides>40</Slides>
  <Notes>17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moja_tema</vt:lpstr>
      <vt:lpstr>PowerPoint Presentation</vt:lpstr>
      <vt:lpstr>ŠTO SU IZBORI</vt:lpstr>
      <vt:lpstr>BIRAČKO PRAVO</vt:lpstr>
      <vt:lpstr>BIRAČKO PRAVO</vt:lpstr>
      <vt:lpstr>BIRAČKO PRAVO ŽENA (izvor Wikipedia)</vt:lpstr>
      <vt:lpstr>BIRAČKO PRAVO U DEMOKRACIJI</vt:lpstr>
      <vt:lpstr>PowerPoint Presentation</vt:lpstr>
      <vt:lpstr>PowerPoint Presentation</vt:lpstr>
      <vt:lpstr>IZBORNI SUSTAVI</vt:lpstr>
      <vt:lpstr>VEĆINSKI IZBORNI SUSTAVI</vt:lpstr>
      <vt:lpstr>PowerPoint Presentation</vt:lpstr>
      <vt:lpstr>RAZMJERNI IZBORNI SUSTAV</vt:lpstr>
      <vt:lpstr>RAZMJERNI IZBORNI SUSTAV</vt:lpstr>
      <vt:lpstr>SUSTAV IZBORNOG KOLIČNIKA</vt:lpstr>
      <vt:lpstr>D’HONDOTOV SUSTAV</vt:lpstr>
      <vt:lpstr>PowerPoint Presentation</vt:lpstr>
      <vt:lpstr>PowerPoint Presentation</vt:lpstr>
      <vt:lpstr>ZADATAK</vt:lpstr>
      <vt:lpstr>MJEŠOVITI IZBORNI SUSTAV</vt:lpstr>
      <vt:lpstr>PREFERENCIJALNO GLASOVANJE - PRIMJER</vt:lpstr>
      <vt:lpstr>PREFERENCIJALNO GLASOVANJE (2013.)</vt:lpstr>
      <vt:lpstr>PowerPoint Presentation</vt:lpstr>
      <vt:lpstr>PowerPoint Presentation</vt:lpstr>
      <vt:lpstr>PowerPoint Presentation</vt:lpstr>
      <vt:lpstr>PROBLEM IZBORNOG PRAGA (izbori 2011.)</vt:lpstr>
      <vt:lpstr>UTVRĐIVANJE IZBORNIH REZULTATA</vt:lpstr>
      <vt:lpstr>REFERENDUM</vt:lpstr>
      <vt:lpstr>KAD SE RASPISUJE REFERENDUM</vt:lpstr>
      <vt:lpstr>REFERENDUM ZA SAMOSTALNOST (19. 5. 1991.)</vt:lpstr>
      <vt:lpstr>REFERENDUM ZA EU (22. 1. 2012.)</vt:lpstr>
      <vt:lpstr>IZBORI      (plan ploče)</vt:lpstr>
      <vt:lpstr>IZBORI      (plan ploče)</vt:lpstr>
      <vt:lpstr>IZBORI      (plan ploče)</vt:lpstr>
      <vt:lpstr>IZBORI      (plan ploče)</vt:lpstr>
      <vt:lpstr>IZBORI      (plan ploče)</vt:lpstr>
      <vt:lpstr>IZBORI      (plan ploče)</vt:lpstr>
      <vt:lpstr>PONAVLJANJE</vt:lpstr>
      <vt:lpstr>PONAVLJANJE</vt:lpstr>
      <vt:lpstr>PowerPoint Presentation</vt:lpstr>
      <vt:lpstr>PONAVLJANJE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cornx</cp:lastModifiedBy>
  <cp:revision>1322</cp:revision>
  <cp:lastPrinted>1601-01-01T00:00:00Z</cp:lastPrinted>
  <dcterms:created xsi:type="dcterms:W3CDTF">1601-01-01T00:00:00Z</dcterms:created>
  <dcterms:modified xsi:type="dcterms:W3CDTF">2018-11-20T15:54:46Z</dcterms:modified>
</cp:coreProperties>
</file>